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1" r:id="rId1"/>
  </p:sldMasterIdLst>
  <p:notesMasterIdLst>
    <p:notesMasterId r:id="rId54"/>
  </p:notesMasterIdLst>
  <p:sldIdLst>
    <p:sldId id="2147472241" r:id="rId2"/>
    <p:sldId id="317" r:id="rId3"/>
    <p:sldId id="303" r:id="rId4"/>
    <p:sldId id="1512" r:id="rId5"/>
    <p:sldId id="1466" r:id="rId6"/>
    <p:sldId id="1565" r:id="rId7"/>
    <p:sldId id="1564" r:id="rId8"/>
    <p:sldId id="1545" r:id="rId9"/>
    <p:sldId id="2147472233" r:id="rId10"/>
    <p:sldId id="2147472234" r:id="rId11"/>
    <p:sldId id="1534" r:id="rId12"/>
    <p:sldId id="1574" r:id="rId13"/>
    <p:sldId id="1552" r:id="rId14"/>
    <p:sldId id="1568" r:id="rId15"/>
    <p:sldId id="1550" r:id="rId16"/>
    <p:sldId id="1551" r:id="rId17"/>
    <p:sldId id="1542" r:id="rId18"/>
    <p:sldId id="1566" r:id="rId19"/>
    <p:sldId id="1563" r:id="rId20"/>
    <p:sldId id="1569" r:id="rId21"/>
    <p:sldId id="2147472237" r:id="rId22"/>
    <p:sldId id="1515" r:id="rId23"/>
    <p:sldId id="1523" r:id="rId24"/>
    <p:sldId id="1573" r:id="rId25"/>
    <p:sldId id="2147472235" r:id="rId26"/>
    <p:sldId id="1560" r:id="rId27"/>
    <p:sldId id="2147472232" r:id="rId28"/>
    <p:sldId id="1522" r:id="rId29"/>
    <p:sldId id="1541" r:id="rId30"/>
    <p:sldId id="2147472238" r:id="rId31"/>
    <p:sldId id="2147472239" r:id="rId32"/>
    <p:sldId id="1530" r:id="rId33"/>
    <p:sldId id="366" r:id="rId34"/>
    <p:sldId id="1543" r:id="rId35"/>
    <p:sldId id="1531" r:id="rId36"/>
    <p:sldId id="1525" r:id="rId37"/>
    <p:sldId id="1544" r:id="rId38"/>
    <p:sldId id="2147472240" r:id="rId39"/>
    <p:sldId id="1546" r:id="rId40"/>
    <p:sldId id="1539" r:id="rId41"/>
    <p:sldId id="1547" r:id="rId42"/>
    <p:sldId id="1538" r:id="rId43"/>
    <p:sldId id="1529" r:id="rId44"/>
    <p:sldId id="380" r:id="rId45"/>
    <p:sldId id="352" r:id="rId46"/>
    <p:sldId id="1524" r:id="rId47"/>
    <p:sldId id="1526" r:id="rId48"/>
    <p:sldId id="1548" r:id="rId49"/>
    <p:sldId id="1527" r:id="rId50"/>
    <p:sldId id="2147472229" r:id="rId51"/>
    <p:sldId id="316" r:id="rId52"/>
    <p:sldId id="315" r:id="rId53"/>
  </p:sldIdLst>
  <p:sldSz cx="9906000" cy="6858000" type="A4"/>
  <p:notesSz cx="6735763" cy="9866313"/>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55C7B6-8351-4D34-FA06-94029B896C87}" name="大悟 細谷" initials="大細" userId="d1df2df22e413ed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712658-10F8-43ED-8660-BF864081E25F}" v="86" dt="2025-03-02T06:41:41.50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75" autoAdjust="0"/>
    <p:restoredTop sz="95701" autoAdjust="0"/>
  </p:normalViewPr>
  <p:slideViewPr>
    <p:cSldViewPr snapToGrid="0">
      <p:cViewPr varScale="1">
        <p:scale>
          <a:sx n="99" d="100"/>
          <a:sy n="99" d="100"/>
        </p:scale>
        <p:origin x="1758" y="30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61" Type="http://schemas.microsoft.com/office/2018/10/relationships/authors" Targe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大悟 細谷" userId="d1df2df22e413edf" providerId="LiveId" clId="{8B712658-10F8-43ED-8660-BF864081E25F}"/>
    <pc:docChg chg="undo custSel addSld delSld modSld sldOrd">
      <pc:chgData name="大悟 細谷" userId="d1df2df22e413edf" providerId="LiveId" clId="{8B712658-10F8-43ED-8660-BF864081E25F}" dt="2025-03-02T06:41:41.507" v="715"/>
      <pc:docMkLst>
        <pc:docMk/>
      </pc:docMkLst>
      <pc:sldChg chg="del">
        <pc:chgData name="大悟 細谷" userId="d1df2df22e413edf" providerId="LiveId" clId="{8B712658-10F8-43ED-8660-BF864081E25F}" dt="2025-03-02T06:40:53.086" v="671" actId="2696"/>
        <pc:sldMkLst>
          <pc:docMk/>
          <pc:sldMk cId="0" sldId="268"/>
        </pc:sldMkLst>
      </pc:sldChg>
      <pc:sldChg chg="modSp mod">
        <pc:chgData name="大悟 細谷" userId="d1df2df22e413edf" providerId="LiveId" clId="{8B712658-10F8-43ED-8660-BF864081E25F}" dt="2025-03-02T05:13:11.148" v="172" actId="20577"/>
        <pc:sldMkLst>
          <pc:docMk/>
          <pc:sldMk cId="0" sldId="300"/>
        </pc:sldMkLst>
        <pc:spChg chg="mod">
          <ac:chgData name="大悟 細谷" userId="d1df2df22e413edf" providerId="LiveId" clId="{8B712658-10F8-43ED-8660-BF864081E25F}" dt="2025-03-02T05:13:11.148" v="172" actId="20577"/>
          <ac:spMkLst>
            <pc:docMk/>
            <pc:sldMk cId="0" sldId="300"/>
            <ac:spMk id="3" creationId="{37DF2252-9F77-6173-2826-CC93ACDABD82}"/>
          </ac:spMkLst>
        </pc:spChg>
      </pc:sldChg>
      <pc:sldChg chg="del">
        <pc:chgData name="大悟 細谷" userId="d1df2df22e413edf" providerId="LiveId" clId="{8B712658-10F8-43ED-8660-BF864081E25F}" dt="2025-03-02T06:40:53.086" v="671" actId="2696"/>
        <pc:sldMkLst>
          <pc:docMk/>
          <pc:sldMk cId="0" sldId="301"/>
        </pc:sldMkLst>
      </pc:sldChg>
      <pc:sldChg chg="del">
        <pc:chgData name="大悟 細谷" userId="d1df2df22e413edf" providerId="LiveId" clId="{8B712658-10F8-43ED-8660-BF864081E25F}" dt="2025-03-02T06:40:53.086" v="671" actId="2696"/>
        <pc:sldMkLst>
          <pc:docMk/>
          <pc:sldMk cId="0" sldId="302"/>
        </pc:sldMkLst>
      </pc:sldChg>
      <pc:sldChg chg="modSp mod">
        <pc:chgData name="大悟 細谷" userId="d1df2df22e413edf" providerId="LiveId" clId="{8B712658-10F8-43ED-8660-BF864081E25F}" dt="2025-03-02T05:12:08.966" v="141" actId="12"/>
        <pc:sldMkLst>
          <pc:docMk/>
          <pc:sldMk cId="0" sldId="303"/>
        </pc:sldMkLst>
        <pc:spChg chg="mod">
          <ac:chgData name="大悟 細谷" userId="d1df2df22e413edf" providerId="LiveId" clId="{8B712658-10F8-43ED-8660-BF864081E25F}" dt="2025-03-02T05:12:08.966" v="141" actId="12"/>
          <ac:spMkLst>
            <pc:docMk/>
            <pc:sldMk cId="0" sldId="303"/>
            <ac:spMk id="2" creationId="{04B863B6-76EA-CD6A-4BF1-B3B876BAA0F2}"/>
          </ac:spMkLst>
        </pc:spChg>
      </pc:sldChg>
      <pc:sldChg chg="modSp mod">
        <pc:chgData name="大悟 細谷" userId="d1df2df22e413edf" providerId="LiveId" clId="{8B712658-10F8-43ED-8660-BF864081E25F}" dt="2025-03-02T06:41:04.913" v="673" actId="6549"/>
        <pc:sldMkLst>
          <pc:docMk/>
          <pc:sldMk cId="0" sldId="315"/>
        </pc:sldMkLst>
        <pc:spChg chg="mod">
          <ac:chgData name="大悟 細谷" userId="d1df2df22e413edf" providerId="LiveId" clId="{8B712658-10F8-43ED-8660-BF864081E25F}" dt="2025-03-02T06:41:00.984" v="672" actId="6549"/>
          <ac:spMkLst>
            <pc:docMk/>
            <pc:sldMk cId="0" sldId="315"/>
            <ac:spMk id="2" creationId="{18F99C5D-B7F6-F085-6C9B-04F245E79BE7}"/>
          </ac:spMkLst>
        </pc:spChg>
        <pc:spChg chg="mod">
          <ac:chgData name="大悟 細谷" userId="d1df2df22e413edf" providerId="LiveId" clId="{8B712658-10F8-43ED-8660-BF864081E25F}" dt="2025-03-02T06:41:04.913" v="673" actId="6549"/>
          <ac:spMkLst>
            <pc:docMk/>
            <pc:sldMk cId="0" sldId="315"/>
            <ac:spMk id="3" creationId="{B8433DFE-06B2-4E33-7D28-D8DBA6D5E67B}"/>
          </ac:spMkLst>
        </pc:spChg>
      </pc:sldChg>
      <pc:sldChg chg="del">
        <pc:chgData name="大悟 細谷" userId="d1df2df22e413edf" providerId="LiveId" clId="{8B712658-10F8-43ED-8660-BF864081E25F}" dt="2025-03-02T06:40:53.086" v="671" actId="2696"/>
        <pc:sldMkLst>
          <pc:docMk/>
          <pc:sldMk cId="0" sldId="319"/>
        </pc:sldMkLst>
      </pc:sldChg>
      <pc:sldChg chg="del">
        <pc:chgData name="大悟 細谷" userId="d1df2df22e413edf" providerId="LiveId" clId="{8B712658-10F8-43ED-8660-BF864081E25F}" dt="2025-03-02T06:40:53.086" v="671" actId="2696"/>
        <pc:sldMkLst>
          <pc:docMk/>
          <pc:sldMk cId="0" sldId="320"/>
        </pc:sldMkLst>
      </pc:sldChg>
      <pc:sldChg chg="del">
        <pc:chgData name="大悟 細谷" userId="d1df2df22e413edf" providerId="LiveId" clId="{8B712658-10F8-43ED-8660-BF864081E25F}" dt="2025-03-02T06:40:53.086" v="671" actId="2696"/>
        <pc:sldMkLst>
          <pc:docMk/>
          <pc:sldMk cId="0" sldId="322"/>
        </pc:sldMkLst>
      </pc:sldChg>
      <pc:sldChg chg="del">
        <pc:chgData name="大悟 細谷" userId="d1df2df22e413edf" providerId="LiveId" clId="{8B712658-10F8-43ED-8660-BF864081E25F}" dt="2025-03-02T06:40:53.086" v="671" actId="2696"/>
        <pc:sldMkLst>
          <pc:docMk/>
          <pc:sldMk cId="0" sldId="329"/>
        </pc:sldMkLst>
      </pc:sldChg>
      <pc:sldChg chg="del">
        <pc:chgData name="大悟 細谷" userId="d1df2df22e413edf" providerId="LiveId" clId="{8B712658-10F8-43ED-8660-BF864081E25F}" dt="2025-03-02T06:40:53.086" v="671" actId="2696"/>
        <pc:sldMkLst>
          <pc:docMk/>
          <pc:sldMk cId="0" sldId="334"/>
        </pc:sldMkLst>
      </pc:sldChg>
      <pc:sldChg chg="del">
        <pc:chgData name="大悟 細谷" userId="d1df2df22e413edf" providerId="LiveId" clId="{8B712658-10F8-43ED-8660-BF864081E25F}" dt="2025-03-02T06:40:53.086" v="671" actId="2696"/>
        <pc:sldMkLst>
          <pc:docMk/>
          <pc:sldMk cId="0" sldId="336"/>
        </pc:sldMkLst>
      </pc:sldChg>
      <pc:sldChg chg="addSp modSp mod">
        <pc:chgData name="大悟 細谷" userId="d1df2df22e413edf" providerId="LiveId" clId="{8B712658-10F8-43ED-8660-BF864081E25F}" dt="2025-03-02T05:50:28.362" v="429" actId="20577"/>
        <pc:sldMkLst>
          <pc:docMk/>
          <pc:sldMk cId="0" sldId="339"/>
        </pc:sldMkLst>
        <pc:spChg chg="add mod">
          <ac:chgData name="大悟 細谷" userId="d1df2df22e413edf" providerId="LiveId" clId="{8B712658-10F8-43ED-8660-BF864081E25F}" dt="2025-03-02T05:50:28.362" v="429" actId="20577"/>
          <ac:spMkLst>
            <pc:docMk/>
            <pc:sldMk cId="0" sldId="339"/>
            <ac:spMk id="2" creationId="{23890CC9-52A6-96CC-6499-A4A3D7773BDA}"/>
          </ac:spMkLst>
        </pc:spChg>
        <pc:spChg chg="mod">
          <ac:chgData name="大悟 細谷" userId="d1df2df22e413edf" providerId="LiveId" clId="{8B712658-10F8-43ED-8660-BF864081E25F}" dt="2025-03-02T05:16:17.526" v="246"/>
          <ac:spMkLst>
            <pc:docMk/>
            <pc:sldMk cId="0" sldId="339"/>
            <ac:spMk id="3" creationId="{BE87670F-62FF-0DE3-73AB-6C867A57DFBD}"/>
          </ac:spMkLst>
        </pc:spChg>
        <pc:spChg chg="mod">
          <ac:chgData name="大悟 細谷" userId="d1df2df22e413edf" providerId="LiveId" clId="{8B712658-10F8-43ED-8660-BF864081E25F}" dt="2025-03-02T05:20:09.583" v="355" actId="1036"/>
          <ac:spMkLst>
            <pc:docMk/>
            <pc:sldMk cId="0" sldId="339"/>
            <ac:spMk id="4" creationId="{E2F6703C-A851-729B-9CDA-ECA9FDEA042E}"/>
          </ac:spMkLst>
        </pc:spChg>
        <pc:spChg chg="mod">
          <ac:chgData name="大悟 細谷" userId="d1df2df22e413edf" providerId="LiveId" clId="{8B712658-10F8-43ED-8660-BF864081E25F}" dt="2025-03-02T05:17:34.463" v="295"/>
          <ac:spMkLst>
            <pc:docMk/>
            <pc:sldMk cId="0" sldId="339"/>
            <ac:spMk id="5" creationId="{E2ACDD27-12B1-1F97-9541-F322E0163924}"/>
          </ac:spMkLst>
        </pc:spChg>
        <pc:spChg chg="mod">
          <ac:chgData name="大悟 細谷" userId="d1df2df22e413edf" providerId="LiveId" clId="{8B712658-10F8-43ED-8660-BF864081E25F}" dt="2025-03-02T05:18:50.580" v="317" actId="14100"/>
          <ac:spMkLst>
            <pc:docMk/>
            <pc:sldMk cId="0" sldId="339"/>
            <ac:spMk id="6" creationId="{C6A70FE9-391A-F7A6-A90F-2D09AE9B8033}"/>
          </ac:spMkLst>
        </pc:spChg>
        <pc:spChg chg="mod">
          <ac:chgData name="大悟 細谷" userId="d1df2df22e413edf" providerId="LiveId" clId="{8B712658-10F8-43ED-8660-BF864081E25F}" dt="2025-03-02T05:20:42.321" v="366"/>
          <ac:spMkLst>
            <pc:docMk/>
            <pc:sldMk cId="0" sldId="339"/>
            <ac:spMk id="19461" creationId="{BB29B253-6B86-1A83-6747-A503AD10F25F}"/>
          </ac:spMkLst>
        </pc:spChg>
        <pc:spChg chg="mod">
          <ac:chgData name="大悟 細谷" userId="d1df2df22e413edf" providerId="LiveId" clId="{8B712658-10F8-43ED-8660-BF864081E25F}" dt="2025-03-02T05:20:47.016" v="370"/>
          <ac:spMkLst>
            <pc:docMk/>
            <pc:sldMk cId="0" sldId="339"/>
            <ac:spMk id="19462" creationId="{2FF45281-CE0B-A5E3-3E54-13E22EFA93BA}"/>
          </ac:spMkLst>
        </pc:spChg>
      </pc:sldChg>
      <pc:sldChg chg="del">
        <pc:chgData name="大悟 細谷" userId="d1df2df22e413edf" providerId="LiveId" clId="{8B712658-10F8-43ED-8660-BF864081E25F}" dt="2025-03-02T05:09:05.698" v="128" actId="2696"/>
        <pc:sldMkLst>
          <pc:docMk/>
          <pc:sldMk cId="0" sldId="341"/>
        </pc:sldMkLst>
      </pc:sldChg>
      <pc:sldChg chg="del">
        <pc:chgData name="大悟 細谷" userId="d1df2df22e413edf" providerId="LiveId" clId="{8B712658-10F8-43ED-8660-BF864081E25F}" dt="2025-03-02T06:40:53.086" v="671" actId="2696"/>
        <pc:sldMkLst>
          <pc:docMk/>
          <pc:sldMk cId="0" sldId="344"/>
        </pc:sldMkLst>
      </pc:sldChg>
      <pc:sldChg chg="del">
        <pc:chgData name="大悟 細谷" userId="d1df2df22e413edf" providerId="LiveId" clId="{8B712658-10F8-43ED-8660-BF864081E25F}" dt="2025-03-02T06:40:53.086" v="671" actId="2696"/>
        <pc:sldMkLst>
          <pc:docMk/>
          <pc:sldMk cId="0" sldId="345"/>
        </pc:sldMkLst>
      </pc:sldChg>
      <pc:sldChg chg="del">
        <pc:chgData name="大悟 細谷" userId="d1df2df22e413edf" providerId="LiveId" clId="{8B712658-10F8-43ED-8660-BF864081E25F}" dt="2025-03-02T06:40:53.086" v="671" actId="2696"/>
        <pc:sldMkLst>
          <pc:docMk/>
          <pc:sldMk cId="0" sldId="348"/>
        </pc:sldMkLst>
      </pc:sldChg>
      <pc:sldChg chg="del">
        <pc:chgData name="大悟 細谷" userId="d1df2df22e413edf" providerId="LiveId" clId="{8B712658-10F8-43ED-8660-BF864081E25F}" dt="2025-03-02T06:40:53.086" v="671" actId="2696"/>
        <pc:sldMkLst>
          <pc:docMk/>
          <pc:sldMk cId="0" sldId="352"/>
        </pc:sldMkLst>
      </pc:sldChg>
      <pc:sldChg chg="del">
        <pc:chgData name="大悟 細谷" userId="d1df2df22e413edf" providerId="LiveId" clId="{8B712658-10F8-43ED-8660-BF864081E25F}" dt="2025-03-02T06:40:53.086" v="671" actId="2696"/>
        <pc:sldMkLst>
          <pc:docMk/>
          <pc:sldMk cId="0" sldId="353"/>
        </pc:sldMkLst>
      </pc:sldChg>
      <pc:sldChg chg="modSp mod">
        <pc:chgData name="大悟 細谷" userId="d1df2df22e413edf" providerId="LiveId" clId="{8B712658-10F8-43ED-8660-BF864081E25F}" dt="2025-03-02T05:12:42.768" v="163" actId="1036"/>
        <pc:sldMkLst>
          <pc:docMk/>
          <pc:sldMk cId="0" sldId="1466"/>
        </pc:sldMkLst>
        <pc:spChg chg="mod">
          <ac:chgData name="大悟 細谷" userId="d1df2df22e413edf" providerId="LiveId" clId="{8B712658-10F8-43ED-8660-BF864081E25F}" dt="2025-03-02T05:04:10.584" v="126" actId="6549"/>
          <ac:spMkLst>
            <pc:docMk/>
            <pc:sldMk cId="0" sldId="1466"/>
            <ac:spMk id="5" creationId="{19E53FDA-ECEE-79DD-DB67-AF0019736885}"/>
          </ac:spMkLst>
        </pc:spChg>
        <pc:spChg chg="mod">
          <ac:chgData name="大悟 細谷" userId="d1df2df22e413edf" providerId="LiveId" clId="{8B712658-10F8-43ED-8660-BF864081E25F}" dt="2025-03-02T05:12:42.768" v="163" actId="1036"/>
          <ac:spMkLst>
            <pc:docMk/>
            <pc:sldMk cId="0" sldId="1466"/>
            <ac:spMk id="7" creationId="{E56905E2-29E3-0767-462F-44194E94CD39}"/>
          </ac:spMkLst>
        </pc:spChg>
        <pc:spChg chg="mod">
          <ac:chgData name="大悟 細谷" userId="d1df2df22e413edf" providerId="LiveId" clId="{8B712658-10F8-43ED-8660-BF864081E25F}" dt="2025-03-02T05:12:42.768" v="163" actId="1036"/>
          <ac:spMkLst>
            <pc:docMk/>
            <pc:sldMk cId="0" sldId="1466"/>
            <ac:spMk id="8" creationId="{0C69DB5D-3D1B-9075-01F1-DE9F4F7CEE0D}"/>
          </ac:spMkLst>
        </pc:spChg>
      </pc:sldChg>
      <pc:sldChg chg="delSp modSp mod">
        <pc:chgData name="大悟 細谷" userId="d1df2df22e413edf" providerId="LiveId" clId="{8B712658-10F8-43ED-8660-BF864081E25F}" dt="2025-03-02T05:09:15.784" v="132"/>
        <pc:sldMkLst>
          <pc:docMk/>
          <pc:sldMk cId="4079144939" sldId="1513"/>
        </pc:sldMkLst>
        <pc:spChg chg="del mod">
          <ac:chgData name="大悟 細谷" userId="d1df2df22e413edf" providerId="LiveId" clId="{8B712658-10F8-43ED-8660-BF864081E25F}" dt="2025-03-02T05:09:15.784" v="132"/>
          <ac:spMkLst>
            <pc:docMk/>
            <pc:sldMk cId="4079144939" sldId="1513"/>
            <ac:spMk id="5" creationId="{97BA417D-925C-5606-7B9A-91FADD1C987F}"/>
          </ac:spMkLst>
        </pc:spChg>
        <pc:spChg chg="mod">
          <ac:chgData name="大悟 細谷" userId="d1df2df22e413edf" providerId="LiveId" clId="{8B712658-10F8-43ED-8660-BF864081E25F}" dt="2025-03-02T05:09:11.033" v="129" actId="6549"/>
          <ac:spMkLst>
            <pc:docMk/>
            <pc:sldMk cId="4079144939" sldId="1513"/>
            <ac:spMk id="7" creationId="{9B4B7C15-AC71-AD59-4280-77B522295CC4}"/>
          </ac:spMkLst>
        </pc:spChg>
      </pc:sldChg>
      <pc:sldChg chg="addSp delSp modSp add mod">
        <pc:chgData name="大悟 細谷" userId="d1df2df22e413edf" providerId="LiveId" clId="{8B712658-10F8-43ED-8660-BF864081E25F}" dt="2025-03-02T05:46:54.597" v="386"/>
        <pc:sldMkLst>
          <pc:docMk/>
          <pc:sldMk cId="3114482094" sldId="1514"/>
        </pc:sldMkLst>
        <pc:spChg chg="add mod">
          <ac:chgData name="大悟 細谷" userId="d1df2df22e413edf" providerId="LiveId" clId="{8B712658-10F8-43ED-8660-BF864081E25F}" dt="2025-03-02T05:46:54.597" v="386"/>
          <ac:spMkLst>
            <pc:docMk/>
            <pc:sldMk cId="3114482094" sldId="1514"/>
            <ac:spMk id="2" creationId="{1BBF6D29-DF96-4ED8-CD79-17C7ECF55E68}"/>
          </ac:spMkLst>
        </pc:spChg>
        <pc:spChg chg="del">
          <ac:chgData name="大悟 細谷" userId="d1df2df22e413edf" providerId="LiveId" clId="{8B712658-10F8-43ED-8660-BF864081E25F}" dt="2025-03-02T05:45:18.777" v="372" actId="478"/>
          <ac:spMkLst>
            <pc:docMk/>
            <pc:sldMk cId="3114482094" sldId="1514"/>
            <ac:spMk id="4" creationId="{6E254280-1271-D1A8-C4CB-2D8E35DA0B13}"/>
          </ac:spMkLst>
        </pc:spChg>
        <pc:spChg chg="del">
          <ac:chgData name="大悟 細谷" userId="d1df2df22e413edf" providerId="LiveId" clId="{8B712658-10F8-43ED-8660-BF864081E25F}" dt="2025-03-02T05:45:22.474" v="373" actId="478"/>
          <ac:spMkLst>
            <pc:docMk/>
            <pc:sldMk cId="3114482094" sldId="1514"/>
            <ac:spMk id="6" creationId="{CF8EA757-0D96-69D5-9E5B-146E91750CE9}"/>
          </ac:spMkLst>
        </pc:spChg>
        <pc:spChg chg="del">
          <ac:chgData name="大悟 細谷" userId="d1df2df22e413edf" providerId="LiveId" clId="{8B712658-10F8-43ED-8660-BF864081E25F}" dt="2025-03-02T05:45:18.777" v="372" actId="478"/>
          <ac:spMkLst>
            <pc:docMk/>
            <pc:sldMk cId="3114482094" sldId="1514"/>
            <ac:spMk id="19461" creationId="{A81CD271-B3CD-F415-1D16-545965F04C92}"/>
          </ac:spMkLst>
        </pc:spChg>
        <pc:spChg chg="del">
          <ac:chgData name="大悟 細谷" userId="d1df2df22e413edf" providerId="LiveId" clId="{8B712658-10F8-43ED-8660-BF864081E25F}" dt="2025-03-02T05:45:18.777" v="372" actId="478"/>
          <ac:spMkLst>
            <pc:docMk/>
            <pc:sldMk cId="3114482094" sldId="1514"/>
            <ac:spMk id="19462" creationId="{2B703DAB-EDB9-4C42-60C3-C8F5E3527F01}"/>
          </ac:spMkLst>
        </pc:spChg>
        <pc:picChg chg="add mod">
          <ac:chgData name="大悟 細谷" userId="d1df2df22e413edf" providerId="LiveId" clId="{8B712658-10F8-43ED-8660-BF864081E25F}" dt="2025-03-02T05:45:33.767" v="377" actId="1076"/>
          <ac:picMkLst>
            <pc:docMk/>
            <pc:sldMk cId="3114482094" sldId="1514"/>
            <ac:picMk id="1026" creationId="{79A457DD-88CD-D71F-692B-3036EAC648FD}"/>
          </ac:picMkLst>
        </pc:picChg>
      </pc:sldChg>
      <pc:sldChg chg="addSp delSp modSp add mod">
        <pc:chgData name="大悟 細谷" userId="d1df2df22e413edf" providerId="LiveId" clId="{8B712658-10F8-43ED-8660-BF864081E25F}" dt="2025-03-02T06:35:46.690" v="665" actId="1076"/>
        <pc:sldMkLst>
          <pc:docMk/>
          <pc:sldMk cId="2679516408" sldId="1515"/>
        </pc:sldMkLst>
        <pc:spChg chg="mod">
          <ac:chgData name="大悟 細谷" userId="d1df2df22e413edf" providerId="LiveId" clId="{8B712658-10F8-43ED-8660-BF864081E25F}" dt="2025-03-02T06:34:14.765" v="550" actId="1035"/>
          <ac:spMkLst>
            <pc:docMk/>
            <pc:sldMk cId="2679516408" sldId="1515"/>
            <ac:spMk id="2" creationId="{5FA17D3C-EFEC-A784-1351-EADE150C5658}"/>
          </ac:spMkLst>
        </pc:spChg>
        <pc:spChg chg="del">
          <ac:chgData name="大悟 細谷" userId="d1df2df22e413edf" providerId="LiveId" clId="{8B712658-10F8-43ED-8660-BF864081E25F}" dt="2025-03-02T06:32:05.207" v="528" actId="478"/>
          <ac:spMkLst>
            <pc:docMk/>
            <pc:sldMk cId="2679516408" sldId="1515"/>
            <ac:spMk id="4" creationId="{383A93C4-EC17-90FF-4063-75DA16DFA850}"/>
          </ac:spMkLst>
        </pc:spChg>
        <pc:spChg chg="mod">
          <ac:chgData name="大悟 細谷" userId="d1df2df22e413edf" providerId="LiveId" clId="{8B712658-10F8-43ED-8660-BF864081E25F}" dt="2025-03-02T06:35:25.470" v="647" actId="14100"/>
          <ac:spMkLst>
            <pc:docMk/>
            <pc:sldMk cId="2679516408" sldId="1515"/>
            <ac:spMk id="6" creationId="{70EC1C9A-907A-4CD3-4105-6091F428D043}"/>
          </ac:spMkLst>
        </pc:spChg>
        <pc:spChg chg="add del mod">
          <ac:chgData name="大悟 細谷" userId="d1df2df22e413edf" providerId="LiveId" clId="{8B712658-10F8-43ED-8660-BF864081E25F}" dt="2025-03-02T06:31:57.715" v="527" actId="478"/>
          <ac:spMkLst>
            <pc:docMk/>
            <pc:sldMk cId="2679516408" sldId="1515"/>
            <ac:spMk id="7" creationId="{DC2C0355-CFB0-16E4-29F5-690E77780856}"/>
          </ac:spMkLst>
        </pc:spChg>
        <pc:spChg chg="add mod">
          <ac:chgData name="大悟 細谷" userId="d1df2df22e413edf" providerId="LiveId" clId="{8B712658-10F8-43ED-8660-BF864081E25F}" dt="2025-03-02T06:35:41.694" v="664" actId="1035"/>
          <ac:spMkLst>
            <pc:docMk/>
            <pc:sldMk cId="2679516408" sldId="1515"/>
            <ac:spMk id="8" creationId="{6EA7A0A5-4B53-0CBF-8F33-17CEF225A63C}"/>
          </ac:spMkLst>
        </pc:spChg>
        <pc:spChg chg="add mod">
          <ac:chgData name="大悟 細谷" userId="d1df2df22e413edf" providerId="LiveId" clId="{8B712658-10F8-43ED-8660-BF864081E25F}" dt="2025-03-02T06:35:46.690" v="665" actId="1076"/>
          <ac:spMkLst>
            <pc:docMk/>
            <pc:sldMk cId="2679516408" sldId="1515"/>
            <ac:spMk id="9" creationId="{3873134B-609E-C9CD-FBDB-1AB75425726A}"/>
          </ac:spMkLst>
        </pc:spChg>
        <pc:spChg chg="add del mod">
          <ac:chgData name="大悟 細谷" userId="d1df2df22e413edf" providerId="LiveId" clId="{8B712658-10F8-43ED-8660-BF864081E25F}" dt="2025-03-02T06:33:45.984" v="540" actId="478"/>
          <ac:spMkLst>
            <pc:docMk/>
            <pc:sldMk cId="2679516408" sldId="1515"/>
            <ac:spMk id="10" creationId="{83BA5C34-88B4-1EDC-5476-BEE51AF5095E}"/>
          </ac:spMkLst>
        </pc:spChg>
        <pc:spChg chg="del">
          <ac:chgData name="大悟 細谷" userId="d1df2df22e413edf" providerId="LiveId" clId="{8B712658-10F8-43ED-8660-BF864081E25F}" dt="2025-03-02T06:30:55.738" v="506" actId="478"/>
          <ac:spMkLst>
            <pc:docMk/>
            <pc:sldMk cId="2679516408" sldId="1515"/>
            <ac:spMk id="19461" creationId="{4054F949-962A-A746-5DF7-DB904438F888}"/>
          </ac:spMkLst>
        </pc:spChg>
        <pc:spChg chg="del">
          <ac:chgData name="大悟 細谷" userId="d1df2df22e413edf" providerId="LiveId" clId="{8B712658-10F8-43ED-8660-BF864081E25F}" dt="2025-03-02T06:32:07.931" v="529" actId="478"/>
          <ac:spMkLst>
            <pc:docMk/>
            <pc:sldMk cId="2679516408" sldId="1515"/>
            <ac:spMk id="19462" creationId="{D5186252-745F-EDFD-7F48-C15A9048B261}"/>
          </ac:spMkLst>
        </pc:spChg>
      </pc:sldChg>
      <pc:sldChg chg="addSp delSp modSp add mod ord">
        <pc:chgData name="大悟 細谷" userId="d1df2df22e413edf" providerId="LiveId" clId="{8B712658-10F8-43ED-8660-BF864081E25F}" dt="2025-03-02T06:41:41.507" v="715"/>
        <pc:sldMkLst>
          <pc:docMk/>
          <pc:sldMk cId="888789094" sldId="1516"/>
        </pc:sldMkLst>
        <pc:spChg chg="mod">
          <ac:chgData name="大悟 細谷" userId="d1df2df22e413edf" providerId="LiveId" clId="{8B712658-10F8-43ED-8660-BF864081E25F}" dt="2025-03-02T06:38:51.319" v="670"/>
          <ac:spMkLst>
            <pc:docMk/>
            <pc:sldMk cId="888789094" sldId="1516"/>
            <ac:spMk id="2" creationId="{203D587A-8BC3-564B-B6F2-64BE6B453A83}"/>
          </ac:spMkLst>
        </pc:spChg>
        <pc:spChg chg="mod">
          <ac:chgData name="大悟 細谷" userId="d1df2df22e413edf" providerId="LiveId" clId="{8B712658-10F8-43ED-8660-BF864081E25F}" dt="2025-03-02T06:41:41.507" v="715"/>
          <ac:spMkLst>
            <pc:docMk/>
            <pc:sldMk cId="888789094" sldId="1516"/>
            <ac:spMk id="5" creationId="{E9CA51F1-5508-035E-A31D-163BCE53210D}"/>
          </ac:spMkLst>
        </pc:spChg>
        <pc:picChg chg="add mod">
          <ac:chgData name="大悟 細谷" userId="d1df2df22e413edf" providerId="LiveId" clId="{8B712658-10F8-43ED-8660-BF864081E25F}" dt="2025-03-02T06:38:16.681" v="669" actId="1076"/>
          <ac:picMkLst>
            <pc:docMk/>
            <pc:sldMk cId="888789094" sldId="1516"/>
            <ac:picMk id="6" creationId="{A5BC23A1-41AF-8960-B5B4-009E6AE0D256}"/>
          </ac:picMkLst>
        </pc:picChg>
        <pc:picChg chg="del">
          <ac:chgData name="大悟 細谷" userId="d1df2df22e413edf" providerId="LiveId" clId="{8B712658-10F8-43ED-8660-BF864081E25F}" dt="2025-03-02T06:38:10.876" v="667" actId="478"/>
          <ac:picMkLst>
            <pc:docMk/>
            <pc:sldMk cId="888789094" sldId="1516"/>
            <ac:picMk id="1026" creationId="{F05D9843-501B-FEDA-AF4F-1E77D1B9FE0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3AE3A7B7-494E-AE97-3854-9839460C87A0}"/>
              </a:ext>
            </a:extLst>
          </p:cNvPr>
          <p:cNvSpPr>
            <a:spLocks noGrp="1"/>
          </p:cNvSpPr>
          <p:nvPr>
            <p:ph type="hdr" sz="quarter"/>
          </p:nvPr>
        </p:nvSpPr>
        <p:spPr>
          <a:xfrm>
            <a:off x="0" y="0"/>
            <a:ext cx="2919413" cy="495300"/>
          </a:xfrm>
          <a:prstGeom prst="rect">
            <a:avLst/>
          </a:prstGeom>
        </p:spPr>
        <p:txBody>
          <a:bodyPr vert="horz" lIns="91426" tIns="45713" rIns="91426" bIns="45713" rtlCol="0"/>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3" name="日付プレースホルダー 2">
            <a:extLst>
              <a:ext uri="{FF2B5EF4-FFF2-40B4-BE49-F238E27FC236}">
                <a16:creationId xmlns:a16="http://schemas.microsoft.com/office/drawing/2014/main" id="{2226A6B4-488F-B602-817A-0FB3A8747F1B}"/>
              </a:ext>
            </a:extLst>
          </p:cNvPr>
          <p:cNvSpPr>
            <a:spLocks noGrp="1"/>
          </p:cNvSpPr>
          <p:nvPr>
            <p:ph type="dt" idx="1"/>
          </p:nvPr>
        </p:nvSpPr>
        <p:spPr>
          <a:xfrm>
            <a:off x="3814763" y="0"/>
            <a:ext cx="2919412" cy="495300"/>
          </a:xfrm>
          <a:prstGeom prst="rect">
            <a:avLst/>
          </a:prstGeom>
        </p:spPr>
        <p:txBody>
          <a:bodyPr vert="horz" lIns="91426" tIns="45713" rIns="91426" bIns="45713" rtlCol="0"/>
          <a:lstStyle>
            <a:lvl1pPr algn="r" eaLnBrk="1" fontAlgn="auto" hangingPunct="1">
              <a:spcBef>
                <a:spcPts val="0"/>
              </a:spcBef>
              <a:spcAft>
                <a:spcPts val="0"/>
              </a:spcAft>
              <a:defRPr kumimoji="1" sz="1200">
                <a:latin typeface="+mn-lt"/>
              </a:defRPr>
            </a:lvl1pPr>
          </a:lstStyle>
          <a:p>
            <a:pPr>
              <a:defRPr/>
            </a:pPr>
            <a:fld id="{6D2FF354-8113-4848-8E55-F154B4B7A862}" type="datetimeFigureOut">
              <a:rPr lang="ja-JP" altLang="en-US"/>
              <a:pPr>
                <a:defRPr/>
              </a:pPr>
              <a:t>2025/4/11</a:t>
            </a:fld>
            <a:endParaRPr lang="ja-JP" altLang="en-US"/>
          </a:p>
        </p:txBody>
      </p:sp>
      <p:sp>
        <p:nvSpPr>
          <p:cNvPr id="4" name="スライド イメージ プレースホルダー 3">
            <a:extLst>
              <a:ext uri="{FF2B5EF4-FFF2-40B4-BE49-F238E27FC236}">
                <a16:creationId xmlns:a16="http://schemas.microsoft.com/office/drawing/2014/main" id="{3C53AAA6-81DC-F66F-A5FE-2E39A19183FC}"/>
              </a:ext>
            </a:extLst>
          </p:cNvPr>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26" tIns="45713" rIns="91426" bIns="45713"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3924FA9A-D1F5-4F82-B4AE-AFF37A837B3E}"/>
              </a:ext>
            </a:extLst>
          </p:cNvPr>
          <p:cNvSpPr>
            <a:spLocks noGrp="1"/>
          </p:cNvSpPr>
          <p:nvPr>
            <p:ph type="body" sz="quarter" idx="3"/>
          </p:nvPr>
        </p:nvSpPr>
        <p:spPr>
          <a:xfrm>
            <a:off x="673100" y="4748213"/>
            <a:ext cx="5389563" cy="3884612"/>
          </a:xfrm>
          <a:prstGeom prst="rect">
            <a:avLst/>
          </a:prstGeom>
        </p:spPr>
        <p:txBody>
          <a:bodyPr vert="horz" lIns="91426" tIns="45713" rIns="91426" bIns="45713"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F0DF1F70-7D7A-ACD4-36FA-449754EA1B2D}"/>
              </a:ext>
            </a:extLst>
          </p:cNvPr>
          <p:cNvSpPr>
            <a:spLocks noGrp="1"/>
          </p:cNvSpPr>
          <p:nvPr>
            <p:ph type="ftr" sz="quarter" idx="4"/>
          </p:nvPr>
        </p:nvSpPr>
        <p:spPr>
          <a:xfrm>
            <a:off x="0" y="9371013"/>
            <a:ext cx="2919413" cy="495300"/>
          </a:xfrm>
          <a:prstGeom prst="rect">
            <a:avLst/>
          </a:prstGeom>
        </p:spPr>
        <p:txBody>
          <a:bodyPr vert="horz" lIns="91426" tIns="45713" rIns="91426" bIns="45713" rtlCol="0" anchor="b"/>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71BF466E-2932-1F46-399E-CA78A806D41F}"/>
              </a:ext>
            </a:extLst>
          </p:cNvPr>
          <p:cNvSpPr>
            <a:spLocks noGrp="1"/>
          </p:cNvSpPr>
          <p:nvPr>
            <p:ph type="sldNum" sz="quarter" idx="5"/>
          </p:nvPr>
        </p:nvSpPr>
        <p:spPr>
          <a:xfrm>
            <a:off x="3814763" y="9371013"/>
            <a:ext cx="2919412" cy="495300"/>
          </a:xfrm>
          <a:prstGeom prst="rect">
            <a:avLst/>
          </a:prstGeom>
        </p:spPr>
        <p:txBody>
          <a:bodyPr vert="horz" wrap="square" lIns="91426" tIns="45713" rIns="91426" bIns="45713" numCol="1" anchor="b" anchorCtr="0" compatLnSpc="1">
            <a:prstTxWarp prst="textNoShape">
              <a:avLst/>
            </a:prstTxWarp>
          </a:bodyPr>
          <a:lstStyle>
            <a:lvl1pPr algn="r" eaLnBrk="1" hangingPunct="1">
              <a:defRPr kumimoji="1" sz="1200">
                <a:latin typeface="游ゴシック" panose="020B0400000000000000" pitchFamily="50" charset="-128"/>
              </a:defRPr>
            </a:lvl1pPr>
          </a:lstStyle>
          <a:p>
            <a:pPr>
              <a:defRPr/>
            </a:pPr>
            <a:fld id="{E685643B-5DB7-4764-8B18-C11B386B533C}"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6180E-847C-E2B0-B7B6-61D4974DB69F}"/>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3C5E8E8D-31B1-05EB-3412-B08AB03B92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061FE29E-386D-610A-A110-26AA1E7974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DF279F77-FF0F-6657-69C8-AD2DBCA1EE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4091823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9AF78-B523-C57A-7B6A-91F41F6E2879}"/>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E3170D4A-3160-D60E-1AD2-E3070AE27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20DDAC9B-7176-0D4D-0EBF-E85ECACFF5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2E7596FA-6A2E-FC8A-4744-54EA2ED841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797249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AF45A-F5C1-9188-79F1-5EBAE9EA3F1D}"/>
            </a:ext>
          </a:extLst>
        </p:cNvPr>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0C23A862-FE88-8808-4A5D-653AD9A71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ー 2">
            <a:extLst>
              <a:ext uri="{FF2B5EF4-FFF2-40B4-BE49-F238E27FC236}">
                <a16:creationId xmlns:a16="http://schemas.microsoft.com/office/drawing/2014/main" id="{6C7B2172-D629-4FC3-63A8-9236C02A41C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dirty="0"/>
          </a:p>
        </p:txBody>
      </p:sp>
      <p:sp>
        <p:nvSpPr>
          <p:cNvPr id="18436" name="スライド番号プレースホルダー 3">
            <a:extLst>
              <a:ext uri="{FF2B5EF4-FFF2-40B4-BE49-F238E27FC236}">
                <a16:creationId xmlns:a16="http://schemas.microsoft.com/office/drawing/2014/main" id="{5AD8BECD-ED36-1B0A-8C31-22CBB1AD17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E6A2586F-1D11-4744-A34E-39BED4E52AE9}" type="slidenum">
              <a:rPr lang="ja-JP" altLang="en-US" smtClean="0">
                <a:solidFill>
                  <a:srgbClr val="000000"/>
                </a:solidFill>
                <a:latin typeface="游ゴシック" panose="020B0400000000000000" pitchFamily="50" charset="-128"/>
              </a:rPr>
              <a:pPr/>
              <a:t>10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06504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3758E-D00D-C928-2C8F-106A52602BCE}"/>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7C9008BD-A07B-F3FE-E807-8087D83743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79BCE879-3CA3-E906-38FE-E90DEDFC6019}"/>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5E1B4726-27E5-E304-E005-DCFDE5EE157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830" indent="-285704">
              <a:defRPr>
                <a:solidFill>
                  <a:schemeClr val="tx1"/>
                </a:solidFill>
                <a:latin typeface="Calibri" panose="020F0502020204030204" pitchFamily="34" charset="0"/>
              </a:defRPr>
            </a:lvl2pPr>
            <a:lvl3pPr marL="1142816" indent="-228563">
              <a:defRPr>
                <a:solidFill>
                  <a:schemeClr val="tx1"/>
                </a:solidFill>
                <a:latin typeface="Calibri" panose="020F0502020204030204" pitchFamily="34" charset="0"/>
              </a:defRPr>
            </a:lvl3pPr>
            <a:lvl4pPr marL="1599942" indent="-228563">
              <a:defRPr>
                <a:solidFill>
                  <a:schemeClr val="tx1"/>
                </a:solidFill>
                <a:latin typeface="Calibri" panose="020F0502020204030204" pitchFamily="34" charset="0"/>
              </a:defRPr>
            </a:lvl4pPr>
            <a:lvl5pPr marL="2057069" indent="-228563">
              <a:defRPr>
                <a:solidFill>
                  <a:schemeClr val="tx1"/>
                </a:solidFill>
                <a:latin typeface="Calibri" panose="020F0502020204030204" pitchFamily="34" charset="0"/>
              </a:defRPr>
            </a:lvl5pPr>
            <a:lvl6pPr marL="2514194" indent="-228563" defTabSz="457126" eaLnBrk="0" fontAlgn="base" hangingPunct="0">
              <a:spcBef>
                <a:spcPct val="0"/>
              </a:spcBef>
              <a:spcAft>
                <a:spcPct val="0"/>
              </a:spcAft>
              <a:defRPr>
                <a:solidFill>
                  <a:schemeClr val="tx1"/>
                </a:solidFill>
                <a:latin typeface="Calibri" panose="020F0502020204030204" pitchFamily="34" charset="0"/>
              </a:defRPr>
            </a:lvl6pPr>
            <a:lvl7pPr marL="2971321" indent="-228563" defTabSz="457126" eaLnBrk="0" fontAlgn="base" hangingPunct="0">
              <a:spcBef>
                <a:spcPct val="0"/>
              </a:spcBef>
              <a:spcAft>
                <a:spcPct val="0"/>
              </a:spcAft>
              <a:defRPr>
                <a:solidFill>
                  <a:schemeClr val="tx1"/>
                </a:solidFill>
                <a:latin typeface="Calibri" panose="020F0502020204030204" pitchFamily="34" charset="0"/>
              </a:defRPr>
            </a:lvl7pPr>
            <a:lvl8pPr marL="3428447" indent="-228563" defTabSz="457126" eaLnBrk="0" fontAlgn="base" hangingPunct="0">
              <a:spcBef>
                <a:spcPct val="0"/>
              </a:spcBef>
              <a:spcAft>
                <a:spcPct val="0"/>
              </a:spcAft>
              <a:defRPr>
                <a:solidFill>
                  <a:schemeClr val="tx1"/>
                </a:solidFill>
                <a:latin typeface="Calibri" panose="020F0502020204030204" pitchFamily="34" charset="0"/>
              </a:defRPr>
            </a:lvl8pPr>
            <a:lvl9pPr marL="3885574" indent="-228563" defTabSz="457126"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11</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1003463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1FB3C-7BF1-125B-934F-5581752C6648}"/>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0A2F2243-8270-1301-B201-14BA70B880B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FFD655AF-0576-5A1B-8024-AB14EB9F52A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1ADC4063-69FF-852B-473E-B026ECBD783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97185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B3AAC-1122-79FA-3626-44CF14F9A25D}"/>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30BF9AA0-B690-DEDD-9EA3-2BB4D71A58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B156BB8D-F2FB-A22D-CFDC-28519E7B08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72744AC5-B7F7-2574-3A66-AA9BFB9729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48415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0A059-B061-F32B-AF5C-F2FB5F34D2B9}"/>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3E3EB613-9687-E6E7-A9E5-60C71624B37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A1D1BFA2-3DDF-E02F-8DFA-7C773BAFDA7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45EDEC25-2F20-3CD4-B7CA-328A20492A3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411535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3BE7D-B2EE-9616-8C48-F807AAF7460C}"/>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5047364B-6750-CFD6-5415-A7CBCC7C76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B2ED4BA7-8605-F1BB-B899-C7EDA532686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dirty="0"/>
          </a:p>
        </p:txBody>
      </p:sp>
      <p:sp>
        <p:nvSpPr>
          <p:cNvPr id="20484" name="スライド番号プレースホルダー 3">
            <a:extLst>
              <a:ext uri="{FF2B5EF4-FFF2-40B4-BE49-F238E27FC236}">
                <a16:creationId xmlns:a16="http://schemas.microsoft.com/office/drawing/2014/main" id="{F1C5BF17-1692-1653-727B-61E738D2973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995784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36ABC-4862-F3D8-9DAE-F15C40A75094}"/>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826CAF90-E4F8-E55E-5995-B7F392FF6AB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E0B0F4D2-879C-3FEB-CFBB-35C7C889474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dirty="0"/>
          </a:p>
        </p:txBody>
      </p:sp>
      <p:sp>
        <p:nvSpPr>
          <p:cNvPr id="20484" name="スライド番号プレースホルダー 3">
            <a:extLst>
              <a:ext uri="{FF2B5EF4-FFF2-40B4-BE49-F238E27FC236}">
                <a16:creationId xmlns:a16="http://schemas.microsoft.com/office/drawing/2014/main" id="{9601ECBD-C1FC-C0F4-9E53-0EE92520A8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385071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B18D3-711E-4092-C46B-FF0575D3905C}"/>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3914D0BB-41BB-65BA-9213-1C9FA44D29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E277F181-48DB-94AC-F71F-D03706FD254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A14DC167-69DE-2DF8-B559-984449FF68C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352284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99469-2B54-5CD5-175C-C11D1F9400F3}"/>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12758735-D93F-626B-53AE-645753EB6C9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C7C7C97E-E5BD-8DB8-AB85-45D5066FC7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6BC57309-26D5-E703-9750-0B88334BA21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911674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 イメージ プレースホルダー 1">
            <a:extLst>
              <a:ext uri="{FF2B5EF4-FFF2-40B4-BE49-F238E27FC236}">
                <a16:creationId xmlns:a16="http://schemas.microsoft.com/office/drawing/2014/main" id="{5C907D63-4C88-3CBD-8AE9-E03F1C4F9F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ノート プレースホルダー 2">
            <a:extLst>
              <a:ext uri="{FF2B5EF4-FFF2-40B4-BE49-F238E27FC236}">
                <a16:creationId xmlns:a16="http://schemas.microsoft.com/office/drawing/2014/main" id="{AE8488FF-2585-DF92-8752-7DF7C1D42D6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4340" name="スライド番号プレースホルダー 3">
            <a:extLst>
              <a:ext uri="{FF2B5EF4-FFF2-40B4-BE49-F238E27FC236}">
                <a16:creationId xmlns:a16="http://schemas.microsoft.com/office/drawing/2014/main" id="{430C0561-16D1-6DA5-D768-44284F30F9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AC2EFABA-833C-4E6F-B93A-6C2A1F453F20}" type="slidenum">
              <a:rPr lang="ja-JP" altLang="en-US" smtClean="0">
                <a:solidFill>
                  <a:srgbClr val="000000"/>
                </a:solidFill>
                <a:latin typeface="游ゴシック" panose="020B0400000000000000" pitchFamily="50" charset="-128"/>
              </a:rPr>
              <a:pPr/>
              <a:t>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F028D-CD30-A946-43C3-607A1AEB8E2F}"/>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31F4890C-2CE7-9A43-E1B8-6A35BCC68E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051CF284-C1DE-025A-EC23-290A909914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F278D8A3-3AB7-833E-9F9E-25057CE7F4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960877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F78ED-75E7-50E2-51A9-B06E22008FD1}"/>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F1976646-C5AD-6121-41F1-4348595CAC9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658EB388-2D94-8228-ED4D-32BA2C5C6CD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D6F6410B-50DF-582E-1FF7-94516F5A21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8406587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06063-BCF1-C95A-E6C9-692DF8AE0C86}"/>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AB04F4FD-08CA-B014-0773-31F8D5FBBE6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843C7FF4-EF0E-7929-C6C6-B71E782B287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1BBF3486-A85A-56DD-A958-1E6FA6F216C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533412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00AC6-263F-0FF9-851B-2AEC2A6EA36E}"/>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B3C5EA37-4DF7-561F-37E6-CB99865F006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5133F463-B1D3-9311-0D70-FD2706FE46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7186422C-4F21-59DF-EDE8-A10DD3B8F6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5353767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F0C46-BA1B-4D1D-6F7C-0F26DC0B2D21}"/>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FC081485-B7F4-D94D-4B3B-89B43D8A94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765F09FB-2655-A9CD-6DDF-D3A59E6A23E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EED3EAC0-2E57-486C-E15F-61CEFF5F254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3364949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60319-A6C8-1B28-91FC-615BCCA026F5}"/>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18D76B12-2C59-6F2F-7236-53B3EC76740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74F9999F-C7C1-C486-451B-58570F0691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8B6D39B4-AB53-91C1-C215-D6E1F5C815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4267663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FC4F7-3870-4E0D-6E1C-C0EC52660850}"/>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394E8262-87C7-939E-FFAC-7D3F354DEF4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1392ED64-CBBB-6F3C-5075-A68707F63B3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05DDD467-928C-B569-3BEF-2BD7B3ACF3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7940203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F97CC-100C-861A-5E84-FABFBF95ECD6}"/>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BBD5EDAA-A958-7E41-F2D0-C112380599D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6E77D4CF-9DF4-8945-2337-5932579D6EB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E2582F64-146D-FB98-8F23-F8AE3A5220A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713713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46BD8-E4B1-A218-BB32-0A5ADC54577C}"/>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E0D6F7C-9E32-28C8-E77F-332C68D728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0B9A0226-C3A1-0D8F-F18E-CB1D140327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C9CE4EC8-CD16-56E7-60FF-FBDAE73216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27</a:t>
            </a:fld>
            <a:endParaRPr lang="ja-JP" altLang="en-US">
              <a:solidFill>
                <a:srgbClr val="000000"/>
              </a:solidFill>
            </a:endParaRPr>
          </a:p>
        </p:txBody>
      </p:sp>
    </p:spTree>
    <p:extLst>
      <p:ext uri="{BB962C8B-B14F-4D97-AF65-F5344CB8AC3E}">
        <p14:creationId xmlns:p14="http://schemas.microsoft.com/office/powerpoint/2010/main" val="41751554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8C257-C443-B91A-4D3A-3E9AE5ABEE46}"/>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C9498C7-7133-BB01-35E9-7449BDAF6A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8E8110D9-FE49-33B0-E49E-7DBD9E5F38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E398D6D5-181A-172C-D937-B8862362E9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28</a:t>
            </a:fld>
            <a:endParaRPr lang="ja-JP" altLang="en-US">
              <a:solidFill>
                <a:srgbClr val="000000"/>
              </a:solidFill>
            </a:endParaRPr>
          </a:p>
        </p:txBody>
      </p:sp>
    </p:spTree>
    <p:extLst>
      <p:ext uri="{BB962C8B-B14F-4D97-AF65-F5344CB8AC3E}">
        <p14:creationId xmlns:p14="http://schemas.microsoft.com/office/powerpoint/2010/main" val="2124005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ー 1">
            <a:extLst>
              <a:ext uri="{FF2B5EF4-FFF2-40B4-BE49-F238E27FC236}">
                <a16:creationId xmlns:a16="http://schemas.microsoft.com/office/drawing/2014/main" id="{B7E56372-9FB4-3674-5AE8-F7F87647C1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ノート プレースホルダー 2">
            <a:extLst>
              <a:ext uri="{FF2B5EF4-FFF2-40B4-BE49-F238E27FC236}">
                <a16:creationId xmlns:a16="http://schemas.microsoft.com/office/drawing/2014/main" id="{5A4B732E-FB36-8A7A-A1A2-FC8660ED10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16388" name="スライド番号プレースホルダー 3">
            <a:extLst>
              <a:ext uri="{FF2B5EF4-FFF2-40B4-BE49-F238E27FC236}">
                <a16:creationId xmlns:a16="http://schemas.microsoft.com/office/drawing/2014/main" id="{9F42D5A1-1DB4-7393-B51F-C3A50BE93C1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1BC76A7F-D5E0-497B-8ED6-7EEE1CC9F37F}" type="slidenum">
              <a:rPr lang="ja-JP" altLang="en-US" smtClean="0">
                <a:solidFill>
                  <a:srgbClr val="000000"/>
                </a:solidFill>
                <a:latin typeface="游ゴシック" panose="020B0400000000000000" pitchFamily="50" charset="-128"/>
              </a:rPr>
              <a:pPr/>
              <a:t>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714A5-151F-FA05-6049-EF80318539BC}"/>
            </a:ext>
          </a:extLst>
        </p:cNvPr>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E713B26B-EED6-1B02-D28C-98EDAF5024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DE813DEB-D3A9-CEC8-1576-37638CF332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6FD928EB-EEFB-4D32-F67A-3351D275190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972D1077-9945-4B3A-90A9-3AC2A3213139}" type="slidenum">
              <a:rPr lang="ja-JP" altLang="en-US">
                <a:latin typeface="游ゴシック" panose="020B0400000000000000" pitchFamily="50" charset="-128"/>
              </a:rPr>
              <a:pPr/>
              <a:t>29</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42272895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F1DC1-1A55-08E4-98AD-EAD36177D0DC}"/>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B038CE2A-2474-4437-3A50-76C81A0E46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643E5E0-E4DB-21CB-272E-0BABD1EB2D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DDDEF673-7A2A-3D82-6799-6718A98901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1776451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FE43F-2A48-243F-A08F-2171FABA4E85}"/>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836289FB-007B-D19B-9D67-86D8D6AB4A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19BF6C5-A980-26AD-A70E-77A45EC751C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8"/>
              </a:spcBef>
            </a:pPr>
            <a:endParaRPr lang="en-US" altLang="ja-JP"/>
          </a:p>
        </p:txBody>
      </p:sp>
      <p:sp>
        <p:nvSpPr>
          <p:cNvPr id="38916" name="スライド番号プレースホルダー 3">
            <a:extLst>
              <a:ext uri="{FF2B5EF4-FFF2-40B4-BE49-F238E27FC236}">
                <a16:creationId xmlns:a16="http://schemas.microsoft.com/office/drawing/2014/main" id="{5ABE41CD-2995-4A2C-0202-4E50BDBB513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438">
              <a:defRPr>
                <a:solidFill>
                  <a:schemeClr val="tx1"/>
                </a:solidFill>
                <a:latin typeface="Calibri" panose="020F0502020204030204" pitchFamily="34" charset="0"/>
              </a:defRPr>
            </a:lvl1pPr>
            <a:lvl2pPr marL="742950" indent="-285750" defTabSz="452438">
              <a:defRPr>
                <a:solidFill>
                  <a:schemeClr val="tx1"/>
                </a:solidFill>
                <a:latin typeface="Calibri" panose="020F0502020204030204" pitchFamily="34" charset="0"/>
              </a:defRPr>
            </a:lvl2pPr>
            <a:lvl3pPr marL="1143000" indent="-228600" defTabSz="452438">
              <a:defRPr>
                <a:solidFill>
                  <a:schemeClr val="tx1"/>
                </a:solidFill>
                <a:latin typeface="Calibri" panose="020F0502020204030204" pitchFamily="34" charset="0"/>
              </a:defRPr>
            </a:lvl3pPr>
            <a:lvl4pPr marL="1600200" indent="-228600" defTabSz="452438">
              <a:defRPr>
                <a:solidFill>
                  <a:schemeClr val="tx1"/>
                </a:solidFill>
                <a:latin typeface="Calibri" panose="020F0502020204030204" pitchFamily="34" charset="0"/>
              </a:defRPr>
            </a:lvl4pPr>
            <a:lvl5pPr marL="2057400" indent="-228600" defTabSz="452438">
              <a:defRPr>
                <a:solidFill>
                  <a:schemeClr val="tx1"/>
                </a:solidFill>
                <a:latin typeface="Calibri" panose="020F0502020204030204" pitchFamily="34" charset="0"/>
              </a:defRPr>
            </a:lvl5pPr>
            <a:lvl6pPr marL="2514600" indent="-228600" defTabSz="452438" eaLnBrk="0" fontAlgn="base" hangingPunct="0">
              <a:spcBef>
                <a:spcPct val="0"/>
              </a:spcBef>
              <a:spcAft>
                <a:spcPct val="0"/>
              </a:spcAft>
              <a:defRPr>
                <a:solidFill>
                  <a:schemeClr val="tx1"/>
                </a:solidFill>
                <a:latin typeface="Calibri" panose="020F0502020204030204" pitchFamily="34" charset="0"/>
              </a:defRPr>
            </a:lvl6pPr>
            <a:lvl7pPr marL="2971800" indent="-228600" defTabSz="452438" eaLnBrk="0" fontAlgn="base" hangingPunct="0">
              <a:spcBef>
                <a:spcPct val="0"/>
              </a:spcBef>
              <a:spcAft>
                <a:spcPct val="0"/>
              </a:spcAft>
              <a:defRPr>
                <a:solidFill>
                  <a:schemeClr val="tx1"/>
                </a:solidFill>
                <a:latin typeface="Calibri" panose="020F0502020204030204" pitchFamily="34" charset="0"/>
              </a:defRPr>
            </a:lvl7pPr>
            <a:lvl8pPr marL="3429000" indent="-228600" defTabSz="452438" eaLnBrk="0" fontAlgn="base" hangingPunct="0">
              <a:spcBef>
                <a:spcPct val="0"/>
              </a:spcBef>
              <a:spcAft>
                <a:spcPct val="0"/>
              </a:spcAft>
              <a:defRPr>
                <a:solidFill>
                  <a:schemeClr val="tx1"/>
                </a:solidFill>
                <a:latin typeface="Calibri" panose="020F0502020204030204" pitchFamily="34" charset="0"/>
              </a:defRPr>
            </a:lvl8pPr>
            <a:lvl9pPr marL="3886200" indent="-228600" defTabSz="452438"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9572280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D3B6A24F-AEF1-B082-6F35-92CFC8E7FB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8E3914F-DCC3-3431-208A-B515144860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676D7288-36C5-43B3-82FC-2088149565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60649-C339-417E-CE31-75A8B1FF2306}"/>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C3414B0B-EB38-C849-A20F-B277386F5B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AE5494AA-8E24-2320-3B48-2F9B82723E4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E405135E-9F75-53D2-46DC-775D7EF91E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7914281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B0F89-2CFB-484F-80AE-036E1C0E06BE}"/>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E9793A44-57A0-B903-8DFC-29D7EFBA72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7E2CC37-02E8-00D6-9A26-4EADD4B676D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8"/>
              </a:spcBef>
            </a:pPr>
            <a:endParaRPr lang="en-US" altLang="ja-JP"/>
          </a:p>
        </p:txBody>
      </p:sp>
      <p:sp>
        <p:nvSpPr>
          <p:cNvPr id="38916" name="スライド番号プレースホルダー 3">
            <a:extLst>
              <a:ext uri="{FF2B5EF4-FFF2-40B4-BE49-F238E27FC236}">
                <a16:creationId xmlns:a16="http://schemas.microsoft.com/office/drawing/2014/main" id="{60308AD6-893E-8C4E-66AC-30DEBAAFB9A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438">
              <a:defRPr>
                <a:solidFill>
                  <a:schemeClr val="tx1"/>
                </a:solidFill>
                <a:latin typeface="Calibri" panose="020F0502020204030204" pitchFamily="34" charset="0"/>
              </a:defRPr>
            </a:lvl1pPr>
            <a:lvl2pPr marL="742950" indent="-285750" defTabSz="452438">
              <a:defRPr>
                <a:solidFill>
                  <a:schemeClr val="tx1"/>
                </a:solidFill>
                <a:latin typeface="Calibri" panose="020F0502020204030204" pitchFamily="34" charset="0"/>
              </a:defRPr>
            </a:lvl2pPr>
            <a:lvl3pPr marL="1143000" indent="-228600" defTabSz="452438">
              <a:defRPr>
                <a:solidFill>
                  <a:schemeClr val="tx1"/>
                </a:solidFill>
                <a:latin typeface="Calibri" panose="020F0502020204030204" pitchFamily="34" charset="0"/>
              </a:defRPr>
            </a:lvl3pPr>
            <a:lvl4pPr marL="1600200" indent="-228600" defTabSz="452438">
              <a:defRPr>
                <a:solidFill>
                  <a:schemeClr val="tx1"/>
                </a:solidFill>
                <a:latin typeface="Calibri" panose="020F0502020204030204" pitchFamily="34" charset="0"/>
              </a:defRPr>
            </a:lvl4pPr>
            <a:lvl5pPr marL="2057400" indent="-228600" defTabSz="452438">
              <a:defRPr>
                <a:solidFill>
                  <a:schemeClr val="tx1"/>
                </a:solidFill>
                <a:latin typeface="Calibri" panose="020F0502020204030204" pitchFamily="34" charset="0"/>
              </a:defRPr>
            </a:lvl5pPr>
            <a:lvl6pPr marL="2514600" indent="-228600" defTabSz="452438" eaLnBrk="0" fontAlgn="base" hangingPunct="0">
              <a:spcBef>
                <a:spcPct val="0"/>
              </a:spcBef>
              <a:spcAft>
                <a:spcPct val="0"/>
              </a:spcAft>
              <a:defRPr>
                <a:solidFill>
                  <a:schemeClr val="tx1"/>
                </a:solidFill>
                <a:latin typeface="Calibri" panose="020F0502020204030204" pitchFamily="34" charset="0"/>
              </a:defRPr>
            </a:lvl6pPr>
            <a:lvl7pPr marL="2971800" indent="-228600" defTabSz="452438" eaLnBrk="0" fontAlgn="base" hangingPunct="0">
              <a:spcBef>
                <a:spcPct val="0"/>
              </a:spcBef>
              <a:spcAft>
                <a:spcPct val="0"/>
              </a:spcAft>
              <a:defRPr>
                <a:solidFill>
                  <a:schemeClr val="tx1"/>
                </a:solidFill>
                <a:latin typeface="Calibri" panose="020F0502020204030204" pitchFamily="34" charset="0"/>
              </a:defRPr>
            </a:lvl7pPr>
            <a:lvl8pPr marL="3429000" indent="-228600" defTabSz="452438" eaLnBrk="0" fontAlgn="base" hangingPunct="0">
              <a:spcBef>
                <a:spcPct val="0"/>
              </a:spcBef>
              <a:spcAft>
                <a:spcPct val="0"/>
              </a:spcAft>
              <a:defRPr>
                <a:solidFill>
                  <a:schemeClr val="tx1"/>
                </a:solidFill>
                <a:latin typeface="Calibri" panose="020F0502020204030204" pitchFamily="34" charset="0"/>
              </a:defRPr>
            </a:lvl8pPr>
            <a:lvl9pPr marL="3886200" indent="-228600" defTabSz="452438"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0620430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A5F57-A856-A2B1-61DD-611D4BF12C54}"/>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5BD84D8F-1469-964C-DB7C-C0F88F755F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F473F24C-39DB-1F85-9CE1-19DAC39F2C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77745873-4B10-9A92-3FE7-4232AA05024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0000282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2E3C6-B3FA-9AE6-662A-165BD9257087}"/>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F71EF0C1-810C-85C7-37F4-1B98EB492B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E5C87871-8C24-16DC-9C7A-440DCA82A27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3BD036F1-F448-5DF8-F95C-292AFC2EC6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9210915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E7117-D9BB-AC90-8139-2A513C3FCC8A}"/>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8D1E8647-816A-72C6-0843-33EBC4A418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51FA2603-0F16-8824-1A20-D777B226C0B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BFB3E7C4-3AA3-0697-76C5-CF79B1FE6B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1575867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F1FD4-6CDC-4F39-5338-28E45DC609DC}"/>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45FE7A26-B328-517C-F872-BA559D2C34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461D2329-6086-B6C2-2B16-6D25AFA2654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C7381734-FFBE-DCCA-1803-4B2548F5FC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349987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C87FC197-66F3-DB47-1081-38BDCCD53B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ノート プレースホルダー 2">
            <a:extLst>
              <a:ext uri="{FF2B5EF4-FFF2-40B4-BE49-F238E27FC236}">
                <a16:creationId xmlns:a16="http://schemas.microsoft.com/office/drawing/2014/main" id="{A9799D27-DB06-C81E-A6A8-4689EBED4B6A}"/>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ct val="0"/>
              </a:spcBef>
              <a:defRPr/>
            </a:pPr>
            <a:endParaRPr lang="en-US" altLang="ja-JP" dirty="0"/>
          </a:p>
        </p:txBody>
      </p:sp>
      <p:sp>
        <p:nvSpPr>
          <p:cNvPr id="18436" name="スライド番号プレースホルダー 3">
            <a:extLst>
              <a:ext uri="{FF2B5EF4-FFF2-40B4-BE49-F238E27FC236}">
                <a16:creationId xmlns:a16="http://schemas.microsoft.com/office/drawing/2014/main" id="{39122E1B-0463-CC5B-AAC7-4FD3A685B2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830" indent="-285704">
              <a:defRPr>
                <a:solidFill>
                  <a:schemeClr val="tx1"/>
                </a:solidFill>
                <a:latin typeface="Calibri" panose="020F0502020204030204" pitchFamily="34" charset="0"/>
              </a:defRPr>
            </a:lvl2pPr>
            <a:lvl3pPr marL="1142816" indent="-228563">
              <a:defRPr>
                <a:solidFill>
                  <a:schemeClr val="tx1"/>
                </a:solidFill>
                <a:latin typeface="Calibri" panose="020F0502020204030204" pitchFamily="34" charset="0"/>
              </a:defRPr>
            </a:lvl3pPr>
            <a:lvl4pPr marL="1599942" indent="-228563">
              <a:defRPr>
                <a:solidFill>
                  <a:schemeClr val="tx1"/>
                </a:solidFill>
                <a:latin typeface="Calibri" panose="020F0502020204030204" pitchFamily="34" charset="0"/>
              </a:defRPr>
            </a:lvl4pPr>
            <a:lvl5pPr marL="2057069" indent="-228563">
              <a:defRPr>
                <a:solidFill>
                  <a:schemeClr val="tx1"/>
                </a:solidFill>
                <a:latin typeface="Calibri" panose="020F0502020204030204" pitchFamily="34" charset="0"/>
              </a:defRPr>
            </a:lvl5pPr>
            <a:lvl6pPr marL="2514194" indent="-228563" defTabSz="457126" eaLnBrk="0" fontAlgn="base" hangingPunct="0">
              <a:spcBef>
                <a:spcPct val="0"/>
              </a:spcBef>
              <a:spcAft>
                <a:spcPct val="0"/>
              </a:spcAft>
              <a:defRPr>
                <a:solidFill>
                  <a:schemeClr val="tx1"/>
                </a:solidFill>
                <a:latin typeface="Calibri" panose="020F0502020204030204" pitchFamily="34" charset="0"/>
              </a:defRPr>
            </a:lvl6pPr>
            <a:lvl7pPr marL="2971321" indent="-228563" defTabSz="457126" eaLnBrk="0" fontAlgn="base" hangingPunct="0">
              <a:spcBef>
                <a:spcPct val="0"/>
              </a:spcBef>
              <a:spcAft>
                <a:spcPct val="0"/>
              </a:spcAft>
              <a:defRPr>
                <a:solidFill>
                  <a:schemeClr val="tx1"/>
                </a:solidFill>
                <a:latin typeface="Calibri" panose="020F0502020204030204" pitchFamily="34" charset="0"/>
              </a:defRPr>
            </a:lvl7pPr>
            <a:lvl8pPr marL="3428447" indent="-228563" defTabSz="457126" eaLnBrk="0" fontAlgn="base" hangingPunct="0">
              <a:spcBef>
                <a:spcPct val="0"/>
              </a:spcBef>
              <a:spcAft>
                <a:spcPct val="0"/>
              </a:spcAft>
              <a:defRPr>
                <a:solidFill>
                  <a:schemeClr val="tx1"/>
                </a:solidFill>
                <a:latin typeface="Calibri" panose="020F0502020204030204" pitchFamily="34" charset="0"/>
              </a:defRPr>
            </a:lvl8pPr>
            <a:lvl9pPr marL="3885574" indent="-228563" defTabSz="457126" eaLnBrk="0" fontAlgn="base" hangingPunct="0">
              <a:spcBef>
                <a:spcPct val="0"/>
              </a:spcBef>
              <a:spcAft>
                <a:spcPct val="0"/>
              </a:spcAft>
              <a:defRPr>
                <a:solidFill>
                  <a:schemeClr val="tx1"/>
                </a:solidFill>
                <a:latin typeface="Calibri" panose="020F0502020204030204" pitchFamily="34" charset="0"/>
              </a:defRPr>
            </a:lvl9pPr>
          </a:lstStyle>
          <a:p>
            <a:fld id="{C11C35FA-2D4C-445E-B849-11893BF60F55}"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96F5A-19C6-C84C-BDD9-3A04AEBE2D50}"/>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52A3AEDF-B36D-5D05-2688-A9BA320EC2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5B580B22-74D7-F0CC-EEAA-ACD90B9A8E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8"/>
              </a:spcBef>
            </a:pPr>
            <a:endParaRPr lang="en-US" altLang="ja-JP"/>
          </a:p>
        </p:txBody>
      </p:sp>
      <p:sp>
        <p:nvSpPr>
          <p:cNvPr id="38916" name="スライド番号プレースホルダー 3">
            <a:extLst>
              <a:ext uri="{FF2B5EF4-FFF2-40B4-BE49-F238E27FC236}">
                <a16:creationId xmlns:a16="http://schemas.microsoft.com/office/drawing/2014/main" id="{36812E1C-E318-0271-F4CD-72E0BCC19B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438">
              <a:defRPr>
                <a:solidFill>
                  <a:schemeClr val="tx1"/>
                </a:solidFill>
                <a:latin typeface="Calibri" panose="020F0502020204030204" pitchFamily="34" charset="0"/>
              </a:defRPr>
            </a:lvl1pPr>
            <a:lvl2pPr marL="742950" indent="-285750" defTabSz="452438">
              <a:defRPr>
                <a:solidFill>
                  <a:schemeClr val="tx1"/>
                </a:solidFill>
                <a:latin typeface="Calibri" panose="020F0502020204030204" pitchFamily="34" charset="0"/>
              </a:defRPr>
            </a:lvl2pPr>
            <a:lvl3pPr marL="1143000" indent="-228600" defTabSz="452438">
              <a:defRPr>
                <a:solidFill>
                  <a:schemeClr val="tx1"/>
                </a:solidFill>
                <a:latin typeface="Calibri" panose="020F0502020204030204" pitchFamily="34" charset="0"/>
              </a:defRPr>
            </a:lvl3pPr>
            <a:lvl4pPr marL="1600200" indent="-228600" defTabSz="452438">
              <a:defRPr>
                <a:solidFill>
                  <a:schemeClr val="tx1"/>
                </a:solidFill>
                <a:latin typeface="Calibri" panose="020F0502020204030204" pitchFamily="34" charset="0"/>
              </a:defRPr>
            </a:lvl4pPr>
            <a:lvl5pPr marL="2057400" indent="-228600" defTabSz="452438">
              <a:defRPr>
                <a:solidFill>
                  <a:schemeClr val="tx1"/>
                </a:solidFill>
                <a:latin typeface="Calibri" panose="020F0502020204030204" pitchFamily="34" charset="0"/>
              </a:defRPr>
            </a:lvl5pPr>
            <a:lvl6pPr marL="2514600" indent="-228600" defTabSz="452438" eaLnBrk="0" fontAlgn="base" hangingPunct="0">
              <a:spcBef>
                <a:spcPct val="0"/>
              </a:spcBef>
              <a:spcAft>
                <a:spcPct val="0"/>
              </a:spcAft>
              <a:defRPr>
                <a:solidFill>
                  <a:schemeClr val="tx1"/>
                </a:solidFill>
                <a:latin typeface="Calibri" panose="020F0502020204030204" pitchFamily="34" charset="0"/>
              </a:defRPr>
            </a:lvl6pPr>
            <a:lvl7pPr marL="2971800" indent="-228600" defTabSz="452438" eaLnBrk="0" fontAlgn="base" hangingPunct="0">
              <a:spcBef>
                <a:spcPct val="0"/>
              </a:spcBef>
              <a:spcAft>
                <a:spcPct val="0"/>
              </a:spcAft>
              <a:defRPr>
                <a:solidFill>
                  <a:schemeClr val="tx1"/>
                </a:solidFill>
                <a:latin typeface="Calibri" panose="020F0502020204030204" pitchFamily="34" charset="0"/>
              </a:defRPr>
            </a:lvl7pPr>
            <a:lvl8pPr marL="3429000" indent="-228600" defTabSz="452438" eaLnBrk="0" fontAlgn="base" hangingPunct="0">
              <a:spcBef>
                <a:spcPct val="0"/>
              </a:spcBef>
              <a:spcAft>
                <a:spcPct val="0"/>
              </a:spcAft>
              <a:defRPr>
                <a:solidFill>
                  <a:schemeClr val="tx1"/>
                </a:solidFill>
                <a:latin typeface="Calibri" panose="020F0502020204030204" pitchFamily="34" charset="0"/>
              </a:defRPr>
            </a:lvl8pPr>
            <a:lvl9pPr marL="3886200" indent="-228600" defTabSz="452438"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2669770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197E1-F339-E03E-08F7-FDC9F1D036DC}"/>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579904D5-0855-2046-DC28-EB5B913A78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374B7CC-64F4-E2E8-024C-F518B0EAEDD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DD13DE2A-6EA4-72FF-BC0C-EE33AA9C292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8523403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0FFF-6D1A-CAEC-610D-7BA90F3E1B3B}"/>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946F4E6E-F565-7B1D-3358-0C04C7AB48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8A8D4322-8214-1854-950E-25AEB046445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0636B1D0-8AA2-0BEA-1676-925511DF0C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438">
              <a:defRPr>
                <a:solidFill>
                  <a:schemeClr val="tx1"/>
                </a:solidFill>
                <a:latin typeface="Calibri" panose="020F0502020204030204" pitchFamily="34" charset="0"/>
              </a:defRPr>
            </a:lvl1pPr>
            <a:lvl2pPr marL="742950" indent="-285750" defTabSz="452438">
              <a:defRPr>
                <a:solidFill>
                  <a:schemeClr val="tx1"/>
                </a:solidFill>
                <a:latin typeface="Calibri" panose="020F0502020204030204" pitchFamily="34" charset="0"/>
              </a:defRPr>
            </a:lvl2pPr>
            <a:lvl3pPr marL="1143000" indent="-228600" defTabSz="452438">
              <a:defRPr>
                <a:solidFill>
                  <a:schemeClr val="tx1"/>
                </a:solidFill>
                <a:latin typeface="Calibri" panose="020F0502020204030204" pitchFamily="34" charset="0"/>
              </a:defRPr>
            </a:lvl3pPr>
            <a:lvl4pPr marL="1600200" indent="-228600" defTabSz="452438">
              <a:defRPr>
                <a:solidFill>
                  <a:schemeClr val="tx1"/>
                </a:solidFill>
                <a:latin typeface="Calibri" panose="020F0502020204030204" pitchFamily="34" charset="0"/>
              </a:defRPr>
            </a:lvl4pPr>
            <a:lvl5pPr marL="2057400" indent="-228600" defTabSz="452438">
              <a:defRPr>
                <a:solidFill>
                  <a:schemeClr val="tx1"/>
                </a:solidFill>
                <a:latin typeface="Calibri" panose="020F0502020204030204" pitchFamily="34" charset="0"/>
              </a:defRPr>
            </a:lvl5pPr>
            <a:lvl6pPr marL="2514600" indent="-228600" defTabSz="452438" eaLnBrk="0" fontAlgn="base" hangingPunct="0">
              <a:spcBef>
                <a:spcPct val="0"/>
              </a:spcBef>
              <a:spcAft>
                <a:spcPct val="0"/>
              </a:spcAft>
              <a:defRPr>
                <a:solidFill>
                  <a:schemeClr val="tx1"/>
                </a:solidFill>
                <a:latin typeface="Calibri" panose="020F0502020204030204" pitchFamily="34" charset="0"/>
              </a:defRPr>
            </a:lvl6pPr>
            <a:lvl7pPr marL="2971800" indent="-228600" defTabSz="452438" eaLnBrk="0" fontAlgn="base" hangingPunct="0">
              <a:spcBef>
                <a:spcPct val="0"/>
              </a:spcBef>
              <a:spcAft>
                <a:spcPct val="0"/>
              </a:spcAft>
              <a:defRPr>
                <a:solidFill>
                  <a:schemeClr val="tx1"/>
                </a:solidFill>
                <a:latin typeface="Calibri" panose="020F0502020204030204" pitchFamily="34" charset="0"/>
              </a:defRPr>
            </a:lvl7pPr>
            <a:lvl8pPr marL="3429000" indent="-228600" defTabSz="452438" eaLnBrk="0" fontAlgn="base" hangingPunct="0">
              <a:spcBef>
                <a:spcPct val="0"/>
              </a:spcBef>
              <a:spcAft>
                <a:spcPct val="0"/>
              </a:spcAft>
              <a:defRPr>
                <a:solidFill>
                  <a:schemeClr val="tx1"/>
                </a:solidFill>
                <a:latin typeface="Calibri" panose="020F0502020204030204" pitchFamily="34" charset="0"/>
              </a:defRPr>
            </a:lvl8pPr>
            <a:lvl9pPr marL="3886200" indent="-228600" defTabSz="452438"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3880449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4B97DF2B-E79E-70A0-4E24-1B9F956246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35D7F231-1811-55DC-97A1-9C8C027783C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4" name="スライド番号プレースホルダー 3">
            <a:extLst>
              <a:ext uri="{FF2B5EF4-FFF2-40B4-BE49-F238E27FC236}">
                <a16:creationId xmlns:a16="http://schemas.microsoft.com/office/drawing/2014/main" id="{C020D534-1BB5-44BF-86F8-1A1EE873927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37452" indent="-283635">
              <a:defRPr>
                <a:solidFill>
                  <a:schemeClr val="tx1"/>
                </a:solidFill>
                <a:latin typeface="Calibri" panose="020F0502020204030204" pitchFamily="34" charset="0"/>
              </a:defRPr>
            </a:lvl2pPr>
            <a:lvl3pPr marL="1134542" indent="-226908">
              <a:defRPr>
                <a:solidFill>
                  <a:schemeClr val="tx1"/>
                </a:solidFill>
                <a:latin typeface="Calibri" panose="020F0502020204030204" pitchFamily="34" charset="0"/>
              </a:defRPr>
            </a:lvl3pPr>
            <a:lvl4pPr marL="1588359" indent="-226908">
              <a:defRPr>
                <a:solidFill>
                  <a:schemeClr val="tx1"/>
                </a:solidFill>
                <a:latin typeface="Calibri" panose="020F0502020204030204" pitchFamily="34" charset="0"/>
              </a:defRPr>
            </a:lvl4pPr>
            <a:lvl5pPr marL="2042175" indent="-226908">
              <a:defRPr>
                <a:solidFill>
                  <a:schemeClr val="tx1"/>
                </a:solidFill>
                <a:latin typeface="Calibri" panose="020F0502020204030204" pitchFamily="34" charset="0"/>
              </a:defRPr>
            </a:lvl5pPr>
            <a:lvl6pPr marL="2495992" indent="-226908" defTabSz="453817" eaLnBrk="0" fontAlgn="base" hangingPunct="0">
              <a:spcBef>
                <a:spcPct val="0"/>
              </a:spcBef>
              <a:spcAft>
                <a:spcPct val="0"/>
              </a:spcAft>
              <a:defRPr>
                <a:solidFill>
                  <a:schemeClr val="tx1"/>
                </a:solidFill>
                <a:latin typeface="Calibri" panose="020F0502020204030204" pitchFamily="34" charset="0"/>
              </a:defRPr>
            </a:lvl6pPr>
            <a:lvl7pPr marL="2949809" indent="-226908" defTabSz="453817" eaLnBrk="0" fontAlgn="base" hangingPunct="0">
              <a:spcBef>
                <a:spcPct val="0"/>
              </a:spcBef>
              <a:spcAft>
                <a:spcPct val="0"/>
              </a:spcAft>
              <a:defRPr>
                <a:solidFill>
                  <a:schemeClr val="tx1"/>
                </a:solidFill>
                <a:latin typeface="Calibri" panose="020F0502020204030204" pitchFamily="34" charset="0"/>
              </a:defRPr>
            </a:lvl7pPr>
            <a:lvl8pPr marL="3403625" indent="-226908" defTabSz="453817" eaLnBrk="0" fontAlgn="base" hangingPunct="0">
              <a:spcBef>
                <a:spcPct val="0"/>
              </a:spcBef>
              <a:spcAft>
                <a:spcPct val="0"/>
              </a:spcAft>
              <a:defRPr>
                <a:solidFill>
                  <a:schemeClr val="tx1"/>
                </a:solidFill>
                <a:latin typeface="Calibri" panose="020F0502020204030204" pitchFamily="34" charset="0"/>
              </a:defRPr>
            </a:lvl8pPr>
            <a:lvl9pPr marL="3857442" indent="-226908" defTabSz="453817" eaLnBrk="0" fontAlgn="base" hangingPunct="0">
              <a:spcBef>
                <a:spcPct val="0"/>
              </a:spcBef>
              <a:spcAft>
                <a:spcPct val="0"/>
              </a:spcAft>
              <a:defRPr>
                <a:solidFill>
                  <a:schemeClr val="tx1"/>
                </a:solidFill>
                <a:latin typeface="Calibri" panose="020F0502020204030204" pitchFamily="34" charset="0"/>
              </a:defRPr>
            </a:lvl9pPr>
          </a:lstStyle>
          <a:p>
            <a:fld id="{972D1077-9945-4B3A-90A9-3AC2A3213139}" type="slidenum">
              <a:rPr lang="ja-JP" altLang="en-US">
                <a:latin typeface="游ゴシック" panose="020B0400000000000000" pitchFamily="50" charset="-128"/>
              </a:rPr>
              <a:pPr/>
              <a:t>43</a:t>
            </a:fld>
            <a:endParaRPr lang="ja-JP" altLang="en-US">
              <a:latin typeface="游ゴシック" panose="020B0400000000000000" pitchFamily="50"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3C8AADF7-3046-E983-3861-77AC9AD05E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1E937620-EFAB-5EC3-4DE3-57BF8EC256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4B66F9DE-3200-A3E1-6822-AB1BFF8EB2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44</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516A9-D4B0-DB55-072F-F91A6A56E40F}"/>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B90A15D6-C59E-A7CF-D166-C7F0A3DD07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413BE475-61EC-3CEC-720E-41C92C9B877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F3F3ECD9-CAC2-55ED-D18C-91721B80CDF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1981311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9E85E-3A62-7406-A63A-A73CBFF88EFF}"/>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88697743-CD97-FA7B-8EBC-240FA044C6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A67F8AA5-93DE-5D43-90CF-34B1EE2B6A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B4826445-B20D-CEEB-DE56-6585B0D554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8006778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18C63-3FAC-480A-F72F-D7E87F776C83}"/>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94021DC9-01D6-6F3E-3318-03EA3C1EB5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57F0E9AB-F454-6439-1E78-8DDA1975E0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34A33723-6BBE-C856-277F-428FBB9DAA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0414532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1B4DE-8D29-B701-4787-E7EA60D34B55}"/>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FAD7792D-DB19-44C9-D1F0-0C20F11DD1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0E171013-14B8-4FAC-DA98-6BAFC0C0AF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82FD72D5-40F5-3344-E0F9-76940E36C0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601187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49</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D79AF315-C07D-EB4F-5BB2-76FC1C6FCF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4E76871B-F5F9-D409-B95D-DF332BFDDFD8}"/>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FE3C642E-8CDB-FAA7-3F78-82D2A4955D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830" indent="-285704">
              <a:defRPr>
                <a:solidFill>
                  <a:schemeClr val="tx1"/>
                </a:solidFill>
                <a:latin typeface="Calibri" panose="020F0502020204030204" pitchFamily="34" charset="0"/>
              </a:defRPr>
            </a:lvl2pPr>
            <a:lvl3pPr marL="1142816" indent="-228563">
              <a:defRPr>
                <a:solidFill>
                  <a:schemeClr val="tx1"/>
                </a:solidFill>
                <a:latin typeface="Calibri" panose="020F0502020204030204" pitchFamily="34" charset="0"/>
              </a:defRPr>
            </a:lvl3pPr>
            <a:lvl4pPr marL="1599942" indent="-228563">
              <a:defRPr>
                <a:solidFill>
                  <a:schemeClr val="tx1"/>
                </a:solidFill>
                <a:latin typeface="Calibri" panose="020F0502020204030204" pitchFamily="34" charset="0"/>
              </a:defRPr>
            </a:lvl4pPr>
            <a:lvl5pPr marL="2057069" indent="-228563">
              <a:defRPr>
                <a:solidFill>
                  <a:schemeClr val="tx1"/>
                </a:solidFill>
                <a:latin typeface="Calibri" panose="020F0502020204030204" pitchFamily="34" charset="0"/>
              </a:defRPr>
            </a:lvl5pPr>
            <a:lvl6pPr marL="2514194" indent="-228563" defTabSz="457126" eaLnBrk="0" fontAlgn="base" hangingPunct="0">
              <a:spcBef>
                <a:spcPct val="0"/>
              </a:spcBef>
              <a:spcAft>
                <a:spcPct val="0"/>
              </a:spcAft>
              <a:defRPr>
                <a:solidFill>
                  <a:schemeClr val="tx1"/>
                </a:solidFill>
                <a:latin typeface="Calibri" panose="020F0502020204030204" pitchFamily="34" charset="0"/>
              </a:defRPr>
            </a:lvl6pPr>
            <a:lvl7pPr marL="2971321" indent="-228563" defTabSz="457126" eaLnBrk="0" fontAlgn="base" hangingPunct="0">
              <a:spcBef>
                <a:spcPct val="0"/>
              </a:spcBef>
              <a:spcAft>
                <a:spcPct val="0"/>
              </a:spcAft>
              <a:defRPr>
                <a:solidFill>
                  <a:schemeClr val="tx1"/>
                </a:solidFill>
                <a:latin typeface="Calibri" panose="020F0502020204030204" pitchFamily="34" charset="0"/>
              </a:defRPr>
            </a:lvl7pPr>
            <a:lvl8pPr marL="3428447" indent="-228563" defTabSz="457126" eaLnBrk="0" fontAlgn="base" hangingPunct="0">
              <a:spcBef>
                <a:spcPct val="0"/>
              </a:spcBef>
              <a:spcAft>
                <a:spcPct val="0"/>
              </a:spcAft>
              <a:defRPr>
                <a:solidFill>
                  <a:schemeClr val="tx1"/>
                </a:solidFill>
                <a:latin typeface="Calibri" panose="020F0502020204030204" pitchFamily="34" charset="0"/>
              </a:defRPr>
            </a:lvl8pPr>
            <a:lvl9pPr marL="3885574" indent="-228563" defTabSz="457126"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4</a:t>
            </a:fld>
            <a:endParaRPr lang="ja-JP" altLang="en-US">
              <a:latin typeface="游ゴシック" panose="020B0400000000000000" pitchFamily="50"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 イメージ プレースホルダー 1">
            <a:extLst>
              <a:ext uri="{FF2B5EF4-FFF2-40B4-BE49-F238E27FC236}">
                <a16:creationId xmlns:a16="http://schemas.microsoft.com/office/drawing/2014/main" id="{2C097AE3-8D10-56B5-3C94-7B6073459A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a:extLst>
              <a:ext uri="{FF2B5EF4-FFF2-40B4-BE49-F238E27FC236}">
                <a16:creationId xmlns:a16="http://schemas.microsoft.com/office/drawing/2014/main" id="{FBA0931D-3501-5EA1-53CB-60F78531D0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ts val="1200"/>
              </a:spcBef>
            </a:pPr>
            <a:endParaRPr lang="en-US" altLang="ja-JP"/>
          </a:p>
        </p:txBody>
      </p:sp>
      <p:sp>
        <p:nvSpPr>
          <p:cNvPr id="57348" name="スライド番号プレースホルダー 3">
            <a:extLst>
              <a:ext uri="{FF2B5EF4-FFF2-40B4-BE49-F238E27FC236}">
                <a16:creationId xmlns:a16="http://schemas.microsoft.com/office/drawing/2014/main" id="{509415C7-6797-6E10-38E7-9ECADF4BE2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8A83B5A6-8EC7-4B47-ABF5-06020B291ED3}" type="slidenum">
              <a:rPr lang="ja-JP" altLang="en-US" smtClean="0">
                <a:solidFill>
                  <a:srgbClr val="000000"/>
                </a:solidFill>
                <a:latin typeface="游ゴシック" panose="020B0400000000000000" pitchFamily="50" charset="-128"/>
              </a:rPr>
              <a:pPr/>
              <a:t>50</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 イメージ プレースホルダー 1">
            <a:extLst>
              <a:ext uri="{FF2B5EF4-FFF2-40B4-BE49-F238E27FC236}">
                <a16:creationId xmlns:a16="http://schemas.microsoft.com/office/drawing/2014/main" id="{2CD8E179-B6CC-5241-0855-95622859789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ノート プレースホルダー 2">
            <a:extLst>
              <a:ext uri="{FF2B5EF4-FFF2-40B4-BE49-F238E27FC236}">
                <a16:creationId xmlns:a16="http://schemas.microsoft.com/office/drawing/2014/main" id="{DF367659-3119-7A0F-9947-3A3D6DE621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ts val="1200"/>
              </a:spcBef>
            </a:pPr>
            <a:endParaRPr lang="en-US" altLang="ja-JP"/>
          </a:p>
        </p:txBody>
      </p:sp>
      <p:sp>
        <p:nvSpPr>
          <p:cNvPr id="59396" name="スライド番号プレースホルダー 3">
            <a:extLst>
              <a:ext uri="{FF2B5EF4-FFF2-40B4-BE49-F238E27FC236}">
                <a16:creationId xmlns:a16="http://schemas.microsoft.com/office/drawing/2014/main" id="{6838AFA8-B149-5DC5-B242-09A9AB6347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94C6228E-5546-4292-A064-2AB8485354C4}" type="slidenum">
              <a:rPr lang="ja-JP" altLang="en-US" smtClean="0">
                <a:solidFill>
                  <a:srgbClr val="000000"/>
                </a:solidFill>
                <a:latin typeface="游ゴシック" panose="020B0400000000000000" pitchFamily="50" charset="-128"/>
              </a:rPr>
              <a:pPr/>
              <a:t>51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C240A-742E-B176-67DF-BA8845C80D28}"/>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97F3E18C-AFE1-44BF-F047-DB2616B508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AAC49546-5C7B-E609-3A8D-E89B3C795D7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24494746-2E16-46BE-0D03-B49BB931A0A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571173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D2B9A-C46C-EBA5-E5F7-D409F65DB673}"/>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EAE2B9B3-D03E-B79B-26A1-BEABBFC8CC0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E525E0BF-05D8-C625-2991-3A6078A6EB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44389B35-FE32-2318-DB06-58D43A4E1F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064975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BECBB-9CC1-BEEC-C092-269C9E2B4706}"/>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F371F26B-CB0B-EB0E-D26C-E3CAE5BF490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38BF7FC2-E44D-6749-C200-CF0C98FB9B0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53D37573-A9CB-6423-D960-BE3E8356FC7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366251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B27F2-7FC5-05EE-68CC-8C17F3395CCF}"/>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7E0B6A24-02F7-8270-838A-E5329B48D09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E83E6CFB-948B-4844-DDDF-A5C4A2201D2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82E9965F-0749-6CCA-4B03-F4C6097A98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521964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777CD842-66EE-894A-0300-C14D85D30F3C}"/>
              </a:ext>
            </a:extLst>
          </p:cNvPr>
          <p:cNvSpPr>
            <a:spLocks noGrp="1"/>
          </p:cNvSpPr>
          <p:nvPr>
            <p:ph type="dt" sz="half" idx="10"/>
          </p:nvPr>
        </p:nvSpPr>
        <p:spPr/>
        <p:txBody>
          <a:bodyPr/>
          <a:lstStyle>
            <a:lvl1pPr>
              <a:defRPr/>
            </a:lvl1pPr>
          </a:lstStyle>
          <a:p>
            <a:pPr>
              <a:defRPr/>
            </a:pPr>
            <a:fld id="{E85DEB0B-2904-44FE-8491-B60974B25C93}" type="datetime1">
              <a:rPr lang="ja-JP" altLang="en-US" smtClean="0"/>
              <a:pPr>
                <a:defRPr/>
              </a:pPr>
              <a:t>2025/4/11</a:t>
            </a:fld>
            <a:endParaRPr lang="ja-JP" altLang="en-US"/>
          </a:p>
        </p:txBody>
      </p:sp>
      <p:sp>
        <p:nvSpPr>
          <p:cNvPr id="5" name="Footer Placeholder 4">
            <a:extLst>
              <a:ext uri="{FF2B5EF4-FFF2-40B4-BE49-F238E27FC236}">
                <a16:creationId xmlns:a16="http://schemas.microsoft.com/office/drawing/2014/main" id="{3D5D1891-1AE9-13B9-26EE-E6292DAF006B}"/>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C944EAF-0196-520B-99BB-271F60D0DF1D}"/>
              </a:ext>
            </a:extLst>
          </p:cNvPr>
          <p:cNvSpPr>
            <a:spLocks noGrp="1"/>
          </p:cNvSpPr>
          <p:nvPr>
            <p:ph type="sldNum" sz="quarter" idx="12"/>
          </p:nvPr>
        </p:nvSpPr>
        <p:spPr/>
        <p:txBody>
          <a:bodyPr/>
          <a:lstStyle>
            <a:lvl1pPr>
              <a:defRPr/>
            </a:lvl1pPr>
          </a:lstStyle>
          <a:p>
            <a:pPr>
              <a:defRPr/>
            </a:pPr>
            <a:fld id="{9C25A913-EDF7-4662-ADFB-457B32EF5599}" type="slidenum">
              <a:rPr lang="ja-JP" altLang="en-US" smtClean="0"/>
              <a:pPr>
                <a:defRPr/>
              </a:pPr>
              <a:t>‹#›</a:t>
            </a:fld>
            <a:endParaRPr lang="ja-JP" altLang="en-US"/>
          </a:p>
        </p:txBody>
      </p:sp>
    </p:spTree>
    <p:extLst>
      <p:ext uri="{BB962C8B-B14F-4D97-AF65-F5344CB8AC3E}">
        <p14:creationId xmlns:p14="http://schemas.microsoft.com/office/powerpoint/2010/main" val="2315495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18D1EA3B-0FFC-ABA4-9166-956BE80C02CC}"/>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F5E72F62-0B01-F19E-1FDE-EA01D894CAB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4425D696-9B34-AD67-D425-A0879DC4CCA8}"/>
              </a:ext>
            </a:extLst>
          </p:cNvPr>
          <p:cNvSpPr>
            <a:spLocks noGrp="1"/>
          </p:cNvSpPr>
          <p:nvPr>
            <p:ph type="sldNum" sz="quarter" idx="10"/>
          </p:nvPr>
        </p:nvSpPr>
        <p:spPr/>
        <p:txBody>
          <a:bodyPr/>
          <a:lstStyle>
            <a:lvl1pPr>
              <a:defRPr/>
            </a:lvl1pPr>
          </a:lstStyle>
          <a:p>
            <a:pPr>
              <a:defRPr/>
            </a:pPr>
            <a:fld id="{B93FF731-4A3D-4F7A-918B-F6A85A2625BE}" type="slidenum">
              <a:rPr lang="ja-JP" altLang="en-US" smtClean="0"/>
              <a:pPr>
                <a:defRPr/>
              </a:pPr>
              <a:t>‹#›</a:t>
            </a:fld>
            <a:endParaRPr lang="ja-JP" altLang="en-US"/>
          </a:p>
        </p:txBody>
      </p:sp>
    </p:spTree>
    <p:extLst>
      <p:ext uri="{BB962C8B-B14F-4D97-AF65-F5344CB8AC3E}">
        <p14:creationId xmlns:p14="http://schemas.microsoft.com/office/powerpoint/2010/main" val="111343320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C99A15E9-1899-1B79-6BEF-C10CA46242DF}"/>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E35EFAD6-1D83-378D-E109-FA8AF6C655D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37B254EB-1BFE-7B67-E56B-A66717F09A52}"/>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D71E29F6-348B-DFC3-1DD4-96F4D41C29A3}"/>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EC801576-B882-938E-C721-D38C9B3318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C9739342-1BA9-3C9E-B18F-2C2340135074}"/>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01517944-5421-3C05-F66F-71F66B942754}"/>
              </a:ext>
            </a:extLst>
          </p:cNvPr>
          <p:cNvSpPr>
            <a:spLocks noGrp="1"/>
          </p:cNvSpPr>
          <p:nvPr>
            <p:ph type="sldNum" sz="quarter" idx="10"/>
          </p:nvPr>
        </p:nvSpPr>
        <p:spPr/>
        <p:txBody>
          <a:bodyPr/>
          <a:lstStyle>
            <a:lvl1pPr>
              <a:defRPr/>
            </a:lvl1pPr>
          </a:lstStyle>
          <a:p>
            <a:pPr>
              <a:defRPr/>
            </a:pPr>
            <a:fld id="{C6DDAFDB-6035-4EDE-B8E9-534F804874F7}" type="slidenum">
              <a:rPr lang="ja-JP" altLang="en-US" smtClean="0"/>
              <a:pPr>
                <a:defRPr/>
              </a:pPr>
              <a:t>‹#›</a:t>
            </a:fld>
            <a:endParaRPr lang="ja-JP" altLang="en-US"/>
          </a:p>
        </p:txBody>
      </p:sp>
    </p:spTree>
    <p:extLst>
      <p:ext uri="{BB962C8B-B14F-4D97-AF65-F5344CB8AC3E}">
        <p14:creationId xmlns:p14="http://schemas.microsoft.com/office/powerpoint/2010/main" val="2306748948"/>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C2F9A1E-7605-8819-EA60-B99744BF7415}"/>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D84778B9-32AE-D0E6-762E-027DDE4C81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5B9D7E51-FE94-D9E1-399D-2F84B507E91F}"/>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受講者同士で、自由に意見交換しましょう</a:t>
            </a:r>
          </a:p>
        </p:txBody>
      </p:sp>
      <p:sp>
        <p:nvSpPr>
          <p:cNvPr id="5" name="Slide Number Placeholder 5">
            <a:extLst>
              <a:ext uri="{FF2B5EF4-FFF2-40B4-BE49-F238E27FC236}">
                <a16:creationId xmlns:a16="http://schemas.microsoft.com/office/drawing/2014/main" id="{ACE203DC-BDA3-8351-7417-A47E1824C7D6}"/>
              </a:ext>
            </a:extLst>
          </p:cNvPr>
          <p:cNvSpPr>
            <a:spLocks noGrp="1"/>
          </p:cNvSpPr>
          <p:nvPr>
            <p:ph type="sldNum" sz="quarter" idx="10"/>
          </p:nvPr>
        </p:nvSpPr>
        <p:spPr/>
        <p:txBody>
          <a:bodyPr/>
          <a:lstStyle>
            <a:lvl1pPr>
              <a:defRPr/>
            </a:lvl1pPr>
          </a:lstStyle>
          <a:p>
            <a:pPr>
              <a:defRPr/>
            </a:pPr>
            <a:fld id="{4F18D68E-7406-400B-9224-317736F1F71E}" type="slidenum">
              <a:rPr lang="ja-JP" altLang="en-US" smtClean="0"/>
              <a:pPr>
                <a:defRPr/>
              </a:pPr>
              <a:t>‹#›</a:t>
            </a:fld>
            <a:endParaRPr lang="ja-JP" altLang="en-US"/>
          </a:p>
        </p:txBody>
      </p:sp>
    </p:spTree>
    <p:extLst>
      <p:ext uri="{BB962C8B-B14F-4D97-AF65-F5344CB8AC3E}">
        <p14:creationId xmlns:p14="http://schemas.microsoft.com/office/powerpoint/2010/main" val="2181693854"/>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C2F9A1E-7605-8819-EA60-B99744BF7415}"/>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ACE203DC-BDA3-8351-7417-A47E1824C7D6}"/>
              </a:ext>
            </a:extLst>
          </p:cNvPr>
          <p:cNvSpPr>
            <a:spLocks noGrp="1"/>
          </p:cNvSpPr>
          <p:nvPr>
            <p:ph type="sldNum" sz="quarter" idx="10"/>
          </p:nvPr>
        </p:nvSpPr>
        <p:spPr/>
        <p:txBody>
          <a:bodyPr/>
          <a:lstStyle>
            <a:lvl1pPr>
              <a:defRPr/>
            </a:lvl1pPr>
          </a:lstStyle>
          <a:p>
            <a:pPr>
              <a:defRPr/>
            </a:pPr>
            <a:fld id="{4F18D68E-7406-400B-9224-317736F1F71E}" type="slidenum">
              <a:rPr lang="ja-JP" altLang="en-US" smtClean="0"/>
              <a:pPr>
                <a:defRPr/>
              </a:pPr>
              <a:t>‹#›</a:t>
            </a:fld>
            <a:endParaRPr lang="ja-JP" altLang="en-US"/>
          </a:p>
        </p:txBody>
      </p:sp>
    </p:spTree>
    <p:extLst>
      <p:ext uri="{BB962C8B-B14F-4D97-AF65-F5344CB8AC3E}">
        <p14:creationId xmlns:p14="http://schemas.microsoft.com/office/powerpoint/2010/main" val="303856799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35CF766A-5B00-77F4-1102-CA153693B3E8}"/>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5618124B-5ED9-97BA-43E7-670DED423FB5}"/>
              </a:ext>
            </a:extLst>
          </p:cNvPr>
          <p:cNvSpPr>
            <a:spLocks noGrp="1"/>
          </p:cNvSpPr>
          <p:nvPr>
            <p:ph type="sldNum" sz="quarter" idx="10"/>
          </p:nvPr>
        </p:nvSpPr>
        <p:spPr/>
        <p:txBody>
          <a:bodyPr/>
          <a:lstStyle>
            <a:lvl1pPr>
              <a:defRPr/>
            </a:lvl1pPr>
          </a:lstStyle>
          <a:p>
            <a:pPr>
              <a:defRPr/>
            </a:pPr>
            <a:fld id="{EA047D1F-8E3F-41E4-9B5A-E964976AFE1F}" type="slidenum">
              <a:rPr lang="ja-JP" altLang="en-US" smtClean="0"/>
              <a:pPr>
                <a:defRPr/>
              </a:pPr>
              <a:t>‹#›</a:t>
            </a:fld>
            <a:endParaRPr lang="ja-JP" altLang="en-US"/>
          </a:p>
        </p:txBody>
      </p:sp>
    </p:spTree>
    <p:extLst>
      <p:ext uri="{BB962C8B-B14F-4D97-AF65-F5344CB8AC3E}">
        <p14:creationId xmlns:p14="http://schemas.microsoft.com/office/powerpoint/2010/main" val="1375306505"/>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A0774F4A-53B1-8771-E95D-06AFC4CB3D89}"/>
              </a:ext>
            </a:extLst>
          </p:cNvPr>
          <p:cNvSpPr>
            <a:spLocks noGrp="1"/>
          </p:cNvSpPr>
          <p:nvPr>
            <p:ph type="sldNum" sz="quarter" idx="10"/>
          </p:nvPr>
        </p:nvSpPr>
        <p:spPr/>
        <p:txBody>
          <a:bodyPr/>
          <a:lstStyle>
            <a:lvl1pPr>
              <a:defRPr/>
            </a:lvl1pPr>
          </a:lstStyle>
          <a:p>
            <a:pPr>
              <a:defRPr/>
            </a:pPr>
            <a:fld id="{12C90324-CBE7-4BBB-8612-2E36B4D378E0}" type="slidenum">
              <a:rPr lang="ja-JP" altLang="en-US" smtClean="0"/>
              <a:pPr>
                <a:defRPr/>
              </a:pPr>
              <a:t>‹#›</a:t>
            </a:fld>
            <a:endParaRPr lang="ja-JP" altLang="en-US"/>
          </a:p>
        </p:txBody>
      </p:sp>
    </p:spTree>
    <p:extLst>
      <p:ext uri="{BB962C8B-B14F-4D97-AF65-F5344CB8AC3E}">
        <p14:creationId xmlns:p14="http://schemas.microsoft.com/office/powerpoint/2010/main" val="2080242095"/>
      </p:ext>
    </p:extLst>
  </p:cSld>
  <p:clrMapOvr>
    <a:masterClrMapping/>
  </p:clrMapOvr>
  <p:transition spd="slow"/>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CCDDE92A-DAFD-2D29-39DC-B3CCC0C1996E}"/>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7A333A1-5614-064B-BCDC-A4D8C3D5A442}"/>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D5A562EA-6614-8A9E-7F74-2CDA7DEF5ED6}"/>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968920AF-A9D0-A7E2-BCC6-D2E0B00CF489}"/>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E3AD5770-53F0-C071-27BD-5442C8DD89A9}"/>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793EEA6F-467C-372E-50C0-3A61F1F11576}"/>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94F6F221-7E6B-8A2E-596D-B0531A2996FD}"/>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232F465D-CFB4-2F49-436F-409079CD1302}"/>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FBFFDD72-63B9-9F8F-B44E-471246185202}"/>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8484B91A-1948-FE7E-410C-51D2B362BADD}"/>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848D9F2B-8A4A-678D-76A4-7EDFCE99E4C4}"/>
              </a:ext>
            </a:extLst>
          </p:cNvPr>
          <p:cNvSpPr>
            <a:spLocks noGrp="1"/>
          </p:cNvSpPr>
          <p:nvPr>
            <p:ph type="sldNum" sz="quarter" idx="10"/>
          </p:nvPr>
        </p:nvSpPr>
        <p:spPr/>
        <p:txBody>
          <a:bodyPr/>
          <a:lstStyle>
            <a:lvl1pPr>
              <a:defRPr/>
            </a:lvl1pPr>
          </a:lstStyle>
          <a:p>
            <a:pPr>
              <a:defRPr/>
            </a:pPr>
            <a:fld id="{52EF0441-A04F-4378-A519-EB97DB97338A}" type="slidenum">
              <a:rPr lang="ja-JP" altLang="en-US" smtClean="0"/>
              <a:pPr>
                <a:defRPr/>
              </a:pPr>
              <a:t>‹#›</a:t>
            </a:fld>
            <a:endParaRPr lang="ja-JP" altLang="en-US"/>
          </a:p>
        </p:txBody>
      </p:sp>
    </p:spTree>
    <p:extLst>
      <p:ext uri="{BB962C8B-B14F-4D97-AF65-F5344CB8AC3E}">
        <p14:creationId xmlns:p14="http://schemas.microsoft.com/office/powerpoint/2010/main" val="3246980910"/>
      </p:ext>
    </p:extLst>
  </p:cSld>
  <p:clrMapOvr>
    <a:masterClrMapping/>
  </p:clrMapOvr>
  <p:transition spd="slow"/>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86A25877-511D-904B-C834-3B596C94B919}"/>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DDBB434-51B8-718C-ACAE-17C442FCF8AE}"/>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grpSp>
        <p:nvGrpSpPr>
          <p:cNvPr id="7" name="グループ化 6">
            <a:extLst>
              <a:ext uri="{FF2B5EF4-FFF2-40B4-BE49-F238E27FC236}">
                <a16:creationId xmlns:a16="http://schemas.microsoft.com/office/drawing/2014/main" id="{FCC85648-EF1C-669B-A2F1-FC1630C424AB}"/>
              </a:ext>
            </a:extLst>
          </p:cNvPr>
          <p:cNvGrpSpPr/>
          <p:nvPr userDrawn="1"/>
        </p:nvGrpSpPr>
        <p:grpSpPr>
          <a:xfrm>
            <a:off x="6408738" y="587142"/>
            <a:ext cx="3341687" cy="582612"/>
            <a:chOff x="6408738" y="649288"/>
            <a:chExt cx="3341687" cy="582612"/>
          </a:xfrm>
        </p:grpSpPr>
        <p:sp>
          <p:nvSpPr>
            <p:cNvPr id="4" name="フリーフォーム: 図形 3">
              <a:extLst>
                <a:ext uri="{FF2B5EF4-FFF2-40B4-BE49-F238E27FC236}">
                  <a16:creationId xmlns:a16="http://schemas.microsoft.com/office/drawing/2014/main" id="{D8EAB2BD-3C31-5825-564B-75E0BCF50D76}"/>
                </a:ext>
              </a:extLst>
            </p:cNvPr>
            <p:cNvSpPr/>
            <p:nvPr/>
          </p:nvSpPr>
          <p:spPr>
            <a:xfrm>
              <a:off x="6408738" y="649288"/>
              <a:ext cx="3335337"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3004DC96-E90D-CFD1-048C-82AE257BA988}"/>
                </a:ext>
              </a:extLst>
            </p:cNvPr>
            <p:cNvSpPr txBox="1"/>
            <p:nvPr/>
          </p:nvSpPr>
          <p:spPr>
            <a:xfrm>
              <a:off x="6415088" y="760413"/>
              <a:ext cx="3335337" cy="254000"/>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これらの書籍・文献にも目を通してみましょう</a:t>
              </a:r>
            </a:p>
          </p:txBody>
        </p:sp>
      </p:grpSp>
      <p:sp>
        <p:nvSpPr>
          <p:cNvPr id="6" name="Slide Number Placeholder 5">
            <a:extLst>
              <a:ext uri="{FF2B5EF4-FFF2-40B4-BE49-F238E27FC236}">
                <a16:creationId xmlns:a16="http://schemas.microsoft.com/office/drawing/2014/main" id="{1E5ACF88-A172-29A9-1583-99868A32E7B5}"/>
              </a:ext>
            </a:extLst>
          </p:cNvPr>
          <p:cNvSpPr>
            <a:spLocks noGrp="1"/>
          </p:cNvSpPr>
          <p:nvPr>
            <p:ph type="sldNum" sz="quarter" idx="10"/>
          </p:nvPr>
        </p:nvSpPr>
        <p:spPr/>
        <p:txBody>
          <a:bodyPr/>
          <a:lstStyle>
            <a:lvl1pPr>
              <a:defRPr/>
            </a:lvl1pPr>
          </a:lstStyle>
          <a:p>
            <a:pPr>
              <a:defRPr/>
            </a:pPr>
            <a:fld id="{EE6E47B4-E333-4436-B1E8-209EB43C1602}" type="slidenum">
              <a:rPr lang="ja-JP" altLang="en-US" smtClean="0"/>
              <a:pPr>
                <a:defRPr/>
              </a:pPr>
              <a:t>‹#›</a:t>
            </a:fld>
            <a:endParaRPr lang="ja-JP" altLang="en-US"/>
          </a:p>
        </p:txBody>
      </p:sp>
    </p:spTree>
    <p:extLst>
      <p:ext uri="{BB962C8B-B14F-4D97-AF65-F5344CB8AC3E}">
        <p14:creationId xmlns:p14="http://schemas.microsoft.com/office/powerpoint/2010/main" val="2712361927"/>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67A9241-E511-A6E9-4EBF-9F13D7F8F86A}"/>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3F3459BF-2E5A-60BF-F6EA-09CD183D8FC0}"/>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FB74AF5C-C70D-2805-8864-8AE28A00DF71}"/>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a:solidFill>
                  <a:schemeClr val="tx1">
                    <a:tint val="75000"/>
                  </a:schemeClr>
                </a:solidFill>
                <a:latin typeface="+mn-lt"/>
              </a:defRPr>
            </a:lvl1pPr>
          </a:lstStyle>
          <a:p>
            <a:pPr>
              <a:defRPr/>
            </a:pPr>
            <a:fld id="{06BBD176-8A0B-4009-9B6E-C4338303A45A}" type="datetime1">
              <a:rPr lang="ja-JP" altLang="en-US" smtClean="0"/>
              <a:pPr>
                <a:defRPr/>
              </a:pPr>
              <a:t>2025/4/11</a:t>
            </a:fld>
            <a:endParaRPr lang="ja-JP" altLang="en-US"/>
          </a:p>
        </p:txBody>
      </p:sp>
      <p:sp>
        <p:nvSpPr>
          <p:cNvPr id="5" name="Footer Placeholder 4">
            <a:extLst>
              <a:ext uri="{FF2B5EF4-FFF2-40B4-BE49-F238E27FC236}">
                <a16:creationId xmlns:a16="http://schemas.microsoft.com/office/drawing/2014/main" id="{797CFFD3-35A4-457C-32A6-AA3FD0F407D8}"/>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119CAC09-A2F6-FA3E-E805-9FEC3589E132}"/>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a:solidFill>
                  <a:srgbClr val="898989"/>
                </a:solidFill>
              </a:defRPr>
            </a:lvl1pPr>
          </a:lstStyle>
          <a:p>
            <a:pPr>
              <a:defRPr/>
            </a:pPr>
            <a:fld id="{4F18D68E-7406-400B-9224-317736F1F71E}" type="slidenum">
              <a:rPr lang="ja-JP" altLang="en-US" smtClean="0"/>
              <a:pPr>
                <a:defRPr/>
              </a:pPr>
              <a:t>‹#›</a:t>
            </a:fld>
            <a:endParaRPr lang="ja-JP" altLang="en-US"/>
          </a:p>
        </p:txBody>
      </p:sp>
    </p:spTree>
    <p:extLst>
      <p:ext uri="{BB962C8B-B14F-4D97-AF65-F5344CB8AC3E}">
        <p14:creationId xmlns:p14="http://schemas.microsoft.com/office/powerpoint/2010/main" val="245310406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20" r:id="rId5"/>
    <p:sldLayoutId id="2147483716" r:id="rId6"/>
    <p:sldLayoutId id="2147483717" r:id="rId7"/>
    <p:sldLayoutId id="2147483718" r:id="rId8"/>
    <p:sldLayoutId id="2147483719" r:id="rId9"/>
  </p:sldLayoutIdLst>
  <p:hf hdr="0" ftr="0" dt="0"/>
  <p:txStyles>
    <p:titleStyle>
      <a:lvl1pPr algn="l" rtl="0" eaLnBrk="1" fontAlgn="base" hangingPunct="1">
        <a:lnSpc>
          <a:spcPct val="90000"/>
        </a:lnSpc>
        <a:spcBef>
          <a:spcPct val="0"/>
        </a:spcBef>
        <a:spcAft>
          <a:spcPct val="0"/>
        </a:spcAft>
        <a:defRPr kumimoji="1"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kodomoshien.cfa.go.jp/young-carer/about/"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cfa.go.jp/policies/kodomo-kihon/"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city.minato.tokyo.jp/jidousoudanjunbitan/soudan/about.html"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hyperlink" Target="https://www.cfa.go.jp/assets/contents/node/basic_page/field_ref_resources/a176de99-390e-4065-a7fb-fe569ab2450c/43ce0992/20230401_policies_jidougyakutai_10.pdf"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mhlw.go.jp/stf/seisakunitsuite/bunya/hukushi_kaigo/seikatsuhogo/seikatuhogo/index.html"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5.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5.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8" Type="http://schemas.openxmlformats.org/officeDocument/2006/relationships/hyperlink" Target="https://www.mhlw.go.jp/stf/newpage_41971.html" TargetMode="External"/><Relationship Id="rId3" Type="http://schemas.openxmlformats.org/officeDocument/2006/relationships/hyperlink" Target="https://www.mhlw.go.jp/stf/newpage_36563.html" TargetMode="External"/><Relationship Id="rId7" Type="http://schemas.openxmlformats.org/officeDocument/2006/relationships/hyperlink" Target="https://www.mhlw.go.jp/stf/newpage_52773.html" TargetMode="External"/><Relationship Id="rId2" Type="http://schemas.openxmlformats.org/officeDocument/2006/relationships/notesSlide" Target="../notesSlides/notesSlide51.xml"/><Relationship Id="rId1" Type="http://schemas.openxmlformats.org/officeDocument/2006/relationships/slideLayout" Target="../slideLayouts/slideLayout9.xml"/><Relationship Id="rId6" Type="http://schemas.openxmlformats.org/officeDocument/2006/relationships/hyperlink" Target="https://www.cfa.go.jp/policies/kodomo-kihon/" TargetMode="External"/><Relationship Id="rId11" Type="http://schemas.openxmlformats.org/officeDocument/2006/relationships/hyperlink" Target="https://www.mhlw.go.jp/content/001270093.pdf" TargetMode="External"/><Relationship Id="rId5" Type="http://schemas.openxmlformats.org/officeDocument/2006/relationships/hyperlink" Target="https://kodomoshien.cfa.go.jp/young-carer/about/" TargetMode="External"/><Relationship Id="rId10" Type="http://schemas.openxmlformats.org/officeDocument/2006/relationships/hyperlink" Target="https://www.cfa.go.jp/assets/contents/node/basic_page/field_ref_resources/a176de99-390e-4065-a7fb-fe569ab2450c/43ce0992/20230401_policies_jidougyakutai_10.pdf" TargetMode="External"/><Relationship Id="rId4" Type="http://schemas.openxmlformats.org/officeDocument/2006/relationships/hyperlink" Target="https://www.mhlw.go.jp/stf/newpage_28862.html" TargetMode="External"/><Relationship Id="rId9" Type="http://schemas.openxmlformats.org/officeDocument/2006/relationships/hyperlink" Target="https://www.city.minato.tokyo.jp/jidousoudanjunbitan/soudan/about.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497B6-D9A1-A6B7-1A8B-013813056E70}"/>
            </a:ext>
          </a:extLst>
        </p:cNvPr>
        <p:cNvGrpSpPr/>
        <p:nvPr/>
      </p:nvGrpSpPr>
      <p:grpSpPr>
        <a:xfrm>
          <a:off x="0" y="0"/>
          <a:ext cx="0" cy="0"/>
          <a:chOff x="0" y="0"/>
          <a:chExt cx="0" cy="0"/>
        </a:xfrm>
      </p:grpSpPr>
      <p:sp>
        <p:nvSpPr>
          <p:cNvPr id="7" name="平行四辺形 6">
            <a:extLst>
              <a:ext uri="{FF2B5EF4-FFF2-40B4-BE49-F238E27FC236}">
                <a16:creationId xmlns:a16="http://schemas.microsoft.com/office/drawing/2014/main" id="{04A0BDA6-6078-9DBA-24C8-3095F7E17F76}"/>
              </a:ext>
            </a:extLst>
          </p:cNvPr>
          <p:cNvSpPr/>
          <p:nvPr/>
        </p:nvSpPr>
        <p:spPr>
          <a:xfrm>
            <a:off x="273000" y="3497650"/>
            <a:ext cx="9360000" cy="324000"/>
          </a:xfrm>
          <a:prstGeom prst="parallelogram">
            <a:avLst/>
          </a:prstGeom>
          <a:pattFill prst="wdUpDiag">
            <a:fgClr>
              <a:srgbClr val="E9BC8F"/>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正方形/長方形 1">
            <a:extLst>
              <a:ext uri="{FF2B5EF4-FFF2-40B4-BE49-F238E27FC236}">
                <a16:creationId xmlns:a16="http://schemas.microsoft.com/office/drawing/2014/main" id="{F0D1EE34-A7BC-CDA6-7965-6C7A71769456}"/>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子どものいる世帯への支援</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E282F076-655D-20A1-A46E-6D73840C1C43}"/>
              </a:ext>
            </a:extLst>
          </p:cNvPr>
          <p:cNvSpPr txBox="1"/>
          <p:nvPr/>
        </p:nvSpPr>
        <p:spPr>
          <a:xfrm>
            <a:off x="2817628" y="0"/>
            <a:ext cx="7088372"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rgbClr val="E9BC8F"/>
                </a:solidFill>
                <a:latin typeface="メイリオ" panose="020B0604030504040204" pitchFamily="50" charset="-128"/>
                <a:ea typeface="メイリオ" panose="020B0604030504040204" pitchFamily="50" charset="-128"/>
              </a:rPr>
              <a:t>No.4-4</a:t>
            </a:r>
          </a:p>
        </p:txBody>
      </p:sp>
      <p:sp>
        <p:nvSpPr>
          <p:cNvPr id="11" name="正方形/長方形 10">
            <a:extLst>
              <a:ext uri="{FF2B5EF4-FFF2-40B4-BE49-F238E27FC236}">
                <a16:creationId xmlns:a16="http://schemas.microsoft.com/office/drawing/2014/main" id="{6314334D-DCC5-EB11-FC63-BD54D1F79208}"/>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Tree>
    <p:extLst>
      <p:ext uri="{BB962C8B-B14F-4D97-AF65-F5344CB8AC3E}">
        <p14:creationId xmlns:p14="http://schemas.microsoft.com/office/powerpoint/2010/main" val="928122386"/>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B97B4-5FAC-320A-3E3F-C10EB5479240}"/>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896089CA-AEA3-34CA-E56E-647248078AF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9</a:t>
            </a:fld>
            <a:endParaRPr lang="ja-JP" altLang="en-US" sz="1000">
              <a:solidFill>
                <a:srgbClr val="898989"/>
              </a:solidFill>
            </a:endParaRPr>
          </a:p>
        </p:txBody>
      </p:sp>
      <p:sp>
        <p:nvSpPr>
          <p:cNvPr id="2" name="正方形/長方形 44">
            <a:extLst>
              <a:ext uri="{FF2B5EF4-FFF2-40B4-BE49-F238E27FC236}">
                <a16:creationId xmlns:a16="http://schemas.microsoft.com/office/drawing/2014/main" id="{D9D8F274-EE52-79BC-43B4-8A6E688FEE8B}"/>
              </a:ext>
            </a:extLst>
          </p:cNvPr>
          <p:cNvSpPr>
            <a:spLocks noChangeArrowheads="1"/>
          </p:cNvSpPr>
          <p:nvPr/>
        </p:nvSpPr>
        <p:spPr bwMode="auto">
          <a:xfrm>
            <a:off x="28258" y="6380458"/>
            <a:ext cx="93138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出典：こども家庭庁支援局虐待防止対策課「別添</a:t>
            </a:r>
            <a:r>
              <a:rPr kumimoji="0" lang="en-US" altLang="ja-JP" sz="1000" dirty="0">
                <a:latin typeface="メイリオ" panose="020B0604030504040204" pitchFamily="50" charset="-128"/>
                <a:ea typeface="メイリオ" panose="020B0604030504040204" pitchFamily="50" charset="-128"/>
              </a:rPr>
              <a:t>2</a:t>
            </a:r>
            <a:r>
              <a:rPr kumimoji="0" lang="ja-JP" altLang="en-US" sz="1000" dirty="0">
                <a:latin typeface="メイリオ" panose="020B0604030504040204" pitchFamily="50" charset="-128"/>
                <a:ea typeface="メイリオ" panose="020B0604030504040204" pitchFamily="50" charset="-128"/>
              </a:rPr>
              <a:t>学校でヤングケアラーに気づくために（学校向けポスター）」</a:t>
            </a:r>
            <a:r>
              <a:rPr kumimoji="0"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（事務連絡）ヤングケアラーへの支援に活用</a:t>
            </a:r>
            <a:br>
              <a:rPr kumimoji="0" lang="en-US" altLang="ja-JP" sz="1000" dirty="0">
                <a:latin typeface="メイリオ" panose="020B0604030504040204" pitchFamily="50" charset="-128"/>
                <a:ea typeface="メイリオ" panose="020B0604030504040204" pitchFamily="50" charset="-128"/>
              </a:rPr>
            </a:br>
            <a:r>
              <a:rPr kumimoji="0" lang="en-US" altLang="ja-JP" sz="1000" dirty="0">
                <a:latin typeface="メイリオ" panose="020B0604030504040204" pitchFamily="50" charset="-128"/>
                <a:ea typeface="メイリオ" panose="020B0604030504040204" pitchFamily="50" charset="-128"/>
              </a:rPr>
              <a:t>         </a:t>
            </a:r>
            <a:r>
              <a:rPr kumimoji="0" lang="ja-JP" altLang="en-US" sz="1000" dirty="0">
                <a:latin typeface="メイリオ" panose="020B0604030504040204" pitchFamily="50" charset="-128"/>
                <a:ea typeface="メイリオ" panose="020B0604030504040204" pitchFamily="50" charset="-128"/>
              </a:rPr>
              <a:t>可能な関係資料について</a:t>
            </a:r>
            <a:r>
              <a:rPr kumimoji="0"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 </a:t>
            </a:r>
            <a:r>
              <a:rPr kumimoji="0"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令和６年６月</a:t>
            </a:r>
            <a:r>
              <a:rPr kumimoji="0" lang="en-US" altLang="ja-JP" sz="1000" dirty="0">
                <a:latin typeface="メイリオ" panose="020B0604030504040204" pitchFamily="50" charset="-128"/>
                <a:ea typeface="メイリオ" panose="020B0604030504040204" pitchFamily="50" charset="-128"/>
              </a:rPr>
              <a:t>12</a:t>
            </a:r>
            <a:r>
              <a:rPr kumimoji="0" lang="ja-JP" altLang="en-US" sz="1000" dirty="0">
                <a:latin typeface="メイリオ" panose="020B0604030504040204" pitchFamily="50" charset="-128"/>
                <a:ea typeface="メイリオ" panose="020B0604030504040204" pitchFamily="50" charset="-128"/>
              </a:rPr>
              <a:t>日をもとに作成</a:t>
            </a:r>
            <a:endParaRPr kumimoji="0" lang="en-US" altLang="ja-JP" sz="10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　　　こども家庭庁</a:t>
            </a:r>
            <a:r>
              <a:rPr kumimoji="0"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ヤングケアラーとは</a:t>
            </a:r>
            <a:r>
              <a:rPr kumimoji="0" lang="en-US" altLang="ja-JP" sz="1000" dirty="0">
                <a:latin typeface="メイリオ" panose="020B0604030504040204" pitchFamily="50" charset="-128"/>
                <a:ea typeface="メイリオ" panose="020B0604030504040204" pitchFamily="50" charset="-128"/>
              </a:rPr>
              <a:t>』, </a:t>
            </a:r>
            <a:r>
              <a:rPr kumimoji="0" lang="en-US" altLang="ja-JP" sz="1000" dirty="0">
                <a:latin typeface="メイリオ" panose="020B0604030504040204" pitchFamily="50" charset="-128"/>
                <a:ea typeface="メイリオ" panose="020B0604030504040204" pitchFamily="50" charset="-128"/>
                <a:hlinkClick r:id="rId3"/>
              </a:rPr>
              <a:t>https://kodomoshien.cfa.go.jp/young-carer/about/</a:t>
            </a:r>
            <a:r>
              <a:rPr kumimoji="0" lang="ja-JP" altLang="en-US" sz="1000" dirty="0">
                <a:latin typeface="メイリオ" panose="020B0604030504040204" pitchFamily="50" charset="-128"/>
                <a:ea typeface="メイリオ" panose="020B0604030504040204" pitchFamily="50" charset="-128"/>
              </a:rPr>
              <a:t>　をもとに作成</a:t>
            </a:r>
            <a:endParaRPr kumimoji="0" lang="en-US" altLang="ja-JP" sz="1000" dirty="0">
              <a:latin typeface="メイリオ" panose="020B0604030504040204" pitchFamily="50" charset="-128"/>
              <a:ea typeface="メイリオ" panose="020B0604030504040204" pitchFamily="50" charset="-128"/>
            </a:endParaRPr>
          </a:p>
        </p:txBody>
      </p:sp>
      <p:grpSp>
        <p:nvGrpSpPr>
          <p:cNvPr id="3" name="グループ化 2">
            <a:extLst>
              <a:ext uri="{FF2B5EF4-FFF2-40B4-BE49-F238E27FC236}">
                <a16:creationId xmlns:a16="http://schemas.microsoft.com/office/drawing/2014/main" id="{B001EE9A-3D7E-9E43-4F35-938661F99E27}"/>
              </a:ext>
            </a:extLst>
          </p:cNvPr>
          <p:cNvGrpSpPr/>
          <p:nvPr/>
        </p:nvGrpSpPr>
        <p:grpSpPr>
          <a:xfrm>
            <a:off x="374332" y="675263"/>
            <a:ext cx="8967788" cy="2277547"/>
            <a:chOff x="680720" y="801201"/>
            <a:chExt cx="8967788" cy="2277547"/>
          </a:xfrm>
        </p:grpSpPr>
        <p:sp>
          <p:nvSpPr>
            <p:cNvPr id="5" name="正方形/長方形 7">
              <a:extLst>
                <a:ext uri="{FF2B5EF4-FFF2-40B4-BE49-F238E27FC236}">
                  <a16:creationId xmlns:a16="http://schemas.microsoft.com/office/drawing/2014/main" id="{E47172EB-169F-D624-D76A-874B60E4BF24}"/>
                </a:ext>
              </a:extLst>
            </p:cNvPr>
            <p:cNvSpPr>
              <a:spLocks noChangeArrowheads="1"/>
            </p:cNvSpPr>
            <p:nvPr/>
          </p:nvSpPr>
          <p:spPr bwMode="auto">
            <a:xfrm>
              <a:off x="680720" y="801201"/>
              <a:ext cx="8544560"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b="1" spc="100" dirty="0">
                  <a:latin typeface="メイリオ" panose="020B0604030504040204" pitchFamily="50" charset="-128"/>
                  <a:ea typeface="メイリオ" panose="020B0604030504040204" pitchFamily="50" charset="-128"/>
                </a:rPr>
                <a:t>✔ヤングケアラーとは</a:t>
              </a:r>
            </a:p>
          </p:txBody>
        </p:sp>
        <p:sp>
          <p:nvSpPr>
            <p:cNvPr id="6" name="正方形/長方形 7">
              <a:extLst>
                <a:ext uri="{FF2B5EF4-FFF2-40B4-BE49-F238E27FC236}">
                  <a16:creationId xmlns:a16="http://schemas.microsoft.com/office/drawing/2014/main" id="{9939513A-29AA-B1CD-0D00-DB08D8044B2B}"/>
                </a:ext>
              </a:extLst>
            </p:cNvPr>
            <p:cNvSpPr>
              <a:spLocks noChangeArrowheads="1"/>
            </p:cNvSpPr>
            <p:nvPr/>
          </p:nvSpPr>
          <p:spPr bwMode="auto">
            <a:xfrm>
              <a:off x="1103948" y="1262866"/>
              <a:ext cx="8544560" cy="181588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ヤングケアラーとは、「本来大人が担うと想定されている家事や家族の世話などを日常的に行っているこども・若者」のことです。</a:t>
              </a:r>
              <a:endParaRPr kumimoji="0"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こども自身やその家族が「ヤングケアラー」であるということを認識していない、周囲が異変に気づいていても家族の問題に対してどこまで介入すべきかが分からないなどの理由から、必要な支援につながっていないケースもあります。</a:t>
              </a:r>
              <a:endParaRPr kumimoji="0"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ヤングケアラーの支援については市区町村の「こども家庭センター」又は児童福祉担当部署等と連携しましょう。</a:t>
              </a:r>
              <a:endParaRPr kumimoji="0" lang="en-US" altLang="ja-JP" sz="1600" spc="100" dirty="0">
                <a:latin typeface="メイリオ" panose="020B0604030504040204" pitchFamily="50" charset="-128"/>
                <a:ea typeface="メイリオ" panose="020B0604030504040204" pitchFamily="50" charset="-128"/>
              </a:endParaRPr>
            </a:p>
          </p:txBody>
        </p:sp>
        <p:cxnSp>
          <p:nvCxnSpPr>
            <p:cNvPr id="7" name="直線コネクタ 6">
              <a:extLst>
                <a:ext uri="{FF2B5EF4-FFF2-40B4-BE49-F238E27FC236}">
                  <a16:creationId xmlns:a16="http://schemas.microsoft.com/office/drawing/2014/main" id="{5BD91E66-B7D8-91A0-1082-921458B311EF}"/>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8" name="正方形/長方形 44">
            <a:extLst>
              <a:ext uri="{FF2B5EF4-FFF2-40B4-BE49-F238E27FC236}">
                <a16:creationId xmlns:a16="http://schemas.microsoft.com/office/drawing/2014/main" id="{913F7B72-73DE-2E88-B6D1-57FD0C561092}"/>
              </a:ext>
            </a:extLst>
          </p:cNvPr>
          <p:cNvSpPr>
            <a:spLocks noChangeArrowheads="1"/>
          </p:cNvSpPr>
          <p:nvPr/>
        </p:nvSpPr>
        <p:spPr bwMode="auto">
          <a:xfrm>
            <a:off x="31256" y="165579"/>
            <a:ext cx="12646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2000" spc="100" dirty="0">
                <a:latin typeface="メイリオ" panose="020B0604030504040204" pitchFamily="50" charset="-128"/>
                <a:ea typeface="メイリオ" panose="020B0604030504040204" pitchFamily="50" charset="-128"/>
              </a:rPr>
              <a:t>【</a:t>
            </a:r>
            <a:r>
              <a:rPr lang="ja-JP" altLang="en-US" sz="2000" spc="100" dirty="0">
                <a:latin typeface="メイリオ" panose="020B0604030504040204" pitchFamily="50" charset="-128"/>
                <a:ea typeface="メイリオ" panose="020B0604030504040204" pitchFamily="50" charset="-128"/>
              </a:rPr>
              <a:t>参考</a:t>
            </a:r>
            <a:r>
              <a:rPr lang="en-US" altLang="ja-JP" sz="2000" spc="100" dirty="0">
                <a:latin typeface="メイリオ" panose="020B0604030504040204" pitchFamily="50" charset="-128"/>
                <a:ea typeface="メイリオ" panose="020B0604030504040204" pitchFamily="50" charset="-128"/>
              </a:rPr>
              <a:t>】</a:t>
            </a:r>
          </a:p>
        </p:txBody>
      </p:sp>
      <p:pic>
        <p:nvPicPr>
          <p:cNvPr id="1026" name="Picture 2" descr="ヤングケアラーについての説明画像">
            <a:extLst>
              <a:ext uri="{FF2B5EF4-FFF2-40B4-BE49-F238E27FC236}">
                <a16:creationId xmlns:a16="http://schemas.microsoft.com/office/drawing/2014/main" id="{F842C224-4C59-7FC8-BC15-16CE1B596A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4097" y="2898517"/>
            <a:ext cx="6777807" cy="3363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025037"/>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50F0F-7A94-0771-E549-238A9C40DC7F}"/>
            </a:ext>
          </a:extLst>
        </p:cNvPr>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A0A46E9C-F38E-2EE7-3913-8508FD218DB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30103A4-BDA9-4067-8C46-8CF76638D7F8}" type="slidenum">
              <a:rPr lang="ja-JP" altLang="en-US" sz="1000">
                <a:solidFill>
                  <a:srgbClr val="898989"/>
                </a:solidFill>
              </a:rPr>
              <a:pPr>
                <a:lnSpc>
                  <a:spcPct val="100000"/>
                </a:lnSpc>
                <a:spcBef>
                  <a:spcPct val="0"/>
                </a:spcBef>
                <a:buFontTx/>
                <a:buNone/>
              </a:pPr>
              <a:t>10</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5DAC837B-6276-E141-EE12-8D1DDCD3B3D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a:t>
            </a:r>
          </a:p>
        </p:txBody>
      </p:sp>
      <p:sp>
        <p:nvSpPr>
          <p:cNvPr id="3" name="四角形: 角を丸くする 2">
            <a:extLst>
              <a:ext uri="{FF2B5EF4-FFF2-40B4-BE49-F238E27FC236}">
                <a16:creationId xmlns:a16="http://schemas.microsoft.com/office/drawing/2014/main" id="{682A6B45-CB0A-047F-F422-DD8C4A829AEF}"/>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ja-JP" altLang="en-US" sz="3600" b="1" dirty="0">
                <a:solidFill>
                  <a:schemeClr val="tx1"/>
                </a:solidFill>
                <a:latin typeface="メイリオ" panose="020B0604030504040204" pitchFamily="50" charset="-128"/>
                <a:ea typeface="メイリオ" panose="020B0604030504040204" pitchFamily="50" charset="-128"/>
              </a:rPr>
              <a:t>子どものいる世帯への支援で</a:t>
            </a:r>
          </a:p>
          <a:p>
            <a:pPr algn="ctr" eaLnBrk="1" fontAlgn="auto" hangingPunct="1">
              <a:spcBef>
                <a:spcPts val="0"/>
              </a:spcBef>
              <a:spcAft>
                <a:spcPts val="0"/>
              </a:spcAft>
              <a:defRPr/>
            </a:pPr>
            <a:r>
              <a:rPr kumimoji="1" lang="ja-JP" altLang="en-US" sz="3600" b="1" dirty="0">
                <a:solidFill>
                  <a:schemeClr val="tx1"/>
                </a:solidFill>
                <a:latin typeface="メイリオ" panose="020B0604030504040204" pitchFamily="50" charset="-128"/>
                <a:ea typeface="メイリオ" panose="020B0604030504040204" pitchFamily="50" charset="-128"/>
              </a:rPr>
              <a:t>難しさを感じる場面は？</a:t>
            </a:r>
          </a:p>
        </p:txBody>
      </p:sp>
    </p:spTree>
    <p:extLst>
      <p:ext uri="{BB962C8B-B14F-4D97-AF65-F5344CB8AC3E}">
        <p14:creationId xmlns:p14="http://schemas.microsoft.com/office/powerpoint/2010/main" val="1783352305"/>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38E61-EF4D-AF61-787B-478A0A349305}"/>
            </a:ext>
          </a:extLst>
        </p:cNvPr>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C991BA1A-39E7-36B2-3351-63EE97619E3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11</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B77E38AA-6DCF-5019-0A25-CDE151436B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63D24E65-7F87-421B-6B75-540E6CD91E0E}"/>
              </a:ext>
            </a:extLst>
          </p:cNvPr>
          <p:cNvSpPr txBox="1"/>
          <p:nvPr/>
        </p:nvSpPr>
        <p:spPr>
          <a:xfrm>
            <a:off x="439737" y="1734617"/>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Ⅱ</a:t>
            </a:r>
            <a:r>
              <a:rPr kumimoji="1" lang="ja-JP" altLang="en-US" sz="3200" b="1" spc="300" dirty="0">
                <a:latin typeface="メイリオ" panose="020B0604030504040204" pitchFamily="50" charset="-128"/>
                <a:ea typeface="メイリオ" panose="020B0604030504040204" pitchFamily="50" charset="-128"/>
              </a:rPr>
              <a:t>．子どものいる世帯への支援にあたって</a:t>
            </a:r>
          </a:p>
        </p:txBody>
      </p:sp>
      <p:sp>
        <p:nvSpPr>
          <p:cNvPr id="8" name="平行四辺形 7">
            <a:extLst>
              <a:ext uri="{FF2B5EF4-FFF2-40B4-BE49-F238E27FC236}">
                <a16:creationId xmlns:a16="http://schemas.microsoft.com/office/drawing/2014/main" id="{92D546AF-F245-EE36-53C6-FF57E1E5844E}"/>
              </a:ext>
            </a:extLst>
          </p:cNvPr>
          <p:cNvSpPr/>
          <p:nvPr/>
        </p:nvSpPr>
        <p:spPr>
          <a:xfrm>
            <a:off x="439737" y="2338705"/>
            <a:ext cx="8748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テキスト ボックス 1">
            <a:extLst>
              <a:ext uri="{FF2B5EF4-FFF2-40B4-BE49-F238E27FC236}">
                <a16:creationId xmlns:a16="http://schemas.microsoft.com/office/drawing/2014/main" id="{670E50EA-4F4C-1DC9-9B4A-757FB6D91B3A}"/>
              </a:ext>
            </a:extLst>
          </p:cNvPr>
          <p:cNvSpPr txBox="1"/>
          <p:nvPr/>
        </p:nvSpPr>
        <p:spPr>
          <a:xfrm>
            <a:off x="796925" y="4196283"/>
            <a:ext cx="8729663" cy="723275"/>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子どものいる世帯への支援にあたって、大切にしたい考え方や姿勢、</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主な連携先、関連施策等について学んでいきます。</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629116169"/>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21D1F-0D34-FCEE-3DBD-44CA17985F74}"/>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9EABCEDB-A85C-8C03-A80D-0E8FDEF5D90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12</a:t>
            </a:fld>
            <a:endParaRPr lang="ja-JP" altLang="en-US" sz="1000">
              <a:solidFill>
                <a:srgbClr val="898989"/>
              </a:solidFill>
            </a:endParaRPr>
          </a:p>
        </p:txBody>
      </p:sp>
      <p:sp>
        <p:nvSpPr>
          <p:cNvPr id="11" name="正方形/長方形 10">
            <a:extLst>
              <a:ext uri="{FF2B5EF4-FFF2-40B4-BE49-F238E27FC236}">
                <a16:creationId xmlns:a16="http://schemas.microsoft.com/office/drawing/2014/main" id="{AC53EBAB-E0E0-4FC6-10FB-818BB16ECC93}"/>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１．こども施策の基本理念「こども基本法」</a:t>
            </a:r>
          </a:p>
        </p:txBody>
      </p:sp>
      <p:sp>
        <p:nvSpPr>
          <p:cNvPr id="5" name="正方形/長方形 44">
            <a:extLst>
              <a:ext uri="{FF2B5EF4-FFF2-40B4-BE49-F238E27FC236}">
                <a16:creationId xmlns:a16="http://schemas.microsoft.com/office/drawing/2014/main" id="{654D2E26-BF0A-E08E-D293-9D692FE437FE}"/>
              </a:ext>
            </a:extLst>
          </p:cNvPr>
          <p:cNvSpPr>
            <a:spLocks noChangeArrowheads="1"/>
          </p:cNvSpPr>
          <p:nvPr/>
        </p:nvSpPr>
        <p:spPr bwMode="auto">
          <a:xfrm>
            <a:off x="7938" y="6704112"/>
            <a:ext cx="82438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出典：こども家庭庁</a:t>
            </a:r>
            <a:r>
              <a:rPr kumimoji="0"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こども基本法</a:t>
            </a:r>
            <a:r>
              <a:rPr kumimoji="0" lang="en-US" altLang="ja-JP" sz="1000" dirty="0">
                <a:latin typeface="メイリオ" panose="020B0604030504040204" pitchFamily="50" charset="-128"/>
                <a:ea typeface="メイリオ" panose="020B0604030504040204" pitchFamily="50" charset="-128"/>
              </a:rPr>
              <a:t>』, </a:t>
            </a:r>
            <a:r>
              <a:rPr kumimoji="0" lang="en-US" altLang="ja-JP" sz="1000" dirty="0">
                <a:latin typeface="メイリオ" panose="020B0604030504040204" pitchFamily="50" charset="-128"/>
                <a:ea typeface="メイリオ" panose="020B0604030504040204" pitchFamily="50" charset="-128"/>
                <a:hlinkClick r:id="rId3"/>
              </a:rPr>
              <a:t>https://www.cfa.go.jp/policies/kodomo-kihon/</a:t>
            </a:r>
            <a:endParaRPr lang="en-US" altLang="ja-JP" sz="1000"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006E8228-7B98-26E0-F8B6-13B59A04EA7A}"/>
              </a:ext>
            </a:extLst>
          </p:cNvPr>
          <p:cNvPicPr>
            <a:picLocks noChangeAspect="1"/>
          </p:cNvPicPr>
          <p:nvPr/>
        </p:nvPicPr>
        <p:blipFill>
          <a:blip r:embed="rId4"/>
          <a:stretch>
            <a:fillRect/>
          </a:stretch>
        </p:blipFill>
        <p:spPr>
          <a:xfrm>
            <a:off x="162003" y="2072382"/>
            <a:ext cx="9581994" cy="4331202"/>
          </a:xfrm>
          <a:prstGeom prst="rect">
            <a:avLst/>
          </a:prstGeom>
        </p:spPr>
      </p:pic>
      <p:sp>
        <p:nvSpPr>
          <p:cNvPr id="2" name="テキスト ボックス 2">
            <a:extLst>
              <a:ext uri="{FF2B5EF4-FFF2-40B4-BE49-F238E27FC236}">
                <a16:creationId xmlns:a16="http://schemas.microsoft.com/office/drawing/2014/main" id="{FD14C065-58F1-0F8D-26C1-C26AA041DBF3}"/>
              </a:ext>
            </a:extLst>
          </p:cNvPr>
          <p:cNvSpPr txBox="1">
            <a:spLocks noChangeArrowheads="1"/>
          </p:cNvSpPr>
          <p:nvPr/>
        </p:nvSpPr>
        <p:spPr bwMode="auto">
          <a:xfrm>
            <a:off x="469106" y="687387"/>
            <a:ext cx="896778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pPr>
            <a:r>
              <a:rPr lang="ja-JP" altLang="en-US" sz="1400" spc="100" dirty="0">
                <a:latin typeface="メイリオ" panose="020B0604030504040204" pitchFamily="50" charset="-128"/>
                <a:ea typeface="メイリオ" panose="020B0604030504040204" pitchFamily="50" charset="-128"/>
              </a:rPr>
              <a:t>「こども基本法」は、従来、諸法律に基づいて、国の関係省庁、地方自治体において進められてきた、こどもに関する様々な取組を講ずるに当たっての</a:t>
            </a:r>
            <a:r>
              <a:rPr lang="ja-JP" altLang="en-US" sz="1400" b="1" u="sng" spc="100" dirty="0">
                <a:latin typeface="メイリオ" panose="020B0604030504040204" pitchFamily="50" charset="-128"/>
                <a:ea typeface="メイリオ" panose="020B0604030504040204" pitchFamily="50" charset="-128"/>
              </a:rPr>
              <a:t>共通の基盤となるもの</a:t>
            </a:r>
            <a:r>
              <a:rPr lang="ja-JP" altLang="en-US" sz="1400" spc="100" dirty="0">
                <a:latin typeface="メイリオ" panose="020B0604030504040204" pitchFamily="50" charset="-128"/>
                <a:ea typeface="メイリオ" panose="020B0604030504040204" pitchFamily="50" charset="-128"/>
              </a:rPr>
              <a:t>として、こども施策の基本理念や基本となる事項を明らかにすることにより、</a:t>
            </a:r>
            <a:r>
              <a:rPr lang="ja-JP" altLang="en-US" sz="1400" b="1" u="sng" spc="100" dirty="0">
                <a:latin typeface="メイリオ" panose="020B0604030504040204" pitchFamily="50" charset="-128"/>
                <a:ea typeface="メイリオ" panose="020B0604030504040204" pitchFamily="50" charset="-128"/>
              </a:rPr>
              <a:t>こども施策を社会全体で総合的かつ強力に実施していくための包括的な基本法</a:t>
            </a:r>
            <a:r>
              <a:rPr lang="ja-JP" altLang="en-US" sz="1400" spc="100" dirty="0">
                <a:latin typeface="メイリオ" panose="020B0604030504040204" pitchFamily="50" charset="-128"/>
                <a:ea typeface="メイリオ" panose="020B0604030504040204" pitchFamily="50" charset="-128"/>
              </a:rPr>
              <a:t>として、令和</a:t>
            </a:r>
            <a:r>
              <a:rPr lang="en-US" altLang="ja-JP" sz="1400" spc="100" dirty="0">
                <a:latin typeface="メイリオ" panose="020B0604030504040204" pitchFamily="50" charset="-128"/>
                <a:ea typeface="メイリオ" panose="020B0604030504040204" pitchFamily="50" charset="-128"/>
              </a:rPr>
              <a:t>5</a:t>
            </a:r>
            <a:r>
              <a:rPr lang="ja-JP" altLang="en-US" sz="1400" spc="100" dirty="0">
                <a:latin typeface="メイリオ" panose="020B0604030504040204" pitchFamily="50" charset="-128"/>
                <a:ea typeface="メイリオ" panose="020B0604030504040204" pitchFamily="50" charset="-128"/>
              </a:rPr>
              <a:t>年</a:t>
            </a:r>
            <a:r>
              <a:rPr lang="en-US" altLang="ja-JP" sz="1400" spc="100" dirty="0">
                <a:latin typeface="メイリオ" panose="020B0604030504040204" pitchFamily="50" charset="-128"/>
                <a:ea typeface="メイリオ" panose="020B0604030504040204" pitchFamily="50" charset="-128"/>
              </a:rPr>
              <a:t>4</a:t>
            </a:r>
            <a:r>
              <a:rPr lang="ja-JP" altLang="en-US" sz="1400" spc="100" dirty="0">
                <a:latin typeface="メイリオ" panose="020B0604030504040204" pitchFamily="50" charset="-128"/>
                <a:ea typeface="メイリオ" panose="020B0604030504040204" pitchFamily="50" charset="-128"/>
              </a:rPr>
              <a:t>月に施行されました。</a:t>
            </a:r>
            <a:endParaRPr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pPr>
            <a:r>
              <a:rPr lang="ja-JP" altLang="en-US" sz="1400" spc="100" dirty="0">
                <a:latin typeface="メイリオ" panose="020B0604030504040204" pitchFamily="50" charset="-128"/>
                <a:ea typeface="メイリオ" panose="020B0604030504040204" pitchFamily="50" charset="-128"/>
              </a:rPr>
              <a:t>こども基本法には、以下の６つが「基本理念」として掲げられています。子どもに対する支援において基本となる考え方となるため、子どものいる世帯の支援の際には念頭に置いて接しましょう。</a:t>
            </a:r>
          </a:p>
        </p:txBody>
      </p:sp>
      <p:sp>
        <p:nvSpPr>
          <p:cNvPr id="7" name="正方形/長方形 6">
            <a:extLst>
              <a:ext uri="{FF2B5EF4-FFF2-40B4-BE49-F238E27FC236}">
                <a16:creationId xmlns:a16="http://schemas.microsoft.com/office/drawing/2014/main" id="{86E6B893-722F-12DF-71E8-4FC6E94ED8BB}"/>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．子どものいる世帯への支援にあたって</a:t>
            </a:r>
          </a:p>
        </p:txBody>
      </p:sp>
    </p:spTree>
    <p:extLst>
      <p:ext uri="{BB962C8B-B14F-4D97-AF65-F5344CB8AC3E}">
        <p14:creationId xmlns:p14="http://schemas.microsoft.com/office/powerpoint/2010/main" val="3148737443"/>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DE832-D983-16D4-B8BD-AFA25287A1B8}"/>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6F0FD5C2-5C51-837A-1B74-FC9C59F9F81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13</a:t>
            </a:fld>
            <a:endParaRPr lang="ja-JP" altLang="en-US" sz="1000">
              <a:solidFill>
                <a:srgbClr val="898989"/>
              </a:solidFill>
            </a:endParaRPr>
          </a:p>
        </p:txBody>
      </p:sp>
      <p:sp>
        <p:nvSpPr>
          <p:cNvPr id="8" name="正方形/長方形 7">
            <a:extLst>
              <a:ext uri="{FF2B5EF4-FFF2-40B4-BE49-F238E27FC236}">
                <a16:creationId xmlns:a16="http://schemas.microsoft.com/office/drawing/2014/main" id="{9E85BF24-5FEF-EC37-29FB-8A377D00ADF2}"/>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２．生活保護受給者に対する「子どもの貧困」主な施策</a:t>
            </a:r>
          </a:p>
        </p:txBody>
      </p:sp>
      <p:sp>
        <p:nvSpPr>
          <p:cNvPr id="3" name="正方形/長方形 2">
            <a:extLst>
              <a:ext uri="{FF2B5EF4-FFF2-40B4-BE49-F238E27FC236}">
                <a16:creationId xmlns:a16="http://schemas.microsoft.com/office/drawing/2014/main" id="{7284B83A-C5ED-E6DC-82FD-A2FA3D5C9CC8}"/>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．子どものいる世帯への支援にあたって</a:t>
            </a:r>
          </a:p>
        </p:txBody>
      </p:sp>
      <p:sp>
        <p:nvSpPr>
          <p:cNvPr id="28" name="正方形/長方形 27">
            <a:extLst>
              <a:ext uri="{FF2B5EF4-FFF2-40B4-BE49-F238E27FC236}">
                <a16:creationId xmlns:a16="http://schemas.microsoft.com/office/drawing/2014/main" id="{002BE6A3-65C3-20A0-5B6D-A75BE3E3EEED}"/>
              </a:ext>
            </a:extLst>
          </p:cNvPr>
          <p:cNvSpPr/>
          <p:nvPr/>
        </p:nvSpPr>
        <p:spPr>
          <a:xfrm>
            <a:off x="453000" y="1146009"/>
            <a:ext cx="9000000" cy="12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Wingdings" panose="05000000000000000000" pitchFamily="2" charset="2"/>
              <a:buChar char="l"/>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受給世帯の子どもは、家庭での学習・生活環境、学習意欲や将来の進学に向けた意識面等で課題を抱えており、保護者も周囲の地域との関わりが少ない傾向があります。必要な情報や支援が届きにくいという課題もあり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r>
              <a:rPr kumimoji="1" lang="ja-JP" altLang="en-US" sz="1400" b="1" u="sng" spc="100" dirty="0">
                <a:solidFill>
                  <a:schemeClr val="tx1"/>
                </a:solidFill>
                <a:latin typeface="メイリオ" panose="020B0604030504040204" pitchFamily="50" charset="-128"/>
                <a:ea typeface="メイリオ" panose="020B0604030504040204" pitchFamily="50" charset="-128"/>
              </a:rPr>
              <a:t>貧困の連鎖を予防するため、子どものいる世帯への教育施策を含めた各種支援施策</a:t>
            </a:r>
            <a:r>
              <a:rPr kumimoji="1" lang="ja-JP" altLang="en-US" sz="1400" spc="100" dirty="0">
                <a:solidFill>
                  <a:schemeClr val="tx1"/>
                </a:solidFill>
                <a:latin typeface="メイリオ" panose="020B0604030504040204" pitchFamily="50" charset="-128"/>
                <a:ea typeface="メイリオ" panose="020B0604030504040204" pitchFamily="50" charset="-128"/>
              </a:rPr>
              <a:t>の説明や助言等を通じて、</a:t>
            </a:r>
            <a:r>
              <a:rPr kumimoji="1" lang="ja-JP" altLang="en-US" sz="1400" b="1" u="sng" spc="100" dirty="0">
                <a:solidFill>
                  <a:schemeClr val="tx1"/>
                </a:solidFill>
                <a:latin typeface="メイリオ" panose="020B0604030504040204" pitchFamily="50" charset="-128"/>
                <a:ea typeface="メイリオ" panose="020B0604030504040204" pitchFamily="50" charset="-128"/>
              </a:rPr>
              <a:t>子どもの学習や進路選択の支援を行うことが重要</a:t>
            </a:r>
            <a:r>
              <a:rPr kumimoji="1" lang="ja-JP" altLang="en-US" sz="1400" spc="100" dirty="0">
                <a:solidFill>
                  <a:schemeClr val="tx1"/>
                </a:solidFill>
                <a:latin typeface="メイリオ" panose="020B0604030504040204" pitchFamily="50" charset="-128"/>
                <a:ea typeface="メイリオ" panose="020B0604030504040204" pitchFamily="50" charset="-128"/>
              </a:rPr>
              <a:t>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Wingdings" panose="05000000000000000000" pitchFamily="2" charset="2"/>
              <a:buChar char="l"/>
              <a:defRPr/>
            </a:pPr>
            <a:endParaRPr kumimoji="1" lang="ja-JP" altLang="en-US" sz="1400" spc="100" dirty="0">
              <a:solidFill>
                <a:schemeClr val="tx1"/>
              </a:solidFill>
              <a:latin typeface="メイリオ" panose="020B0604030504040204" pitchFamily="50" charset="-128"/>
              <a:ea typeface="メイリオ" panose="020B0604030504040204" pitchFamily="50" charset="-128"/>
            </a:endParaRPr>
          </a:p>
        </p:txBody>
      </p:sp>
      <p:sp>
        <p:nvSpPr>
          <p:cNvPr id="29" name="角丸四角形 30">
            <a:extLst>
              <a:ext uri="{FF2B5EF4-FFF2-40B4-BE49-F238E27FC236}">
                <a16:creationId xmlns:a16="http://schemas.microsoft.com/office/drawing/2014/main" id="{70A44E50-DB44-A84A-E96F-E120563CC5CD}"/>
              </a:ext>
            </a:extLst>
          </p:cNvPr>
          <p:cNvSpPr/>
          <p:nvPr/>
        </p:nvSpPr>
        <p:spPr>
          <a:xfrm>
            <a:off x="24815" y="2851325"/>
            <a:ext cx="3821611" cy="324000"/>
          </a:xfrm>
          <a:prstGeom prst="roundRect">
            <a:avLst>
              <a:gd name="adj" fmla="val 50000"/>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生活保護制度・生活困窮者自立支援制度</a:t>
            </a:r>
          </a:p>
        </p:txBody>
      </p:sp>
      <p:sp>
        <p:nvSpPr>
          <p:cNvPr id="30" name="角丸四角形 30">
            <a:extLst>
              <a:ext uri="{FF2B5EF4-FFF2-40B4-BE49-F238E27FC236}">
                <a16:creationId xmlns:a16="http://schemas.microsoft.com/office/drawing/2014/main" id="{5E1CC117-8F8C-0240-116D-100E881D64F5}"/>
              </a:ext>
            </a:extLst>
          </p:cNvPr>
          <p:cNvSpPr/>
          <p:nvPr/>
        </p:nvSpPr>
        <p:spPr>
          <a:xfrm>
            <a:off x="136406" y="3335952"/>
            <a:ext cx="3710020" cy="3085978"/>
          </a:xfrm>
          <a:prstGeom prst="rect">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t"/>
          <a:lstStyle/>
          <a:p>
            <a:pPr marL="285750" indent="-285750" defTabSz="914400">
              <a:buFont typeface="Arial" panose="020B0604020202020204" pitchFamily="34" charset="0"/>
              <a:buChar char="•"/>
              <a:defRPr/>
            </a:pPr>
            <a:r>
              <a:rPr lang="ja-JP" altLang="en-US" sz="1400" i="1" spc="100" dirty="0">
                <a:solidFill>
                  <a:schemeClr val="tx1"/>
                </a:solidFill>
                <a:latin typeface="メイリオ" panose="020B0604030504040204" pitchFamily="50" charset="-128"/>
                <a:ea typeface="メイリオ" panose="020B0604030504040204" pitchFamily="50" charset="-128"/>
              </a:rPr>
              <a:t>教育扶助費の支給</a:t>
            </a:r>
            <a:endParaRPr lang="en-US" altLang="ja-JP" sz="1400" i="1" spc="100" dirty="0">
              <a:solidFill>
                <a:schemeClr val="tx1"/>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zh-TW" altLang="en-US" sz="1400" i="1" spc="100" dirty="0">
                <a:solidFill>
                  <a:schemeClr val="tx1"/>
                </a:solidFill>
                <a:latin typeface="メイリオ" panose="020B0604030504040204" pitchFamily="50" charset="-128"/>
                <a:ea typeface="メイリオ" panose="020B0604030504040204" pitchFamily="50" charset="-128"/>
              </a:rPr>
              <a:t>生業扶助</a:t>
            </a:r>
            <a:r>
              <a:rPr lang="ja-JP" altLang="en-US" sz="1400" i="1" spc="100" dirty="0">
                <a:solidFill>
                  <a:schemeClr val="tx1"/>
                </a:solidFill>
                <a:latin typeface="メイリオ" panose="020B0604030504040204" pitchFamily="50" charset="-128"/>
                <a:ea typeface="メイリオ" panose="020B0604030504040204" pitchFamily="50" charset="-128"/>
              </a:rPr>
              <a:t>（高等学校等就学費）の支給</a:t>
            </a:r>
            <a:endParaRPr lang="en-US" altLang="ja-JP" sz="1400" i="1" spc="100" dirty="0">
              <a:solidFill>
                <a:schemeClr val="tx1"/>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i="1" spc="100" dirty="0">
                <a:solidFill>
                  <a:schemeClr val="tx1"/>
                </a:solidFill>
                <a:latin typeface="メイリオ" panose="020B0604030504040204" pitchFamily="50" charset="-128"/>
                <a:ea typeface="メイリオ" panose="020B0604030504040204" pitchFamily="50" charset="-128"/>
              </a:rPr>
              <a:t>子どもの学習塾費、大学等の進学費用について、奨学金やアルバイト収入から収入認定除外</a:t>
            </a:r>
            <a:endParaRPr lang="en-US" altLang="ja-JP" sz="1400" i="1" spc="100" dirty="0">
              <a:solidFill>
                <a:schemeClr val="tx1"/>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i="1" spc="100" dirty="0">
                <a:solidFill>
                  <a:schemeClr val="tx1"/>
                </a:solidFill>
                <a:latin typeface="メイリオ" panose="020B0604030504040204" pitchFamily="50" charset="-128"/>
                <a:ea typeface="メイリオ" panose="020B0604030504040204" pitchFamily="50" charset="-128"/>
              </a:rPr>
              <a:t>大学等に進学した場合の世帯分離の取扱い（大学等に進学した子どもに係る住宅扶助費は減額しない）</a:t>
            </a:r>
            <a:endParaRPr lang="en-US" altLang="ja-JP" sz="1400" i="1" spc="100" dirty="0">
              <a:solidFill>
                <a:schemeClr val="tx1"/>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i="1" spc="100" dirty="0">
                <a:solidFill>
                  <a:schemeClr val="tx1"/>
                </a:solidFill>
                <a:latin typeface="メイリオ" panose="020B0604030504040204" pitchFamily="50" charset="-128"/>
                <a:ea typeface="メイリオ" panose="020B0604030504040204" pitchFamily="50" charset="-128"/>
              </a:rPr>
              <a:t>進学・就職準備給付金の支給</a:t>
            </a:r>
            <a:endParaRPr lang="en-US" altLang="ja-JP" sz="1400" i="1" spc="100" dirty="0">
              <a:solidFill>
                <a:schemeClr val="tx1"/>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i="1" spc="100" dirty="0">
                <a:solidFill>
                  <a:schemeClr val="tx1"/>
                </a:solidFill>
                <a:latin typeface="メイリオ" panose="020B0604030504040204" pitchFamily="50" charset="-128"/>
                <a:ea typeface="メイリオ" panose="020B0604030504040204" pitchFamily="50" charset="-128"/>
              </a:rPr>
              <a:t>⼦どもの進路選択⽀援事業</a:t>
            </a:r>
            <a:endParaRPr lang="en-US" altLang="ja-JP" sz="1400" i="1" spc="100" dirty="0">
              <a:solidFill>
                <a:schemeClr val="tx1"/>
              </a:solidFill>
              <a:latin typeface="メイリオ" panose="020B0604030504040204" pitchFamily="50" charset="-128"/>
              <a:ea typeface="メイリオ" panose="020B0604030504040204" pitchFamily="50" charset="-128"/>
            </a:endParaRPr>
          </a:p>
        </p:txBody>
      </p:sp>
      <p:pic>
        <p:nvPicPr>
          <p:cNvPr id="31" name="図 30">
            <a:extLst>
              <a:ext uri="{FF2B5EF4-FFF2-40B4-BE49-F238E27FC236}">
                <a16:creationId xmlns:a16="http://schemas.microsoft.com/office/drawing/2014/main" id="{C530AD12-F266-4D22-5F51-B524E7DF1E10}"/>
              </a:ext>
            </a:extLst>
          </p:cNvPr>
          <p:cNvPicPr>
            <a:picLocks noChangeAspect="1"/>
          </p:cNvPicPr>
          <p:nvPr/>
        </p:nvPicPr>
        <p:blipFill>
          <a:blip r:embed="rId3"/>
          <a:stretch>
            <a:fillRect/>
          </a:stretch>
        </p:blipFill>
        <p:spPr>
          <a:xfrm>
            <a:off x="3810825" y="3189988"/>
            <a:ext cx="1904175" cy="2572228"/>
          </a:xfrm>
          <a:prstGeom prst="rect">
            <a:avLst/>
          </a:prstGeom>
          <a:ln>
            <a:solidFill>
              <a:schemeClr val="bg2">
                <a:lumMod val="90000"/>
              </a:schemeClr>
            </a:solidFill>
          </a:ln>
        </p:spPr>
      </p:pic>
      <p:sp>
        <p:nvSpPr>
          <p:cNvPr id="32" name="角丸四角形 30">
            <a:extLst>
              <a:ext uri="{FF2B5EF4-FFF2-40B4-BE49-F238E27FC236}">
                <a16:creationId xmlns:a16="http://schemas.microsoft.com/office/drawing/2014/main" id="{76E3960B-54D4-F450-AFFB-44998AA26327}"/>
              </a:ext>
            </a:extLst>
          </p:cNvPr>
          <p:cNvSpPr/>
          <p:nvPr/>
        </p:nvSpPr>
        <p:spPr>
          <a:xfrm>
            <a:off x="5899375" y="2845142"/>
            <a:ext cx="3600000" cy="324000"/>
          </a:xfrm>
          <a:prstGeom prst="roundRect">
            <a:avLst>
              <a:gd name="adj" fmla="val 50000"/>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教育・こども関係施策</a:t>
            </a:r>
          </a:p>
        </p:txBody>
      </p:sp>
      <p:sp>
        <p:nvSpPr>
          <p:cNvPr id="33" name="角丸四角形 30">
            <a:extLst>
              <a:ext uri="{FF2B5EF4-FFF2-40B4-BE49-F238E27FC236}">
                <a16:creationId xmlns:a16="http://schemas.microsoft.com/office/drawing/2014/main" id="{CA7D0289-35CA-CA7C-69D0-DF00883B0811}"/>
              </a:ext>
            </a:extLst>
          </p:cNvPr>
          <p:cNvSpPr/>
          <p:nvPr/>
        </p:nvSpPr>
        <p:spPr>
          <a:xfrm>
            <a:off x="4185919" y="5746391"/>
            <a:ext cx="1231875" cy="324000"/>
          </a:xfrm>
          <a:prstGeom prst="rect">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050" spc="100" dirty="0">
                <a:solidFill>
                  <a:prstClr val="black"/>
                </a:solidFill>
                <a:latin typeface="メイリオ" panose="020B0604030504040204" pitchFamily="50" charset="-128"/>
                <a:ea typeface="メイリオ" panose="020B0604030504040204" pitchFamily="50" charset="-128"/>
              </a:rPr>
              <a:t>▲○カツ！</a:t>
            </a:r>
            <a:endParaRPr lang="en-US" altLang="ja-JP" sz="1050" spc="100" dirty="0">
              <a:solidFill>
                <a:prstClr val="black"/>
              </a:solidFill>
              <a:latin typeface="メイリオ" panose="020B0604030504040204" pitchFamily="50" charset="-128"/>
              <a:ea typeface="メイリオ" panose="020B0604030504040204" pitchFamily="50" charset="-128"/>
            </a:endParaRPr>
          </a:p>
        </p:txBody>
      </p:sp>
      <p:sp>
        <p:nvSpPr>
          <p:cNvPr id="34" name="角丸四角形 30">
            <a:extLst>
              <a:ext uri="{FF2B5EF4-FFF2-40B4-BE49-F238E27FC236}">
                <a16:creationId xmlns:a16="http://schemas.microsoft.com/office/drawing/2014/main" id="{B3F9AD5B-B8BF-AB2E-0BE8-757D2F227EB4}"/>
              </a:ext>
            </a:extLst>
          </p:cNvPr>
          <p:cNvSpPr/>
          <p:nvPr/>
        </p:nvSpPr>
        <p:spPr>
          <a:xfrm>
            <a:off x="5910139" y="3335952"/>
            <a:ext cx="3600000" cy="3241675"/>
          </a:xfrm>
          <a:prstGeom prst="rect">
            <a:avLst/>
          </a:prstGeom>
          <a:no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t"/>
          <a:lstStyle/>
          <a:p>
            <a:pPr marL="285750" indent="-285750" defTabSz="914400">
              <a:buFont typeface="Arial" panose="020B0604020202020204" pitchFamily="34" charset="0"/>
              <a:buChar char="•"/>
              <a:defRPr/>
            </a:pPr>
            <a:r>
              <a:rPr lang="ja-JP" altLang="en-US" sz="1400" spc="100" dirty="0">
                <a:solidFill>
                  <a:prstClr val="black"/>
                </a:solidFill>
                <a:latin typeface="メイリオ" panose="020B0604030504040204" pitchFamily="50" charset="-128"/>
                <a:ea typeface="メイリオ" panose="020B0604030504040204" pitchFamily="50" charset="-128"/>
              </a:rPr>
              <a:t>就学援助制度</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marL="179388" indent="-179388" defTabSz="914400">
              <a:defRPr/>
            </a:pPr>
            <a:r>
              <a:rPr lang="ja-JP" altLang="en-US" sz="1400" spc="100" dirty="0">
                <a:solidFill>
                  <a:prstClr val="black"/>
                </a:solidFill>
                <a:latin typeface="メイリオ" panose="020B0604030504040204" pitchFamily="50" charset="-128"/>
                <a:ea typeface="メイリオ" panose="020B0604030504040204" pitchFamily="50" charset="-128"/>
              </a:rPr>
              <a:t>　 教育扶助の対象外の経費（修学旅行費用等</a:t>
            </a:r>
            <a:r>
              <a:rPr lang="ja-JP" altLang="en-US" sz="1400" spc="100" dirty="0">
                <a:solidFill>
                  <a:schemeClr val="tx1"/>
                </a:solidFill>
                <a:latin typeface="メイリオ" panose="020B0604030504040204" pitchFamily="50" charset="-128"/>
                <a:ea typeface="メイリオ" panose="020B0604030504040204" pitchFamily="50" charset="-128"/>
              </a:rPr>
              <a:t>）</a:t>
            </a:r>
            <a:r>
              <a:rPr lang="ja-JP" altLang="en-US" sz="1400" spc="100" dirty="0">
                <a:solidFill>
                  <a:prstClr val="black"/>
                </a:solidFill>
                <a:latin typeface="メイリオ" panose="020B0604030504040204" pitchFamily="50" charset="-128"/>
                <a:ea typeface="メイリオ" panose="020B0604030504040204" pitchFamily="50" charset="-128"/>
              </a:rPr>
              <a:t>の助成</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spc="100" dirty="0">
                <a:solidFill>
                  <a:prstClr val="black"/>
                </a:solidFill>
                <a:latin typeface="メイリオ" panose="020B0604030504040204" pitchFamily="50" charset="-128"/>
                <a:ea typeface="メイリオ" panose="020B0604030504040204" pitchFamily="50" charset="-128"/>
              </a:rPr>
              <a:t>高等教育の修学支援新制度</a:t>
            </a:r>
            <a:r>
              <a:rPr lang="en-US" altLang="ja-JP" sz="1400" spc="100" dirty="0">
                <a:solidFill>
                  <a:prstClr val="black"/>
                </a:solidFill>
                <a:latin typeface="メイリオ" panose="020B0604030504040204" pitchFamily="50" charset="-128"/>
                <a:ea typeface="メイリオ" panose="020B0604030504040204" pitchFamily="50" charset="-128"/>
              </a:rPr>
              <a:t>【</a:t>
            </a:r>
            <a:r>
              <a:rPr lang="ja-JP" altLang="en-US" sz="1400" spc="100" dirty="0">
                <a:solidFill>
                  <a:prstClr val="black"/>
                </a:solidFill>
                <a:latin typeface="メイリオ" panose="020B0604030504040204" pitchFamily="50" charset="-128"/>
                <a:ea typeface="メイリオ" panose="020B0604030504040204" pitchFamily="50" charset="-128"/>
              </a:rPr>
              <a:t>文部科学省</a:t>
            </a:r>
            <a:r>
              <a:rPr lang="en-US" altLang="ja-JP" sz="1400" spc="100" dirty="0">
                <a:solidFill>
                  <a:prstClr val="black"/>
                </a:solidFill>
                <a:latin typeface="メイリオ" panose="020B0604030504040204" pitchFamily="50" charset="-128"/>
                <a:ea typeface="メイリオ" panose="020B0604030504040204" pitchFamily="50" charset="-128"/>
              </a:rPr>
              <a:t>】</a:t>
            </a:r>
            <a:br>
              <a:rPr lang="en-US" altLang="ja-JP" sz="1400" spc="100" dirty="0">
                <a:solidFill>
                  <a:prstClr val="black"/>
                </a:solidFill>
                <a:latin typeface="メイリオ" panose="020B0604030504040204" pitchFamily="50" charset="-128"/>
                <a:ea typeface="メイリオ" panose="020B0604030504040204" pitchFamily="50" charset="-128"/>
              </a:rPr>
            </a:br>
            <a:r>
              <a:rPr lang="ja-JP" altLang="en-US" sz="1400" spc="100" dirty="0">
                <a:solidFill>
                  <a:prstClr val="black"/>
                </a:solidFill>
                <a:latin typeface="メイリオ" panose="020B0604030504040204" pitchFamily="50" charset="-128"/>
                <a:ea typeface="メイリオ" panose="020B0604030504040204" pitchFamily="50" charset="-128"/>
              </a:rPr>
              <a:t>　①授業料等の減免</a:t>
            </a:r>
            <a:br>
              <a:rPr lang="en-US" altLang="ja-JP" sz="1400" spc="100" dirty="0">
                <a:solidFill>
                  <a:prstClr val="black"/>
                </a:solidFill>
                <a:latin typeface="メイリオ" panose="020B0604030504040204" pitchFamily="50" charset="-128"/>
                <a:ea typeface="メイリオ" panose="020B0604030504040204" pitchFamily="50" charset="-128"/>
              </a:rPr>
            </a:br>
            <a:r>
              <a:rPr lang="ja-JP" altLang="en-US" sz="1400" spc="100" dirty="0">
                <a:solidFill>
                  <a:prstClr val="black"/>
                </a:solidFill>
                <a:latin typeface="メイリオ" panose="020B0604030504040204" pitchFamily="50" charset="-128"/>
                <a:ea typeface="メイリオ" panose="020B0604030504040204" pitchFamily="50" charset="-128"/>
              </a:rPr>
              <a:t>　②給付型奨学金の支給</a:t>
            </a:r>
            <a:endParaRPr lang="en-US" altLang="ja-JP" sz="1400" spc="100" dirty="0">
              <a:solidFill>
                <a:prstClr val="black"/>
              </a:solidFill>
              <a:latin typeface="メイリオ" panose="020B0604030504040204" pitchFamily="50" charset="-128"/>
              <a:ea typeface="メイリオ" panose="020B0604030504040204" pitchFamily="50" charset="-128"/>
            </a:endParaRPr>
          </a:p>
          <a:p>
            <a:pPr marL="285750" indent="-285750" defTabSz="914400">
              <a:buFont typeface="Arial" panose="020B0604020202020204" pitchFamily="34" charset="0"/>
              <a:buChar char="•"/>
              <a:defRPr/>
            </a:pPr>
            <a:r>
              <a:rPr lang="ja-JP" altLang="en-US" sz="1400" spc="100" dirty="0">
                <a:solidFill>
                  <a:prstClr val="black"/>
                </a:solidFill>
                <a:latin typeface="メイリオ" panose="020B0604030504040204" pitchFamily="50" charset="-128"/>
                <a:ea typeface="メイリオ" panose="020B0604030504040204" pitchFamily="50" charset="-128"/>
              </a:rPr>
              <a:t>こどもの生活・学習支援事業</a:t>
            </a:r>
            <a:r>
              <a:rPr lang="en-US" altLang="ja-JP" sz="1400" spc="100" dirty="0">
                <a:solidFill>
                  <a:prstClr val="black"/>
                </a:solidFill>
                <a:latin typeface="メイリオ" panose="020B0604030504040204" pitchFamily="50" charset="-128"/>
                <a:ea typeface="メイリオ" panose="020B0604030504040204" pitchFamily="50" charset="-128"/>
              </a:rPr>
              <a:t>【</a:t>
            </a:r>
            <a:r>
              <a:rPr lang="ja-JP" altLang="en-US" sz="1400" spc="100" dirty="0">
                <a:solidFill>
                  <a:prstClr val="black"/>
                </a:solidFill>
                <a:latin typeface="メイリオ" panose="020B0604030504040204" pitchFamily="50" charset="-128"/>
                <a:ea typeface="メイリオ" panose="020B0604030504040204" pitchFamily="50" charset="-128"/>
              </a:rPr>
              <a:t>こども家庭庁</a:t>
            </a:r>
            <a:r>
              <a:rPr lang="en-US" altLang="ja-JP" sz="1400" spc="100" dirty="0">
                <a:solidFill>
                  <a:prstClr val="black"/>
                </a:solidFill>
                <a:latin typeface="メイリオ" panose="020B0604030504040204" pitchFamily="50" charset="-128"/>
                <a:ea typeface="メイリオ" panose="020B0604030504040204" pitchFamily="50" charset="-128"/>
              </a:rPr>
              <a:t>】</a:t>
            </a:r>
          </a:p>
        </p:txBody>
      </p:sp>
      <p:grpSp>
        <p:nvGrpSpPr>
          <p:cNvPr id="35" name="グループ化 14">
            <a:extLst>
              <a:ext uri="{FF2B5EF4-FFF2-40B4-BE49-F238E27FC236}">
                <a16:creationId xmlns:a16="http://schemas.microsoft.com/office/drawing/2014/main" id="{582677A4-027F-DFFB-1D57-2C5E549D1E4B}"/>
              </a:ext>
            </a:extLst>
          </p:cNvPr>
          <p:cNvGrpSpPr>
            <a:grpSpLocks/>
          </p:cNvGrpSpPr>
          <p:nvPr/>
        </p:nvGrpSpPr>
        <p:grpSpPr bwMode="auto">
          <a:xfrm>
            <a:off x="427024" y="5630291"/>
            <a:ext cx="8144244" cy="1189024"/>
            <a:chOff x="925526" y="5362636"/>
            <a:chExt cx="8144244" cy="1189024"/>
          </a:xfrm>
        </p:grpSpPr>
        <p:sp>
          <p:nvSpPr>
            <p:cNvPr id="36" name="二等辺三角形 35">
              <a:extLst>
                <a:ext uri="{FF2B5EF4-FFF2-40B4-BE49-F238E27FC236}">
                  <a16:creationId xmlns:a16="http://schemas.microsoft.com/office/drawing/2014/main" id="{468446BD-15E8-CDA1-BC30-DDA27130C5A1}"/>
                </a:ext>
              </a:extLst>
            </p:cNvPr>
            <p:cNvSpPr/>
            <p:nvPr/>
          </p:nvSpPr>
          <p:spPr>
            <a:xfrm rot="16200000">
              <a:off x="2015331" y="5906293"/>
              <a:ext cx="295275" cy="28575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37" name="角丸四角形 30">
              <a:extLst>
                <a:ext uri="{FF2B5EF4-FFF2-40B4-BE49-F238E27FC236}">
                  <a16:creationId xmlns:a16="http://schemas.microsoft.com/office/drawing/2014/main" id="{941A124C-6198-189C-095B-098EA92A3AE2}"/>
                </a:ext>
              </a:extLst>
            </p:cNvPr>
            <p:cNvSpPr/>
            <p:nvPr/>
          </p:nvSpPr>
          <p:spPr>
            <a:xfrm>
              <a:off x="2162968" y="5786910"/>
              <a:ext cx="6906802" cy="501752"/>
            </a:xfrm>
            <a:prstGeom prst="roundRect">
              <a:avLst/>
            </a:prstGeom>
            <a:solidFill>
              <a:schemeClr val="bg2"/>
            </a:solidFill>
            <a:ln w="38100">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eaLnBrk="1" fontAlgn="auto" hangingPunct="1">
                <a:spcBef>
                  <a:spcPts val="30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厚生労働省のホームページに掲載している</a:t>
              </a:r>
              <a:r>
                <a:rPr kumimoji="1" lang="ja-JP" altLang="en-US" sz="1200" b="1" u="sng" spc="100" dirty="0">
                  <a:solidFill>
                    <a:schemeClr val="tx1"/>
                  </a:solidFill>
                  <a:latin typeface="メイリオ" panose="020B0604030504040204" pitchFamily="50" charset="-128"/>
                  <a:ea typeface="メイリオ" panose="020B0604030504040204" pitchFamily="50" charset="-128"/>
                </a:rPr>
                <a:t>「○カツ」</a:t>
              </a:r>
              <a:r>
                <a:rPr kumimoji="1" lang="ja-JP" altLang="en-US" sz="1200" spc="100" dirty="0">
                  <a:solidFill>
                    <a:schemeClr val="tx1"/>
                  </a:solidFill>
                  <a:latin typeface="メイリオ" panose="020B0604030504040204" pitchFamily="50" charset="-128"/>
                  <a:ea typeface="メイリオ" panose="020B0604030504040204" pitchFamily="50" charset="-128"/>
                </a:rPr>
                <a:t>では、生活保護受給中の</a:t>
              </a:r>
              <a:br>
                <a:rPr kumimoji="1" lang="en-US" altLang="ja-JP" sz="1200" spc="100" dirty="0">
                  <a:solidFill>
                    <a:schemeClr val="tx1"/>
                  </a:solidFill>
                  <a:latin typeface="メイリオ" panose="020B0604030504040204" pitchFamily="50" charset="-128"/>
                  <a:ea typeface="メイリオ" panose="020B0604030504040204" pitchFamily="50" charset="-128"/>
                </a:rPr>
              </a:br>
              <a:r>
                <a:rPr kumimoji="1" lang="ja-JP" altLang="en-US" sz="1200" spc="100" dirty="0">
                  <a:solidFill>
                    <a:schemeClr val="tx1"/>
                  </a:solidFill>
                  <a:latin typeface="メイリオ" panose="020B0604030504040204" pitchFamily="50" charset="-128"/>
                  <a:ea typeface="メイリオ" panose="020B0604030504040204" pitchFamily="50" charset="-128"/>
                </a:rPr>
                <a:t>子どものいる世帯の支援策などを分かりやすくまとめています。</a:t>
              </a:r>
              <a:r>
                <a:rPr kumimoji="1" lang="ja-JP" altLang="en-US" sz="1200" b="1" u="sng" spc="100"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積極的に活用しましょう。</a:t>
              </a:r>
              <a:endParaRPr kumimoji="1" lang="en-US" altLang="ja-JP" sz="1200" b="1" u="sng" spc="100"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p:txBody>
        </p:sp>
        <p:pic>
          <p:nvPicPr>
            <p:cNvPr id="38" name="図 37" descr="黒い背景と男性の絵&#10;&#10;低い精度で自動的に生成された説明">
              <a:extLst>
                <a:ext uri="{FF2B5EF4-FFF2-40B4-BE49-F238E27FC236}">
                  <a16:creationId xmlns:a16="http://schemas.microsoft.com/office/drawing/2014/main" id="{05EB3EE5-70AD-6A86-DE23-FEF03BBDC30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1467"/>
            <a:stretch/>
          </p:blipFill>
          <p:spPr bwMode="auto">
            <a:xfrm>
              <a:off x="925526" y="5362636"/>
              <a:ext cx="1343025" cy="118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 name="正方形/長方形 38">
            <a:extLst>
              <a:ext uri="{FF2B5EF4-FFF2-40B4-BE49-F238E27FC236}">
                <a16:creationId xmlns:a16="http://schemas.microsoft.com/office/drawing/2014/main" id="{79683284-7143-DB7B-B1DF-530AE84DD194}"/>
              </a:ext>
            </a:extLst>
          </p:cNvPr>
          <p:cNvSpPr/>
          <p:nvPr/>
        </p:nvSpPr>
        <p:spPr>
          <a:xfrm>
            <a:off x="453000" y="903900"/>
            <a:ext cx="9000000" cy="1560785"/>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40" name="角丸四角形 30">
            <a:extLst>
              <a:ext uri="{FF2B5EF4-FFF2-40B4-BE49-F238E27FC236}">
                <a16:creationId xmlns:a16="http://schemas.microsoft.com/office/drawing/2014/main" id="{2A26114C-A311-20D9-F4F6-E6DEAE56708F}"/>
              </a:ext>
            </a:extLst>
          </p:cNvPr>
          <p:cNvSpPr/>
          <p:nvPr/>
        </p:nvSpPr>
        <p:spPr>
          <a:xfrm>
            <a:off x="180000" y="720000"/>
            <a:ext cx="4678364" cy="324000"/>
          </a:xfrm>
          <a:prstGeom prst="roundRect">
            <a:avLst>
              <a:gd name="adj" fmla="val 50000"/>
            </a:avLst>
          </a:prstGeom>
          <a:solidFill>
            <a:schemeClr val="accent2">
              <a:lumMod val="20000"/>
              <a:lumOff val="80000"/>
            </a:schemeClr>
          </a:solid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108000" rIns="72000" bIns="108000" anchor="ctr"/>
          <a:lstStyle/>
          <a:p>
            <a:pPr algn="ctr" defTabSz="914400">
              <a:defRPr/>
            </a:pPr>
            <a:r>
              <a:rPr lang="ja-JP" altLang="en-US" sz="1400" b="1" spc="100" dirty="0">
                <a:solidFill>
                  <a:prstClr val="black"/>
                </a:solidFill>
                <a:latin typeface="メイリオ" panose="020B0604030504040204" pitchFamily="50" charset="-128"/>
                <a:ea typeface="メイリオ" panose="020B0604030504040204" pitchFamily="50" charset="-128"/>
              </a:rPr>
              <a:t>ポイント：子どもの学習支援に関する各種対応</a:t>
            </a:r>
          </a:p>
        </p:txBody>
      </p:sp>
    </p:spTree>
    <p:extLst>
      <p:ext uri="{BB962C8B-B14F-4D97-AF65-F5344CB8AC3E}">
        <p14:creationId xmlns:p14="http://schemas.microsoft.com/office/powerpoint/2010/main" val="3436035366"/>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8C02B-BE99-C0D0-939F-1B1CD4E5CB79}"/>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3DFE5700-3C51-561E-61C2-BCF08D97A1C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14</a:t>
            </a:fld>
            <a:endParaRPr lang="ja-JP" altLang="en-US" sz="1000">
              <a:solidFill>
                <a:srgbClr val="898989"/>
              </a:solidFill>
            </a:endParaRPr>
          </a:p>
        </p:txBody>
      </p:sp>
      <p:pic>
        <p:nvPicPr>
          <p:cNvPr id="4" name="図 3">
            <a:extLst>
              <a:ext uri="{FF2B5EF4-FFF2-40B4-BE49-F238E27FC236}">
                <a16:creationId xmlns:a16="http://schemas.microsoft.com/office/drawing/2014/main" id="{AF9EFD72-D7F4-9528-A1C5-EB7C4611B7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387" y="1617980"/>
            <a:ext cx="8531225" cy="482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正方形/長方形 7">
            <a:extLst>
              <a:ext uri="{FF2B5EF4-FFF2-40B4-BE49-F238E27FC236}">
                <a16:creationId xmlns:a16="http://schemas.microsoft.com/office/drawing/2014/main" id="{4252ECEC-13E1-27F4-B8B8-36906333E3E8}"/>
              </a:ext>
            </a:extLst>
          </p:cNvPr>
          <p:cNvSpPr/>
          <p:nvPr/>
        </p:nvSpPr>
        <p:spPr>
          <a:xfrm>
            <a:off x="0" y="654251"/>
            <a:ext cx="9906000" cy="1390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生活保護受給世帯の高校生に対する支援の仕組みです。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大学等への進学をさらに支援する観点から、高校生のアルバイト収入等を認定する際、除外する範囲に、進学前に納付する費用である前期授業料等を含めることも考えられると示されたことを踏まえ、令和</a:t>
            </a:r>
            <a:r>
              <a:rPr kumimoji="1" lang="en-US" altLang="ja-JP" sz="1400" spc="100" dirty="0">
                <a:solidFill>
                  <a:schemeClr val="tx1"/>
                </a:solidFill>
                <a:latin typeface="メイリオ" panose="020B0604030504040204" pitchFamily="50" charset="-128"/>
                <a:ea typeface="メイリオ" panose="020B0604030504040204" pitchFamily="50" charset="-128"/>
              </a:rPr>
              <a:t>5</a:t>
            </a:r>
            <a:r>
              <a:rPr kumimoji="1" lang="ja-JP" altLang="en-US" sz="1400" spc="100" dirty="0">
                <a:solidFill>
                  <a:schemeClr val="tx1"/>
                </a:solidFill>
                <a:latin typeface="メイリオ" panose="020B0604030504040204" pitchFamily="50" charset="-128"/>
                <a:ea typeface="メイリオ" panose="020B0604030504040204" pitchFamily="50" charset="-128"/>
              </a:rPr>
              <a:t>年</a:t>
            </a:r>
            <a:r>
              <a:rPr kumimoji="1" lang="en-US" altLang="ja-JP" sz="1400" spc="100" dirty="0">
                <a:solidFill>
                  <a:schemeClr val="tx1"/>
                </a:solidFill>
                <a:latin typeface="メイリオ" panose="020B0604030504040204" pitchFamily="50" charset="-128"/>
                <a:ea typeface="メイリオ" panose="020B0604030504040204" pitchFamily="50" charset="-128"/>
              </a:rPr>
              <a:t>4</a:t>
            </a:r>
            <a:r>
              <a:rPr kumimoji="1" lang="ja-JP" altLang="en-US" sz="1400" spc="100" dirty="0">
                <a:solidFill>
                  <a:schemeClr val="tx1"/>
                </a:solidFill>
                <a:latin typeface="メイリオ" panose="020B0604030504040204" pitchFamily="50" charset="-128"/>
                <a:ea typeface="メイリオ" panose="020B0604030504040204" pitchFamily="50" charset="-128"/>
              </a:rPr>
              <a:t>月から、</a:t>
            </a:r>
            <a:r>
              <a:rPr kumimoji="1" lang="ja-JP" altLang="en-US" sz="1400" b="1" u="sng" spc="100" dirty="0">
                <a:solidFill>
                  <a:schemeClr val="tx1"/>
                </a:solidFill>
                <a:latin typeface="メイリオ" panose="020B0604030504040204" pitchFamily="50" charset="-128"/>
                <a:ea typeface="メイリオ" panose="020B0604030504040204" pitchFamily="50" charset="-128"/>
              </a:rPr>
              <a:t>大学等の前期授業料相当について収入認定除外すること</a:t>
            </a:r>
            <a:r>
              <a:rPr kumimoji="1" lang="ja-JP" altLang="en-US" sz="1400" spc="100" dirty="0">
                <a:solidFill>
                  <a:schemeClr val="tx1"/>
                </a:solidFill>
                <a:latin typeface="メイリオ" panose="020B0604030504040204" pitchFamily="50" charset="-128"/>
                <a:ea typeface="メイリオ" panose="020B0604030504040204" pitchFamily="50" charset="-128"/>
              </a:rPr>
              <a:t>となっています。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44">
            <a:extLst>
              <a:ext uri="{FF2B5EF4-FFF2-40B4-BE49-F238E27FC236}">
                <a16:creationId xmlns:a16="http://schemas.microsoft.com/office/drawing/2014/main" id="{55AC4D59-31B1-C179-C72E-4738D09F5D93}"/>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5" name="正方形/長方形 44">
            <a:extLst>
              <a:ext uri="{FF2B5EF4-FFF2-40B4-BE49-F238E27FC236}">
                <a16:creationId xmlns:a16="http://schemas.microsoft.com/office/drawing/2014/main" id="{37FF7027-13D0-3A4D-3C98-103E5A16AFAC}"/>
              </a:ext>
            </a:extLst>
          </p:cNvPr>
          <p:cNvSpPr>
            <a:spLocks noChangeArrowheads="1"/>
          </p:cNvSpPr>
          <p:nvPr/>
        </p:nvSpPr>
        <p:spPr bwMode="auto">
          <a:xfrm>
            <a:off x="7938" y="6528434"/>
            <a:ext cx="97761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a:t>
            </a:r>
            <a:r>
              <a:rPr lang="ja-JP" altLang="en-US" sz="1000" spc="100" dirty="0">
                <a:latin typeface="メイリオ" panose="020B0604030504040204" pitchFamily="50" charset="-128"/>
                <a:ea typeface="メイリオ" panose="020B0604030504040204" pitchFamily="50" charset="-128"/>
              </a:rPr>
              <a:t>厚生労働省「資料１ 子どもの貧困への対応について」</a:t>
            </a:r>
            <a:r>
              <a:rPr lang="en-US" altLang="ja-JP" sz="1000" spc="100" dirty="0">
                <a:latin typeface="メイリオ" panose="020B0604030504040204" pitchFamily="50" charset="-128"/>
                <a:ea typeface="メイリオ" panose="020B0604030504040204" pitchFamily="50" charset="-128"/>
              </a:rPr>
              <a:t>『</a:t>
            </a:r>
            <a:r>
              <a:rPr lang="ja-JP" altLang="en-US" sz="1000" spc="100" dirty="0">
                <a:latin typeface="メイリオ" panose="020B0604030504040204" pitchFamily="50" charset="-128"/>
                <a:ea typeface="メイリオ" panose="020B0604030504040204" pitchFamily="50" charset="-128"/>
              </a:rPr>
              <a:t>社会保障審議会生活困窮者自立支援及び生活保護部会（第</a:t>
            </a:r>
            <a:r>
              <a:rPr lang="en-US" altLang="ja-JP" sz="1000" spc="100" dirty="0">
                <a:latin typeface="メイリオ" panose="020B0604030504040204" pitchFamily="50" charset="-128"/>
                <a:ea typeface="メイリオ" panose="020B0604030504040204" pitchFamily="50" charset="-128"/>
              </a:rPr>
              <a:t>27</a:t>
            </a:r>
            <a:r>
              <a:rPr lang="ja-JP" altLang="en-US" sz="1000" spc="100" dirty="0">
                <a:latin typeface="メイリオ" panose="020B0604030504040204" pitchFamily="50" charset="-128"/>
                <a:ea typeface="メイリオ" panose="020B0604030504040204" pitchFamily="50" charset="-128"/>
              </a:rPr>
              <a:t>回）</a:t>
            </a:r>
            <a:r>
              <a:rPr lang="en-US" altLang="ja-JP" sz="1000" spc="100" dirty="0">
                <a:latin typeface="メイリオ" panose="020B0604030504040204" pitchFamily="50" charset="-128"/>
                <a:ea typeface="メイリオ" panose="020B0604030504040204" pitchFamily="50" charset="-128"/>
              </a:rPr>
              <a:t>』,</a:t>
            </a:r>
            <a:br>
              <a:rPr lang="en-US" altLang="ja-JP" sz="1000" spc="100" dirty="0">
                <a:latin typeface="メイリオ" panose="020B0604030504040204" pitchFamily="50" charset="-128"/>
                <a:ea typeface="メイリオ" panose="020B0604030504040204" pitchFamily="50" charset="-128"/>
              </a:rPr>
            </a:br>
            <a:r>
              <a:rPr lang="en-US" altLang="ja-JP" sz="1000" spc="100" dirty="0">
                <a:latin typeface="メイリオ" panose="020B0604030504040204" pitchFamily="50" charset="-128"/>
                <a:ea typeface="メイリオ" panose="020B0604030504040204" pitchFamily="50" charset="-128"/>
              </a:rPr>
              <a:t>       </a:t>
            </a:r>
            <a:r>
              <a:rPr lang="ja-JP" altLang="en-US" sz="1000" spc="100" dirty="0">
                <a:latin typeface="メイリオ" panose="020B0604030504040204" pitchFamily="50" charset="-128"/>
                <a:ea typeface="メイリオ" panose="020B0604030504040204" pitchFamily="50" charset="-128"/>
              </a:rPr>
              <a:t>令和５年</a:t>
            </a:r>
            <a:r>
              <a:rPr lang="en-US" altLang="ja-JP" sz="1000" spc="100" dirty="0">
                <a:latin typeface="メイリオ" panose="020B0604030504040204" pitchFamily="50" charset="-128"/>
                <a:ea typeface="メイリオ" panose="020B0604030504040204" pitchFamily="50" charset="-128"/>
              </a:rPr>
              <a:t>11</a:t>
            </a:r>
            <a:r>
              <a:rPr lang="ja-JP" altLang="en-US" sz="1000" spc="100" dirty="0">
                <a:latin typeface="メイリオ" panose="020B0604030504040204" pitchFamily="50" charset="-128"/>
                <a:ea typeface="メイリオ" panose="020B0604030504040204" pitchFamily="50" charset="-128"/>
              </a:rPr>
              <a:t>月</a:t>
            </a:r>
            <a:r>
              <a:rPr lang="en-US" altLang="ja-JP" sz="1000" spc="100" dirty="0">
                <a:latin typeface="メイリオ" panose="020B0604030504040204" pitchFamily="50" charset="-128"/>
                <a:ea typeface="メイリオ" panose="020B0604030504040204" pitchFamily="50" charset="-128"/>
              </a:rPr>
              <a:t>27</a:t>
            </a:r>
            <a:r>
              <a:rPr lang="ja-JP" altLang="en-US" sz="1000" spc="100" dirty="0">
                <a:latin typeface="メイリオ" panose="020B0604030504040204" pitchFamily="50" charset="-128"/>
                <a:ea typeface="メイリオ" panose="020B0604030504040204" pitchFamily="50" charset="-128"/>
              </a:rPr>
              <a:t>日</a:t>
            </a:r>
            <a:r>
              <a:rPr lang="en-US" altLang="ja-JP" sz="1000" spc="100" dirty="0">
                <a:latin typeface="メイリオ" panose="020B0604030504040204" pitchFamily="50" charset="-128"/>
                <a:ea typeface="メイリオ" panose="020B0604030504040204" pitchFamily="50" charset="-128"/>
              </a:rPr>
              <a:t>,</a:t>
            </a:r>
            <a:r>
              <a:rPr kumimoji="0" lang="en-US" altLang="ja-JP" sz="1000" dirty="0">
                <a:latin typeface="メイリオ" panose="020B0604030504040204" pitchFamily="50" charset="-128"/>
                <a:ea typeface="メイリオ" panose="020B0604030504040204" pitchFamily="50" charset="-128"/>
              </a:rPr>
              <a:t>p10</a:t>
            </a:r>
          </a:p>
        </p:txBody>
      </p:sp>
    </p:spTree>
    <p:extLst>
      <p:ext uri="{BB962C8B-B14F-4D97-AF65-F5344CB8AC3E}">
        <p14:creationId xmlns:p14="http://schemas.microsoft.com/office/powerpoint/2010/main" val="3811362498"/>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82A71-C6F4-4A4A-E129-3041D34B6064}"/>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86DC0692-BB0D-28C8-0518-028DA47CDB5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15</a:t>
            </a:fld>
            <a:endParaRPr lang="ja-JP" altLang="en-US" sz="1000">
              <a:solidFill>
                <a:srgbClr val="898989"/>
              </a:solidFill>
            </a:endParaRPr>
          </a:p>
        </p:txBody>
      </p:sp>
      <p:sp>
        <p:nvSpPr>
          <p:cNvPr id="2" name="正方形/長方形 44">
            <a:extLst>
              <a:ext uri="{FF2B5EF4-FFF2-40B4-BE49-F238E27FC236}">
                <a16:creationId xmlns:a16="http://schemas.microsoft.com/office/drawing/2014/main" id="{44FCA874-8844-01B5-A7E8-238F79EBEDFE}"/>
              </a:ext>
            </a:extLst>
          </p:cNvPr>
          <p:cNvSpPr>
            <a:spLocks noChangeArrowheads="1"/>
          </p:cNvSpPr>
          <p:nvPr/>
        </p:nvSpPr>
        <p:spPr bwMode="auto">
          <a:xfrm>
            <a:off x="7938" y="6704013"/>
            <a:ext cx="8243887"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出典：厚生労働省社会・援護局保護課</a:t>
            </a:r>
            <a:r>
              <a:rPr kumimoji="0"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令和６年度社会・援護局関係主管課長会議　資料</a:t>
            </a:r>
            <a:r>
              <a:rPr kumimoji="0" lang="en-US" altLang="ja-JP" sz="1000" dirty="0">
                <a:latin typeface="メイリオ" panose="020B0604030504040204" pitchFamily="50" charset="-128"/>
                <a:ea typeface="メイリオ" panose="020B0604030504040204" pitchFamily="50" charset="-128"/>
              </a:rPr>
              <a:t>4』,p80</a:t>
            </a:r>
            <a:r>
              <a:rPr kumimoji="0" lang="ja-JP" altLang="en-US" sz="1000" dirty="0">
                <a:latin typeface="メイリオ" panose="020B0604030504040204" pitchFamily="50" charset="-128"/>
                <a:ea typeface="メイリオ" panose="020B0604030504040204" pitchFamily="50" charset="-128"/>
              </a:rPr>
              <a:t>　より加工</a:t>
            </a:r>
            <a:endParaRPr lang="en-US" altLang="ja-JP" sz="1000" dirty="0">
              <a:latin typeface="メイリオ" panose="020B0604030504040204" pitchFamily="50" charset="-128"/>
              <a:ea typeface="メイリオ" panose="020B0604030504040204" pitchFamily="50" charset="-128"/>
            </a:endParaRPr>
          </a:p>
        </p:txBody>
      </p:sp>
      <p:sp>
        <p:nvSpPr>
          <p:cNvPr id="6" name="テキスト ボックス 2">
            <a:extLst>
              <a:ext uri="{FF2B5EF4-FFF2-40B4-BE49-F238E27FC236}">
                <a16:creationId xmlns:a16="http://schemas.microsoft.com/office/drawing/2014/main" id="{834F6B32-F552-BF69-B330-9E4FEEE6DC91}"/>
              </a:ext>
            </a:extLst>
          </p:cNvPr>
          <p:cNvSpPr txBox="1">
            <a:spLocks noChangeArrowheads="1"/>
          </p:cNvSpPr>
          <p:nvPr/>
        </p:nvSpPr>
        <p:spPr bwMode="auto">
          <a:xfrm>
            <a:off x="7938" y="672566"/>
            <a:ext cx="989806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pPr>
            <a:r>
              <a:rPr kumimoji="1" lang="ja-JP" altLang="en-US" sz="1400" spc="100" dirty="0">
                <a:solidFill>
                  <a:schemeClr val="tx1"/>
                </a:solidFill>
                <a:latin typeface="メイリオ" panose="020B0604030504040204" pitchFamily="50" charset="-128"/>
                <a:ea typeface="メイリオ" panose="020B0604030504040204" pitchFamily="50" charset="-128"/>
              </a:rPr>
              <a:t>改正生活保護法の施行により、「</a:t>
            </a:r>
            <a:r>
              <a:rPr kumimoji="1" lang="ja-JP" altLang="en-US" sz="1400" b="1" u="sng" spc="100" dirty="0">
                <a:solidFill>
                  <a:schemeClr val="tx1"/>
                </a:solidFill>
                <a:latin typeface="メイリオ" panose="020B0604030504040204" pitchFamily="50" charset="-128"/>
                <a:ea typeface="メイリオ" panose="020B0604030504040204" pitchFamily="50" charset="-128"/>
              </a:rPr>
              <a:t>子どもの進路選択支援事業</a:t>
            </a:r>
            <a:r>
              <a:rPr kumimoji="1" lang="ja-JP" altLang="en-US" sz="1400" spc="100" dirty="0">
                <a:solidFill>
                  <a:schemeClr val="tx1"/>
                </a:solidFill>
                <a:latin typeface="メイリオ" panose="020B0604030504040204" pitchFamily="50" charset="-128"/>
                <a:ea typeface="メイリオ" panose="020B0604030504040204" pitchFamily="50" charset="-128"/>
              </a:rPr>
              <a:t>」が開始されました</a:t>
            </a:r>
            <a:r>
              <a:rPr kumimoji="1" lang="ja-JP" altLang="en-US" sz="1050" spc="100" dirty="0">
                <a:solidFill>
                  <a:schemeClr val="tx1"/>
                </a:solidFill>
                <a:latin typeface="メイリオ" panose="020B0604030504040204" pitchFamily="50" charset="-128"/>
                <a:ea typeface="メイリオ" panose="020B0604030504040204" pitchFamily="50" charset="-128"/>
              </a:rPr>
              <a:t>（</a:t>
            </a:r>
            <a:r>
              <a:rPr kumimoji="1" lang="en-US" altLang="ja-JP" sz="1050" spc="100" dirty="0">
                <a:solidFill>
                  <a:schemeClr val="tx1"/>
                </a:solidFill>
                <a:latin typeface="メイリオ" panose="020B0604030504040204" pitchFamily="50" charset="-128"/>
                <a:ea typeface="メイリオ" panose="020B0604030504040204" pitchFamily="50" charset="-128"/>
              </a:rPr>
              <a:t>R6.10.1</a:t>
            </a:r>
            <a:r>
              <a:rPr kumimoji="1" lang="ja-JP" altLang="en-US" sz="1050" spc="100" dirty="0">
                <a:solidFill>
                  <a:schemeClr val="tx1"/>
                </a:solidFill>
                <a:latin typeface="メイリオ" panose="020B0604030504040204" pitchFamily="50" charset="-128"/>
                <a:ea typeface="メイリオ" panose="020B0604030504040204" pitchFamily="50" charset="-128"/>
              </a:rPr>
              <a:t>）</a:t>
            </a:r>
            <a:r>
              <a:rPr kumimoji="1" lang="ja-JP" altLang="en-US" sz="1400" spc="100" dirty="0">
                <a:solidFill>
                  <a:schemeClr val="tx1"/>
                </a:solidFill>
                <a:latin typeface="メイリオ" panose="020B0604030504040204" pitchFamily="50" charset="-128"/>
                <a:ea typeface="メイリオ" panose="020B0604030504040204" pitchFamily="50" charset="-128"/>
              </a:rPr>
              <a:t>。</a:t>
            </a:r>
            <a:endParaRPr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pPr>
            <a:r>
              <a:rPr lang="ja-JP" altLang="en-US" sz="1400" spc="100" dirty="0">
                <a:latin typeface="メイリオ" panose="020B0604030504040204" pitchFamily="50" charset="-128"/>
                <a:ea typeface="メイリオ" panose="020B0604030504040204" pitchFamily="50" charset="-128"/>
              </a:rPr>
              <a:t>生活保護受給中の子育て世帯については、子どもが将来の進学に向けた意識などの面で課題を抱えていることや、保護者も周囲の地域との関わり合いが少ない傾向があり、</a:t>
            </a:r>
            <a:r>
              <a:rPr lang="ja-JP" altLang="en-US" sz="1400" b="1" u="sng" spc="100" dirty="0">
                <a:latin typeface="メイリオ" panose="020B0604030504040204" pitchFamily="50" charset="-128"/>
                <a:ea typeface="メイリオ" panose="020B0604030504040204" pitchFamily="50" charset="-128"/>
              </a:rPr>
              <a:t>必要な情報や支援が届きにくい</a:t>
            </a:r>
            <a:r>
              <a:rPr lang="ja-JP" altLang="en-US" sz="1400" spc="100" dirty="0">
                <a:latin typeface="メイリオ" panose="020B0604030504040204" pitchFamily="50" charset="-128"/>
                <a:ea typeface="メイリオ" panose="020B0604030504040204" pitchFamily="50" charset="-128"/>
              </a:rPr>
              <a:t>という課題があります。また、福祉事務所のケースワーカーは、</a:t>
            </a:r>
            <a:r>
              <a:rPr lang="ja-JP" altLang="en-US" sz="1400" b="1" u="sng" spc="100" dirty="0">
                <a:latin typeface="メイリオ" panose="020B0604030504040204" pitchFamily="50" charset="-128"/>
                <a:ea typeface="メイリオ" panose="020B0604030504040204" pitchFamily="50" charset="-128"/>
              </a:rPr>
              <a:t>教育面での支援に必要な知識（子どもの発達等）が不足している</a:t>
            </a:r>
            <a:r>
              <a:rPr lang="ja-JP" altLang="en-US" sz="1400" spc="100" dirty="0">
                <a:latin typeface="メイリオ" panose="020B0604030504040204" pitchFamily="50" charset="-128"/>
                <a:ea typeface="メイリオ" panose="020B0604030504040204" pitchFamily="50" charset="-128"/>
              </a:rPr>
              <a:t>といった課題もあります。</a:t>
            </a:r>
            <a:endParaRPr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pPr>
            <a:r>
              <a:rPr lang="ja-JP" altLang="en-US" sz="1400" spc="100" dirty="0">
                <a:latin typeface="メイリオ" panose="020B0604030504040204" pitchFamily="50" charset="-128"/>
                <a:ea typeface="メイリオ" panose="020B0604030504040204" pitchFamily="50" charset="-128"/>
              </a:rPr>
              <a:t>この事業は、貧困の連鎖を防止する観点から、生活保護世帯の子ども・保護者に対し、専門性を有する支援員による訪問等により、</a:t>
            </a:r>
            <a:r>
              <a:rPr lang="ja-JP" altLang="en-US" sz="1400" b="1" u="sng" spc="100" dirty="0">
                <a:latin typeface="メイリオ" panose="020B0604030504040204" pitchFamily="50" charset="-128"/>
                <a:ea typeface="メイリオ" panose="020B0604030504040204" pitchFamily="50" charset="-128"/>
              </a:rPr>
              <a:t>学習・生活環境の改善、進路選択、奨学金の活用等に関する相談・助言</a:t>
            </a:r>
            <a:r>
              <a:rPr lang="ja-JP" altLang="en-US" sz="1400" spc="100" dirty="0">
                <a:latin typeface="メイリオ" panose="020B0604030504040204" pitchFamily="50" charset="-128"/>
                <a:ea typeface="メイリオ" panose="020B0604030504040204" pitchFamily="50" charset="-128"/>
              </a:rPr>
              <a:t>を行い、</a:t>
            </a:r>
            <a:r>
              <a:rPr lang="ja-JP" altLang="en-US" sz="1400" b="1" u="sng" spc="100" dirty="0">
                <a:latin typeface="メイリオ" panose="020B0604030504040204" pitchFamily="50" charset="-128"/>
                <a:ea typeface="メイリオ" panose="020B0604030504040204" pitchFamily="50" charset="-128"/>
              </a:rPr>
              <a:t>本人の希望を踏まえた多様な進路選択に向けた環境改善を図ること</a:t>
            </a:r>
            <a:r>
              <a:rPr lang="ja-JP" altLang="en-US" sz="1400" spc="100" dirty="0">
                <a:latin typeface="メイリオ" panose="020B0604030504040204" pitchFamily="50" charset="-128"/>
                <a:ea typeface="メイリオ" panose="020B0604030504040204" pitchFamily="50" charset="-128"/>
              </a:rPr>
              <a:t>を目的としたものです。</a:t>
            </a:r>
          </a:p>
        </p:txBody>
      </p:sp>
      <p:sp>
        <p:nvSpPr>
          <p:cNvPr id="18" name="正方形/長方形 17">
            <a:extLst>
              <a:ext uri="{FF2B5EF4-FFF2-40B4-BE49-F238E27FC236}">
                <a16:creationId xmlns:a16="http://schemas.microsoft.com/office/drawing/2014/main" id="{4869CDA3-40C1-D8B8-C12D-8FB9B2BF80F5}"/>
              </a:ext>
            </a:extLst>
          </p:cNvPr>
          <p:cNvSpPr/>
          <p:nvPr/>
        </p:nvSpPr>
        <p:spPr>
          <a:xfrm>
            <a:off x="0" y="654252"/>
            <a:ext cx="9906000" cy="2701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300"/>
              </a:spcBef>
              <a:spcAft>
                <a:spcPts val="0"/>
              </a:spcAft>
              <a:buFont typeface="Arial" panose="020B0604020202020204" pitchFamily="34" charset="0"/>
              <a:buChar char="•"/>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pic>
        <p:nvPicPr>
          <p:cNvPr id="23" name="図 22" descr="Web サイト, タイムライン&#10;&#10;AI によって生成されたコンテンツは間違っている可能性があります。">
            <a:extLst>
              <a:ext uri="{FF2B5EF4-FFF2-40B4-BE49-F238E27FC236}">
                <a16:creationId xmlns:a16="http://schemas.microsoft.com/office/drawing/2014/main" id="{9541BA9D-0FAB-B51E-E18C-54DA276709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44" y="2506762"/>
            <a:ext cx="8645912" cy="3908524"/>
          </a:xfrm>
          <a:prstGeom prst="rect">
            <a:avLst/>
          </a:prstGeom>
        </p:spPr>
      </p:pic>
      <p:sp>
        <p:nvSpPr>
          <p:cNvPr id="24" name="正方形/長方形 23">
            <a:extLst>
              <a:ext uri="{FF2B5EF4-FFF2-40B4-BE49-F238E27FC236}">
                <a16:creationId xmlns:a16="http://schemas.microsoft.com/office/drawing/2014/main" id="{D8D8F4B3-D1CF-118D-8845-26856FC9DF44}"/>
              </a:ext>
            </a:extLst>
          </p:cNvPr>
          <p:cNvSpPr/>
          <p:nvPr/>
        </p:nvSpPr>
        <p:spPr>
          <a:xfrm>
            <a:off x="6374674" y="2969623"/>
            <a:ext cx="1741715" cy="26996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 name="直線コネクタ 25">
            <a:extLst>
              <a:ext uri="{FF2B5EF4-FFF2-40B4-BE49-F238E27FC236}">
                <a16:creationId xmlns:a16="http://schemas.microsoft.com/office/drawing/2014/main" id="{56F38466-39B3-7527-CB5D-00207405EC88}"/>
              </a:ext>
            </a:extLst>
          </p:cNvPr>
          <p:cNvCxnSpPr>
            <a:cxnSpLocks/>
            <a:stCxn id="24" idx="0"/>
            <a:endCxn id="27" idx="2"/>
          </p:cNvCxnSpPr>
          <p:nvPr/>
        </p:nvCxnSpPr>
        <p:spPr>
          <a:xfrm flipV="1">
            <a:off x="7245532" y="2680168"/>
            <a:ext cx="1557155" cy="28945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7" name="正方形/長方形 26">
            <a:extLst>
              <a:ext uri="{FF2B5EF4-FFF2-40B4-BE49-F238E27FC236}">
                <a16:creationId xmlns:a16="http://schemas.microsoft.com/office/drawing/2014/main" id="{2D176DA4-61B1-7E86-D7E9-D0E189DFAB6E}"/>
              </a:ext>
            </a:extLst>
          </p:cNvPr>
          <p:cNvSpPr/>
          <p:nvPr/>
        </p:nvSpPr>
        <p:spPr>
          <a:xfrm>
            <a:off x="7831976" y="2315043"/>
            <a:ext cx="1941422" cy="365125"/>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latin typeface="メイリオ" panose="020B0604030504040204" pitchFamily="50" charset="-128"/>
                <a:ea typeface="メイリオ" panose="020B0604030504040204" pitchFamily="50" charset="-128"/>
              </a:rPr>
              <a:t>生活困窮者自立支援制度に</a:t>
            </a:r>
            <a:endParaRPr kumimoji="1" lang="en-US" altLang="ja-JP" sz="1050" dirty="0">
              <a:solidFill>
                <a:schemeClr val="tx1"/>
              </a:solidFill>
              <a:latin typeface="メイリオ" panose="020B0604030504040204" pitchFamily="50" charset="-128"/>
              <a:ea typeface="メイリオ" panose="020B0604030504040204" pitchFamily="50" charset="-128"/>
            </a:endParaRPr>
          </a:p>
          <a:p>
            <a:pPr algn="ctr"/>
            <a:r>
              <a:rPr kumimoji="1" lang="ja-JP" altLang="en-US" sz="1050" dirty="0">
                <a:solidFill>
                  <a:schemeClr val="tx1"/>
                </a:solidFill>
                <a:latin typeface="メイリオ" panose="020B0604030504040204" pitchFamily="50" charset="-128"/>
                <a:ea typeface="メイリオ" panose="020B0604030504040204" pitchFamily="50" charset="-128"/>
              </a:rPr>
              <a:t>おける施策（次頁参照）</a:t>
            </a:r>
          </a:p>
        </p:txBody>
      </p:sp>
      <p:sp>
        <p:nvSpPr>
          <p:cNvPr id="3" name="正方形/長方形 44">
            <a:extLst>
              <a:ext uri="{FF2B5EF4-FFF2-40B4-BE49-F238E27FC236}">
                <a16:creationId xmlns:a16="http://schemas.microsoft.com/office/drawing/2014/main" id="{9719DA99-D711-D657-36C4-0E1D3071C72B}"/>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27013999"/>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D034E-6FEF-FCDF-FD24-FBF46BF87306}"/>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B6DA67C2-391C-30BA-5970-B4D7D8FF555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16</a:t>
            </a:fld>
            <a:endParaRPr lang="ja-JP" altLang="en-US" sz="1000">
              <a:solidFill>
                <a:srgbClr val="898989"/>
              </a:solidFill>
            </a:endParaRPr>
          </a:p>
        </p:txBody>
      </p:sp>
      <p:pic>
        <p:nvPicPr>
          <p:cNvPr id="17" name="図 16">
            <a:extLst>
              <a:ext uri="{FF2B5EF4-FFF2-40B4-BE49-F238E27FC236}">
                <a16:creationId xmlns:a16="http://schemas.microsoft.com/office/drawing/2014/main" id="{419F16F6-9666-3BD6-66B2-90D14F19005E}"/>
              </a:ext>
            </a:extLst>
          </p:cNvPr>
          <p:cNvPicPr>
            <a:picLocks noChangeAspect="1"/>
          </p:cNvPicPr>
          <p:nvPr/>
        </p:nvPicPr>
        <p:blipFill>
          <a:blip r:embed="rId3"/>
          <a:stretch>
            <a:fillRect/>
          </a:stretch>
        </p:blipFill>
        <p:spPr>
          <a:xfrm>
            <a:off x="103288" y="1890832"/>
            <a:ext cx="9699424" cy="4417076"/>
          </a:xfrm>
          <a:prstGeom prst="rect">
            <a:avLst/>
          </a:prstGeom>
        </p:spPr>
      </p:pic>
      <p:sp>
        <p:nvSpPr>
          <p:cNvPr id="3" name="テキスト ボックス 2">
            <a:extLst>
              <a:ext uri="{FF2B5EF4-FFF2-40B4-BE49-F238E27FC236}">
                <a16:creationId xmlns:a16="http://schemas.microsoft.com/office/drawing/2014/main" id="{B6D27C85-AC62-C465-8D26-71B11D13FC86}"/>
              </a:ext>
            </a:extLst>
          </p:cNvPr>
          <p:cNvSpPr txBox="1">
            <a:spLocks noChangeArrowheads="1"/>
          </p:cNvSpPr>
          <p:nvPr/>
        </p:nvSpPr>
        <p:spPr bwMode="auto">
          <a:xfrm>
            <a:off x="7938" y="672566"/>
            <a:ext cx="989806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pPr>
            <a:r>
              <a:rPr lang="ja-JP" altLang="en-US" sz="1400" spc="100" dirty="0">
                <a:latin typeface="メイリオ" panose="020B0604030504040204" pitchFamily="50" charset="-128"/>
                <a:ea typeface="メイリオ" panose="020B0604030504040204" pitchFamily="50" charset="-128"/>
              </a:rPr>
              <a:t>生活困窮者自立支援制度では、任意事業として「</a:t>
            </a:r>
            <a:r>
              <a:rPr lang="ja-JP" altLang="en-US" sz="1400" b="1" u="sng" spc="100" dirty="0">
                <a:latin typeface="メイリオ" panose="020B0604030504040204" pitchFamily="50" charset="-128"/>
                <a:ea typeface="メイリオ" panose="020B0604030504040204" pitchFamily="50" charset="-128"/>
              </a:rPr>
              <a:t>子どもの学習・生活支援事業</a:t>
            </a:r>
            <a:r>
              <a:rPr lang="ja-JP" altLang="en-US" sz="1400" spc="100" dirty="0">
                <a:latin typeface="メイリオ" panose="020B0604030504040204" pitchFamily="50" charset="-128"/>
                <a:ea typeface="メイリオ" panose="020B0604030504040204" pitchFamily="50" charset="-128"/>
              </a:rPr>
              <a:t>」が行われています。</a:t>
            </a:r>
            <a:endParaRPr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pPr>
            <a:r>
              <a:rPr lang="ja-JP" altLang="en-US" sz="1400" spc="100" dirty="0">
                <a:latin typeface="メイリオ" panose="020B0604030504040204" pitchFamily="50" charset="-128"/>
                <a:ea typeface="メイリオ" panose="020B0604030504040204" pitchFamily="50" charset="-128"/>
              </a:rPr>
              <a:t>子どもの学習支援をはじめ、日常的な生活習慣、仲間と出会い活動ができる居場所づくり、進学に関する支援、高校中退の防止支援などを行います。また、子どもの進学について保護者に助言するなど、子どもと保護者の双方に対して必要な支援を行います。</a:t>
            </a:r>
            <a:endParaRPr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pPr>
            <a:r>
              <a:rPr lang="ja-JP" altLang="en-US" sz="1400" b="1" u="sng" spc="100" dirty="0">
                <a:latin typeface="メイリオ" panose="020B0604030504040204" pitchFamily="50" charset="-128"/>
                <a:ea typeface="メイリオ" panose="020B0604030504040204" pitchFamily="50" charset="-128"/>
              </a:rPr>
              <a:t>生活困窮者自立支援制度の事業ですが、生活保護受給世帯を含む生活困窮世帯の子どもが対象</a:t>
            </a:r>
            <a:r>
              <a:rPr lang="ja-JP" altLang="en-US" sz="1400" spc="100" dirty="0">
                <a:latin typeface="メイリオ" panose="020B0604030504040204" pitchFamily="50" charset="-128"/>
                <a:ea typeface="メイリオ" panose="020B0604030504040204" pitchFamily="50" charset="-128"/>
              </a:rPr>
              <a:t>です。</a:t>
            </a:r>
          </a:p>
        </p:txBody>
      </p:sp>
      <p:sp>
        <p:nvSpPr>
          <p:cNvPr id="2" name="正方形/長方形 44">
            <a:extLst>
              <a:ext uri="{FF2B5EF4-FFF2-40B4-BE49-F238E27FC236}">
                <a16:creationId xmlns:a16="http://schemas.microsoft.com/office/drawing/2014/main" id="{FEE21792-84E4-2C5B-960A-45F2AAEEE10A}"/>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4" name="正方形/長方形 44">
            <a:extLst>
              <a:ext uri="{FF2B5EF4-FFF2-40B4-BE49-F238E27FC236}">
                <a16:creationId xmlns:a16="http://schemas.microsoft.com/office/drawing/2014/main" id="{DB6AE9EE-78EC-2169-DC23-FEF47DD10C05}"/>
              </a:ext>
            </a:extLst>
          </p:cNvPr>
          <p:cNvSpPr>
            <a:spLocks noChangeArrowheads="1"/>
          </p:cNvSpPr>
          <p:nvPr/>
        </p:nvSpPr>
        <p:spPr bwMode="auto">
          <a:xfrm>
            <a:off x="7938" y="6528434"/>
            <a:ext cx="97761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a:t>
            </a:r>
            <a:r>
              <a:rPr lang="ja-JP" altLang="en-US" sz="1000" spc="100" dirty="0">
                <a:latin typeface="メイリオ" panose="020B0604030504040204" pitchFamily="50" charset="-128"/>
                <a:ea typeface="メイリオ" panose="020B0604030504040204" pitchFamily="50" charset="-128"/>
              </a:rPr>
              <a:t>厚生労働省「資料１ 子どもの貧困への対応について」</a:t>
            </a:r>
            <a:r>
              <a:rPr lang="en-US" altLang="ja-JP" sz="1000" spc="100" dirty="0">
                <a:latin typeface="メイリオ" panose="020B0604030504040204" pitchFamily="50" charset="-128"/>
                <a:ea typeface="メイリオ" panose="020B0604030504040204" pitchFamily="50" charset="-128"/>
              </a:rPr>
              <a:t>『</a:t>
            </a:r>
            <a:r>
              <a:rPr lang="ja-JP" altLang="en-US" sz="1000" spc="100" dirty="0">
                <a:latin typeface="メイリオ" panose="020B0604030504040204" pitchFamily="50" charset="-128"/>
                <a:ea typeface="メイリオ" panose="020B0604030504040204" pitchFamily="50" charset="-128"/>
              </a:rPr>
              <a:t>社会保障審議会生活困窮者自立支援及び生活保護部会（第</a:t>
            </a:r>
            <a:r>
              <a:rPr lang="en-US" altLang="ja-JP" sz="1000" spc="100" dirty="0">
                <a:latin typeface="メイリオ" panose="020B0604030504040204" pitchFamily="50" charset="-128"/>
                <a:ea typeface="メイリオ" panose="020B0604030504040204" pitchFamily="50" charset="-128"/>
              </a:rPr>
              <a:t>27</a:t>
            </a:r>
            <a:r>
              <a:rPr lang="ja-JP" altLang="en-US" sz="1000" spc="100" dirty="0">
                <a:latin typeface="メイリオ" panose="020B0604030504040204" pitchFamily="50" charset="-128"/>
                <a:ea typeface="メイリオ" panose="020B0604030504040204" pitchFamily="50" charset="-128"/>
              </a:rPr>
              <a:t>回）</a:t>
            </a:r>
            <a:r>
              <a:rPr lang="en-US" altLang="ja-JP" sz="1000" spc="100" dirty="0">
                <a:latin typeface="メイリオ" panose="020B0604030504040204" pitchFamily="50" charset="-128"/>
                <a:ea typeface="メイリオ" panose="020B0604030504040204" pitchFamily="50" charset="-128"/>
              </a:rPr>
              <a:t>』,</a:t>
            </a:r>
            <a:br>
              <a:rPr lang="en-US" altLang="ja-JP" sz="1000" spc="100" dirty="0">
                <a:latin typeface="メイリオ" panose="020B0604030504040204" pitchFamily="50" charset="-128"/>
                <a:ea typeface="メイリオ" panose="020B0604030504040204" pitchFamily="50" charset="-128"/>
              </a:rPr>
            </a:br>
            <a:r>
              <a:rPr lang="en-US" altLang="ja-JP" sz="1000" spc="100" dirty="0">
                <a:latin typeface="メイリオ" panose="020B0604030504040204" pitchFamily="50" charset="-128"/>
                <a:ea typeface="メイリオ" panose="020B0604030504040204" pitchFamily="50" charset="-128"/>
              </a:rPr>
              <a:t>       </a:t>
            </a:r>
            <a:r>
              <a:rPr lang="ja-JP" altLang="en-US" sz="1000" spc="100" dirty="0">
                <a:latin typeface="メイリオ" panose="020B0604030504040204" pitchFamily="50" charset="-128"/>
                <a:ea typeface="メイリオ" panose="020B0604030504040204" pitchFamily="50" charset="-128"/>
              </a:rPr>
              <a:t>令和５年</a:t>
            </a:r>
            <a:r>
              <a:rPr lang="en-US" altLang="ja-JP" sz="1000" spc="100" dirty="0">
                <a:latin typeface="メイリオ" panose="020B0604030504040204" pitchFamily="50" charset="-128"/>
                <a:ea typeface="メイリオ" panose="020B0604030504040204" pitchFamily="50" charset="-128"/>
              </a:rPr>
              <a:t>11</a:t>
            </a:r>
            <a:r>
              <a:rPr lang="ja-JP" altLang="en-US" sz="1000" spc="100" dirty="0">
                <a:latin typeface="メイリオ" panose="020B0604030504040204" pitchFamily="50" charset="-128"/>
                <a:ea typeface="メイリオ" panose="020B0604030504040204" pitchFamily="50" charset="-128"/>
              </a:rPr>
              <a:t>月</a:t>
            </a:r>
            <a:r>
              <a:rPr lang="en-US" altLang="ja-JP" sz="1000" spc="100" dirty="0">
                <a:latin typeface="メイリオ" panose="020B0604030504040204" pitchFamily="50" charset="-128"/>
                <a:ea typeface="メイリオ" panose="020B0604030504040204" pitchFamily="50" charset="-128"/>
              </a:rPr>
              <a:t>27</a:t>
            </a:r>
            <a:r>
              <a:rPr lang="ja-JP" altLang="en-US" sz="1000" spc="100" dirty="0">
                <a:latin typeface="メイリオ" panose="020B0604030504040204" pitchFamily="50" charset="-128"/>
                <a:ea typeface="メイリオ" panose="020B0604030504040204" pitchFamily="50" charset="-128"/>
              </a:rPr>
              <a:t>日</a:t>
            </a:r>
            <a:r>
              <a:rPr lang="en-US" altLang="ja-JP" sz="1000" spc="100" dirty="0">
                <a:latin typeface="メイリオ" panose="020B0604030504040204" pitchFamily="50" charset="-128"/>
                <a:ea typeface="メイリオ" panose="020B0604030504040204" pitchFamily="50" charset="-128"/>
              </a:rPr>
              <a:t>,</a:t>
            </a:r>
            <a:r>
              <a:rPr kumimoji="0" lang="en-US" altLang="ja-JP" sz="1000" dirty="0">
                <a:latin typeface="メイリオ" panose="020B0604030504040204" pitchFamily="50" charset="-128"/>
                <a:ea typeface="メイリオ" panose="020B0604030504040204" pitchFamily="50" charset="-128"/>
              </a:rPr>
              <a:t>p14</a:t>
            </a:r>
          </a:p>
        </p:txBody>
      </p:sp>
    </p:spTree>
    <p:extLst>
      <p:ext uri="{BB962C8B-B14F-4D97-AF65-F5344CB8AC3E}">
        <p14:creationId xmlns:p14="http://schemas.microsoft.com/office/powerpoint/2010/main" val="4087329558"/>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CE80C-BBC0-24F1-8167-E7FF704F11D2}"/>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35FFFF69-9D84-1C08-571F-2B3E6CAF5D3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17</a:t>
            </a:fld>
            <a:endParaRPr lang="ja-JP" altLang="en-US" sz="1000">
              <a:solidFill>
                <a:srgbClr val="898989"/>
              </a:solidFill>
            </a:endParaRPr>
          </a:p>
        </p:txBody>
      </p:sp>
      <p:pic>
        <p:nvPicPr>
          <p:cNvPr id="6" name="図 5">
            <a:extLst>
              <a:ext uri="{FF2B5EF4-FFF2-40B4-BE49-F238E27FC236}">
                <a16:creationId xmlns:a16="http://schemas.microsoft.com/office/drawing/2014/main" id="{4FC5DA57-6FE4-2953-C9E2-54AFFF4D4C36}"/>
              </a:ext>
            </a:extLst>
          </p:cNvPr>
          <p:cNvPicPr>
            <a:picLocks noChangeAspect="1"/>
          </p:cNvPicPr>
          <p:nvPr/>
        </p:nvPicPr>
        <p:blipFill>
          <a:blip r:embed="rId3"/>
          <a:stretch>
            <a:fillRect/>
          </a:stretch>
        </p:blipFill>
        <p:spPr>
          <a:xfrm>
            <a:off x="174872" y="1842117"/>
            <a:ext cx="9559837" cy="3868810"/>
          </a:xfrm>
          <a:prstGeom prst="rect">
            <a:avLst/>
          </a:prstGeom>
        </p:spPr>
      </p:pic>
      <p:sp>
        <p:nvSpPr>
          <p:cNvPr id="3" name="テキスト ボックス 2">
            <a:extLst>
              <a:ext uri="{FF2B5EF4-FFF2-40B4-BE49-F238E27FC236}">
                <a16:creationId xmlns:a16="http://schemas.microsoft.com/office/drawing/2014/main" id="{58DA463D-ED3A-CD7F-D2D5-D646CE852394}"/>
              </a:ext>
            </a:extLst>
          </p:cNvPr>
          <p:cNvSpPr txBox="1">
            <a:spLocks noChangeArrowheads="1"/>
          </p:cNvSpPr>
          <p:nvPr/>
        </p:nvSpPr>
        <p:spPr bwMode="auto">
          <a:xfrm>
            <a:off x="7938" y="672566"/>
            <a:ext cx="989806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pPr>
            <a:r>
              <a:rPr lang="ja-JP" altLang="en-US" sz="1400" spc="100" dirty="0">
                <a:latin typeface="メイリオ" panose="020B0604030504040204" pitchFamily="50" charset="-128"/>
                <a:ea typeface="メイリオ" panose="020B0604030504040204" pitchFamily="50" charset="-128"/>
              </a:rPr>
              <a:t>生活保護世帯を含む生活困窮世帯に対して、子どもの学習・生活支援事業の周知を行い、事業の参加を促すことが求められています。</a:t>
            </a:r>
            <a:endParaRPr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pPr>
            <a:r>
              <a:rPr lang="ja-JP" altLang="en-US" sz="1400" spc="100" dirty="0">
                <a:latin typeface="メイリオ" panose="020B0604030504040204" pitchFamily="50" charset="-128"/>
                <a:ea typeface="メイリオ" panose="020B0604030504040204" pitchFamily="50" charset="-128"/>
              </a:rPr>
              <a:t>地域において子どもの学習・生活支援事業を実施している場合は、</a:t>
            </a:r>
            <a:r>
              <a:rPr lang="en-US" altLang="ja-JP" sz="1400" spc="100" dirty="0">
                <a:latin typeface="メイリオ" panose="020B0604030504040204" pitchFamily="50" charset="-128"/>
                <a:ea typeface="メイリオ" panose="020B0604030504040204" pitchFamily="50" charset="-128"/>
              </a:rPr>
              <a:t> CW</a:t>
            </a:r>
            <a:r>
              <a:rPr lang="ja-JP" altLang="en-US" sz="1400" spc="100" dirty="0">
                <a:latin typeface="メイリオ" panose="020B0604030504040204" pitchFamily="50" charset="-128"/>
                <a:ea typeface="メイリオ" panose="020B0604030504040204" pitchFamily="50" charset="-128"/>
              </a:rPr>
              <a:t>としても、子どものいる世帯に助言し、生活困窮者自立支援制度の担当部局や、子ども関係部局との連携を行っていきましょう。</a:t>
            </a:r>
          </a:p>
          <a:p>
            <a:pPr eaLnBrk="1" hangingPunct="1">
              <a:lnSpc>
                <a:spcPct val="100000"/>
              </a:lnSpc>
              <a:spcBef>
                <a:spcPct val="0"/>
              </a:spcBef>
            </a:pPr>
            <a:endParaRPr lang="ja-JP" altLang="en-US" sz="1400" spc="100" dirty="0">
              <a:latin typeface="メイリオ" panose="020B0604030504040204" pitchFamily="50" charset="-128"/>
              <a:ea typeface="メイリオ" panose="020B0604030504040204" pitchFamily="50" charset="-128"/>
            </a:endParaRPr>
          </a:p>
        </p:txBody>
      </p:sp>
      <p:sp>
        <p:nvSpPr>
          <p:cNvPr id="11" name="正方形/長方形 44">
            <a:extLst>
              <a:ext uri="{FF2B5EF4-FFF2-40B4-BE49-F238E27FC236}">
                <a16:creationId xmlns:a16="http://schemas.microsoft.com/office/drawing/2014/main" id="{050D0F92-5C67-941F-E977-8D4A66C352CA}"/>
              </a:ext>
            </a:extLst>
          </p:cNvPr>
          <p:cNvSpPr>
            <a:spLocks noChangeArrowheads="1"/>
          </p:cNvSpPr>
          <p:nvPr/>
        </p:nvSpPr>
        <p:spPr bwMode="auto">
          <a:xfrm>
            <a:off x="3078709" y="5793924"/>
            <a:ext cx="374858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ct val="0"/>
              </a:spcBef>
              <a:buFontTx/>
              <a:buNone/>
            </a:pPr>
            <a:r>
              <a:rPr lang="ja-JP" altLang="en-US" sz="1200" dirty="0">
                <a:latin typeface="メイリオ" panose="020B0604030504040204" pitchFamily="50" charset="-128"/>
                <a:ea typeface="メイリオ" panose="020B0604030504040204" pitchFamily="50" charset="-128"/>
              </a:rPr>
              <a:t>▲子どもの学習・生活支援事業の支援体系図</a:t>
            </a:r>
            <a:endParaRPr lang="en-US" altLang="ja-JP" sz="1200" dirty="0">
              <a:latin typeface="メイリオ" panose="020B0604030504040204" pitchFamily="50" charset="-128"/>
              <a:ea typeface="メイリオ" panose="020B0604030504040204" pitchFamily="50" charset="-128"/>
            </a:endParaRPr>
          </a:p>
        </p:txBody>
      </p:sp>
      <p:sp>
        <p:nvSpPr>
          <p:cNvPr id="5" name="正方形/長方形 44">
            <a:extLst>
              <a:ext uri="{FF2B5EF4-FFF2-40B4-BE49-F238E27FC236}">
                <a16:creationId xmlns:a16="http://schemas.microsoft.com/office/drawing/2014/main" id="{721B983C-5CD2-C78C-2BBE-59C1F9BFB5A1}"/>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4" name="正方形/長方形 44">
            <a:extLst>
              <a:ext uri="{FF2B5EF4-FFF2-40B4-BE49-F238E27FC236}">
                <a16:creationId xmlns:a16="http://schemas.microsoft.com/office/drawing/2014/main" id="{2F783214-EF5A-A650-C06B-10B48C330249}"/>
              </a:ext>
            </a:extLst>
          </p:cNvPr>
          <p:cNvSpPr>
            <a:spLocks noChangeArrowheads="1"/>
          </p:cNvSpPr>
          <p:nvPr/>
        </p:nvSpPr>
        <p:spPr bwMode="auto">
          <a:xfrm>
            <a:off x="7938" y="6528434"/>
            <a:ext cx="97761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a:t>
            </a:r>
            <a:r>
              <a:rPr lang="ja-JP" altLang="en-US" sz="1000" spc="100" dirty="0">
                <a:latin typeface="メイリオ" panose="020B0604030504040204" pitchFamily="50" charset="-128"/>
                <a:ea typeface="メイリオ" panose="020B0604030504040204" pitchFamily="50" charset="-128"/>
              </a:rPr>
              <a:t>厚生労働省「資料１ 子どもの貧困への対応について」</a:t>
            </a:r>
            <a:r>
              <a:rPr lang="en-US" altLang="ja-JP" sz="1000" spc="100" dirty="0">
                <a:latin typeface="メイリオ" panose="020B0604030504040204" pitchFamily="50" charset="-128"/>
                <a:ea typeface="メイリオ" panose="020B0604030504040204" pitchFamily="50" charset="-128"/>
              </a:rPr>
              <a:t>『</a:t>
            </a:r>
            <a:r>
              <a:rPr lang="ja-JP" altLang="en-US" sz="1000" spc="100" dirty="0">
                <a:latin typeface="メイリオ" panose="020B0604030504040204" pitchFamily="50" charset="-128"/>
                <a:ea typeface="メイリオ" panose="020B0604030504040204" pitchFamily="50" charset="-128"/>
              </a:rPr>
              <a:t>社会保障審議会生活困窮者自立支援及び生活保護部会（第</a:t>
            </a:r>
            <a:r>
              <a:rPr lang="en-US" altLang="ja-JP" sz="1000" spc="100" dirty="0">
                <a:latin typeface="メイリオ" panose="020B0604030504040204" pitchFamily="50" charset="-128"/>
                <a:ea typeface="メイリオ" panose="020B0604030504040204" pitchFamily="50" charset="-128"/>
              </a:rPr>
              <a:t>22</a:t>
            </a:r>
            <a:r>
              <a:rPr lang="ja-JP" altLang="en-US" sz="1000" spc="100" dirty="0">
                <a:latin typeface="メイリオ" panose="020B0604030504040204" pitchFamily="50" charset="-128"/>
                <a:ea typeface="メイリオ" panose="020B0604030504040204" pitchFamily="50" charset="-128"/>
              </a:rPr>
              <a:t>回）</a:t>
            </a:r>
            <a:r>
              <a:rPr lang="en-US" altLang="ja-JP" sz="1000" spc="100" dirty="0">
                <a:latin typeface="メイリオ" panose="020B0604030504040204" pitchFamily="50" charset="-128"/>
                <a:ea typeface="メイリオ" panose="020B0604030504040204" pitchFamily="50" charset="-128"/>
              </a:rPr>
              <a:t>』,</a:t>
            </a:r>
            <a:br>
              <a:rPr lang="en-US" altLang="ja-JP" sz="1000" spc="100" dirty="0">
                <a:latin typeface="メイリオ" panose="020B0604030504040204" pitchFamily="50" charset="-128"/>
                <a:ea typeface="メイリオ" panose="020B0604030504040204" pitchFamily="50" charset="-128"/>
              </a:rPr>
            </a:br>
            <a:r>
              <a:rPr lang="en-US" altLang="ja-JP" sz="1000" spc="100" dirty="0">
                <a:latin typeface="メイリオ" panose="020B0604030504040204" pitchFamily="50" charset="-128"/>
                <a:ea typeface="メイリオ" panose="020B0604030504040204" pitchFamily="50" charset="-128"/>
              </a:rPr>
              <a:t>       </a:t>
            </a:r>
            <a:r>
              <a:rPr lang="ja-JP" altLang="en-US" sz="1000" spc="100" dirty="0">
                <a:latin typeface="メイリオ" panose="020B0604030504040204" pitchFamily="50" charset="-128"/>
                <a:ea typeface="メイリオ" panose="020B0604030504040204" pitchFamily="50" charset="-128"/>
              </a:rPr>
              <a:t>令和４年</a:t>
            </a:r>
            <a:r>
              <a:rPr lang="en-US" altLang="ja-JP" sz="1000" spc="100" dirty="0">
                <a:latin typeface="メイリオ" panose="020B0604030504040204" pitchFamily="50" charset="-128"/>
                <a:ea typeface="メイリオ" panose="020B0604030504040204" pitchFamily="50" charset="-128"/>
              </a:rPr>
              <a:t>10</a:t>
            </a:r>
            <a:r>
              <a:rPr lang="ja-JP" altLang="en-US" sz="1000" spc="100" dirty="0">
                <a:latin typeface="メイリオ" panose="020B0604030504040204" pitchFamily="50" charset="-128"/>
                <a:ea typeface="メイリオ" panose="020B0604030504040204" pitchFamily="50" charset="-128"/>
              </a:rPr>
              <a:t>月</a:t>
            </a:r>
            <a:r>
              <a:rPr lang="en-US" altLang="ja-JP" sz="1000" spc="100" dirty="0">
                <a:latin typeface="メイリオ" panose="020B0604030504040204" pitchFamily="50" charset="-128"/>
                <a:ea typeface="メイリオ" panose="020B0604030504040204" pitchFamily="50" charset="-128"/>
              </a:rPr>
              <a:t>31</a:t>
            </a:r>
            <a:r>
              <a:rPr lang="ja-JP" altLang="en-US" sz="1000" spc="100" dirty="0">
                <a:latin typeface="メイリオ" panose="020B0604030504040204" pitchFamily="50" charset="-128"/>
                <a:ea typeface="メイリオ" panose="020B0604030504040204" pitchFamily="50" charset="-128"/>
              </a:rPr>
              <a:t>日</a:t>
            </a:r>
            <a:r>
              <a:rPr lang="en-US" altLang="ja-JP" sz="1000" spc="100" dirty="0">
                <a:latin typeface="メイリオ" panose="020B0604030504040204" pitchFamily="50" charset="-128"/>
                <a:ea typeface="メイリオ" panose="020B0604030504040204" pitchFamily="50" charset="-128"/>
              </a:rPr>
              <a:t>,p8</a:t>
            </a:r>
            <a:endParaRPr kumimoji="0" lang="en-US" altLang="ja-JP" sz="1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65242501"/>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9D7F7-A714-B0AA-741A-D943E154B53B}"/>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702F7EF6-2529-AFC6-E8C7-AFCE449012A8}"/>
              </a:ext>
            </a:extLst>
          </p:cNvPr>
          <p:cNvSpPr>
            <a:spLocks noGrp="1" noChangeArrowheads="1"/>
          </p:cNvSpPr>
          <p:nvPr>
            <p:ph type="sldNum" sz="quarter" idx="10"/>
          </p:nvPr>
        </p:nvSpPr>
        <p:spPr bwMode="auto">
          <a:xfrm>
            <a:off x="9526588" y="6360795"/>
            <a:ext cx="3794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18</a:t>
            </a:fld>
            <a:endParaRPr lang="ja-JP" altLang="en-US" sz="1000">
              <a:solidFill>
                <a:srgbClr val="898989"/>
              </a:solidFill>
            </a:endParaRPr>
          </a:p>
        </p:txBody>
      </p:sp>
      <p:sp>
        <p:nvSpPr>
          <p:cNvPr id="29" name="正方形/長方形 28">
            <a:extLst>
              <a:ext uri="{FF2B5EF4-FFF2-40B4-BE49-F238E27FC236}">
                <a16:creationId xmlns:a16="http://schemas.microsoft.com/office/drawing/2014/main" id="{5EDD8E7D-62ED-19C0-74E5-ADA139872341}"/>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３．主な連携・相談先</a:t>
            </a:r>
          </a:p>
        </p:txBody>
      </p:sp>
      <p:sp>
        <p:nvSpPr>
          <p:cNvPr id="2" name="正方形/長方形 1">
            <a:extLst>
              <a:ext uri="{FF2B5EF4-FFF2-40B4-BE49-F238E27FC236}">
                <a16:creationId xmlns:a16="http://schemas.microsoft.com/office/drawing/2014/main" id="{645943B8-82A2-E90E-263C-E931D6B511CF}"/>
              </a:ext>
            </a:extLst>
          </p:cNvPr>
          <p:cNvSpPr/>
          <p:nvPr/>
        </p:nvSpPr>
        <p:spPr>
          <a:xfrm>
            <a:off x="1146753" y="1234598"/>
            <a:ext cx="6926261" cy="38956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a:lstStyle/>
          <a:p>
            <a:pPr lvl="1" eaLnBrk="1" fontAlgn="auto" hangingPunct="1">
              <a:spcBef>
                <a:spcPts val="600"/>
              </a:spcBef>
              <a:spcAft>
                <a:spcPts val="0"/>
              </a:spcAft>
              <a:defRPr/>
            </a:pPr>
            <a:r>
              <a:rPr kumimoji="1" lang="ja-JP" altLang="en-US" sz="2000" dirty="0">
                <a:solidFill>
                  <a:prstClr val="black"/>
                </a:solidFill>
                <a:latin typeface="メイリオ" panose="020B0604030504040204" pitchFamily="50" charset="-128"/>
                <a:ea typeface="メイリオ" panose="020B0604030504040204" pitchFamily="50" charset="-128"/>
              </a:rPr>
              <a:t>▶ 民生委員・児童委員</a:t>
            </a:r>
            <a:endParaRPr kumimoji="1" lang="en-US" altLang="ja-JP" sz="2000" dirty="0">
              <a:solidFill>
                <a:prstClr val="black"/>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dirty="0">
                <a:solidFill>
                  <a:prstClr val="black"/>
                </a:solidFill>
                <a:latin typeface="メイリオ" panose="020B0604030504040204" pitchFamily="50" charset="-128"/>
                <a:ea typeface="メイリオ" panose="020B0604030504040204" pitchFamily="50" charset="-128"/>
              </a:rPr>
              <a:t>▶ 母子・父子自立支援員、婦人相談員</a:t>
            </a:r>
            <a:endParaRPr kumimoji="1" lang="en-US" altLang="ja-JP" sz="2000" dirty="0">
              <a:solidFill>
                <a:prstClr val="black"/>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dirty="0">
                <a:solidFill>
                  <a:prstClr val="black"/>
                </a:solidFill>
                <a:latin typeface="メイリオ" panose="020B0604030504040204" pitchFamily="50" charset="-128"/>
                <a:ea typeface="メイリオ" panose="020B0604030504040204" pitchFamily="50" charset="-128"/>
              </a:rPr>
              <a:t>▶ スクールソーシャルワーカー</a:t>
            </a:r>
            <a:endParaRPr kumimoji="1" lang="en-US" altLang="ja-JP" sz="2000" dirty="0">
              <a:solidFill>
                <a:prstClr val="black"/>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dirty="0">
                <a:solidFill>
                  <a:prstClr val="black"/>
                </a:solidFill>
                <a:latin typeface="メイリオ" panose="020B0604030504040204" pitchFamily="50" charset="-128"/>
                <a:ea typeface="メイリオ" panose="020B0604030504040204" pitchFamily="50" charset="-128"/>
              </a:rPr>
              <a:t>▶ こども家庭センター</a:t>
            </a:r>
            <a:endParaRPr kumimoji="1" lang="en-US" altLang="ja-JP" sz="2000" dirty="0">
              <a:solidFill>
                <a:prstClr val="black"/>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dirty="0">
                <a:solidFill>
                  <a:prstClr val="black"/>
                </a:solidFill>
                <a:latin typeface="メイリオ" panose="020B0604030504040204" pitchFamily="50" charset="-128"/>
                <a:ea typeface="メイリオ" panose="020B0604030504040204" pitchFamily="50" charset="-128"/>
              </a:rPr>
              <a:t>▶ 保健師・保育士・こども家庭ソーシャルワーカー</a:t>
            </a:r>
            <a:endParaRPr kumimoji="1" lang="en-US" altLang="ja-JP" sz="2000" dirty="0">
              <a:solidFill>
                <a:prstClr val="black"/>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dirty="0">
                <a:solidFill>
                  <a:prstClr val="black"/>
                </a:solidFill>
                <a:latin typeface="メイリオ" panose="020B0604030504040204" pitchFamily="50" charset="-128"/>
                <a:ea typeface="メイリオ" panose="020B0604030504040204" pitchFamily="50" charset="-128"/>
              </a:rPr>
              <a:t>▶ 児童相談所</a:t>
            </a:r>
            <a:endParaRPr kumimoji="1" lang="en-US" altLang="ja-JP" sz="2000" dirty="0">
              <a:solidFill>
                <a:prstClr val="black"/>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dirty="0">
                <a:solidFill>
                  <a:prstClr val="black"/>
                </a:solidFill>
                <a:latin typeface="メイリオ" panose="020B0604030504040204" pitchFamily="50" charset="-128"/>
                <a:ea typeface="メイリオ" panose="020B0604030504040204" pitchFamily="50" charset="-128"/>
              </a:rPr>
              <a:t>▶ ハローワーク・マザーズハローワーク</a:t>
            </a:r>
            <a:endParaRPr kumimoji="1" lang="en-US" altLang="ja-JP" sz="2000" dirty="0">
              <a:solidFill>
                <a:prstClr val="black"/>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dirty="0">
                <a:solidFill>
                  <a:prstClr val="black"/>
                </a:solidFill>
                <a:latin typeface="メイリオ" panose="020B0604030504040204" pitchFamily="50" charset="-128"/>
                <a:ea typeface="メイリオ" panose="020B0604030504040204" pitchFamily="50" charset="-128"/>
              </a:rPr>
              <a:t>▶ 社会福祉協議会</a:t>
            </a:r>
            <a:endParaRPr kumimoji="1" lang="en-US" altLang="ja-JP" sz="2000" dirty="0">
              <a:solidFill>
                <a:prstClr val="black"/>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dirty="0">
                <a:solidFill>
                  <a:prstClr val="black"/>
                </a:solidFill>
                <a:latin typeface="メイリオ" panose="020B0604030504040204" pitchFamily="50" charset="-128"/>
                <a:ea typeface="メイリオ" panose="020B0604030504040204" pitchFamily="50" charset="-128"/>
              </a:rPr>
              <a:t>▶ 法務少年支援センター</a:t>
            </a:r>
            <a:endParaRPr kumimoji="1" lang="en-US" altLang="ja-JP" sz="2000" dirty="0">
              <a:solidFill>
                <a:prstClr val="black"/>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dirty="0">
                <a:solidFill>
                  <a:prstClr val="black"/>
                </a:solidFill>
                <a:latin typeface="メイリオ" panose="020B0604030504040204" pitchFamily="50" charset="-128"/>
                <a:ea typeface="メイリオ" panose="020B0604030504040204" pitchFamily="50" charset="-128"/>
              </a:rPr>
              <a:t>▶ 警察・配偶者暴力相談支援センター</a:t>
            </a:r>
            <a:endParaRPr kumimoji="1" lang="en-US" altLang="ja-JP" sz="2000" dirty="0">
              <a:solidFill>
                <a:prstClr val="black"/>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4FE24594-354C-3976-4B79-1DF6197C14AA}"/>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．子どものいる世帯への支援にあたって</a:t>
            </a:r>
          </a:p>
        </p:txBody>
      </p:sp>
      <p:sp>
        <p:nvSpPr>
          <p:cNvPr id="3" name="吹き出し: 角を丸めた四角形 2">
            <a:extLst>
              <a:ext uri="{FF2B5EF4-FFF2-40B4-BE49-F238E27FC236}">
                <a16:creationId xmlns:a16="http://schemas.microsoft.com/office/drawing/2014/main" id="{1F24D2AB-0722-EC42-472C-AF247CC77274}"/>
              </a:ext>
            </a:extLst>
          </p:cNvPr>
          <p:cNvSpPr/>
          <p:nvPr/>
        </p:nvSpPr>
        <p:spPr>
          <a:xfrm>
            <a:off x="2589197" y="5718923"/>
            <a:ext cx="5610528" cy="523875"/>
          </a:xfrm>
          <a:prstGeom prst="wedgeRoundRectCallout">
            <a:avLst>
              <a:gd name="adj1" fmla="val 53554"/>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他にも様々な機関があります。</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上記の機関も含めて、自治体の各機関や専門職を確認しておきましょう。</a:t>
            </a:r>
          </a:p>
        </p:txBody>
      </p:sp>
      <p:pic>
        <p:nvPicPr>
          <p:cNvPr id="6" name="図 5" descr="黒い背景と男性の絵&#10;&#10;AI によって生成されたコンテンツは間違っている可能性があります。">
            <a:extLst>
              <a:ext uri="{FF2B5EF4-FFF2-40B4-BE49-F238E27FC236}">
                <a16:creationId xmlns:a16="http://schemas.microsoft.com/office/drawing/2014/main" id="{AB9ADDDF-ACD4-BD62-2924-30D2B57EC705}"/>
              </a:ext>
            </a:extLst>
          </p:cNvPr>
          <p:cNvPicPr>
            <a:picLocks noChangeAspect="1"/>
          </p:cNvPicPr>
          <p:nvPr/>
        </p:nvPicPr>
        <p:blipFill>
          <a:blip r:embed="rId3">
            <a:extLst>
              <a:ext uri="{28A0092B-C50C-407E-A947-70E740481C1C}">
                <a14:useLocalDpi xmlns:a14="http://schemas.microsoft.com/office/drawing/2010/main" val="0"/>
              </a:ext>
            </a:extLst>
          </a:blip>
          <a:srcRect l="18587" t="14375" r="12569" b="15184"/>
          <a:stretch/>
        </p:blipFill>
        <p:spPr>
          <a:xfrm>
            <a:off x="8251825" y="5593583"/>
            <a:ext cx="1018811" cy="1042439"/>
          </a:xfrm>
          <a:prstGeom prst="rect">
            <a:avLst/>
          </a:prstGeom>
        </p:spPr>
      </p:pic>
    </p:spTree>
    <p:extLst>
      <p:ext uri="{BB962C8B-B14F-4D97-AF65-F5344CB8AC3E}">
        <p14:creationId xmlns:p14="http://schemas.microsoft.com/office/powerpoint/2010/main" val="3928710674"/>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0E933F7A-2994-D0C7-0351-907049145AAD}"/>
              </a:ext>
            </a:extLst>
          </p:cNvPr>
          <p:cNvGraphicFramePr>
            <a:graphicFrameLocks noGrp="1"/>
          </p:cNvGraphicFramePr>
          <p:nvPr>
            <p:extLst>
              <p:ext uri="{D42A27DB-BD31-4B8C-83A1-F6EECF244321}">
                <p14:modId xmlns:p14="http://schemas.microsoft.com/office/powerpoint/2010/main" val="283356769"/>
              </p:ext>
            </p:extLst>
          </p:nvPr>
        </p:nvGraphicFramePr>
        <p:xfrm>
          <a:off x="273050" y="647700"/>
          <a:ext cx="9359900" cy="4572000"/>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433593">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tblGrid>
              <a:tr h="288000">
                <a:tc gridSpan="2">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内　容</a:t>
                      </a:r>
                    </a:p>
                  </a:txBody>
                  <a:tcPr marL="91439" marR="91439"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頁</a:t>
                      </a:r>
                    </a:p>
                  </a:txBody>
                  <a:tcPr marL="91439" marR="91439" anchor="ctr">
                    <a:solidFill>
                      <a:schemeClr val="accent1">
                        <a:lumMod val="50000"/>
                      </a:schemeClr>
                    </a:solidFill>
                  </a:tcPr>
                </a:tc>
                <a:extLst>
                  <a:ext uri="{0D108BD9-81ED-4DB2-BD59-A6C34878D82A}">
                    <a16:rowId xmlns:a16="http://schemas.microsoft.com/office/drawing/2014/main" val="10000"/>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はじめに</a:t>
                      </a: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anchor="ctr">
                    <a:solidFill>
                      <a:schemeClr val="bg2"/>
                    </a:solidFill>
                  </a:tcPr>
                </a:tc>
                <a:tc>
                  <a:txBody>
                    <a:bodyPr/>
                    <a:lstStyle/>
                    <a:p>
                      <a:pPr algn="r"/>
                      <a:r>
                        <a:rPr kumimoji="1" lang="ja-JP" altLang="en-US" sz="1400" b="1" dirty="0">
                          <a:latin typeface="メイリオ" panose="020B0604030504040204" pitchFamily="50" charset="-128"/>
                          <a:ea typeface="メイリオ" panose="020B0604030504040204" pitchFamily="50" charset="-128"/>
                        </a:rPr>
                        <a:t>２</a:t>
                      </a:r>
                      <a:endParaRPr kumimoji="1" lang="en-US" altLang="ja-JP"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01"/>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anchor="ctr">
                    <a:solidFill>
                      <a:schemeClr val="bg2"/>
                    </a:solidFill>
                  </a:tcPr>
                </a:tc>
                <a:tc>
                  <a:txBody>
                    <a:bodyPr/>
                    <a:lstStyle/>
                    <a:p>
                      <a:pPr algn="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３</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02"/>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本編</a:t>
                      </a:r>
                    </a:p>
                  </a:txBody>
                  <a:tcPr marL="91439" marR="91439"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．子どものいる世帯の状況について</a:t>
                      </a:r>
                    </a:p>
                  </a:txBody>
                  <a:tcPr marL="91439" marR="91439" anchor="ctr">
                    <a:solidFill>
                      <a:schemeClr val="bg2"/>
                    </a:solidFill>
                  </a:tcPr>
                </a:tc>
                <a:tc>
                  <a:txBody>
                    <a:bodyPr/>
                    <a:lstStyle/>
                    <a:p>
                      <a:pPr algn="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４</a:t>
                      </a:r>
                      <a:endParaRPr kumimoji="1" lang="ja-JP" altLang="en-US" sz="1400"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03"/>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１．子どものいる世帯が抱えている悩み</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anchor="ct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5"/>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b="0" spc="100" baseline="0" dirty="0">
                          <a:latin typeface="メイリオ" panose="020B0604030504040204" pitchFamily="50" charset="-128"/>
                          <a:ea typeface="メイリオ" panose="020B0604030504040204" pitchFamily="50" charset="-128"/>
                        </a:rPr>
                        <a:t>◆ワーク　子どものいる世帯への支援で難しさを感じる場面は？</a:t>
                      </a:r>
                    </a:p>
                  </a:txBody>
                  <a:tcPr marL="91439" marR="91439"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extLst>
                  <a:ext uri="{0D108BD9-81ED-4DB2-BD59-A6C34878D82A}">
                    <a16:rowId xmlns:a16="http://schemas.microsoft.com/office/drawing/2014/main" val="123106748"/>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．子どものいる世帯への支援にあたって</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11</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101805538"/>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１．子ども施策の基本理念「こども基本法」</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anchor="ct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3921851611"/>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２．生活保護受給者に対する「子どもの貧困」主な施策</a:t>
                      </a:r>
                    </a:p>
                  </a:txBody>
                  <a:tcPr marL="91439" marR="91439" anchor="ct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３．主な連携・相談先</a:t>
                      </a:r>
                    </a:p>
                  </a:txBody>
                  <a:tcPr marL="91439" marR="91439" anchor="ct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0"/>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４．援助方針策定にあたってのアセスメントの観点</a:t>
                      </a:r>
                    </a:p>
                  </a:txBody>
                  <a:tcPr marL="91439" marR="91439" anchor="ct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1"/>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Ⅲ</a:t>
                      </a:r>
                      <a:r>
                        <a:rPr kumimoji="1" lang="ja-JP" altLang="en-US" sz="1400" b="1" spc="100" baseline="0" dirty="0">
                          <a:latin typeface="メイリオ" panose="020B0604030504040204" pitchFamily="50" charset="-128"/>
                          <a:ea typeface="メイリオ" panose="020B0604030504040204" pitchFamily="50" charset="-128"/>
                        </a:rPr>
                        <a:t>．事例で深める</a:t>
                      </a:r>
                      <a:r>
                        <a:rPr kumimoji="1" lang="ja-JP" altLang="en-US" sz="1400" b="1" spc="100" baseline="0">
                          <a:latin typeface="メイリオ" panose="020B0604030504040204" pitchFamily="50" charset="-128"/>
                          <a:ea typeface="メイリオ" panose="020B0604030504040204" pitchFamily="50" charset="-128"/>
                        </a:rPr>
                        <a:t>！子どものいる</a:t>
                      </a:r>
                      <a:r>
                        <a:rPr kumimoji="1" lang="ja-JP" altLang="en-US" sz="1400" b="1" spc="100" baseline="0" dirty="0">
                          <a:latin typeface="メイリオ" panose="020B0604030504040204" pitchFamily="50" charset="-128"/>
                          <a:ea typeface="メイリオ" panose="020B0604030504040204" pitchFamily="50" charset="-128"/>
                        </a:rPr>
                        <a:t>世帯への支援</a:t>
                      </a:r>
                    </a:p>
                  </a:txBody>
                  <a:tcPr marL="91439" marR="91439" anchor="ctr">
                    <a:solidFill>
                      <a:schemeClr val="bg2"/>
                    </a:solidFill>
                  </a:tcPr>
                </a:tc>
                <a:tc>
                  <a:txBody>
                    <a:bodyPr/>
                    <a:lstStyle/>
                    <a:p>
                      <a:pPr algn="r"/>
                      <a:r>
                        <a:rPr kumimoji="1" lang="en-US" altLang="ja-JP" sz="1400" b="1">
                          <a:latin typeface="メイリオ" panose="020B0604030504040204" pitchFamily="50" charset="-128"/>
                          <a:ea typeface="メイリオ" panose="020B0604030504040204" pitchFamily="50" charset="-128"/>
                        </a:rPr>
                        <a:t>27</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3464148212"/>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おわりに</a:t>
                      </a: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49</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1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1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出典・参考図書・文献</a:t>
                      </a:r>
                    </a:p>
                  </a:txBody>
                  <a:tcPr marL="91439" marR="91439" anchor="ctr"/>
                </a:tc>
                <a:tc>
                  <a:txBody>
                    <a:bodyPr/>
                    <a:lstStyle/>
                    <a:p>
                      <a:pPr algn="r"/>
                      <a:r>
                        <a:rPr kumimoji="1" lang="en-US" altLang="ja-JP" sz="1400" dirty="0">
                          <a:latin typeface="メイリオ" panose="020B0604030504040204" pitchFamily="50" charset="-128"/>
                          <a:ea typeface="メイリオ" panose="020B0604030504040204" pitchFamily="50" charset="-128"/>
                        </a:rPr>
                        <a:t>51</a:t>
                      </a: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8"/>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3B690-3C15-1CF6-60AC-12E792B89DD8}"/>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BD6E626F-3083-2AF3-7187-88B0CD3478A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19</a:t>
            </a:fld>
            <a:endParaRPr lang="ja-JP" altLang="en-US" sz="1000">
              <a:solidFill>
                <a:srgbClr val="898989"/>
              </a:solidFill>
            </a:endParaRPr>
          </a:p>
        </p:txBody>
      </p:sp>
      <p:sp>
        <p:nvSpPr>
          <p:cNvPr id="2" name="正方形/長方形 44">
            <a:extLst>
              <a:ext uri="{FF2B5EF4-FFF2-40B4-BE49-F238E27FC236}">
                <a16:creationId xmlns:a16="http://schemas.microsoft.com/office/drawing/2014/main" id="{F2E98646-3B96-86D5-EE05-5CE672A1FC82}"/>
              </a:ext>
            </a:extLst>
          </p:cNvPr>
          <p:cNvSpPr>
            <a:spLocks noChangeArrowheads="1"/>
          </p:cNvSpPr>
          <p:nvPr/>
        </p:nvSpPr>
        <p:spPr bwMode="auto">
          <a:xfrm>
            <a:off x="7938" y="6704112"/>
            <a:ext cx="900572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出典：厚生労働省健康・生活衛生局健康課保健指導室</a:t>
            </a:r>
            <a:r>
              <a:rPr kumimoji="0" lang="en-US" altLang="ja-JP" sz="1000" dirty="0">
                <a:latin typeface="メイリオ" panose="020B0604030504040204" pitchFamily="50" charset="-128"/>
                <a:ea typeface="メイリオ" panose="020B0604030504040204" pitchFamily="50" charset="-128"/>
              </a:rPr>
              <a:t>『</a:t>
            </a:r>
            <a:r>
              <a:rPr kumimoji="0" lang="zh-TW" altLang="en-US" sz="1000" dirty="0">
                <a:latin typeface="メイリオ" panose="020B0604030504040204" pitchFamily="50" charset="-128"/>
                <a:ea typeface="メイリオ" panose="020B0604030504040204" pitchFamily="50" charset="-128"/>
              </a:rPr>
              <a:t>令和</a:t>
            </a:r>
            <a:r>
              <a:rPr kumimoji="0" lang="en-US" altLang="zh-TW" sz="1000" dirty="0">
                <a:latin typeface="メイリオ" panose="020B0604030504040204" pitchFamily="50" charset="-128"/>
                <a:ea typeface="メイリオ" panose="020B0604030504040204" pitchFamily="50" charset="-128"/>
              </a:rPr>
              <a:t>6</a:t>
            </a:r>
            <a:r>
              <a:rPr kumimoji="0" lang="zh-TW" altLang="en-US" sz="1000" dirty="0">
                <a:latin typeface="メイリオ" panose="020B0604030504040204" pitchFamily="50" charset="-128"/>
                <a:ea typeface="メイリオ" panose="020B0604030504040204" pitchFamily="50" charset="-128"/>
              </a:rPr>
              <a:t>年度保健師中央会議</a:t>
            </a:r>
            <a:r>
              <a:rPr kumimoji="0" lang="ja-JP" altLang="en-US" sz="1000" dirty="0">
                <a:latin typeface="メイリオ" panose="020B0604030504040204" pitchFamily="50" charset="-128"/>
                <a:ea typeface="メイリオ" panose="020B0604030504040204" pitchFamily="50" charset="-128"/>
              </a:rPr>
              <a:t>」</a:t>
            </a:r>
            <a:r>
              <a:rPr kumimoji="0" lang="en-US" altLang="ja-JP" sz="1000" dirty="0">
                <a:latin typeface="メイリオ" panose="020B0604030504040204" pitchFamily="50" charset="-128"/>
                <a:ea typeface="メイリオ" panose="020B0604030504040204" pitchFamily="50" charset="-128"/>
              </a:rPr>
              <a:t>【</a:t>
            </a:r>
            <a:r>
              <a:rPr kumimoji="0" lang="zh-TW" altLang="en-US" sz="1000" dirty="0">
                <a:latin typeface="メイリオ" panose="020B0604030504040204" pitchFamily="50" charset="-128"/>
                <a:ea typeface="メイリオ" panose="020B0604030504040204" pitchFamily="50" charset="-128"/>
              </a:rPr>
              <a:t>行政説明 資料</a:t>
            </a:r>
            <a:r>
              <a:rPr kumimoji="0" lang="en-US" altLang="zh-TW" sz="1000" dirty="0">
                <a:latin typeface="メイリオ" panose="020B0604030504040204" pitchFamily="50" charset="-128"/>
                <a:ea typeface="メイリオ" panose="020B0604030504040204" pitchFamily="50" charset="-128"/>
              </a:rPr>
              <a:t>16</a:t>
            </a:r>
            <a:r>
              <a:rPr kumimoji="0"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令和６年８月８日～８月９日</a:t>
            </a:r>
            <a:r>
              <a:rPr kumimoji="0"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ｐ</a:t>
            </a:r>
            <a:r>
              <a:rPr kumimoji="0" lang="en-US" altLang="ja-JP" sz="1000" dirty="0">
                <a:latin typeface="メイリオ" panose="020B0604030504040204" pitchFamily="50" charset="-128"/>
                <a:ea typeface="メイリオ" panose="020B0604030504040204" pitchFamily="50" charset="-128"/>
              </a:rPr>
              <a:t>1</a:t>
            </a:r>
          </a:p>
        </p:txBody>
      </p:sp>
      <p:pic>
        <p:nvPicPr>
          <p:cNvPr id="9" name="図 8">
            <a:extLst>
              <a:ext uri="{FF2B5EF4-FFF2-40B4-BE49-F238E27FC236}">
                <a16:creationId xmlns:a16="http://schemas.microsoft.com/office/drawing/2014/main" id="{B3E847AB-E4EA-1185-8915-BA347497D6AB}"/>
              </a:ext>
            </a:extLst>
          </p:cNvPr>
          <p:cNvPicPr>
            <a:picLocks noChangeAspect="1"/>
          </p:cNvPicPr>
          <p:nvPr/>
        </p:nvPicPr>
        <p:blipFill>
          <a:blip r:embed="rId3"/>
          <a:stretch>
            <a:fillRect/>
          </a:stretch>
        </p:blipFill>
        <p:spPr>
          <a:xfrm>
            <a:off x="1584141" y="2316330"/>
            <a:ext cx="6747310" cy="4306238"/>
          </a:xfrm>
          <a:prstGeom prst="rect">
            <a:avLst/>
          </a:prstGeom>
        </p:spPr>
      </p:pic>
      <p:sp>
        <p:nvSpPr>
          <p:cNvPr id="4" name="正方形/長方形 44">
            <a:extLst>
              <a:ext uri="{FF2B5EF4-FFF2-40B4-BE49-F238E27FC236}">
                <a16:creationId xmlns:a16="http://schemas.microsoft.com/office/drawing/2014/main" id="{CDFBF07A-659E-731A-9E15-19241A304FC7}"/>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grpSp>
        <p:nvGrpSpPr>
          <p:cNvPr id="3" name="グループ化 2">
            <a:extLst>
              <a:ext uri="{FF2B5EF4-FFF2-40B4-BE49-F238E27FC236}">
                <a16:creationId xmlns:a16="http://schemas.microsoft.com/office/drawing/2014/main" id="{60246EB4-473F-143D-09BC-D0BE79BAA3BC}"/>
              </a:ext>
            </a:extLst>
          </p:cNvPr>
          <p:cNvGrpSpPr/>
          <p:nvPr/>
        </p:nvGrpSpPr>
        <p:grpSpPr>
          <a:xfrm>
            <a:off x="469106" y="609709"/>
            <a:ext cx="8967788" cy="1706621"/>
            <a:chOff x="680720" y="801201"/>
            <a:chExt cx="8967788" cy="1706621"/>
          </a:xfrm>
        </p:grpSpPr>
        <p:sp>
          <p:nvSpPr>
            <p:cNvPr id="5" name="正方形/長方形 7">
              <a:extLst>
                <a:ext uri="{FF2B5EF4-FFF2-40B4-BE49-F238E27FC236}">
                  <a16:creationId xmlns:a16="http://schemas.microsoft.com/office/drawing/2014/main" id="{03869E9C-5F68-B585-89B8-0CB108FCACE2}"/>
                </a:ext>
              </a:extLst>
            </p:cNvPr>
            <p:cNvSpPr>
              <a:spLocks noChangeArrowheads="1"/>
            </p:cNvSpPr>
            <p:nvPr/>
          </p:nvSpPr>
          <p:spPr bwMode="auto">
            <a:xfrm>
              <a:off x="680720" y="801201"/>
              <a:ext cx="8544560"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b="1" spc="100" dirty="0">
                  <a:latin typeface="メイリオ" panose="020B0604030504040204" pitchFamily="50" charset="-128"/>
                  <a:ea typeface="メイリオ" panose="020B0604030504040204" pitchFamily="50" charset="-128"/>
                </a:rPr>
                <a:t>✔こども家庭センターとは</a:t>
              </a:r>
            </a:p>
          </p:txBody>
        </p:sp>
        <p:sp>
          <p:nvSpPr>
            <p:cNvPr id="6" name="正方形/長方形 7">
              <a:extLst>
                <a:ext uri="{FF2B5EF4-FFF2-40B4-BE49-F238E27FC236}">
                  <a16:creationId xmlns:a16="http://schemas.microsoft.com/office/drawing/2014/main" id="{3312FF8F-1FDE-4F52-ACE4-D3091B745074}"/>
                </a:ext>
              </a:extLst>
            </p:cNvPr>
            <p:cNvSpPr>
              <a:spLocks noChangeArrowheads="1"/>
            </p:cNvSpPr>
            <p:nvPr/>
          </p:nvSpPr>
          <p:spPr bwMode="auto">
            <a:xfrm>
              <a:off x="1103948" y="1262866"/>
              <a:ext cx="8544560" cy="124495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fontAlgn="auto" hangingPunct="1">
                <a:spcBef>
                  <a:spcPts val="300"/>
                </a:spcBef>
                <a:spcAft>
                  <a:spcPts val="0"/>
                </a:spcAft>
                <a:buNone/>
                <a:defRPr/>
              </a:pPr>
              <a:r>
                <a:rPr kumimoji="0" lang="ja-JP" altLang="en-US" sz="1600" spc="100" dirty="0">
                  <a:latin typeface="メイリオ" panose="020B0604030504040204" pitchFamily="50" charset="-128"/>
                  <a:ea typeface="メイリオ" panose="020B0604030504040204" pitchFamily="50" charset="-128"/>
                </a:rPr>
                <a:t>　</a:t>
              </a:r>
              <a:r>
                <a:rPr kumimoji="1" lang="ja-JP" altLang="en-US" sz="1600" spc="100" dirty="0">
                  <a:solidFill>
                    <a:schemeClr val="tx1"/>
                  </a:solidFill>
                  <a:latin typeface="メイリオ" panose="020B0604030504040204" pitchFamily="50" charset="-128"/>
                  <a:ea typeface="メイリオ" panose="020B0604030504040204" pitchFamily="50" charset="-128"/>
                </a:rPr>
                <a:t>子育て世帯を包括的に支援する体制を構築するため、従来の「子育て世代包括支援センター」と「市区町村子ども家庭総合支援拠点」が有してきた機能を引き続き活かしながら、子育て世帯に対する相談支援機能を一体化させた「こども家庭センター」が、令和</a:t>
              </a:r>
              <a:r>
                <a:rPr kumimoji="1" lang="en-US" altLang="ja-JP" sz="1600" spc="100" dirty="0">
                  <a:solidFill>
                    <a:schemeClr val="tx1"/>
                  </a:solidFill>
                  <a:latin typeface="メイリオ" panose="020B0604030504040204" pitchFamily="50" charset="-128"/>
                  <a:ea typeface="メイリオ" panose="020B0604030504040204" pitchFamily="50" charset="-128"/>
                </a:rPr>
                <a:t>6</a:t>
              </a:r>
              <a:r>
                <a:rPr kumimoji="1" lang="ja-JP" altLang="en-US" sz="1600" spc="100" dirty="0">
                  <a:solidFill>
                    <a:schemeClr val="tx1"/>
                  </a:solidFill>
                  <a:latin typeface="メイリオ" panose="020B0604030504040204" pitchFamily="50" charset="-128"/>
                  <a:ea typeface="メイリオ" panose="020B0604030504040204" pitchFamily="50" charset="-128"/>
                </a:rPr>
                <a:t>年から設置されています。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buNone/>
                <a:defRPr/>
              </a:pPr>
              <a:r>
                <a:rPr kumimoji="1" lang="ja-JP" altLang="en-US" sz="1600" spc="100" dirty="0">
                  <a:solidFill>
                    <a:schemeClr val="tx1"/>
                  </a:solidFill>
                  <a:latin typeface="メイリオ" panose="020B0604030504040204" pitchFamily="50" charset="-128"/>
                  <a:ea typeface="メイリオ" panose="020B0604030504040204" pitchFamily="50" charset="-128"/>
                </a:rPr>
                <a:t>　自地域の「こども家庭センター」との連携状況について、確認しておきましょう。</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cxnSp>
          <p:nvCxnSpPr>
            <p:cNvPr id="7" name="直線コネクタ 6">
              <a:extLst>
                <a:ext uri="{FF2B5EF4-FFF2-40B4-BE49-F238E27FC236}">
                  <a16:creationId xmlns:a16="http://schemas.microsoft.com/office/drawing/2014/main" id="{428F752C-35A3-515B-CEBA-AA01CB12BAB7}"/>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29092003"/>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C025E-C925-3150-B602-E51309134CA1}"/>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D7D9738B-1A78-7F8B-3D32-2D01F6B7C59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20</a:t>
            </a:fld>
            <a:endParaRPr lang="ja-JP" altLang="en-US" sz="1000">
              <a:solidFill>
                <a:srgbClr val="898989"/>
              </a:solidFill>
            </a:endParaRPr>
          </a:p>
        </p:txBody>
      </p:sp>
      <p:grpSp>
        <p:nvGrpSpPr>
          <p:cNvPr id="12" name="グループ化 11">
            <a:extLst>
              <a:ext uri="{FF2B5EF4-FFF2-40B4-BE49-F238E27FC236}">
                <a16:creationId xmlns:a16="http://schemas.microsoft.com/office/drawing/2014/main" id="{907CBE9E-ADFD-629B-2A50-216634AE1568}"/>
              </a:ext>
            </a:extLst>
          </p:cNvPr>
          <p:cNvGrpSpPr/>
          <p:nvPr/>
        </p:nvGrpSpPr>
        <p:grpSpPr>
          <a:xfrm>
            <a:off x="469106" y="609709"/>
            <a:ext cx="8967788" cy="2031325"/>
            <a:chOff x="680720" y="801201"/>
            <a:chExt cx="8967788" cy="2031325"/>
          </a:xfrm>
        </p:grpSpPr>
        <p:sp>
          <p:nvSpPr>
            <p:cNvPr id="13" name="正方形/長方形 7">
              <a:extLst>
                <a:ext uri="{FF2B5EF4-FFF2-40B4-BE49-F238E27FC236}">
                  <a16:creationId xmlns:a16="http://schemas.microsoft.com/office/drawing/2014/main" id="{56368485-4CE4-B44E-7E31-6E1BB2158AAA}"/>
                </a:ext>
              </a:extLst>
            </p:cNvPr>
            <p:cNvSpPr>
              <a:spLocks noChangeArrowheads="1"/>
            </p:cNvSpPr>
            <p:nvPr/>
          </p:nvSpPr>
          <p:spPr bwMode="auto">
            <a:xfrm>
              <a:off x="680720" y="801201"/>
              <a:ext cx="8544560"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b="1" spc="100" dirty="0">
                  <a:latin typeface="メイリオ" panose="020B0604030504040204" pitchFamily="50" charset="-128"/>
                  <a:ea typeface="メイリオ" panose="020B0604030504040204" pitchFamily="50" charset="-128"/>
                </a:rPr>
                <a:t>✔児童相談所とは</a:t>
              </a:r>
            </a:p>
          </p:txBody>
        </p:sp>
        <p:sp>
          <p:nvSpPr>
            <p:cNvPr id="14" name="正方形/長方形 7">
              <a:extLst>
                <a:ext uri="{FF2B5EF4-FFF2-40B4-BE49-F238E27FC236}">
                  <a16:creationId xmlns:a16="http://schemas.microsoft.com/office/drawing/2014/main" id="{008BC179-297D-275D-DD47-7F0B13D4CF25}"/>
                </a:ext>
              </a:extLst>
            </p:cNvPr>
            <p:cNvSpPr>
              <a:spLocks noChangeArrowheads="1"/>
            </p:cNvSpPr>
            <p:nvPr/>
          </p:nvSpPr>
          <p:spPr bwMode="auto">
            <a:xfrm>
              <a:off x="1103948" y="1262866"/>
              <a:ext cx="8544560" cy="156966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児童相談所は、児童福祉法第</a:t>
              </a:r>
              <a:r>
                <a:rPr kumimoji="0" lang="en-US" altLang="ja-JP" sz="1600" spc="100" dirty="0">
                  <a:latin typeface="メイリオ" panose="020B0604030504040204" pitchFamily="50" charset="-128"/>
                  <a:ea typeface="メイリオ" panose="020B0604030504040204" pitchFamily="50" charset="-128"/>
                </a:rPr>
                <a:t>12</a:t>
              </a:r>
              <a:r>
                <a:rPr kumimoji="0" lang="ja-JP" altLang="en-US" sz="1600" spc="100" dirty="0">
                  <a:latin typeface="メイリオ" panose="020B0604030504040204" pitchFamily="50" charset="-128"/>
                  <a:ea typeface="メイリオ" panose="020B0604030504040204" pitchFamily="50" charset="-128"/>
                </a:rPr>
                <a:t>条に基づく行政機関で、子どもと子どもを養育する保護者等のための専門相談を行います。子どもの権利を擁護することを基本に、児童福祉司、児童心理司、保健師、医師、弁護士等が、さまざまな子どもと家庭の問題に対応します。必要に応じて一時保護を行い、子どもの心身の状況や置かれている環境その他の状況を把握し、適切な援助を判断します。保護者と暮らせない場合は、乳児院や児童養護施設、里親等に児童を措置する役割があります。</a:t>
              </a:r>
              <a:endParaRPr kumimoji="0" lang="en-US" altLang="ja-JP" sz="1600" spc="100" dirty="0">
                <a:latin typeface="メイリオ" panose="020B0604030504040204" pitchFamily="50" charset="-128"/>
                <a:ea typeface="メイリオ" panose="020B0604030504040204" pitchFamily="50" charset="-128"/>
              </a:endParaRPr>
            </a:p>
          </p:txBody>
        </p:sp>
        <p:cxnSp>
          <p:nvCxnSpPr>
            <p:cNvPr id="15" name="直線コネクタ 14">
              <a:extLst>
                <a:ext uri="{FF2B5EF4-FFF2-40B4-BE49-F238E27FC236}">
                  <a16:creationId xmlns:a16="http://schemas.microsoft.com/office/drawing/2014/main" id="{2A7CD421-94C9-068D-3288-7C9A8FC0B42E}"/>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16" name="正方形/長方形 44">
            <a:extLst>
              <a:ext uri="{FF2B5EF4-FFF2-40B4-BE49-F238E27FC236}">
                <a16:creationId xmlns:a16="http://schemas.microsoft.com/office/drawing/2014/main" id="{5EDA007B-C896-256A-7A0D-9D605EA3B353}"/>
              </a:ext>
            </a:extLst>
          </p:cNvPr>
          <p:cNvSpPr>
            <a:spLocks noChangeArrowheads="1"/>
          </p:cNvSpPr>
          <p:nvPr/>
        </p:nvSpPr>
        <p:spPr bwMode="auto">
          <a:xfrm>
            <a:off x="31256" y="6396335"/>
            <a:ext cx="94953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出典：東京都港区</a:t>
            </a:r>
            <a:r>
              <a:rPr kumimoji="0"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児童相談所とは</a:t>
            </a:r>
            <a:r>
              <a:rPr kumimoji="0" lang="en-US" altLang="ja-JP" sz="1000" dirty="0">
                <a:latin typeface="メイリオ" panose="020B0604030504040204" pitchFamily="50" charset="-128"/>
                <a:ea typeface="メイリオ" panose="020B0604030504040204" pitchFamily="50" charset="-128"/>
              </a:rPr>
              <a:t>』, </a:t>
            </a:r>
            <a:r>
              <a:rPr kumimoji="0" lang="en-US" altLang="ja-JP" sz="1000" dirty="0">
                <a:latin typeface="メイリオ" panose="020B0604030504040204" pitchFamily="50" charset="-128"/>
                <a:ea typeface="メイリオ" panose="020B0604030504040204" pitchFamily="50" charset="-128"/>
                <a:hlinkClick r:id="rId3"/>
              </a:rPr>
              <a:t>https://www.city.minato.tokyo.jp/jidousoudanjunbitan/soudan/about.html</a:t>
            </a:r>
            <a:endParaRPr kumimoji="0" lang="en-US" altLang="ja-JP" sz="10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　　　こども家庭庁</a:t>
            </a:r>
            <a:r>
              <a:rPr kumimoji="0"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児童相談所の概要</a:t>
            </a:r>
            <a:r>
              <a:rPr kumimoji="0" lang="en-US" altLang="ja-JP" sz="1000" dirty="0">
                <a:latin typeface="メイリオ" panose="020B0604030504040204" pitchFamily="50" charset="-128"/>
                <a:ea typeface="メイリオ" panose="020B0604030504040204" pitchFamily="50" charset="-128"/>
              </a:rPr>
              <a:t>』</a:t>
            </a:r>
            <a:r>
              <a:rPr kumimoji="0" lang="ja-JP" altLang="en-US" sz="1000" dirty="0">
                <a:latin typeface="メイリオ" panose="020B0604030504040204" pitchFamily="50" charset="-128"/>
                <a:ea typeface="メイリオ" panose="020B0604030504040204" pitchFamily="50" charset="-128"/>
              </a:rPr>
              <a:t>をもとに作成</a:t>
            </a:r>
            <a:endParaRPr kumimoji="0" lang="en-US" altLang="ja-JP" sz="10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en-US" altLang="ja-JP" sz="1000" dirty="0">
                <a:latin typeface="メイリオ" panose="020B0604030504040204" pitchFamily="50" charset="-128"/>
                <a:ea typeface="メイリオ" panose="020B0604030504040204" pitchFamily="50" charset="-128"/>
              </a:rPr>
              <a:t> </a:t>
            </a:r>
            <a:r>
              <a:rPr kumimoji="0" lang="ja-JP" altLang="en-US" sz="1000" dirty="0">
                <a:latin typeface="メイリオ" panose="020B0604030504040204" pitchFamily="50" charset="-128"/>
                <a:ea typeface="メイリオ" panose="020B0604030504040204" pitchFamily="50" charset="-128"/>
              </a:rPr>
              <a:t>　　　</a:t>
            </a:r>
            <a:r>
              <a:rPr kumimoji="0" lang="en-US" altLang="ja-JP" sz="800" dirty="0">
                <a:latin typeface="メイリオ" panose="020B0604030504040204" pitchFamily="50" charset="-128"/>
                <a:ea typeface="メイリオ" panose="020B0604030504040204" pitchFamily="50" charset="-128"/>
                <a:hlinkClick r:id="rId4"/>
              </a:rPr>
              <a:t>https://www.cfa.go.jp/assets/contents/node/basic_page/field_ref_resources/a176de99-390e-4065-a7fb-fe569ab2450c/43ce0992/20230401_policies_jidougyakutai_10.pdf</a:t>
            </a:r>
            <a:endParaRPr kumimoji="0" lang="en-US" altLang="ja-JP" sz="1100" dirty="0">
              <a:latin typeface="メイリオ" panose="020B0604030504040204" pitchFamily="50" charset="-128"/>
              <a:ea typeface="メイリオ" panose="020B0604030504040204" pitchFamily="50" charset="-128"/>
            </a:endParaRPr>
          </a:p>
        </p:txBody>
      </p:sp>
      <p:graphicFrame>
        <p:nvGraphicFramePr>
          <p:cNvPr id="3" name="表 2">
            <a:extLst>
              <a:ext uri="{FF2B5EF4-FFF2-40B4-BE49-F238E27FC236}">
                <a16:creationId xmlns:a16="http://schemas.microsoft.com/office/drawing/2014/main" id="{D14CCD5C-B402-0F7B-FB9E-7962DFEBD7D0}"/>
              </a:ext>
            </a:extLst>
          </p:cNvPr>
          <p:cNvGraphicFramePr>
            <a:graphicFrameLocks noGrp="1"/>
          </p:cNvGraphicFramePr>
          <p:nvPr>
            <p:extLst>
              <p:ext uri="{D42A27DB-BD31-4B8C-83A1-F6EECF244321}">
                <p14:modId xmlns:p14="http://schemas.microsoft.com/office/powerpoint/2010/main" val="3992694176"/>
              </p:ext>
            </p:extLst>
          </p:nvPr>
        </p:nvGraphicFramePr>
        <p:xfrm>
          <a:off x="680721" y="3038075"/>
          <a:ext cx="8544559" cy="3134360"/>
        </p:xfrm>
        <a:graphic>
          <a:graphicData uri="http://schemas.openxmlformats.org/drawingml/2006/table">
            <a:tbl>
              <a:tblPr firstRow="1" bandRow="1">
                <a:tableStyleId>{F5AB1C69-6EDB-4FF4-983F-18BD219EF322}</a:tableStyleId>
              </a:tblPr>
              <a:tblGrid>
                <a:gridCol w="1544962">
                  <a:extLst>
                    <a:ext uri="{9D8B030D-6E8A-4147-A177-3AD203B41FA5}">
                      <a16:colId xmlns:a16="http://schemas.microsoft.com/office/drawing/2014/main" val="2383977981"/>
                    </a:ext>
                  </a:extLst>
                </a:gridCol>
                <a:gridCol w="6999597">
                  <a:extLst>
                    <a:ext uri="{9D8B030D-6E8A-4147-A177-3AD203B41FA5}">
                      <a16:colId xmlns:a16="http://schemas.microsoft.com/office/drawing/2014/main" val="889154749"/>
                    </a:ext>
                  </a:extLst>
                </a:gridCol>
              </a:tblGrid>
              <a:tr h="370840">
                <a:tc>
                  <a:txBody>
                    <a:bodyPr/>
                    <a:lstStyle/>
                    <a:p>
                      <a:pPr algn="ctr"/>
                      <a:r>
                        <a:rPr lang="ja-JP" altLang="en-US" dirty="0">
                          <a:latin typeface="メイリオ" panose="020B0604030504040204" pitchFamily="50" charset="-128"/>
                          <a:ea typeface="メイリオ" panose="020B0604030504040204" pitchFamily="50" charset="-128"/>
                        </a:rPr>
                        <a:t>相談の種類</a:t>
                      </a:r>
                      <a:endParaRPr kumimoji="1" lang="ja-JP" altLang="en-US" dirty="0">
                        <a:latin typeface="メイリオ" panose="020B0604030504040204" pitchFamily="50" charset="-128"/>
                        <a:ea typeface="メイリオ" panose="020B0604030504040204" pitchFamily="50" charset="-128"/>
                      </a:endParaRPr>
                    </a:p>
                  </a:txBody>
                  <a:tcPr anchor="ctr"/>
                </a:tc>
                <a:tc>
                  <a:txBody>
                    <a:bodyPr/>
                    <a:lstStyle/>
                    <a:p>
                      <a:pPr algn="ctr"/>
                      <a:r>
                        <a:rPr lang="ja-JP" altLang="en-US" dirty="0">
                          <a:latin typeface="メイリオ" panose="020B0604030504040204" pitchFamily="50" charset="-128"/>
                          <a:ea typeface="メイリオ" panose="020B0604030504040204" pitchFamily="50" charset="-128"/>
                        </a:rPr>
                        <a:t>主な内容</a:t>
                      </a:r>
                      <a:endParaRPr kumimoji="1" lang="ja-JP" altLang="en-US"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608986923"/>
                  </a:ext>
                </a:extLst>
              </a:tr>
              <a:tr h="370840">
                <a:tc>
                  <a:txBody>
                    <a:bodyPr/>
                    <a:lstStyle/>
                    <a:p>
                      <a:pPr algn="ctr"/>
                      <a:r>
                        <a:rPr kumimoji="0" lang="ja-JP" altLang="en-US" sz="1800" spc="100" dirty="0">
                          <a:latin typeface="メイリオ" panose="020B0604030504040204" pitchFamily="50" charset="-128"/>
                          <a:ea typeface="メイリオ" panose="020B0604030504040204" pitchFamily="50" charset="-128"/>
                        </a:rPr>
                        <a:t>養護相談</a:t>
                      </a:r>
                      <a:endParaRPr kumimoji="1" lang="ja-JP" altLang="en-US" dirty="0">
                        <a:latin typeface="メイリオ" panose="020B0604030504040204" pitchFamily="50" charset="-128"/>
                        <a:ea typeface="メイリオ" panose="020B0604030504040204" pitchFamily="50" charset="-128"/>
                      </a:endParaRPr>
                    </a:p>
                  </a:txBody>
                  <a:tcPr anchor="ctr"/>
                </a:tc>
                <a:tc>
                  <a:txBody>
                    <a:bodyPr/>
                    <a:lstStyle/>
                    <a:p>
                      <a:r>
                        <a:rPr kumimoji="0" lang="ja-JP" altLang="en-US" sz="1800" spc="100" dirty="0">
                          <a:latin typeface="メイリオ" panose="020B0604030504040204" pitchFamily="50" charset="-128"/>
                          <a:ea typeface="メイリオ" panose="020B0604030504040204" pitchFamily="50" charset="-128"/>
                        </a:rPr>
                        <a:t>保護者の家出、失踪、死亡、入院等による養育困難、虐待、養子縁 組等に関する相談</a:t>
                      </a:r>
                      <a:endParaRPr kumimoji="1" lang="ja-JP" altLang="en-US"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85617426"/>
                  </a:ext>
                </a:extLst>
              </a:tr>
              <a:tr h="370840">
                <a:tc>
                  <a:txBody>
                    <a:bodyPr/>
                    <a:lstStyle/>
                    <a:p>
                      <a:pPr algn="ctr"/>
                      <a:r>
                        <a:rPr kumimoji="0" lang="ja-JP" altLang="en-US" sz="1800" spc="100" dirty="0">
                          <a:latin typeface="メイリオ" panose="020B0604030504040204" pitchFamily="50" charset="-128"/>
                          <a:ea typeface="メイリオ" panose="020B0604030504040204" pitchFamily="50" charset="-128"/>
                        </a:rPr>
                        <a:t>保健相談</a:t>
                      </a:r>
                      <a:endParaRPr kumimoji="1" lang="ja-JP" altLang="en-US" dirty="0">
                        <a:latin typeface="メイリオ" panose="020B0604030504040204" pitchFamily="50" charset="-128"/>
                        <a:ea typeface="メイリオ" panose="020B0604030504040204" pitchFamily="50" charset="-128"/>
                      </a:endParaRPr>
                    </a:p>
                  </a:txBody>
                  <a:tcPr anchor="ctr"/>
                </a:tc>
                <a:tc>
                  <a:txBody>
                    <a:bodyPr/>
                    <a:lstStyle/>
                    <a:p>
                      <a:r>
                        <a:rPr kumimoji="0" lang="ja-JP" altLang="en-US" sz="1800" spc="100" dirty="0">
                          <a:latin typeface="メイリオ" panose="020B0604030504040204" pitchFamily="50" charset="-128"/>
                          <a:ea typeface="メイリオ" panose="020B0604030504040204" pitchFamily="50" charset="-128"/>
                        </a:rPr>
                        <a:t>未熟児、疾患等に関する相談</a:t>
                      </a:r>
                      <a:endParaRPr kumimoji="1" lang="ja-JP" altLang="en-US"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225013551"/>
                  </a:ext>
                </a:extLst>
              </a:tr>
              <a:tr h="370840">
                <a:tc>
                  <a:txBody>
                    <a:bodyPr/>
                    <a:lstStyle/>
                    <a:p>
                      <a:pPr algn="ctr"/>
                      <a:r>
                        <a:rPr kumimoji="0" lang="ja-JP" altLang="en-US" sz="1800" spc="100" dirty="0">
                          <a:latin typeface="メイリオ" panose="020B0604030504040204" pitchFamily="50" charset="-128"/>
                          <a:ea typeface="メイリオ" panose="020B0604030504040204" pitchFamily="50" charset="-128"/>
                        </a:rPr>
                        <a:t>障害相談</a:t>
                      </a:r>
                      <a:endParaRPr kumimoji="1" lang="ja-JP" altLang="en-US" dirty="0">
                        <a:latin typeface="メイリオ" panose="020B0604030504040204" pitchFamily="50" charset="-128"/>
                        <a:ea typeface="メイリオ" panose="020B0604030504040204" pitchFamily="50" charset="-128"/>
                      </a:endParaRPr>
                    </a:p>
                  </a:txBody>
                  <a:tcPr anchor="ctr"/>
                </a:tc>
                <a:tc>
                  <a:txBody>
                    <a:bodyPr/>
                    <a:lstStyle/>
                    <a:p>
                      <a:r>
                        <a:rPr kumimoji="0" lang="ja-JP" altLang="en-US" sz="1800" spc="100" dirty="0">
                          <a:latin typeface="メイリオ" panose="020B0604030504040204" pitchFamily="50" charset="-128"/>
                          <a:ea typeface="メイリオ" panose="020B0604030504040204" pitchFamily="50" charset="-128"/>
                        </a:rPr>
                        <a:t>肢体不自由、視聴覚・言語発達・重症心身・知的障害、自閉症等に関する相談</a:t>
                      </a:r>
                      <a:endParaRPr kumimoji="1" lang="ja-JP" altLang="en-US"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663369580"/>
                  </a:ext>
                </a:extLst>
              </a:tr>
              <a:tr h="370840">
                <a:tc>
                  <a:txBody>
                    <a:bodyPr/>
                    <a:lstStyle/>
                    <a:p>
                      <a:pPr algn="ctr"/>
                      <a:r>
                        <a:rPr kumimoji="0" lang="ja-JP" altLang="en-US" sz="1800" spc="100" dirty="0">
                          <a:latin typeface="メイリオ" panose="020B0604030504040204" pitchFamily="50" charset="-128"/>
                          <a:ea typeface="メイリオ" panose="020B0604030504040204" pitchFamily="50" charset="-128"/>
                        </a:rPr>
                        <a:t>非行相談</a:t>
                      </a:r>
                      <a:endParaRPr kumimoji="1" lang="ja-JP" altLang="en-US" dirty="0">
                        <a:latin typeface="メイリオ" panose="020B0604030504040204" pitchFamily="50" charset="-128"/>
                        <a:ea typeface="メイリオ" panose="020B0604030504040204" pitchFamily="50" charset="-128"/>
                      </a:endParaRPr>
                    </a:p>
                  </a:txBody>
                  <a:tcPr anchor="ctr"/>
                </a:tc>
                <a:tc>
                  <a:txBody>
                    <a:bodyPr/>
                    <a:lstStyle/>
                    <a:p>
                      <a:r>
                        <a:rPr kumimoji="0" lang="ja-JP" altLang="en-US" sz="1800" spc="100" dirty="0">
                          <a:latin typeface="メイリオ" panose="020B0604030504040204" pitchFamily="50" charset="-128"/>
                          <a:ea typeface="メイリオ" panose="020B0604030504040204" pitchFamily="50" charset="-128"/>
                        </a:rPr>
                        <a:t>ぐ犯行為、触法行為、問題行動のある子どもに等に関する相談</a:t>
                      </a:r>
                      <a:endParaRPr kumimoji="1" lang="ja-JP" altLang="en-US"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609624815"/>
                  </a:ext>
                </a:extLst>
              </a:tr>
              <a:tr h="370840">
                <a:tc>
                  <a:txBody>
                    <a:bodyPr/>
                    <a:lstStyle/>
                    <a:p>
                      <a:pPr algn="ctr"/>
                      <a:r>
                        <a:rPr kumimoji="0" lang="ja-JP" altLang="en-US" sz="1800" spc="100" dirty="0">
                          <a:latin typeface="メイリオ" panose="020B0604030504040204" pitchFamily="50" charset="-128"/>
                          <a:ea typeface="メイリオ" panose="020B0604030504040204" pitchFamily="50" charset="-128"/>
                        </a:rPr>
                        <a:t>育成相談</a:t>
                      </a:r>
                      <a:endParaRPr kumimoji="1" lang="ja-JP" altLang="en-US" dirty="0">
                        <a:latin typeface="メイリオ" panose="020B0604030504040204" pitchFamily="50" charset="-128"/>
                        <a:ea typeface="メイリオ" panose="020B0604030504040204" pitchFamily="50" charset="-128"/>
                      </a:endParaRPr>
                    </a:p>
                  </a:txBody>
                  <a:tcPr anchor="ctr"/>
                </a:tc>
                <a:tc>
                  <a:txBody>
                    <a:bodyPr/>
                    <a:lstStyle/>
                    <a:p>
                      <a:r>
                        <a:rPr kumimoji="0" lang="ja-JP" altLang="en-US" sz="1800" spc="100" dirty="0">
                          <a:latin typeface="メイリオ" panose="020B0604030504040204" pitchFamily="50" charset="-128"/>
                          <a:ea typeface="メイリオ" panose="020B0604030504040204" pitchFamily="50" charset="-128"/>
                        </a:rPr>
                        <a:t>家庭内のしつけ、不登校、進学適性等に関する相談</a:t>
                      </a:r>
                      <a:endParaRPr kumimoji="1" lang="ja-JP" altLang="en-US"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361447616"/>
                  </a:ext>
                </a:extLst>
              </a:tr>
              <a:tr h="370840">
                <a:tc>
                  <a:txBody>
                    <a:bodyPr/>
                    <a:lstStyle/>
                    <a:p>
                      <a:pPr algn="ctr"/>
                      <a:r>
                        <a:rPr kumimoji="1" lang="ja-JP" altLang="en-US" dirty="0">
                          <a:latin typeface="メイリオ" panose="020B0604030504040204" pitchFamily="50" charset="-128"/>
                          <a:ea typeface="メイリオ" panose="020B0604030504040204" pitchFamily="50" charset="-128"/>
                        </a:rPr>
                        <a:t>その他</a:t>
                      </a:r>
                    </a:p>
                  </a:txBody>
                  <a:tcPr anchor="ctr"/>
                </a:tc>
                <a:tc>
                  <a:txBody>
                    <a:bodyPr/>
                    <a:lstStyle/>
                    <a:p>
                      <a:endParaRPr kumimoji="1" lang="ja-JP" altLang="en-US"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247523517"/>
                  </a:ext>
                </a:extLst>
              </a:tr>
            </a:tbl>
          </a:graphicData>
        </a:graphic>
      </p:graphicFrame>
      <p:sp>
        <p:nvSpPr>
          <p:cNvPr id="2" name="正方形/長方形 44">
            <a:extLst>
              <a:ext uri="{FF2B5EF4-FFF2-40B4-BE49-F238E27FC236}">
                <a16:creationId xmlns:a16="http://schemas.microsoft.com/office/drawing/2014/main" id="{79DD66BB-AFC1-A36E-5EE4-4F1F43C1FA30}"/>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57482530"/>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7A691-1B06-9264-2F17-03DB4386D387}"/>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51522C2A-58C0-9EB8-FF29-66DB590BFEA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21</a:t>
            </a:fld>
            <a:endParaRPr lang="ja-JP" altLang="en-US" sz="1000">
              <a:solidFill>
                <a:srgbClr val="898989"/>
              </a:solidFill>
            </a:endParaRPr>
          </a:p>
        </p:txBody>
      </p:sp>
      <p:sp>
        <p:nvSpPr>
          <p:cNvPr id="5" name="正方形/長方形 4">
            <a:extLst>
              <a:ext uri="{FF2B5EF4-FFF2-40B4-BE49-F238E27FC236}">
                <a16:creationId xmlns:a16="http://schemas.microsoft.com/office/drawing/2014/main" id="{C9EFAB7B-AE45-1FB3-4460-FA54CF17C9F5}"/>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４．援助方針策定にあたってのアセスメントの観点</a:t>
            </a:r>
          </a:p>
        </p:txBody>
      </p:sp>
      <p:sp>
        <p:nvSpPr>
          <p:cNvPr id="11" name="正方形/長方形 6">
            <a:extLst>
              <a:ext uri="{FF2B5EF4-FFF2-40B4-BE49-F238E27FC236}">
                <a16:creationId xmlns:a16="http://schemas.microsoft.com/office/drawing/2014/main" id="{369C2057-97DA-DA26-6A13-4A2122832465}"/>
              </a:ext>
            </a:extLst>
          </p:cNvPr>
          <p:cNvSpPr>
            <a:spLocks noChangeArrowheads="1"/>
          </p:cNvSpPr>
          <p:nvPr/>
        </p:nvSpPr>
        <p:spPr bwMode="auto">
          <a:xfrm>
            <a:off x="639287" y="1950720"/>
            <a:ext cx="8707437" cy="2262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457200" indent="-457200" eaLnBrk="1" hangingPunct="1">
              <a:lnSpc>
                <a:spcPct val="100000"/>
              </a:lnSpc>
              <a:spcBef>
                <a:spcPct val="0"/>
              </a:spcBef>
              <a:spcAft>
                <a:spcPts val="600"/>
              </a:spcAft>
              <a:buFont typeface="Wingdings" panose="05000000000000000000" pitchFamily="2" charset="2"/>
              <a:buChar char="l"/>
            </a:pPr>
            <a:r>
              <a:rPr kumimoji="0" lang="ja-JP" altLang="en-US" sz="1800" dirty="0">
                <a:latin typeface="メイリオ" panose="020B0604030504040204" pitchFamily="50" charset="-128"/>
                <a:ea typeface="メイリオ" panose="020B0604030504040204" pitchFamily="50" charset="-128"/>
              </a:rPr>
              <a:t>親の育児や子どもの生活状況（家事、家計管理）、健康状態はどうか</a:t>
            </a:r>
          </a:p>
          <a:p>
            <a:pPr marL="457200" indent="-457200" eaLnBrk="1" hangingPunct="1">
              <a:lnSpc>
                <a:spcPct val="100000"/>
              </a:lnSpc>
              <a:spcBef>
                <a:spcPct val="0"/>
              </a:spcBef>
              <a:spcAft>
                <a:spcPts val="600"/>
              </a:spcAft>
              <a:buFont typeface="Wingdings" panose="05000000000000000000" pitchFamily="2" charset="2"/>
              <a:buChar char="l"/>
            </a:pPr>
            <a:r>
              <a:rPr kumimoji="0" lang="ja-JP" altLang="en-US" sz="1800" dirty="0">
                <a:latin typeface="メイリオ" panose="020B0604030504040204" pitchFamily="50" charset="-128"/>
                <a:ea typeface="メイリオ" panose="020B0604030504040204" pitchFamily="50" charset="-128"/>
              </a:rPr>
              <a:t>🌻子どもの状況：生育状況、学校への通学状況、今後の進路希望などの状況、家族に介護等が必要な世帯員がいる場合にヤングケアラーとして介護等をしていないか、虐待等の疑いはないか</a:t>
            </a:r>
          </a:p>
          <a:p>
            <a:pPr marL="457200" indent="-457200" eaLnBrk="1" hangingPunct="1">
              <a:lnSpc>
                <a:spcPct val="100000"/>
              </a:lnSpc>
              <a:spcBef>
                <a:spcPct val="0"/>
              </a:spcBef>
              <a:spcAft>
                <a:spcPts val="600"/>
              </a:spcAft>
              <a:buFont typeface="Wingdings" panose="05000000000000000000" pitchFamily="2" charset="2"/>
              <a:buChar char="l"/>
            </a:pPr>
            <a:r>
              <a:rPr kumimoji="0" lang="ja-JP" altLang="en-US" sz="1800" dirty="0">
                <a:latin typeface="メイリオ" panose="020B0604030504040204" pitchFamily="50" charset="-128"/>
                <a:ea typeface="メイリオ" panose="020B0604030504040204" pitchFamily="50" charset="-128"/>
              </a:rPr>
              <a:t>母子世帯の場合は前夫との関係や、こどもの養育費の援助の状況はどうか</a:t>
            </a:r>
          </a:p>
          <a:p>
            <a:pPr marL="457200" indent="-457200" eaLnBrk="1" hangingPunct="1">
              <a:lnSpc>
                <a:spcPct val="100000"/>
              </a:lnSpc>
              <a:spcBef>
                <a:spcPct val="0"/>
              </a:spcBef>
              <a:spcAft>
                <a:spcPts val="600"/>
              </a:spcAft>
              <a:buFont typeface="Wingdings" panose="05000000000000000000" pitchFamily="2" charset="2"/>
              <a:buChar char="l"/>
            </a:pPr>
            <a:r>
              <a:rPr kumimoji="0" lang="ja-JP" altLang="en-US" sz="1800" dirty="0">
                <a:latin typeface="メイリオ" panose="020B0604030504040204" pitchFamily="50" charset="-128"/>
                <a:ea typeface="メイリオ" panose="020B0604030504040204" pitchFamily="50" charset="-128"/>
              </a:rPr>
              <a:t>稼働できる場合は就労状況はどうか、稼働していない場合は就労できる可能性はどうか</a:t>
            </a:r>
          </a:p>
        </p:txBody>
      </p:sp>
      <p:sp>
        <p:nvSpPr>
          <p:cNvPr id="13" name="四角形: 角を丸くする 12">
            <a:extLst>
              <a:ext uri="{FF2B5EF4-FFF2-40B4-BE49-F238E27FC236}">
                <a16:creationId xmlns:a16="http://schemas.microsoft.com/office/drawing/2014/main" id="{791A4311-DB45-9683-9719-2D9EEA496B2E}"/>
              </a:ext>
            </a:extLst>
          </p:cNvPr>
          <p:cNvSpPr/>
          <p:nvPr/>
        </p:nvSpPr>
        <p:spPr>
          <a:xfrm>
            <a:off x="105887" y="1433780"/>
            <a:ext cx="2630487" cy="425184"/>
          </a:xfrm>
          <a:prstGeom prst="roundRect">
            <a:avLst>
              <a:gd name="adj" fmla="val 722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♦基礎的な内容</a:t>
            </a:r>
          </a:p>
        </p:txBody>
      </p:sp>
      <p:sp>
        <p:nvSpPr>
          <p:cNvPr id="2" name="四角形: 角を丸くする 1">
            <a:extLst>
              <a:ext uri="{FF2B5EF4-FFF2-40B4-BE49-F238E27FC236}">
                <a16:creationId xmlns:a16="http://schemas.microsoft.com/office/drawing/2014/main" id="{871A905A-B3FE-538A-588C-5D5442A4D176}"/>
              </a:ext>
            </a:extLst>
          </p:cNvPr>
          <p:cNvSpPr/>
          <p:nvPr/>
        </p:nvSpPr>
        <p:spPr>
          <a:xfrm>
            <a:off x="105887" y="4267637"/>
            <a:ext cx="2894647" cy="425184"/>
          </a:xfrm>
          <a:prstGeom prst="roundRect">
            <a:avLst>
              <a:gd name="adj" fmla="val 722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♦その他</a:t>
            </a:r>
          </a:p>
        </p:txBody>
      </p:sp>
      <p:sp>
        <p:nvSpPr>
          <p:cNvPr id="8" name="正方形/長方形 6">
            <a:extLst>
              <a:ext uri="{FF2B5EF4-FFF2-40B4-BE49-F238E27FC236}">
                <a16:creationId xmlns:a16="http://schemas.microsoft.com/office/drawing/2014/main" id="{075EC14A-B118-E7A6-3B3B-5640471FA7CE}"/>
              </a:ext>
            </a:extLst>
          </p:cNvPr>
          <p:cNvSpPr>
            <a:spLocks noChangeArrowheads="1"/>
          </p:cNvSpPr>
          <p:nvPr/>
        </p:nvSpPr>
        <p:spPr bwMode="auto">
          <a:xfrm>
            <a:off x="639286" y="4784261"/>
            <a:ext cx="8707437"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457200" indent="-457200" eaLnBrk="1" hangingPunct="1">
              <a:lnSpc>
                <a:spcPct val="100000"/>
              </a:lnSpc>
              <a:spcBef>
                <a:spcPct val="0"/>
              </a:spcBef>
              <a:spcAft>
                <a:spcPts val="600"/>
              </a:spcAft>
              <a:buFont typeface="Wingdings" panose="05000000000000000000" pitchFamily="2" charset="2"/>
              <a:buChar char="l"/>
            </a:pPr>
            <a:r>
              <a:rPr kumimoji="0" lang="ja-JP" altLang="en-US" sz="1800" dirty="0">
                <a:latin typeface="メイリオ" panose="020B0604030504040204" pitchFamily="50" charset="-128"/>
                <a:ea typeface="メイリオ" panose="020B0604030504040204" pitchFamily="50" charset="-128"/>
              </a:rPr>
              <a:t>🌻近隣との交流など地域との関係はどうか</a:t>
            </a:r>
          </a:p>
          <a:p>
            <a:pPr marL="457200" indent="-457200" eaLnBrk="1" hangingPunct="1">
              <a:lnSpc>
                <a:spcPct val="100000"/>
              </a:lnSpc>
              <a:spcBef>
                <a:spcPct val="0"/>
              </a:spcBef>
              <a:spcAft>
                <a:spcPts val="600"/>
              </a:spcAft>
              <a:buFont typeface="Wingdings" panose="05000000000000000000" pitchFamily="2" charset="2"/>
              <a:buChar char="l"/>
            </a:pPr>
            <a:r>
              <a:rPr kumimoji="0" lang="ja-JP" altLang="en-US" sz="1800" dirty="0">
                <a:latin typeface="メイリオ" panose="020B0604030504040204" pitchFamily="50" charset="-128"/>
                <a:ea typeface="メイリオ" panose="020B0604030504040204" pitchFamily="50" charset="-128"/>
              </a:rPr>
              <a:t>子どもが今楽しんでいること、熱中していることは何か</a:t>
            </a:r>
          </a:p>
        </p:txBody>
      </p:sp>
      <p:sp>
        <p:nvSpPr>
          <p:cNvPr id="6" name="テキスト ボックス 5">
            <a:extLst>
              <a:ext uri="{FF2B5EF4-FFF2-40B4-BE49-F238E27FC236}">
                <a16:creationId xmlns:a16="http://schemas.microsoft.com/office/drawing/2014/main" id="{21608B3F-BFAF-BEBB-9607-B3557ABDC4DE}"/>
              </a:ext>
            </a:extLst>
          </p:cNvPr>
          <p:cNvSpPr txBox="1"/>
          <p:nvPr/>
        </p:nvSpPr>
        <p:spPr>
          <a:xfrm>
            <a:off x="6499412" y="5562052"/>
            <a:ext cx="3027176" cy="510778"/>
          </a:xfrm>
          <a:prstGeom prst="wedgeRoundRectCallout">
            <a:avLst>
              <a:gd name="adj1" fmla="val -67031"/>
              <a:gd name="adj2" fmla="val -56847"/>
              <a:gd name="adj3" fmla="val 16667"/>
            </a:avLst>
          </a:prstGeom>
          <a:solidFill>
            <a:schemeClr val="accent3">
              <a:lumMod val="40000"/>
              <a:lumOff val="60000"/>
            </a:schemeClr>
          </a:solid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spc="100" dirty="0">
                <a:solidFill>
                  <a:schemeClr val="tx1"/>
                </a:solidFill>
                <a:latin typeface="メイリオ" panose="020B0604030504040204" pitchFamily="50" charset="-128"/>
                <a:ea typeface="メイリオ" panose="020B0604030504040204" pitchFamily="50" charset="-128"/>
              </a:rPr>
              <a:t>🌻は、できるだけ子ども自身との面接により把握することが望まれます。</a:t>
            </a:r>
            <a:endParaRPr kumimoji="1" lang="en-US" altLang="ja-JP" sz="1200" b="0" spc="100" baseline="0" dirty="0">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C1CBDE72-9714-35EE-49D9-7ECFBDA0C331}"/>
              </a:ext>
            </a:extLst>
          </p:cNvPr>
          <p:cNvSpPr/>
          <p:nvPr/>
        </p:nvSpPr>
        <p:spPr>
          <a:xfrm>
            <a:off x="-3970" y="628316"/>
            <a:ext cx="9905999" cy="568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6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受給者の生活状況を踏まえ、個々の受給者の自立に向けた課題を把握します。</a:t>
            </a:r>
          </a:p>
          <a:p>
            <a:pPr marL="285750" indent="-285750" eaLnBrk="1" fontAlgn="auto" hangingPunct="1">
              <a:spcBef>
                <a:spcPts val="6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アセスメントに当たっては、支援対象者の持つ良い点や力を大切にしていく視点が必要です。</a:t>
            </a:r>
          </a:p>
        </p:txBody>
      </p:sp>
      <p:sp>
        <p:nvSpPr>
          <p:cNvPr id="10" name="正方形/長方形 9">
            <a:extLst>
              <a:ext uri="{FF2B5EF4-FFF2-40B4-BE49-F238E27FC236}">
                <a16:creationId xmlns:a16="http://schemas.microsoft.com/office/drawing/2014/main" id="{E73E6BCF-2052-A19E-18F7-4A98E6830859}"/>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．子どものいる世帯への支援にあたって</a:t>
            </a:r>
          </a:p>
        </p:txBody>
      </p:sp>
    </p:spTree>
    <p:extLst>
      <p:ext uri="{BB962C8B-B14F-4D97-AF65-F5344CB8AC3E}">
        <p14:creationId xmlns:p14="http://schemas.microsoft.com/office/powerpoint/2010/main" val="2679516408"/>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60BCA-2E27-472F-53E2-C0FBCE2654AF}"/>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6093F4EB-6ED7-FC99-7A68-52E48855A28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DA79DDE9-85AC-9E45-EEE9-88DC2C6F1ED5}"/>
              </a:ext>
            </a:extLst>
          </p:cNvPr>
          <p:cNvSpPr/>
          <p:nvPr/>
        </p:nvSpPr>
        <p:spPr>
          <a:xfrm>
            <a:off x="1645420" y="1493747"/>
            <a:ext cx="6615157" cy="262139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spAutoFit/>
          </a:bodyPr>
          <a:lstStyle/>
          <a:p>
            <a:pPr marL="971550" lvl="1" indent="-514350" eaLnBrk="1" fontAlgn="auto" hangingPunct="1">
              <a:spcBef>
                <a:spcPts val="0"/>
              </a:spcBef>
              <a:spcAft>
                <a:spcPts val="0"/>
              </a:spcAft>
              <a:buFont typeface="+mj-ea"/>
              <a:buAutoNum type="circleNumDbPlain"/>
              <a:defRPr/>
            </a:pPr>
            <a:r>
              <a:rPr kumimoji="1" lang="ja-JP" altLang="en-US" sz="3200" b="1" spc="300" dirty="0">
                <a:solidFill>
                  <a:prstClr val="black"/>
                </a:solidFill>
                <a:latin typeface="メイリオ" panose="020B0604030504040204" pitchFamily="50" charset="-128"/>
                <a:ea typeface="メイリオ" panose="020B0604030504040204" pitchFamily="50" charset="-128"/>
              </a:rPr>
              <a:t>親の思いを受け止める　</a:t>
            </a:r>
            <a:endParaRPr kumimoji="1" lang="en-US" altLang="ja-JP" sz="3200" b="1" spc="300" dirty="0">
              <a:solidFill>
                <a:prstClr val="black"/>
              </a:solidFill>
              <a:latin typeface="メイリオ" panose="020B0604030504040204" pitchFamily="50" charset="-128"/>
              <a:ea typeface="メイリオ" panose="020B0604030504040204" pitchFamily="50" charset="-128"/>
            </a:endParaRPr>
          </a:p>
          <a:p>
            <a:pPr marL="971550" lvl="1" indent="-514350" eaLnBrk="1" fontAlgn="auto" hangingPunct="1">
              <a:spcBef>
                <a:spcPts val="1200"/>
              </a:spcBef>
              <a:spcAft>
                <a:spcPts val="0"/>
              </a:spcAft>
              <a:buFont typeface="+mj-ea"/>
              <a:buAutoNum type="circleNumDbPlain"/>
              <a:defRPr/>
            </a:pPr>
            <a:r>
              <a:rPr kumimoji="1" lang="ja-JP" altLang="en-US" sz="3200" b="1" spc="300" dirty="0">
                <a:solidFill>
                  <a:prstClr val="black"/>
                </a:solidFill>
                <a:latin typeface="メイリオ" panose="020B0604030504040204" pitchFamily="50" charset="-128"/>
                <a:ea typeface="メイリオ" panose="020B0604030504040204" pitchFamily="50" charset="-128"/>
              </a:rPr>
              <a:t>子どもの声を聞く</a:t>
            </a:r>
            <a:endParaRPr kumimoji="1" lang="en-US" altLang="ja-JP" sz="3200" b="1" spc="300" dirty="0">
              <a:solidFill>
                <a:prstClr val="black"/>
              </a:solidFill>
              <a:latin typeface="メイリオ" panose="020B0604030504040204" pitchFamily="50" charset="-128"/>
              <a:ea typeface="メイリオ" panose="020B0604030504040204" pitchFamily="50" charset="-128"/>
            </a:endParaRPr>
          </a:p>
          <a:p>
            <a:pPr marL="971550" lvl="1" indent="-514350" eaLnBrk="1" fontAlgn="auto" hangingPunct="1">
              <a:spcBef>
                <a:spcPts val="1200"/>
              </a:spcBef>
              <a:spcAft>
                <a:spcPts val="0"/>
              </a:spcAft>
              <a:buFont typeface="+mj-ea"/>
              <a:buAutoNum type="circleNumDbPlain"/>
              <a:defRPr/>
            </a:pPr>
            <a:r>
              <a:rPr kumimoji="1" lang="ja-JP" altLang="en-US" sz="3200" b="1" spc="300" dirty="0">
                <a:solidFill>
                  <a:prstClr val="black"/>
                </a:solidFill>
                <a:latin typeface="メイリオ" panose="020B0604030504040204" pitchFamily="50" charset="-128"/>
                <a:ea typeface="メイリオ" panose="020B0604030504040204" pitchFamily="50" charset="-128"/>
              </a:rPr>
              <a:t>将来を考える機会を作る</a:t>
            </a:r>
            <a:endParaRPr kumimoji="1" lang="en-US" altLang="ja-JP" sz="3200" b="1" spc="300" dirty="0">
              <a:solidFill>
                <a:prstClr val="black"/>
              </a:solidFill>
              <a:latin typeface="メイリオ" panose="020B0604030504040204" pitchFamily="50" charset="-128"/>
              <a:ea typeface="メイリオ" panose="020B0604030504040204" pitchFamily="50" charset="-128"/>
            </a:endParaRPr>
          </a:p>
          <a:p>
            <a:pPr marL="971550" lvl="1" indent="-514350" eaLnBrk="1" fontAlgn="auto" hangingPunct="1">
              <a:spcBef>
                <a:spcPts val="1200"/>
              </a:spcBef>
              <a:spcAft>
                <a:spcPts val="0"/>
              </a:spcAft>
              <a:buFont typeface="+mj-ea"/>
              <a:buAutoNum type="circleNumDbPlain"/>
              <a:defRPr/>
            </a:pPr>
            <a:r>
              <a:rPr kumimoji="1" lang="ja-JP" altLang="en-US" sz="3200" b="1" spc="300" dirty="0">
                <a:solidFill>
                  <a:prstClr val="black"/>
                </a:solidFill>
                <a:latin typeface="メイリオ" panose="020B0604030504040204" pitchFamily="50" charset="-128"/>
                <a:ea typeface="メイリオ" panose="020B0604030504040204" pitchFamily="50" charset="-128"/>
              </a:rPr>
              <a:t>担当者が一人でかかえない</a:t>
            </a:r>
            <a:endParaRPr kumimoji="1" lang="en-US" altLang="ja-JP" sz="3200" b="1" spc="300" dirty="0">
              <a:solidFill>
                <a:prstClr val="black"/>
              </a:solidFill>
              <a:latin typeface="メイリオ" panose="020B0604030504040204" pitchFamily="50" charset="-128"/>
              <a:ea typeface="メイリオ" panose="020B0604030504040204" pitchFamily="50" charset="-128"/>
            </a:endParaRPr>
          </a:p>
        </p:txBody>
      </p:sp>
      <p:sp>
        <p:nvSpPr>
          <p:cNvPr id="4" name="正方形/長方形 1">
            <a:extLst>
              <a:ext uri="{FF2B5EF4-FFF2-40B4-BE49-F238E27FC236}">
                <a16:creationId xmlns:a16="http://schemas.microsoft.com/office/drawing/2014/main" id="{5F15B56B-457B-A2B5-4B48-51841A6729E3}"/>
              </a:ext>
            </a:extLst>
          </p:cNvPr>
          <p:cNvSpPr>
            <a:spLocks noChangeArrowheads="1"/>
          </p:cNvSpPr>
          <p:nvPr/>
        </p:nvSpPr>
        <p:spPr bwMode="auto">
          <a:xfrm>
            <a:off x="561974" y="4546855"/>
            <a:ext cx="87820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defTabSz="914400" eaLnBrk="1" hangingPunct="1">
              <a:lnSpc>
                <a:spcPct val="100000"/>
              </a:lnSpc>
              <a:spcBef>
                <a:spcPts val="600"/>
              </a:spcBef>
              <a:buFontTx/>
              <a:buNone/>
            </a:pPr>
            <a:r>
              <a:rPr lang="ja-JP" altLang="en-US" sz="1600" spc="100" dirty="0">
                <a:latin typeface="メイリオ" panose="020B0604030504040204" pitchFamily="50" charset="-128"/>
                <a:ea typeface="メイリオ" panose="020B0604030504040204" pitchFamily="50" charset="-128"/>
              </a:rPr>
              <a:t>　とくに④について、被保護世帯の中には、子どもの養育ができない状況になっていたり、子どもとの関係構築ができずにいる親もいます。また、子ども自身が学校になじめなかったり、友人関係で悩みをかかえている場合もあります。福祉事務所内で世帯の状況を共有するとともに、</a:t>
            </a:r>
            <a:r>
              <a:rPr lang="ja-JP" altLang="en-US" sz="1600" b="1" spc="100" dirty="0">
                <a:latin typeface="メイリオ" panose="020B0604030504040204" pitchFamily="50" charset="-128"/>
                <a:ea typeface="メイリオ" panose="020B0604030504040204" pitchFamily="50" charset="-128"/>
              </a:rPr>
              <a:t>子どもとかかわるさまざまな支援機関との連携体制を組織的に構築</a:t>
            </a:r>
            <a:r>
              <a:rPr lang="ja-JP" altLang="en-US" sz="1600" spc="100" dirty="0">
                <a:latin typeface="メイリオ" panose="020B0604030504040204" pitchFamily="50" charset="-128"/>
                <a:ea typeface="メイリオ" panose="020B0604030504040204" pitchFamily="50" charset="-128"/>
              </a:rPr>
              <a:t>し、担当者が親や子どもの</a:t>
            </a:r>
            <a:r>
              <a:rPr lang="en-US" altLang="ja-JP" sz="1600" spc="100" dirty="0">
                <a:latin typeface="メイリオ" panose="020B0604030504040204" pitchFamily="50" charset="-128"/>
                <a:ea typeface="メイリオ" panose="020B0604030504040204" pitchFamily="50" charset="-128"/>
              </a:rPr>
              <a:t>SOS</a:t>
            </a:r>
            <a:r>
              <a:rPr lang="ja-JP" altLang="en-US" sz="1600" spc="100" dirty="0">
                <a:latin typeface="メイリオ" panose="020B0604030504040204" pitchFamily="50" charset="-128"/>
                <a:ea typeface="メイリオ" panose="020B0604030504040204" pitchFamily="50" charset="-128"/>
              </a:rPr>
              <a:t>を専門機関に迅速につなげられるように心がけてください。</a:t>
            </a:r>
            <a:endParaRPr lang="en-US" altLang="ja-JP" sz="1600" spc="100" dirty="0">
              <a:latin typeface="メイリオ" panose="020B0604030504040204" pitchFamily="50" charset="-128"/>
              <a:ea typeface="メイリオ" panose="020B0604030504040204" pitchFamily="50" charset="-128"/>
            </a:endParaRPr>
          </a:p>
        </p:txBody>
      </p:sp>
      <p:sp>
        <p:nvSpPr>
          <p:cNvPr id="5" name="テキスト ボックス 7">
            <a:extLst>
              <a:ext uri="{FF2B5EF4-FFF2-40B4-BE49-F238E27FC236}">
                <a16:creationId xmlns:a16="http://schemas.microsoft.com/office/drawing/2014/main" id="{4CEDC262-74C4-5368-7B6F-608A5F92B0FC}"/>
              </a:ext>
            </a:extLst>
          </p:cNvPr>
          <p:cNvSpPr txBox="1">
            <a:spLocks noChangeArrowheads="1"/>
          </p:cNvSpPr>
          <p:nvPr/>
        </p:nvSpPr>
        <p:spPr bwMode="auto">
          <a:xfrm>
            <a:off x="19050" y="6657975"/>
            <a:ext cx="647645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出典：新保美香</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生活保護実践講座－利用者とともに歩む社会福祉実践－</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,2018</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,p46</a:t>
            </a:r>
            <a:endParaRPr lang="ja-JP" altLang="en-US" sz="1000" dirty="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AA1FB348-FAD0-202D-FDE9-499D10440E77}"/>
              </a:ext>
            </a:extLst>
          </p:cNvPr>
          <p:cNvSpPr/>
          <p:nvPr/>
        </p:nvSpPr>
        <p:spPr>
          <a:xfrm>
            <a:off x="1351757" y="651460"/>
            <a:ext cx="7202487" cy="425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1600" spc="100" dirty="0">
                <a:solidFill>
                  <a:prstClr val="black"/>
                </a:solidFill>
                <a:latin typeface="メイリオ" panose="020B0604030504040204" pitchFamily="50" charset="-128"/>
                <a:ea typeface="メイリオ" panose="020B0604030504040204" pitchFamily="50" charset="-128"/>
              </a:rPr>
              <a:t>（子どもに着目した）支援に役立つ４つのポイント</a:t>
            </a:r>
          </a:p>
        </p:txBody>
      </p:sp>
      <p:sp>
        <p:nvSpPr>
          <p:cNvPr id="9" name="正方形/長方形 44">
            <a:extLst>
              <a:ext uri="{FF2B5EF4-FFF2-40B4-BE49-F238E27FC236}">
                <a16:creationId xmlns:a16="http://schemas.microsoft.com/office/drawing/2014/main" id="{47602A88-F87A-6C6A-16D6-499DEB2553DD}"/>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03154737"/>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6072A-2EE6-418D-A951-B71D308A7F41}"/>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684F15DF-ABFA-CE2B-B16E-56E3D0FBB10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23</a:t>
            </a:fld>
            <a:endParaRPr lang="ja-JP" altLang="en-US" sz="1000">
              <a:solidFill>
                <a:srgbClr val="898989"/>
              </a:solidFill>
            </a:endParaRPr>
          </a:p>
        </p:txBody>
      </p:sp>
      <p:sp>
        <p:nvSpPr>
          <p:cNvPr id="11" name="正方形/長方形 6">
            <a:extLst>
              <a:ext uri="{FF2B5EF4-FFF2-40B4-BE49-F238E27FC236}">
                <a16:creationId xmlns:a16="http://schemas.microsoft.com/office/drawing/2014/main" id="{AB6D32DA-14FE-7B42-63DB-2473DCD71210}"/>
              </a:ext>
            </a:extLst>
          </p:cNvPr>
          <p:cNvSpPr>
            <a:spLocks noChangeArrowheads="1"/>
          </p:cNvSpPr>
          <p:nvPr/>
        </p:nvSpPr>
        <p:spPr bwMode="auto">
          <a:xfrm>
            <a:off x="599280" y="1345370"/>
            <a:ext cx="8707437" cy="2535360"/>
          </a:xfrm>
          <a:prstGeom prst="rect">
            <a:avLst/>
          </a:prstGeom>
          <a:solidFill>
            <a:schemeClr val="accent2">
              <a:lumMod val="20000"/>
              <a:lumOff val="80000"/>
            </a:schemeClr>
          </a:solidFill>
          <a:ln>
            <a:noFill/>
          </a:ln>
        </p:spPr>
        <p:txBody>
          <a:bodyPr anchor="ctr">
            <a:no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342900" indent="-342900" eaLnBrk="1" hangingPunct="1">
              <a:lnSpc>
                <a:spcPct val="100000"/>
              </a:lnSpc>
              <a:spcBef>
                <a:spcPct val="0"/>
              </a:spcBef>
              <a:spcAft>
                <a:spcPts val="600"/>
              </a:spcAft>
              <a:buFont typeface="Wingdings" panose="05000000000000000000" pitchFamily="2" charset="2"/>
              <a:buChar char="ü"/>
            </a:pPr>
            <a:r>
              <a:rPr kumimoji="0" lang="ja-JP" altLang="en-US" sz="2400" b="1" spc="300" dirty="0">
                <a:latin typeface="メイリオ" panose="020B0604030504040204" pitchFamily="50" charset="-128"/>
                <a:ea typeface="メイリオ" panose="020B0604030504040204" pitchFamily="50" charset="-128"/>
              </a:rPr>
              <a:t>教材費や学習支援費等の必要性を確認する</a:t>
            </a:r>
            <a:endParaRPr kumimoji="0" lang="en-US" altLang="ja-JP" sz="2400" b="1" spc="300" dirty="0">
              <a:latin typeface="メイリオ" panose="020B0604030504040204" pitchFamily="50" charset="-128"/>
              <a:ea typeface="メイリオ" panose="020B0604030504040204" pitchFamily="50" charset="-128"/>
            </a:endParaRPr>
          </a:p>
          <a:p>
            <a:pPr marL="342900" indent="-342900" eaLnBrk="1" hangingPunct="1">
              <a:lnSpc>
                <a:spcPct val="100000"/>
              </a:lnSpc>
              <a:spcBef>
                <a:spcPct val="0"/>
              </a:spcBef>
              <a:spcAft>
                <a:spcPts val="600"/>
              </a:spcAft>
              <a:buFont typeface="Wingdings" panose="05000000000000000000" pitchFamily="2" charset="2"/>
              <a:buChar char="ü"/>
            </a:pPr>
            <a:r>
              <a:rPr kumimoji="0" lang="ja-JP" altLang="en-US" sz="2400" b="1" spc="300" dirty="0">
                <a:latin typeface="メイリオ" panose="020B0604030504040204" pitchFamily="50" charset="-128"/>
                <a:ea typeface="メイリオ" panose="020B0604030504040204" pitchFamily="50" charset="-128"/>
              </a:rPr>
              <a:t>将来の進学、就職等の希望を聴き取る</a:t>
            </a:r>
            <a:endParaRPr kumimoji="0" lang="en-US" altLang="ja-JP" sz="2400" b="1" spc="300" dirty="0">
              <a:latin typeface="メイリオ" panose="020B0604030504040204" pitchFamily="50" charset="-128"/>
              <a:ea typeface="メイリオ" panose="020B0604030504040204" pitchFamily="50" charset="-128"/>
            </a:endParaRPr>
          </a:p>
          <a:p>
            <a:pPr marL="342900" indent="-342900" eaLnBrk="1" hangingPunct="1">
              <a:lnSpc>
                <a:spcPct val="100000"/>
              </a:lnSpc>
              <a:spcBef>
                <a:spcPct val="0"/>
              </a:spcBef>
              <a:spcAft>
                <a:spcPts val="600"/>
              </a:spcAft>
              <a:buFont typeface="Wingdings" panose="05000000000000000000" pitchFamily="2" charset="2"/>
              <a:buChar char="ü"/>
            </a:pPr>
            <a:r>
              <a:rPr kumimoji="0" lang="ja-JP" altLang="en-US" sz="2400" b="1" spc="300" dirty="0">
                <a:latin typeface="メイリオ" panose="020B0604030504040204" pitchFamily="50" charset="-128"/>
                <a:ea typeface="メイリオ" panose="020B0604030504040204" pitchFamily="50" charset="-128"/>
              </a:rPr>
              <a:t>高校生が進学を希望する場合には、アルバイト収入を将来の目標のために充てられること等を説明する　</a:t>
            </a:r>
            <a:endParaRPr kumimoji="0" lang="en-US" altLang="ja-JP" sz="2400" b="1" spc="300" dirty="0">
              <a:latin typeface="メイリオ" panose="020B0604030504040204" pitchFamily="50" charset="-128"/>
              <a:ea typeface="メイリオ" panose="020B0604030504040204" pitchFamily="50" charset="-128"/>
            </a:endParaRPr>
          </a:p>
        </p:txBody>
      </p:sp>
      <p:sp>
        <p:nvSpPr>
          <p:cNvPr id="6" name="正方形/長方形 6">
            <a:extLst>
              <a:ext uri="{FF2B5EF4-FFF2-40B4-BE49-F238E27FC236}">
                <a16:creationId xmlns:a16="http://schemas.microsoft.com/office/drawing/2014/main" id="{25D30CF4-BFA2-9573-4A54-000BF8F09A51}"/>
              </a:ext>
            </a:extLst>
          </p:cNvPr>
          <p:cNvSpPr>
            <a:spLocks noChangeArrowheads="1"/>
          </p:cNvSpPr>
          <p:nvPr/>
        </p:nvSpPr>
        <p:spPr bwMode="auto">
          <a:xfrm>
            <a:off x="595310" y="4949064"/>
            <a:ext cx="870743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ct val="0"/>
              </a:spcBef>
              <a:spcAft>
                <a:spcPts val="0"/>
              </a:spcAft>
              <a:buNone/>
            </a:pPr>
            <a:r>
              <a:rPr kumimoji="0" lang="ja-JP" altLang="en-US" sz="2000" spc="100" dirty="0">
                <a:latin typeface="メイリオ" panose="020B0604030504040204" pitchFamily="50" charset="-128"/>
                <a:ea typeface="メイリオ" panose="020B0604030504040204" pitchFamily="50" charset="-128"/>
              </a:rPr>
              <a:t>子ども自身が制度を活用し、</a:t>
            </a:r>
            <a:endParaRPr kumimoji="0" lang="en-US" altLang="ja-JP" sz="2000" spc="100" dirty="0">
              <a:latin typeface="メイリオ" panose="020B0604030504040204" pitchFamily="50" charset="-128"/>
              <a:ea typeface="メイリオ" panose="020B0604030504040204" pitchFamily="50" charset="-128"/>
            </a:endParaRPr>
          </a:p>
          <a:p>
            <a:pPr algn="ctr" eaLnBrk="1" hangingPunct="1">
              <a:lnSpc>
                <a:spcPct val="100000"/>
              </a:lnSpc>
              <a:spcBef>
                <a:spcPct val="0"/>
              </a:spcBef>
              <a:spcAft>
                <a:spcPts val="0"/>
              </a:spcAft>
              <a:buNone/>
            </a:pPr>
            <a:r>
              <a:rPr kumimoji="0" lang="ja-JP" altLang="en-US" sz="2000" b="1" spc="100" dirty="0">
                <a:latin typeface="メイリオ" panose="020B0604030504040204" pitchFamily="50" charset="-128"/>
                <a:ea typeface="メイリオ" panose="020B0604030504040204" pitchFamily="50" charset="-128"/>
              </a:rPr>
              <a:t>目標に向けた準備ができるよう働きかけていくこと</a:t>
            </a:r>
            <a:r>
              <a:rPr kumimoji="0" lang="ja-JP" altLang="en-US" sz="2000" spc="100" dirty="0">
                <a:latin typeface="メイリオ" panose="020B0604030504040204" pitchFamily="50" charset="-128"/>
                <a:ea typeface="メイリオ" panose="020B0604030504040204" pitchFamily="50" charset="-128"/>
              </a:rPr>
              <a:t>が</a:t>
            </a:r>
            <a:endParaRPr kumimoji="0" lang="en-US" altLang="ja-JP" sz="2000" spc="100" dirty="0">
              <a:latin typeface="メイリオ" panose="020B0604030504040204" pitchFamily="50" charset="-128"/>
              <a:ea typeface="メイリオ" panose="020B0604030504040204" pitchFamily="50" charset="-128"/>
            </a:endParaRPr>
          </a:p>
          <a:p>
            <a:pPr algn="ctr" eaLnBrk="1" hangingPunct="1">
              <a:lnSpc>
                <a:spcPct val="100000"/>
              </a:lnSpc>
              <a:spcBef>
                <a:spcPct val="0"/>
              </a:spcBef>
              <a:spcAft>
                <a:spcPts val="0"/>
              </a:spcAft>
              <a:buNone/>
            </a:pPr>
            <a:r>
              <a:rPr kumimoji="0" lang="ja-JP" altLang="en-US" sz="2000" spc="100" dirty="0">
                <a:latin typeface="メイリオ" panose="020B0604030504040204" pitchFamily="50" charset="-128"/>
                <a:ea typeface="メイリオ" panose="020B0604030504040204" pitchFamily="50" charset="-128"/>
              </a:rPr>
              <a:t>求められています。</a:t>
            </a:r>
            <a:endParaRPr kumimoji="0" lang="en-US" altLang="ja-JP" sz="2000" spc="100" dirty="0">
              <a:latin typeface="メイリオ" panose="020B0604030504040204" pitchFamily="50" charset="-128"/>
              <a:ea typeface="メイリオ" panose="020B0604030504040204" pitchFamily="50" charset="-128"/>
            </a:endParaRPr>
          </a:p>
        </p:txBody>
      </p:sp>
      <p:sp>
        <p:nvSpPr>
          <p:cNvPr id="7" name="テキスト ボックス 7">
            <a:extLst>
              <a:ext uri="{FF2B5EF4-FFF2-40B4-BE49-F238E27FC236}">
                <a16:creationId xmlns:a16="http://schemas.microsoft.com/office/drawing/2014/main" id="{04609FD8-3CA1-6034-95A6-182E73C885E1}"/>
              </a:ext>
            </a:extLst>
          </p:cNvPr>
          <p:cNvSpPr txBox="1">
            <a:spLocks noChangeArrowheads="1"/>
          </p:cNvSpPr>
          <p:nvPr/>
        </p:nvSpPr>
        <p:spPr bwMode="auto">
          <a:xfrm>
            <a:off x="19050" y="6657945"/>
            <a:ext cx="746550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出典：新保美香「生活保護実践講座</a:t>
            </a:r>
            <a:r>
              <a:rPr lang="en-US" altLang="ja-JP" sz="1000" dirty="0">
                <a:latin typeface="メイリオ" panose="020B0604030504040204" pitchFamily="50" charset="-128"/>
                <a:ea typeface="メイリオ" panose="020B0604030504040204" pitchFamily="50" charset="-128"/>
              </a:rPr>
              <a:t>2023</a:t>
            </a:r>
            <a:r>
              <a:rPr lang="ja-JP" altLang="en-US" sz="1000" dirty="0">
                <a:solidFill>
                  <a:schemeClr val="tx1"/>
                </a:solidFill>
                <a:latin typeface="メイリオ" panose="020B0604030504040204" pitchFamily="50" charset="-128"/>
                <a:ea typeface="メイリオ" panose="020B0604030504040204" pitchFamily="50" charset="-128"/>
              </a:rPr>
              <a:t> ／第</a:t>
            </a:r>
            <a:r>
              <a:rPr lang="en-US" altLang="ja-JP" sz="1000" dirty="0">
                <a:solidFill>
                  <a:schemeClr val="tx1"/>
                </a:solidFill>
                <a:latin typeface="メイリオ" panose="020B0604030504040204" pitchFamily="50" charset="-128"/>
                <a:ea typeface="メイリオ" panose="020B0604030504040204" pitchFamily="50" charset="-128"/>
              </a:rPr>
              <a:t>10</a:t>
            </a:r>
            <a:r>
              <a:rPr lang="ja-JP" altLang="en-US" sz="1000" dirty="0">
                <a:solidFill>
                  <a:schemeClr val="tx1"/>
                </a:solidFill>
                <a:latin typeface="メイリオ" panose="020B0604030504040204" pitchFamily="50" charset="-128"/>
                <a:ea typeface="メイリオ" panose="020B0604030504040204" pitchFamily="50" charset="-128"/>
              </a:rPr>
              <a:t>回</a:t>
            </a:r>
            <a:r>
              <a:rPr lang="ja-JP" altLang="en-US" sz="1000" dirty="0">
                <a:latin typeface="メイリオ" panose="020B0604030504040204" pitchFamily="50" charset="-128"/>
                <a:ea typeface="メイリオ" panose="020B0604030504040204" pitchFamily="50" charset="-128"/>
              </a:rPr>
              <a:t>」</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生活と福祉（</a:t>
            </a:r>
            <a:r>
              <a:rPr lang="en-US" altLang="ja-JP" sz="1000" dirty="0">
                <a:latin typeface="メイリオ" panose="020B0604030504040204" pitchFamily="50" charset="-128"/>
                <a:ea typeface="メイリオ" panose="020B0604030504040204" pitchFamily="50" charset="-128"/>
              </a:rPr>
              <a:t>3</a:t>
            </a:r>
            <a:r>
              <a:rPr lang="ja-JP" altLang="en-US" sz="1000" dirty="0">
                <a:latin typeface="メイリオ" panose="020B0604030504040204" pitchFamily="50" charset="-128"/>
                <a:ea typeface="メイリオ" panose="020B0604030504040204" pitchFamily="50" charset="-128"/>
              </a:rPr>
              <a:t>月号）</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,2024</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,p22</a:t>
            </a:r>
            <a:r>
              <a:rPr lang="ja-JP" altLang="en-US" sz="1000" dirty="0">
                <a:latin typeface="メイリオ" panose="020B0604030504040204" pitchFamily="50" charset="-128"/>
                <a:ea typeface="メイリオ" panose="020B0604030504040204" pitchFamily="50" charset="-128"/>
              </a:rPr>
              <a:t>をもとに作成</a:t>
            </a:r>
          </a:p>
        </p:txBody>
      </p:sp>
      <p:sp>
        <p:nvSpPr>
          <p:cNvPr id="10" name="正方形/長方形 9">
            <a:extLst>
              <a:ext uri="{FF2B5EF4-FFF2-40B4-BE49-F238E27FC236}">
                <a16:creationId xmlns:a16="http://schemas.microsoft.com/office/drawing/2014/main" id="{28C8783F-8B9F-37AD-A1F4-A40437CCFB54}"/>
              </a:ext>
            </a:extLst>
          </p:cNvPr>
          <p:cNvSpPr/>
          <p:nvPr/>
        </p:nvSpPr>
        <p:spPr>
          <a:xfrm>
            <a:off x="-3970" y="628316"/>
            <a:ext cx="9905999" cy="568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600"/>
              </a:spcBef>
              <a:spcAft>
                <a:spcPts val="0"/>
              </a:spcAft>
              <a:buFont typeface="Arial" panose="020B0604020202020204" pitchFamily="34" charset="0"/>
              <a:buChar char="•"/>
              <a:defRPr/>
            </a:pPr>
            <a:r>
              <a:rPr kumimoji="1" lang="ja-JP" altLang="en-US" sz="1400" spc="100" dirty="0">
                <a:solidFill>
                  <a:schemeClr val="tx1"/>
                </a:solidFill>
                <a:latin typeface="メイリオ" panose="020B0604030504040204" pitchFamily="50" charset="-128"/>
                <a:ea typeface="メイリオ" panose="020B0604030504040204" pitchFamily="50" charset="-128"/>
              </a:rPr>
              <a:t>特に学齢期の子どもについては、以下の点も重要です。 　</a:t>
            </a:r>
          </a:p>
        </p:txBody>
      </p:sp>
      <p:sp>
        <p:nvSpPr>
          <p:cNvPr id="12" name="二等辺三角形 11">
            <a:extLst>
              <a:ext uri="{FF2B5EF4-FFF2-40B4-BE49-F238E27FC236}">
                <a16:creationId xmlns:a16="http://schemas.microsoft.com/office/drawing/2014/main" id="{486CDA40-A6CD-9E89-DD50-07BD7E9795E7}"/>
              </a:ext>
            </a:extLst>
          </p:cNvPr>
          <p:cNvSpPr/>
          <p:nvPr/>
        </p:nvSpPr>
        <p:spPr>
          <a:xfrm flipV="1">
            <a:off x="4689630" y="4284391"/>
            <a:ext cx="518795" cy="28448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44">
            <a:extLst>
              <a:ext uri="{FF2B5EF4-FFF2-40B4-BE49-F238E27FC236}">
                <a16:creationId xmlns:a16="http://schemas.microsoft.com/office/drawing/2014/main" id="{12F527BA-3DF4-4961-857C-6579E8F2CED6}"/>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43865078"/>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72A1A-2FDF-5227-FDDA-F5CEA649D971}"/>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384D545A-AC19-2397-2AF7-915B4AC3C32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24</a:t>
            </a:fld>
            <a:endParaRPr lang="ja-JP" altLang="en-US" sz="1000">
              <a:solidFill>
                <a:srgbClr val="898989"/>
              </a:solidFill>
            </a:endParaRPr>
          </a:p>
        </p:txBody>
      </p:sp>
      <p:sp>
        <p:nvSpPr>
          <p:cNvPr id="7" name="テキスト ボックス 7">
            <a:extLst>
              <a:ext uri="{FF2B5EF4-FFF2-40B4-BE49-F238E27FC236}">
                <a16:creationId xmlns:a16="http://schemas.microsoft.com/office/drawing/2014/main" id="{EB4E0BC8-8AC2-A6DC-BAC9-33745EDFACC7}"/>
              </a:ext>
            </a:extLst>
          </p:cNvPr>
          <p:cNvSpPr txBox="1">
            <a:spLocks noChangeArrowheads="1"/>
          </p:cNvSpPr>
          <p:nvPr/>
        </p:nvSpPr>
        <p:spPr bwMode="auto">
          <a:xfrm>
            <a:off x="19050" y="6629400"/>
            <a:ext cx="955742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 子どもの進路に関する情報</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カツ！</a:t>
            </a:r>
            <a:r>
              <a:rPr lang="en-US" altLang="ja-JP" sz="10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hlinkClick r:id="rId3"/>
              </a:rPr>
              <a:t>https://www.mhlw.go.jp/stf/seisakunitsuite/bunya/hukushi_kaigo/seikatsuhogo/seikatuhogo/index.html</a:t>
            </a:r>
            <a:r>
              <a:rPr lang="en-US" altLang="ja-JP" sz="1000" dirty="0">
                <a:latin typeface="メイリオ" panose="020B0604030504040204" pitchFamily="50" charset="-128"/>
                <a:ea typeface="メイリオ" panose="020B0604030504040204" pitchFamily="50" charset="-128"/>
              </a:rPr>
              <a:t> </a:t>
            </a:r>
            <a:r>
              <a:rPr lang="ja-JP" altLang="en-US" sz="1000" dirty="0">
                <a:latin typeface="メイリオ" panose="020B0604030504040204" pitchFamily="50" charset="-128"/>
                <a:ea typeface="メイリオ" panose="020B0604030504040204" pitchFamily="50" charset="-128"/>
              </a:rPr>
              <a:t> </a:t>
            </a:r>
          </a:p>
        </p:txBody>
      </p:sp>
      <p:sp>
        <p:nvSpPr>
          <p:cNvPr id="10" name="正方形/長方形 9">
            <a:extLst>
              <a:ext uri="{FF2B5EF4-FFF2-40B4-BE49-F238E27FC236}">
                <a16:creationId xmlns:a16="http://schemas.microsoft.com/office/drawing/2014/main" id="{EC1A5A2D-8AF1-4404-E574-9ADC9435F2A0}"/>
              </a:ext>
            </a:extLst>
          </p:cNvPr>
          <p:cNvSpPr/>
          <p:nvPr/>
        </p:nvSpPr>
        <p:spPr>
          <a:xfrm>
            <a:off x="128110" y="973756"/>
            <a:ext cx="9398477" cy="10379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60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「○カツ！～あなたの○活応援します～」は、生活保護世帯の中学生や高校生が進路を選択するにあたり、必要となる情報や受け取ることができる支援策等についてまとめた進路支援冊子です。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子ども本人や保護者と話す際に活用し、丁寧な説明を心がけましょう。</a:t>
            </a:r>
          </a:p>
        </p:txBody>
      </p:sp>
      <p:sp>
        <p:nvSpPr>
          <p:cNvPr id="2" name="正方形/長方形 44">
            <a:extLst>
              <a:ext uri="{FF2B5EF4-FFF2-40B4-BE49-F238E27FC236}">
                <a16:creationId xmlns:a16="http://schemas.microsoft.com/office/drawing/2014/main" id="{134B320F-8CE1-75A0-466A-1D7B380F8CCA}"/>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pic>
        <p:nvPicPr>
          <p:cNvPr id="8" name="図 7">
            <a:extLst>
              <a:ext uri="{FF2B5EF4-FFF2-40B4-BE49-F238E27FC236}">
                <a16:creationId xmlns:a16="http://schemas.microsoft.com/office/drawing/2014/main" id="{037C4E96-82E9-92BD-2E8F-FD7AE8BE55D8}"/>
              </a:ext>
            </a:extLst>
          </p:cNvPr>
          <p:cNvPicPr>
            <a:picLocks noChangeAspect="1"/>
          </p:cNvPicPr>
          <p:nvPr/>
        </p:nvPicPr>
        <p:blipFill>
          <a:blip r:embed="rId4"/>
          <a:srcRect l="25161" t="5217" r="4786" b="24065"/>
          <a:stretch/>
        </p:blipFill>
        <p:spPr>
          <a:xfrm>
            <a:off x="6910608" y="2281834"/>
            <a:ext cx="2615980" cy="3759200"/>
          </a:xfrm>
          <a:prstGeom prst="rect">
            <a:avLst/>
          </a:prstGeom>
        </p:spPr>
      </p:pic>
      <p:pic>
        <p:nvPicPr>
          <p:cNvPr id="3" name="図 2">
            <a:extLst>
              <a:ext uri="{FF2B5EF4-FFF2-40B4-BE49-F238E27FC236}">
                <a16:creationId xmlns:a16="http://schemas.microsoft.com/office/drawing/2014/main" id="{D5ED6D29-BD77-CCF4-06F0-45A48B129649}"/>
              </a:ext>
            </a:extLst>
          </p:cNvPr>
          <p:cNvPicPr>
            <a:picLocks noChangeAspect="1"/>
          </p:cNvPicPr>
          <p:nvPr/>
        </p:nvPicPr>
        <p:blipFill>
          <a:blip r:embed="rId5"/>
          <a:stretch>
            <a:fillRect/>
          </a:stretch>
        </p:blipFill>
        <p:spPr>
          <a:xfrm>
            <a:off x="405373" y="2262464"/>
            <a:ext cx="2940430" cy="3972039"/>
          </a:xfrm>
          <a:prstGeom prst="rect">
            <a:avLst/>
          </a:prstGeom>
          <a:ln>
            <a:solidFill>
              <a:schemeClr val="bg2">
                <a:lumMod val="90000"/>
              </a:schemeClr>
            </a:solidFill>
          </a:ln>
        </p:spPr>
      </p:pic>
      <p:pic>
        <p:nvPicPr>
          <p:cNvPr id="13" name="図 12">
            <a:extLst>
              <a:ext uri="{FF2B5EF4-FFF2-40B4-BE49-F238E27FC236}">
                <a16:creationId xmlns:a16="http://schemas.microsoft.com/office/drawing/2014/main" id="{CB60884F-ABF2-C970-8286-DB15A580A8BB}"/>
              </a:ext>
            </a:extLst>
          </p:cNvPr>
          <p:cNvPicPr>
            <a:picLocks noChangeAspect="1"/>
          </p:cNvPicPr>
          <p:nvPr/>
        </p:nvPicPr>
        <p:blipFill>
          <a:blip r:embed="rId6"/>
          <a:stretch>
            <a:fillRect/>
          </a:stretch>
        </p:blipFill>
        <p:spPr>
          <a:xfrm>
            <a:off x="3731203" y="2223724"/>
            <a:ext cx="2739374" cy="3836680"/>
          </a:xfrm>
          <a:prstGeom prst="rect">
            <a:avLst/>
          </a:prstGeom>
        </p:spPr>
      </p:pic>
    </p:spTree>
    <p:extLst>
      <p:ext uri="{BB962C8B-B14F-4D97-AF65-F5344CB8AC3E}">
        <p14:creationId xmlns:p14="http://schemas.microsoft.com/office/powerpoint/2010/main" val="3392865505"/>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D6819-3689-D285-C6CC-E6150D0112B7}"/>
            </a:ext>
          </a:extLst>
        </p:cNvPr>
        <p:cNvGrpSpPr/>
        <p:nvPr/>
      </p:nvGrpSpPr>
      <p:grpSpPr>
        <a:xfrm>
          <a:off x="0" y="0"/>
          <a:ext cx="0" cy="0"/>
          <a:chOff x="0" y="0"/>
          <a:chExt cx="0" cy="0"/>
        </a:xfrm>
      </p:grpSpPr>
      <p:sp>
        <p:nvSpPr>
          <p:cNvPr id="15" name="吹き出し: 角を丸めた四角形 14">
            <a:extLst>
              <a:ext uri="{FF2B5EF4-FFF2-40B4-BE49-F238E27FC236}">
                <a16:creationId xmlns:a16="http://schemas.microsoft.com/office/drawing/2014/main" id="{A3E26E36-E7B9-EBE6-3F1C-CDAAA58A29A9}"/>
              </a:ext>
            </a:extLst>
          </p:cNvPr>
          <p:cNvSpPr/>
          <p:nvPr/>
        </p:nvSpPr>
        <p:spPr>
          <a:xfrm>
            <a:off x="1385740" y="1041692"/>
            <a:ext cx="6627044" cy="721978"/>
          </a:xfrm>
          <a:prstGeom prst="wedgeRoundRectCallout">
            <a:avLst>
              <a:gd name="adj1" fmla="val -53031"/>
              <a:gd name="adj2" fmla="val 19412"/>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459" name="スライド番号プレースホルダー 1">
            <a:extLst>
              <a:ext uri="{FF2B5EF4-FFF2-40B4-BE49-F238E27FC236}">
                <a16:creationId xmlns:a16="http://schemas.microsoft.com/office/drawing/2014/main" id="{B2AFE586-FF44-F351-E0E5-ABF6FA7BFFA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25</a:t>
            </a:fld>
            <a:endParaRPr lang="ja-JP" altLang="en-US" sz="1000">
              <a:solidFill>
                <a:srgbClr val="898989"/>
              </a:solidFill>
            </a:endParaRPr>
          </a:p>
        </p:txBody>
      </p:sp>
      <p:sp>
        <p:nvSpPr>
          <p:cNvPr id="6" name="テキスト ボックス 10">
            <a:extLst>
              <a:ext uri="{FF2B5EF4-FFF2-40B4-BE49-F238E27FC236}">
                <a16:creationId xmlns:a16="http://schemas.microsoft.com/office/drawing/2014/main" id="{97ADED88-35D6-9A62-008E-B46680A09316}"/>
              </a:ext>
            </a:extLst>
          </p:cNvPr>
          <p:cNvSpPr txBox="1">
            <a:spLocks noChangeArrowheads="1"/>
          </p:cNvSpPr>
          <p:nvPr/>
        </p:nvSpPr>
        <p:spPr bwMode="auto">
          <a:xfrm>
            <a:off x="9525" y="6657945"/>
            <a:ext cx="713849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出典：神奈川県保健福祉局福祉部生活援護課</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神奈川県版子どもの健全育成プログラム</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令和</a:t>
            </a:r>
            <a:r>
              <a:rPr lang="en-US" altLang="ja-JP" sz="1000" dirty="0">
                <a:latin typeface="メイリオ" panose="020B0604030504040204" pitchFamily="50" charset="-128"/>
                <a:ea typeface="メイリオ" panose="020B0604030504040204" pitchFamily="50" charset="-128"/>
              </a:rPr>
              <a:t>6</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10</a:t>
            </a:r>
            <a:r>
              <a:rPr lang="ja-JP" altLang="en-US" sz="1000" dirty="0">
                <a:latin typeface="メイリオ" panose="020B0604030504040204" pitchFamily="50" charset="-128"/>
                <a:ea typeface="メイリオ" panose="020B0604030504040204" pitchFamily="50" charset="-128"/>
              </a:rPr>
              <a:t>月版をもとに作成</a:t>
            </a:r>
            <a:endParaRPr lang="en-US" altLang="ja-JP" sz="1000" dirty="0">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D7B0EA95-0BD4-0ADA-22C0-31B9FEA3C451}"/>
              </a:ext>
            </a:extLst>
          </p:cNvPr>
          <p:cNvSpPr/>
          <p:nvPr/>
        </p:nvSpPr>
        <p:spPr>
          <a:xfrm>
            <a:off x="453000" y="628316"/>
            <a:ext cx="9000000" cy="354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6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支援にあたり以下のような困りごとに直面した際は、ここにあることをヒントにしてみて下さい。</a:t>
            </a:r>
          </a:p>
        </p:txBody>
      </p:sp>
      <p:sp>
        <p:nvSpPr>
          <p:cNvPr id="14" name="正方形/長方形 13">
            <a:extLst>
              <a:ext uri="{FF2B5EF4-FFF2-40B4-BE49-F238E27FC236}">
                <a16:creationId xmlns:a16="http://schemas.microsoft.com/office/drawing/2014/main" id="{A5B8C511-D3EB-576F-1ACA-A08886237370}"/>
              </a:ext>
            </a:extLst>
          </p:cNvPr>
          <p:cNvSpPr/>
          <p:nvPr/>
        </p:nvSpPr>
        <p:spPr>
          <a:xfrm>
            <a:off x="1496260" y="1160879"/>
            <a:ext cx="5734099" cy="5151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お子さんになかなか会うことができません。</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生活のことや学校のことなど、直接色々聞けるとよいのですが</a:t>
            </a:r>
            <a:r>
              <a:rPr kumimoji="1" lang="en-US" altLang="ja-JP" sz="1400" b="1" spc="100" dirty="0">
                <a:solidFill>
                  <a:schemeClr val="tx1"/>
                </a:solidFill>
                <a:latin typeface="メイリオ" panose="020B0604030504040204" pitchFamily="50" charset="-128"/>
                <a:ea typeface="メイリオ" panose="020B0604030504040204" pitchFamily="50" charset="-128"/>
              </a:rPr>
              <a:t>…</a:t>
            </a:r>
            <a:r>
              <a:rPr kumimoji="1" lang="ja-JP" altLang="en-US" sz="1400" b="1" spc="100" dirty="0">
                <a:solidFill>
                  <a:schemeClr val="tx1"/>
                </a:solidFill>
                <a:latin typeface="メイリオ" panose="020B0604030504040204" pitchFamily="50" charset="-128"/>
                <a:ea typeface="メイリオ" panose="020B0604030504040204" pitchFamily="50" charset="-128"/>
              </a:rPr>
              <a:t>。</a:t>
            </a:r>
          </a:p>
        </p:txBody>
      </p:sp>
      <p:pic>
        <p:nvPicPr>
          <p:cNvPr id="17" name="図 16" descr="黒い背景と男性の絵&#10;&#10;AI によって生成されたコンテンツは間違っている可能性があります。">
            <a:extLst>
              <a:ext uri="{FF2B5EF4-FFF2-40B4-BE49-F238E27FC236}">
                <a16:creationId xmlns:a16="http://schemas.microsoft.com/office/drawing/2014/main" id="{FF763F91-6D90-846F-D491-615757906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6878" y="2512403"/>
            <a:ext cx="1429987" cy="1429987"/>
          </a:xfrm>
          <a:prstGeom prst="rect">
            <a:avLst/>
          </a:prstGeom>
        </p:spPr>
      </p:pic>
      <p:sp>
        <p:nvSpPr>
          <p:cNvPr id="19" name="四角形: 角を丸くする 18">
            <a:extLst>
              <a:ext uri="{FF2B5EF4-FFF2-40B4-BE49-F238E27FC236}">
                <a16:creationId xmlns:a16="http://schemas.microsoft.com/office/drawing/2014/main" id="{6EC4ECAD-1EF3-7286-5242-129415409234}"/>
              </a:ext>
            </a:extLst>
          </p:cNvPr>
          <p:cNvSpPr/>
          <p:nvPr/>
        </p:nvSpPr>
        <p:spPr>
          <a:xfrm>
            <a:off x="867266" y="2071518"/>
            <a:ext cx="7429008" cy="1766982"/>
          </a:xfrm>
          <a:prstGeom prst="roundRect">
            <a:avLst>
              <a:gd name="adj" fmla="val 11855"/>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6">
            <a:extLst>
              <a:ext uri="{FF2B5EF4-FFF2-40B4-BE49-F238E27FC236}">
                <a16:creationId xmlns:a16="http://schemas.microsoft.com/office/drawing/2014/main" id="{916E6418-EF19-CD75-EC68-0584C9BAA084}"/>
              </a:ext>
            </a:extLst>
          </p:cNvPr>
          <p:cNvSpPr>
            <a:spLocks noChangeArrowheads="1"/>
          </p:cNvSpPr>
          <p:nvPr/>
        </p:nvSpPr>
        <p:spPr bwMode="auto">
          <a:xfrm>
            <a:off x="1065229" y="2166227"/>
            <a:ext cx="6837320"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23850" indent="-32385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indent="0" eaLnBrk="1" hangingPunct="1">
              <a:lnSpc>
                <a:spcPct val="100000"/>
              </a:lnSpc>
              <a:spcBef>
                <a:spcPct val="0"/>
              </a:spcBef>
              <a:spcAft>
                <a:spcPts val="600"/>
              </a:spcAft>
              <a:buNone/>
            </a:pPr>
            <a:r>
              <a:rPr kumimoji="0" lang="ja-JP" altLang="en-US" sz="1400" spc="100" dirty="0">
                <a:latin typeface="メイリオ" panose="020B0604030504040204" pitchFamily="50" charset="-128"/>
                <a:ea typeface="メイリオ" panose="020B0604030504040204" pitchFamily="50" charset="-128"/>
              </a:rPr>
              <a:t>子どもに直接会うことが難しい場合でも、継続的な支援をしていく必要があるため、なるべく会う機会をうかがいましょう。</a:t>
            </a:r>
          </a:p>
          <a:p>
            <a:pPr marL="0" indent="0" eaLnBrk="1" hangingPunct="1">
              <a:lnSpc>
                <a:spcPct val="100000"/>
              </a:lnSpc>
              <a:spcBef>
                <a:spcPct val="0"/>
              </a:spcBef>
              <a:spcAft>
                <a:spcPts val="600"/>
              </a:spcAft>
              <a:buNone/>
            </a:pPr>
            <a:r>
              <a:rPr kumimoji="0" lang="ja-JP" altLang="en-US" sz="1400" spc="100" dirty="0">
                <a:latin typeface="メイリオ" panose="020B0604030504040204" pitchFamily="50" charset="-128"/>
                <a:ea typeface="メイリオ" panose="020B0604030504040204" pitchFamily="50" charset="-128"/>
              </a:rPr>
              <a:t>通学している子どもと面接する場合は部活動のない日、学校行事の代休日や長期休業期間などを利用しましょう。</a:t>
            </a:r>
            <a:endParaRPr kumimoji="0" lang="en-US" altLang="ja-JP" sz="1400" spc="100" dirty="0">
              <a:latin typeface="メイリオ" panose="020B0604030504040204" pitchFamily="50" charset="-128"/>
              <a:ea typeface="メイリオ" panose="020B0604030504040204" pitchFamily="50" charset="-128"/>
            </a:endParaRPr>
          </a:p>
          <a:p>
            <a:pPr marL="0" indent="0" eaLnBrk="1" hangingPunct="1">
              <a:lnSpc>
                <a:spcPct val="100000"/>
              </a:lnSpc>
              <a:spcBef>
                <a:spcPct val="0"/>
              </a:spcBef>
              <a:spcAft>
                <a:spcPts val="600"/>
              </a:spcAft>
              <a:buNone/>
            </a:pPr>
            <a:r>
              <a:rPr kumimoji="0" lang="ja-JP" altLang="en-US" sz="1400" spc="100" dirty="0">
                <a:latin typeface="メイリオ" panose="020B0604030504040204" pitchFamily="50" charset="-128"/>
                <a:ea typeface="メイリオ" panose="020B0604030504040204" pitchFamily="50" charset="-128"/>
              </a:rPr>
              <a:t>家庭以外で子どもと面接する場合は、学校や公民館、役場などを利用するなどの工夫が考えられます。</a:t>
            </a:r>
            <a:endParaRPr kumimoji="0" lang="en-US" altLang="ja-JP" sz="1400" spc="100" dirty="0">
              <a:latin typeface="メイリオ" panose="020B0604030504040204" pitchFamily="50" charset="-128"/>
              <a:ea typeface="メイリオ" panose="020B0604030504040204" pitchFamily="50" charset="-128"/>
            </a:endParaRPr>
          </a:p>
        </p:txBody>
      </p:sp>
      <p:sp>
        <p:nvSpPr>
          <p:cNvPr id="20" name="二等辺三角形 19">
            <a:extLst>
              <a:ext uri="{FF2B5EF4-FFF2-40B4-BE49-F238E27FC236}">
                <a16:creationId xmlns:a16="http://schemas.microsoft.com/office/drawing/2014/main" id="{F21AF561-2BC2-419A-04A4-E53078EE782A}"/>
              </a:ext>
            </a:extLst>
          </p:cNvPr>
          <p:cNvSpPr/>
          <p:nvPr/>
        </p:nvSpPr>
        <p:spPr>
          <a:xfrm rot="16200000" flipV="1">
            <a:off x="8129872" y="2946895"/>
            <a:ext cx="354011" cy="427669"/>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3" name="図 22" descr="挿絵 が含まれている画像&#10;&#10;AI によって生成されたコンテンツは間違っている可能性があります。">
            <a:extLst>
              <a:ext uri="{FF2B5EF4-FFF2-40B4-BE49-F238E27FC236}">
                <a16:creationId xmlns:a16="http://schemas.microsoft.com/office/drawing/2014/main" id="{B79CB73E-6C0C-FF90-DB9B-97EA61FA3B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28" y="870517"/>
            <a:ext cx="1312813" cy="1312813"/>
          </a:xfrm>
          <a:prstGeom prst="rect">
            <a:avLst/>
          </a:prstGeom>
        </p:spPr>
      </p:pic>
      <p:sp>
        <p:nvSpPr>
          <p:cNvPr id="25" name="四角形: 角を丸くする 24">
            <a:extLst>
              <a:ext uri="{FF2B5EF4-FFF2-40B4-BE49-F238E27FC236}">
                <a16:creationId xmlns:a16="http://schemas.microsoft.com/office/drawing/2014/main" id="{E656B65B-2C93-3F95-B026-DF6744BF1E7D}"/>
              </a:ext>
            </a:extLst>
          </p:cNvPr>
          <p:cNvSpPr/>
          <p:nvPr/>
        </p:nvSpPr>
        <p:spPr>
          <a:xfrm>
            <a:off x="723900" y="4146348"/>
            <a:ext cx="8458200" cy="2083335"/>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t"/>
          <a:lstStyle/>
          <a:p>
            <a:pPr algn="ctr" eaLnBrk="1" fontAlgn="auto" hangingPunct="1">
              <a:spcBef>
                <a:spcPts val="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ミニワーク「あなたの職場ではどうしますか？」</a:t>
            </a:r>
          </a:p>
        </p:txBody>
      </p:sp>
      <p:sp>
        <p:nvSpPr>
          <p:cNvPr id="2" name="正方形/長方形 44">
            <a:extLst>
              <a:ext uri="{FF2B5EF4-FFF2-40B4-BE49-F238E27FC236}">
                <a16:creationId xmlns:a16="http://schemas.microsoft.com/office/drawing/2014/main" id="{9062C699-D028-4DC9-7F3A-E21BDF812022}"/>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83339133"/>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FC63C-1318-323A-CBF5-84E5ED8B76F3}"/>
            </a:ext>
          </a:extLst>
        </p:cNvPr>
        <p:cNvGrpSpPr/>
        <p:nvPr/>
      </p:nvGrpSpPr>
      <p:grpSpPr>
        <a:xfrm>
          <a:off x="0" y="0"/>
          <a:ext cx="0" cy="0"/>
          <a:chOff x="0" y="0"/>
          <a:chExt cx="0" cy="0"/>
        </a:xfrm>
      </p:grpSpPr>
      <p:sp>
        <p:nvSpPr>
          <p:cNvPr id="15" name="吹き出し: 角を丸めた四角形 14">
            <a:extLst>
              <a:ext uri="{FF2B5EF4-FFF2-40B4-BE49-F238E27FC236}">
                <a16:creationId xmlns:a16="http://schemas.microsoft.com/office/drawing/2014/main" id="{52B3F508-BF33-4CE8-423E-B44CA9B2BFCA}"/>
              </a:ext>
            </a:extLst>
          </p:cNvPr>
          <p:cNvSpPr/>
          <p:nvPr/>
        </p:nvSpPr>
        <p:spPr>
          <a:xfrm>
            <a:off x="1385740" y="849668"/>
            <a:ext cx="6627044" cy="721978"/>
          </a:xfrm>
          <a:prstGeom prst="wedgeRoundRectCallout">
            <a:avLst>
              <a:gd name="adj1" fmla="val -53031"/>
              <a:gd name="adj2" fmla="val 19412"/>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459" name="スライド番号プレースホルダー 1">
            <a:extLst>
              <a:ext uri="{FF2B5EF4-FFF2-40B4-BE49-F238E27FC236}">
                <a16:creationId xmlns:a16="http://schemas.microsoft.com/office/drawing/2014/main" id="{73F766A3-6B36-25B7-EC22-24D8CED02D4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26</a:t>
            </a:fld>
            <a:endParaRPr lang="ja-JP" altLang="en-US" sz="1000">
              <a:solidFill>
                <a:srgbClr val="898989"/>
              </a:solidFill>
            </a:endParaRPr>
          </a:p>
        </p:txBody>
      </p:sp>
      <p:sp>
        <p:nvSpPr>
          <p:cNvPr id="6" name="テキスト ボックス 10">
            <a:extLst>
              <a:ext uri="{FF2B5EF4-FFF2-40B4-BE49-F238E27FC236}">
                <a16:creationId xmlns:a16="http://schemas.microsoft.com/office/drawing/2014/main" id="{F89F10FF-CADF-40E6-106F-A29E7E42DA51}"/>
              </a:ext>
            </a:extLst>
          </p:cNvPr>
          <p:cNvSpPr txBox="1">
            <a:spLocks noChangeArrowheads="1"/>
          </p:cNvSpPr>
          <p:nvPr/>
        </p:nvSpPr>
        <p:spPr bwMode="auto">
          <a:xfrm>
            <a:off x="9525" y="6657945"/>
            <a:ext cx="724589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出典：新保美香</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生活保護実践講座－利用者とともに歩む社会福祉実践－</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,2018</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,p46</a:t>
            </a:r>
            <a:r>
              <a:rPr lang="ja-JP" altLang="en-US" sz="1000" dirty="0">
                <a:latin typeface="メイリオ" panose="020B0604030504040204" pitchFamily="50" charset="-128"/>
                <a:ea typeface="メイリオ" panose="020B0604030504040204" pitchFamily="50" charset="-128"/>
              </a:rPr>
              <a:t>をもとに作成</a:t>
            </a:r>
          </a:p>
        </p:txBody>
      </p:sp>
      <p:pic>
        <p:nvPicPr>
          <p:cNvPr id="13" name="図 12" descr="黒い背景と男性の絵&#10;&#10;AI によって生成されたコンテンツは間違っている可能性があります。">
            <a:extLst>
              <a:ext uri="{FF2B5EF4-FFF2-40B4-BE49-F238E27FC236}">
                <a16:creationId xmlns:a16="http://schemas.microsoft.com/office/drawing/2014/main" id="{C5F6043D-60B7-2C24-E383-0BFB6C6D1F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447" y="672821"/>
            <a:ext cx="1312813" cy="1312813"/>
          </a:xfrm>
          <a:prstGeom prst="rect">
            <a:avLst/>
          </a:prstGeom>
        </p:spPr>
      </p:pic>
      <p:sp>
        <p:nvSpPr>
          <p:cNvPr id="14" name="正方形/長方形 13">
            <a:extLst>
              <a:ext uri="{FF2B5EF4-FFF2-40B4-BE49-F238E27FC236}">
                <a16:creationId xmlns:a16="http://schemas.microsoft.com/office/drawing/2014/main" id="{1D919A45-1413-2438-D2A7-8A85C15932C5}"/>
              </a:ext>
            </a:extLst>
          </p:cNvPr>
          <p:cNvSpPr/>
          <p:nvPr/>
        </p:nvSpPr>
        <p:spPr>
          <a:xfrm>
            <a:off x="1496260" y="968855"/>
            <a:ext cx="5734099" cy="5151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親子関係</a:t>
            </a:r>
            <a:r>
              <a:rPr kumimoji="1" lang="ja-JP" altLang="en-US" sz="1400" b="1" spc="100">
                <a:solidFill>
                  <a:schemeClr val="tx1"/>
                </a:solidFill>
                <a:latin typeface="メイリオ" panose="020B0604030504040204" pitchFamily="50" charset="-128"/>
                <a:ea typeface="メイリオ" panose="020B0604030504040204" pitchFamily="50" charset="-128"/>
              </a:rPr>
              <a:t>や子どもが抱える</a:t>
            </a:r>
            <a:r>
              <a:rPr kumimoji="1" lang="ja-JP" altLang="en-US" sz="1400" b="1" spc="100" dirty="0">
                <a:solidFill>
                  <a:schemeClr val="tx1"/>
                </a:solidFill>
                <a:latin typeface="メイリオ" panose="020B0604030504040204" pitchFamily="50" charset="-128"/>
                <a:ea typeface="メイリオ" panose="020B0604030504040204" pitchFamily="50" charset="-128"/>
              </a:rPr>
              <a:t>問題に対して、ケースワーカーの</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関わりを拒否されるのですが、どうすればよいでしょうか</a:t>
            </a:r>
            <a:r>
              <a:rPr kumimoji="1" lang="en-US" altLang="ja-JP" sz="1400" b="1" spc="100" dirty="0">
                <a:solidFill>
                  <a:schemeClr val="tx1"/>
                </a:solidFill>
                <a:latin typeface="メイリオ" panose="020B0604030504040204" pitchFamily="50" charset="-128"/>
                <a:ea typeface="メイリオ" panose="020B0604030504040204" pitchFamily="50" charset="-128"/>
              </a:rPr>
              <a:t>…</a:t>
            </a:r>
            <a:r>
              <a:rPr kumimoji="1" lang="ja-JP" altLang="en-US" sz="1400" b="1" spc="100" dirty="0">
                <a:solidFill>
                  <a:schemeClr val="tx1"/>
                </a:solidFill>
                <a:latin typeface="メイリオ" panose="020B0604030504040204" pitchFamily="50" charset="-128"/>
                <a:ea typeface="メイリオ" panose="020B0604030504040204" pitchFamily="50" charset="-128"/>
              </a:rPr>
              <a:t>。</a:t>
            </a:r>
          </a:p>
        </p:txBody>
      </p:sp>
      <p:pic>
        <p:nvPicPr>
          <p:cNvPr id="17" name="図 16" descr="黒い背景と男性の絵&#10;&#10;AI によって生成されたコンテンツは間違っている可能性があります。">
            <a:extLst>
              <a:ext uri="{FF2B5EF4-FFF2-40B4-BE49-F238E27FC236}">
                <a16:creationId xmlns:a16="http://schemas.microsoft.com/office/drawing/2014/main" id="{BCBFA6C4-533D-6452-6805-1F09C16575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6878" y="2292947"/>
            <a:ext cx="1429987" cy="1429987"/>
          </a:xfrm>
          <a:prstGeom prst="rect">
            <a:avLst/>
          </a:prstGeom>
        </p:spPr>
      </p:pic>
      <p:sp>
        <p:nvSpPr>
          <p:cNvPr id="19" name="四角形: 角を丸くする 18">
            <a:extLst>
              <a:ext uri="{FF2B5EF4-FFF2-40B4-BE49-F238E27FC236}">
                <a16:creationId xmlns:a16="http://schemas.microsoft.com/office/drawing/2014/main" id="{83A1C253-755C-F77A-B493-2512293A8848}"/>
              </a:ext>
            </a:extLst>
          </p:cNvPr>
          <p:cNvSpPr/>
          <p:nvPr/>
        </p:nvSpPr>
        <p:spPr>
          <a:xfrm>
            <a:off x="867266" y="1852062"/>
            <a:ext cx="7429008" cy="1600043"/>
          </a:xfrm>
          <a:prstGeom prst="roundRect">
            <a:avLst>
              <a:gd name="adj" fmla="val 11855"/>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6">
            <a:extLst>
              <a:ext uri="{FF2B5EF4-FFF2-40B4-BE49-F238E27FC236}">
                <a16:creationId xmlns:a16="http://schemas.microsoft.com/office/drawing/2014/main" id="{028E890F-4F26-83C6-4585-ECAC1F82EF92}"/>
              </a:ext>
            </a:extLst>
          </p:cNvPr>
          <p:cNvSpPr>
            <a:spLocks noChangeArrowheads="1"/>
          </p:cNvSpPr>
          <p:nvPr/>
        </p:nvSpPr>
        <p:spPr bwMode="auto">
          <a:xfrm>
            <a:off x="1061495" y="1942244"/>
            <a:ext cx="6837320" cy="14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23850" indent="-32385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indent="0" eaLnBrk="1" hangingPunct="1">
              <a:lnSpc>
                <a:spcPct val="100000"/>
              </a:lnSpc>
              <a:spcBef>
                <a:spcPct val="0"/>
              </a:spcBef>
              <a:spcAft>
                <a:spcPts val="600"/>
              </a:spcAft>
              <a:buNone/>
            </a:pPr>
            <a:r>
              <a:rPr kumimoji="0" lang="ja-JP" altLang="en-US" sz="1400" spc="100" dirty="0">
                <a:latin typeface="メイリオ" panose="020B0604030504040204" pitchFamily="50" charset="-128"/>
                <a:ea typeface="メイリオ" panose="020B0604030504040204" pitchFamily="50" charset="-128"/>
              </a:rPr>
              <a:t>査察指導員を含めた役割分担により複数体制で粘り強く関わりましょう。</a:t>
            </a:r>
          </a:p>
          <a:p>
            <a:pPr marL="0" indent="0" eaLnBrk="1" hangingPunct="1">
              <a:lnSpc>
                <a:spcPct val="100000"/>
              </a:lnSpc>
              <a:spcBef>
                <a:spcPct val="0"/>
              </a:spcBef>
              <a:spcAft>
                <a:spcPts val="600"/>
              </a:spcAft>
              <a:buNone/>
            </a:pPr>
            <a:r>
              <a:rPr kumimoji="0" lang="ja-JP" altLang="en-US" sz="1400" spc="100" dirty="0">
                <a:latin typeface="メイリオ" panose="020B0604030504040204" pitchFamily="50" charset="-128"/>
                <a:ea typeface="メイリオ" panose="020B0604030504040204" pitchFamily="50" charset="-128"/>
              </a:rPr>
              <a:t>一方で、生活保護による支援以外の切り口で、関わりの糸口を探ることも重要です。例えば、生活困窮者自立支援法では学習支援や不登校・ひきこもり支援などが実施されています。それ以外にも様々な子どもにとっての「居場所づくり」が進められています。地域の中でそれらを数多く見出し、連携して問題解決にあたれるようにしましょう。</a:t>
            </a:r>
          </a:p>
        </p:txBody>
      </p:sp>
      <p:sp>
        <p:nvSpPr>
          <p:cNvPr id="20" name="二等辺三角形 19">
            <a:extLst>
              <a:ext uri="{FF2B5EF4-FFF2-40B4-BE49-F238E27FC236}">
                <a16:creationId xmlns:a16="http://schemas.microsoft.com/office/drawing/2014/main" id="{2928594B-26B5-4FDE-1216-6FC3398777EC}"/>
              </a:ext>
            </a:extLst>
          </p:cNvPr>
          <p:cNvSpPr/>
          <p:nvPr/>
        </p:nvSpPr>
        <p:spPr>
          <a:xfrm rot="16200000" flipV="1">
            <a:off x="8129872" y="2727439"/>
            <a:ext cx="354011" cy="427669"/>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四角形: 角を丸くする 1">
            <a:extLst>
              <a:ext uri="{FF2B5EF4-FFF2-40B4-BE49-F238E27FC236}">
                <a16:creationId xmlns:a16="http://schemas.microsoft.com/office/drawing/2014/main" id="{DF050360-D396-87BF-EBB3-8BF88BC15D1D}"/>
              </a:ext>
            </a:extLst>
          </p:cNvPr>
          <p:cNvSpPr/>
          <p:nvPr/>
        </p:nvSpPr>
        <p:spPr>
          <a:xfrm>
            <a:off x="723900" y="4146348"/>
            <a:ext cx="8458200" cy="2083335"/>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t"/>
          <a:lstStyle/>
          <a:p>
            <a:pPr algn="ctr" eaLnBrk="1" fontAlgn="auto" hangingPunct="1">
              <a:spcBef>
                <a:spcPts val="0"/>
              </a:spcBef>
              <a:spcAft>
                <a:spcPts val="0"/>
              </a:spcAft>
              <a:defRPr/>
            </a:pPr>
            <a:r>
              <a:rPr kumimoji="1" lang="ja-JP" altLang="en-US" sz="1400" b="1" spc="100" dirty="0">
                <a:solidFill>
                  <a:schemeClr val="tx1"/>
                </a:solidFill>
                <a:latin typeface="メイリオ" panose="020B0604030504040204" pitchFamily="50" charset="-128"/>
                <a:ea typeface="メイリオ" panose="020B0604030504040204" pitchFamily="50" charset="-128"/>
              </a:rPr>
              <a:t>ミニワーク「あなたの職場ではどうしますか？」</a:t>
            </a:r>
          </a:p>
        </p:txBody>
      </p:sp>
      <p:sp>
        <p:nvSpPr>
          <p:cNvPr id="4" name="正方形/長方形 44">
            <a:extLst>
              <a:ext uri="{FF2B5EF4-FFF2-40B4-BE49-F238E27FC236}">
                <a16:creationId xmlns:a16="http://schemas.microsoft.com/office/drawing/2014/main" id="{A3418E25-C058-679C-41D7-2EF3A78C195C}"/>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86115717"/>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56A79-4DE0-F307-735C-5B0F042C147F}"/>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4ACF5BA0-5421-2731-C996-2B56AB8816F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27</a:t>
            </a:fld>
            <a:endParaRPr lang="ja-JP" altLang="en-US" sz="1000">
              <a:solidFill>
                <a:srgbClr val="898989"/>
              </a:solidFill>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409E8D70-61D6-1DE9-76E6-0246CA885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4E656F8A-979A-4F6D-85FF-ECB08272EC11}"/>
              </a:ext>
            </a:extLst>
          </p:cNvPr>
          <p:cNvSpPr txBox="1"/>
          <p:nvPr/>
        </p:nvSpPr>
        <p:spPr>
          <a:xfrm>
            <a:off x="439737" y="1734617"/>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Ⅲ</a:t>
            </a:r>
            <a:r>
              <a:rPr kumimoji="1" lang="ja-JP" altLang="en-US" sz="3200" b="1" spc="300" dirty="0">
                <a:latin typeface="メイリオ" panose="020B0604030504040204" pitchFamily="50" charset="-128"/>
                <a:ea typeface="メイリオ" panose="020B0604030504040204" pitchFamily="50" charset="-128"/>
              </a:rPr>
              <a:t>．</a:t>
            </a:r>
            <a:r>
              <a:rPr kumimoji="1" lang="ja-JP" altLang="en-US" sz="3200" b="1" spc="100" baseline="0" dirty="0">
                <a:latin typeface="メイリオ" panose="020B0604030504040204" pitchFamily="50" charset="-128"/>
                <a:ea typeface="メイリオ" panose="020B0604030504040204" pitchFamily="50" charset="-128"/>
              </a:rPr>
              <a:t>事例で深める！子どものいる世帯への支援</a:t>
            </a:r>
            <a:endParaRPr kumimoji="1" lang="ja-JP" altLang="en-US" sz="3200" b="1" spc="300" dirty="0">
              <a:latin typeface="メイリオ" panose="020B0604030504040204" pitchFamily="50" charset="-128"/>
              <a:ea typeface="メイリオ" panose="020B0604030504040204" pitchFamily="50" charset="-128"/>
            </a:endParaRPr>
          </a:p>
        </p:txBody>
      </p:sp>
      <p:sp>
        <p:nvSpPr>
          <p:cNvPr id="5" name="平行四辺形 4">
            <a:extLst>
              <a:ext uri="{FF2B5EF4-FFF2-40B4-BE49-F238E27FC236}">
                <a16:creationId xmlns:a16="http://schemas.microsoft.com/office/drawing/2014/main" id="{7EF944D8-CF14-7720-CBBD-9007697B88C6}"/>
              </a:ext>
            </a:extLst>
          </p:cNvPr>
          <p:cNvSpPr/>
          <p:nvPr/>
        </p:nvSpPr>
        <p:spPr>
          <a:xfrm>
            <a:off x="439737" y="233870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6" name="テキスト ボックス 5">
            <a:extLst>
              <a:ext uri="{FF2B5EF4-FFF2-40B4-BE49-F238E27FC236}">
                <a16:creationId xmlns:a16="http://schemas.microsoft.com/office/drawing/2014/main" id="{48C6E572-A8AC-27E7-D738-A84C09221876}"/>
              </a:ext>
            </a:extLst>
          </p:cNvPr>
          <p:cNvSpPr txBox="1"/>
          <p:nvPr/>
        </p:nvSpPr>
        <p:spPr>
          <a:xfrm>
            <a:off x="796925" y="3946062"/>
            <a:ext cx="8729663" cy="2185214"/>
          </a:xfrm>
          <a:prstGeom prst="rect">
            <a:avLst/>
          </a:prstGeom>
          <a:noFill/>
          <a:ln>
            <a:noFill/>
          </a:ln>
        </p:spPr>
        <p:txBody>
          <a:bodyPr wrap="square"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　「子どものいる世帯」の事例検討に取り組んでみましょう。</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ここでは、例題をもとに、「①課題分析」「②ストレングスの検討」「③氷山モデルでの理解」「④（改めて）課題分析」 「⑤援助方針の策定」の５つのステップで、対象者の理解を深めていきます。</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この枠組みを使用して、日々の業務の中で「今後どのように支援していけばよいだろう？」と感じている事例についても、検討してみてください。</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05823845"/>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7BEFD-E89E-B4E9-C69C-E675F052FE85}"/>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1159975E-09A7-7AFB-E8F4-F7CC482FB5C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28</a:t>
            </a:fld>
            <a:endParaRPr lang="ja-JP" altLang="en-US" sz="1000">
              <a:solidFill>
                <a:srgbClr val="898989"/>
              </a:solidFill>
            </a:endParaRPr>
          </a:p>
        </p:txBody>
      </p:sp>
      <p:sp>
        <p:nvSpPr>
          <p:cNvPr id="6" name="テキスト ボックス 5">
            <a:extLst>
              <a:ext uri="{FF2B5EF4-FFF2-40B4-BE49-F238E27FC236}">
                <a16:creationId xmlns:a16="http://schemas.microsoft.com/office/drawing/2014/main" id="{FFEF5BC2-3DB5-1911-40DB-18FBCB282FDA}"/>
              </a:ext>
            </a:extLst>
          </p:cNvPr>
          <p:cNvSpPr txBox="1"/>
          <p:nvPr/>
        </p:nvSpPr>
        <p:spPr>
          <a:xfrm>
            <a:off x="588168" y="256490"/>
            <a:ext cx="8729663" cy="1000274"/>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　この事例検討は、以下のプロセスですすめていきます。</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躓いたら、研修教材「</a:t>
            </a:r>
            <a:r>
              <a:rPr kumimoji="1" lang="en-US" altLang="ja-JP" sz="1800" spc="100" dirty="0">
                <a:latin typeface="メイリオ" panose="020B0604030504040204" pitchFamily="50" charset="-128"/>
                <a:ea typeface="メイリオ" panose="020B0604030504040204" pitchFamily="50" charset="-128"/>
              </a:rPr>
              <a:t>No.3-5 </a:t>
            </a:r>
            <a:r>
              <a:rPr kumimoji="1" lang="ja-JP" altLang="en-US" sz="1800" spc="100" dirty="0">
                <a:latin typeface="メイリオ" panose="020B0604030504040204" pitchFamily="50" charset="-128"/>
                <a:ea typeface="メイリオ" panose="020B0604030504040204" pitchFamily="50" charset="-128"/>
              </a:rPr>
              <a:t>アセスメントと援助方針の策定</a:t>
            </a:r>
            <a:r>
              <a:rPr kumimoji="1" lang="ja-JP" altLang="en-US" spc="300" dirty="0">
                <a:latin typeface="メイリオ" panose="020B0604030504040204" pitchFamily="50" charset="-128"/>
                <a:ea typeface="メイリオ" panose="020B0604030504040204" pitchFamily="50" charset="-128"/>
              </a:rPr>
              <a:t>」も参考にしていただきながら、ポイントを確認しましょう。</a:t>
            </a:r>
            <a:endParaRPr kumimoji="1" lang="en-US" altLang="ja-JP" spc="300" dirty="0">
              <a:latin typeface="メイリオ" panose="020B0604030504040204" pitchFamily="50" charset="-128"/>
              <a:ea typeface="メイリオ" panose="020B0604030504040204" pitchFamily="50" charset="-128"/>
            </a:endParaRPr>
          </a:p>
        </p:txBody>
      </p:sp>
      <p:sp>
        <p:nvSpPr>
          <p:cNvPr id="9" name="アーチ 8">
            <a:extLst>
              <a:ext uri="{FF2B5EF4-FFF2-40B4-BE49-F238E27FC236}">
                <a16:creationId xmlns:a16="http://schemas.microsoft.com/office/drawing/2014/main" id="{7EA397CD-1B36-9D8E-A137-CA4A3C499BD1}"/>
              </a:ext>
            </a:extLst>
          </p:cNvPr>
          <p:cNvSpPr/>
          <p:nvPr/>
        </p:nvSpPr>
        <p:spPr>
          <a:xfrm>
            <a:off x="-4149382" y="1119793"/>
            <a:ext cx="6206963" cy="6206963"/>
          </a:xfrm>
          <a:prstGeom prst="blockArc">
            <a:avLst>
              <a:gd name="adj1" fmla="val 18900000"/>
              <a:gd name="adj2" fmla="val 2700000"/>
              <a:gd name="adj3" fmla="val 348"/>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10" name="フリーフォーム: 図形 9">
            <a:extLst>
              <a:ext uri="{FF2B5EF4-FFF2-40B4-BE49-F238E27FC236}">
                <a16:creationId xmlns:a16="http://schemas.microsoft.com/office/drawing/2014/main" id="{02C8C880-022D-02D8-337B-09A34C8B1804}"/>
              </a:ext>
            </a:extLst>
          </p:cNvPr>
          <p:cNvSpPr/>
          <p:nvPr/>
        </p:nvSpPr>
        <p:spPr>
          <a:xfrm>
            <a:off x="1497974" y="2206201"/>
            <a:ext cx="7281250" cy="576464"/>
          </a:xfrm>
          <a:custGeom>
            <a:avLst/>
            <a:gdLst>
              <a:gd name="connsiteX0" fmla="*/ 0 w 7281250"/>
              <a:gd name="connsiteY0" fmla="*/ 0 h 576464"/>
              <a:gd name="connsiteX1" fmla="*/ 7281250 w 7281250"/>
              <a:gd name="connsiteY1" fmla="*/ 0 h 576464"/>
              <a:gd name="connsiteX2" fmla="*/ 7281250 w 7281250"/>
              <a:gd name="connsiteY2" fmla="*/ 576464 h 576464"/>
              <a:gd name="connsiteX3" fmla="*/ 0 w 7281250"/>
              <a:gd name="connsiteY3" fmla="*/ 576464 h 576464"/>
              <a:gd name="connsiteX4" fmla="*/ 0 w 7281250"/>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250" h="576464">
                <a:moveTo>
                  <a:pt x="0" y="0"/>
                </a:moveTo>
                <a:lnTo>
                  <a:pt x="7281250" y="0"/>
                </a:lnTo>
                <a:lnTo>
                  <a:pt x="7281250" y="576464"/>
                </a:lnTo>
                <a:lnTo>
                  <a:pt x="0" y="576464"/>
                </a:lnTo>
                <a:lnTo>
                  <a:pt x="0" y="0"/>
                </a:lnTo>
                <a:close/>
              </a:path>
            </a:pathLst>
          </a:custGeom>
          <a:solidFill>
            <a:schemeClr val="accent2">
              <a:lumMod val="60000"/>
              <a:lumOff val="4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課題分析</a:t>
            </a:r>
          </a:p>
        </p:txBody>
      </p:sp>
      <p:sp>
        <p:nvSpPr>
          <p:cNvPr id="11" name="楕円 10">
            <a:extLst>
              <a:ext uri="{FF2B5EF4-FFF2-40B4-BE49-F238E27FC236}">
                <a16:creationId xmlns:a16="http://schemas.microsoft.com/office/drawing/2014/main" id="{1A9873BA-DD7E-B649-6C4C-853265DA9735}"/>
              </a:ext>
            </a:extLst>
          </p:cNvPr>
          <p:cNvSpPr/>
          <p:nvPr/>
        </p:nvSpPr>
        <p:spPr>
          <a:xfrm>
            <a:off x="1137683" y="2134143"/>
            <a:ext cx="720580" cy="72058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2" name="フリーフォーム: 図形 11">
            <a:extLst>
              <a:ext uri="{FF2B5EF4-FFF2-40B4-BE49-F238E27FC236}">
                <a16:creationId xmlns:a16="http://schemas.microsoft.com/office/drawing/2014/main" id="{A0A1041C-ED40-115C-0F86-BE048B5596D3}"/>
              </a:ext>
            </a:extLst>
          </p:cNvPr>
          <p:cNvSpPr/>
          <p:nvPr/>
        </p:nvSpPr>
        <p:spPr>
          <a:xfrm>
            <a:off x="1911051" y="3070622"/>
            <a:ext cx="6868173" cy="576464"/>
          </a:xfrm>
          <a:custGeom>
            <a:avLst/>
            <a:gdLst>
              <a:gd name="connsiteX0" fmla="*/ 0 w 6868173"/>
              <a:gd name="connsiteY0" fmla="*/ 0 h 576464"/>
              <a:gd name="connsiteX1" fmla="*/ 6868173 w 6868173"/>
              <a:gd name="connsiteY1" fmla="*/ 0 h 576464"/>
              <a:gd name="connsiteX2" fmla="*/ 6868173 w 6868173"/>
              <a:gd name="connsiteY2" fmla="*/ 576464 h 576464"/>
              <a:gd name="connsiteX3" fmla="*/ 0 w 6868173"/>
              <a:gd name="connsiteY3" fmla="*/ 576464 h 576464"/>
              <a:gd name="connsiteX4" fmla="*/ 0 w 6868173"/>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173" h="576464">
                <a:moveTo>
                  <a:pt x="0" y="0"/>
                </a:moveTo>
                <a:lnTo>
                  <a:pt x="6868173" y="0"/>
                </a:lnTo>
                <a:lnTo>
                  <a:pt x="6868173" y="576464"/>
                </a:lnTo>
                <a:lnTo>
                  <a:pt x="0" y="576464"/>
                </a:lnTo>
                <a:lnTo>
                  <a:pt x="0" y="0"/>
                </a:lnTo>
                <a:close/>
              </a:path>
            </a:pathLst>
          </a:custGeom>
          <a:solidFill>
            <a:schemeClr val="accent3">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ストレングスの検討</a:t>
            </a:r>
          </a:p>
        </p:txBody>
      </p:sp>
      <p:sp>
        <p:nvSpPr>
          <p:cNvPr id="13" name="楕円 12">
            <a:extLst>
              <a:ext uri="{FF2B5EF4-FFF2-40B4-BE49-F238E27FC236}">
                <a16:creationId xmlns:a16="http://schemas.microsoft.com/office/drawing/2014/main" id="{53A47CD7-B843-F647-CF4C-AB195C9686F3}"/>
              </a:ext>
            </a:extLst>
          </p:cNvPr>
          <p:cNvSpPr/>
          <p:nvPr/>
        </p:nvSpPr>
        <p:spPr>
          <a:xfrm>
            <a:off x="1550761" y="2998563"/>
            <a:ext cx="720580" cy="72058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4" name="フリーフォーム: 図形 13">
            <a:extLst>
              <a:ext uri="{FF2B5EF4-FFF2-40B4-BE49-F238E27FC236}">
                <a16:creationId xmlns:a16="http://schemas.microsoft.com/office/drawing/2014/main" id="{089FEED7-5C48-658B-105F-71A3295016A6}"/>
              </a:ext>
            </a:extLst>
          </p:cNvPr>
          <p:cNvSpPr/>
          <p:nvPr/>
        </p:nvSpPr>
        <p:spPr>
          <a:xfrm>
            <a:off x="2037833" y="3935042"/>
            <a:ext cx="6741391" cy="576464"/>
          </a:xfrm>
          <a:custGeom>
            <a:avLst/>
            <a:gdLst>
              <a:gd name="connsiteX0" fmla="*/ 0 w 6741391"/>
              <a:gd name="connsiteY0" fmla="*/ 0 h 576464"/>
              <a:gd name="connsiteX1" fmla="*/ 6741391 w 6741391"/>
              <a:gd name="connsiteY1" fmla="*/ 0 h 576464"/>
              <a:gd name="connsiteX2" fmla="*/ 6741391 w 6741391"/>
              <a:gd name="connsiteY2" fmla="*/ 576464 h 576464"/>
              <a:gd name="connsiteX3" fmla="*/ 0 w 6741391"/>
              <a:gd name="connsiteY3" fmla="*/ 576464 h 576464"/>
              <a:gd name="connsiteX4" fmla="*/ 0 w 6741391"/>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1391" h="576464">
                <a:moveTo>
                  <a:pt x="0" y="0"/>
                </a:moveTo>
                <a:lnTo>
                  <a:pt x="6741391" y="0"/>
                </a:lnTo>
                <a:lnTo>
                  <a:pt x="6741391" y="576464"/>
                </a:lnTo>
                <a:lnTo>
                  <a:pt x="0" y="576464"/>
                </a:lnTo>
                <a:lnTo>
                  <a:pt x="0" y="0"/>
                </a:lnTo>
                <a:close/>
              </a:path>
            </a:pathLst>
          </a:custGeom>
          <a:solidFill>
            <a:schemeClr val="accent5">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氷山モデルでの理解</a:t>
            </a:r>
          </a:p>
        </p:txBody>
      </p:sp>
      <p:sp>
        <p:nvSpPr>
          <p:cNvPr id="15" name="楕円 14">
            <a:extLst>
              <a:ext uri="{FF2B5EF4-FFF2-40B4-BE49-F238E27FC236}">
                <a16:creationId xmlns:a16="http://schemas.microsoft.com/office/drawing/2014/main" id="{B68E00F4-EBC8-D8AA-12B9-4A327D6F0061}"/>
              </a:ext>
            </a:extLst>
          </p:cNvPr>
          <p:cNvSpPr/>
          <p:nvPr/>
        </p:nvSpPr>
        <p:spPr>
          <a:xfrm>
            <a:off x="1677543" y="3862984"/>
            <a:ext cx="720580" cy="72058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6" name="フリーフォーム: 図形 15">
            <a:extLst>
              <a:ext uri="{FF2B5EF4-FFF2-40B4-BE49-F238E27FC236}">
                <a16:creationId xmlns:a16="http://schemas.microsoft.com/office/drawing/2014/main" id="{C4565468-D210-43EB-9B3A-83BD672CDBA8}"/>
              </a:ext>
            </a:extLst>
          </p:cNvPr>
          <p:cNvSpPr/>
          <p:nvPr/>
        </p:nvSpPr>
        <p:spPr>
          <a:xfrm>
            <a:off x="1911051" y="4799462"/>
            <a:ext cx="6868173" cy="576464"/>
          </a:xfrm>
          <a:custGeom>
            <a:avLst/>
            <a:gdLst>
              <a:gd name="connsiteX0" fmla="*/ 0 w 6868173"/>
              <a:gd name="connsiteY0" fmla="*/ 0 h 576464"/>
              <a:gd name="connsiteX1" fmla="*/ 6868173 w 6868173"/>
              <a:gd name="connsiteY1" fmla="*/ 0 h 576464"/>
              <a:gd name="connsiteX2" fmla="*/ 6868173 w 6868173"/>
              <a:gd name="connsiteY2" fmla="*/ 576464 h 576464"/>
              <a:gd name="connsiteX3" fmla="*/ 0 w 6868173"/>
              <a:gd name="connsiteY3" fmla="*/ 576464 h 576464"/>
              <a:gd name="connsiteX4" fmla="*/ 0 w 6868173"/>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173" h="576464">
                <a:moveTo>
                  <a:pt x="0" y="0"/>
                </a:moveTo>
                <a:lnTo>
                  <a:pt x="6868173" y="0"/>
                </a:lnTo>
                <a:lnTo>
                  <a:pt x="6868173" y="576464"/>
                </a:lnTo>
                <a:lnTo>
                  <a:pt x="0" y="576464"/>
                </a:lnTo>
                <a:lnTo>
                  <a:pt x="0" y="0"/>
                </a:lnTo>
                <a:close/>
              </a:path>
            </a:pathLst>
          </a:custGeom>
          <a:solidFill>
            <a:schemeClr val="accent2"/>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（改めて）課題分析</a:t>
            </a:r>
          </a:p>
        </p:txBody>
      </p:sp>
      <p:sp>
        <p:nvSpPr>
          <p:cNvPr id="17" name="楕円 16">
            <a:extLst>
              <a:ext uri="{FF2B5EF4-FFF2-40B4-BE49-F238E27FC236}">
                <a16:creationId xmlns:a16="http://schemas.microsoft.com/office/drawing/2014/main" id="{B363382A-8073-A698-F7C5-365C0B5D3B6E}"/>
              </a:ext>
            </a:extLst>
          </p:cNvPr>
          <p:cNvSpPr/>
          <p:nvPr/>
        </p:nvSpPr>
        <p:spPr>
          <a:xfrm>
            <a:off x="1550761" y="4727404"/>
            <a:ext cx="720580" cy="720580"/>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8" name="フリーフォーム: 図形 17">
            <a:extLst>
              <a:ext uri="{FF2B5EF4-FFF2-40B4-BE49-F238E27FC236}">
                <a16:creationId xmlns:a16="http://schemas.microsoft.com/office/drawing/2014/main" id="{B4ABB864-7C49-E0B6-32AE-B1713DC76F81}"/>
              </a:ext>
            </a:extLst>
          </p:cNvPr>
          <p:cNvSpPr/>
          <p:nvPr/>
        </p:nvSpPr>
        <p:spPr>
          <a:xfrm>
            <a:off x="1497974" y="5663882"/>
            <a:ext cx="7281250" cy="576464"/>
          </a:xfrm>
          <a:custGeom>
            <a:avLst/>
            <a:gdLst>
              <a:gd name="connsiteX0" fmla="*/ 0 w 7281250"/>
              <a:gd name="connsiteY0" fmla="*/ 0 h 576464"/>
              <a:gd name="connsiteX1" fmla="*/ 7281250 w 7281250"/>
              <a:gd name="connsiteY1" fmla="*/ 0 h 576464"/>
              <a:gd name="connsiteX2" fmla="*/ 7281250 w 7281250"/>
              <a:gd name="connsiteY2" fmla="*/ 576464 h 576464"/>
              <a:gd name="connsiteX3" fmla="*/ 0 w 7281250"/>
              <a:gd name="connsiteY3" fmla="*/ 576464 h 576464"/>
              <a:gd name="connsiteX4" fmla="*/ 0 w 7281250"/>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250" h="576464">
                <a:moveTo>
                  <a:pt x="0" y="0"/>
                </a:moveTo>
                <a:lnTo>
                  <a:pt x="7281250" y="0"/>
                </a:lnTo>
                <a:lnTo>
                  <a:pt x="7281250" y="576464"/>
                </a:lnTo>
                <a:lnTo>
                  <a:pt x="0" y="576464"/>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援助方針の策定</a:t>
            </a:r>
          </a:p>
        </p:txBody>
      </p:sp>
      <p:sp>
        <p:nvSpPr>
          <p:cNvPr id="19" name="楕円 18">
            <a:extLst>
              <a:ext uri="{FF2B5EF4-FFF2-40B4-BE49-F238E27FC236}">
                <a16:creationId xmlns:a16="http://schemas.microsoft.com/office/drawing/2014/main" id="{8E455397-618A-CDDE-9623-0A3563BD86AD}"/>
              </a:ext>
            </a:extLst>
          </p:cNvPr>
          <p:cNvSpPr/>
          <p:nvPr/>
        </p:nvSpPr>
        <p:spPr>
          <a:xfrm>
            <a:off x="1137683" y="5591824"/>
            <a:ext cx="720580" cy="720580"/>
          </a:xfrm>
          <a:prstGeom prst="ellipse">
            <a:avLst/>
          </a:prstGeom>
        </p:spPr>
        <p:style>
          <a:lnRef idx="2">
            <a:schemeClr val="accent6">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21" name="テキスト ボックス 20">
            <a:extLst>
              <a:ext uri="{FF2B5EF4-FFF2-40B4-BE49-F238E27FC236}">
                <a16:creationId xmlns:a16="http://schemas.microsoft.com/office/drawing/2014/main" id="{1591E10E-8A7D-F4A6-ACF4-01FC98CA858E}"/>
              </a:ext>
            </a:extLst>
          </p:cNvPr>
          <p:cNvSpPr txBox="1"/>
          <p:nvPr/>
        </p:nvSpPr>
        <p:spPr>
          <a:xfrm>
            <a:off x="1250375" y="2242309"/>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１</a:t>
            </a:r>
            <a:endParaRPr lang="ja-JP" altLang="en-US" sz="3200" b="1" dirty="0">
              <a:solidFill>
                <a:schemeClr val="tx1">
                  <a:lumMod val="75000"/>
                  <a:lumOff val="25000"/>
                </a:schemeClr>
              </a:solidFill>
            </a:endParaRPr>
          </a:p>
        </p:txBody>
      </p:sp>
      <p:sp>
        <p:nvSpPr>
          <p:cNvPr id="22" name="テキスト ボックス 21">
            <a:extLst>
              <a:ext uri="{FF2B5EF4-FFF2-40B4-BE49-F238E27FC236}">
                <a16:creationId xmlns:a16="http://schemas.microsoft.com/office/drawing/2014/main" id="{B5141A33-167A-B044-48C4-F1A9649AC7B2}"/>
              </a:ext>
            </a:extLst>
          </p:cNvPr>
          <p:cNvSpPr txBox="1"/>
          <p:nvPr/>
        </p:nvSpPr>
        <p:spPr>
          <a:xfrm>
            <a:off x="1666910" y="3128233"/>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２</a:t>
            </a:r>
            <a:endParaRPr lang="ja-JP" altLang="en-US" sz="3200" b="1" dirty="0">
              <a:solidFill>
                <a:schemeClr val="tx1">
                  <a:lumMod val="75000"/>
                  <a:lumOff val="25000"/>
                </a:schemeClr>
              </a:solidFill>
            </a:endParaRPr>
          </a:p>
        </p:txBody>
      </p:sp>
      <p:sp>
        <p:nvSpPr>
          <p:cNvPr id="23" name="テキスト ボックス 22">
            <a:extLst>
              <a:ext uri="{FF2B5EF4-FFF2-40B4-BE49-F238E27FC236}">
                <a16:creationId xmlns:a16="http://schemas.microsoft.com/office/drawing/2014/main" id="{16B3A2C6-06B7-E2C9-730F-28F30C11EE85}"/>
              </a:ext>
            </a:extLst>
          </p:cNvPr>
          <p:cNvSpPr txBox="1"/>
          <p:nvPr/>
        </p:nvSpPr>
        <p:spPr>
          <a:xfrm>
            <a:off x="1807937" y="3992697"/>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３</a:t>
            </a:r>
            <a:endParaRPr lang="ja-JP" altLang="en-US" sz="3200" b="1" dirty="0">
              <a:solidFill>
                <a:schemeClr val="tx1">
                  <a:lumMod val="75000"/>
                  <a:lumOff val="25000"/>
                </a:schemeClr>
              </a:solidFill>
            </a:endParaRPr>
          </a:p>
        </p:txBody>
      </p:sp>
      <p:sp>
        <p:nvSpPr>
          <p:cNvPr id="24" name="テキスト ボックス 23">
            <a:extLst>
              <a:ext uri="{FF2B5EF4-FFF2-40B4-BE49-F238E27FC236}">
                <a16:creationId xmlns:a16="http://schemas.microsoft.com/office/drawing/2014/main" id="{C5E05CA9-9AD0-C684-32DE-3C5F01AEF661}"/>
              </a:ext>
            </a:extLst>
          </p:cNvPr>
          <p:cNvSpPr txBox="1"/>
          <p:nvPr/>
        </p:nvSpPr>
        <p:spPr>
          <a:xfrm>
            <a:off x="1656810" y="4863071"/>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４</a:t>
            </a:r>
            <a:endParaRPr lang="ja-JP" altLang="en-US" sz="3200" b="1" dirty="0">
              <a:solidFill>
                <a:schemeClr val="tx1">
                  <a:lumMod val="75000"/>
                  <a:lumOff val="25000"/>
                </a:schemeClr>
              </a:solidFill>
            </a:endParaRPr>
          </a:p>
        </p:txBody>
      </p:sp>
      <p:sp>
        <p:nvSpPr>
          <p:cNvPr id="25" name="テキスト ボックス 24">
            <a:extLst>
              <a:ext uri="{FF2B5EF4-FFF2-40B4-BE49-F238E27FC236}">
                <a16:creationId xmlns:a16="http://schemas.microsoft.com/office/drawing/2014/main" id="{3B5B4F72-4FDF-3BA5-B496-CAFC363872B6}"/>
              </a:ext>
            </a:extLst>
          </p:cNvPr>
          <p:cNvSpPr txBox="1"/>
          <p:nvPr/>
        </p:nvSpPr>
        <p:spPr>
          <a:xfrm>
            <a:off x="1250375" y="5727629"/>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５</a:t>
            </a:r>
            <a:endParaRPr lang="ja-JP" altLang="en-US" sz="3200" b="1" dirty="0">
              <a:solidFill>
                <a:schemeClr val="tx1">
                  <a:lumMod val="75000"/>
                  <a:lumOff val="25000"/>
                </a:schemeClr>
              </a:solidFill>
            </a:endParaRPr>
          </a:p>
        </p:txBody>
      </p:sp>
      <p:sp>
        <p:nvSpPr>
          <p:cNvPr id="27" name="四角形: 角を丸くする 26">
            <a:extLst>
              <a:ext uri="{FF2B5EF4-FFF2-40B4-BE49-F238E27FC236}">
                <a16:creationId xmlns:a16="http://schemas.microsoft.com/office/drawing/2014/main" id="{4C628835-6C73-0BA4-0361-49C72B1FB7C8}"/>
              </a:ext>
            </a:extLst>
          </p:cNvPr>
          <p:cNvSpPr/>
          <p:nvPr/>
        </p:nvSpPr>
        <p:spPr>
          <a:xfrm>
            <a:off x="678890" y="1459951"/>
            <a:ext cx="5254076" cy="576464"/>
          </a:xfrm>
          <a:prstGeom prst="roundRect">
            <a:avLst>
              <a:gd name="adj" fmla="val 50000"/>
            </a:avLst>
          </a:prstGeom>
          <a:solidFill>
            <a:schemeClr val="bg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2000" b="1" kern="1200" spc="300" dirty="0">
                <a:solidFill>
                  <a:schemeClr val="tx1">
                    <a:lumMod val="75000"/>
                    <a:lumOff val="25000"/>
                  </a:schemeClr>
                </a:solidFill>
                <a:latin typeface="メイリオ" panose="020B0604030504040204" pitchFamily="50" charset="-128"/>
                <a:ea typeface="メイリオ" panose="020B0604030504040204" pitchFamily="50" charset="-128"/>
              </a:rPr>
              <a:t>事前準備（事例の概要を記入）</a:t>
            </a:r>
          </a:p>
        </p:txBody>
      </p:sp>
    </p:spTree>
    <p:extLst>
      <p:ext uri="{BB962C8B-B14F-4D97-AF65-F5344CB8AC3E}">
        <p14:creationId xmlns:p14="http://schemas.microsoft.com/office/powerpoint/2010/main" val="162540590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スライド番号プレースホルダー 2">
            <a:extLst>
              <a:ext uri="{FF2B5EF4-FFF2-40B4-BE49-F238E27FC236}">
                <a16:creationId xmlns:a16="http://schemas.microsoft.com/office/drawing/2014/main" id="{EE2ADFD1-3335-02B7-D702-B13430423FC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D09741B2-9C28-49AE-9278-344A95A6BFB2}" type="slidenum">
              <a:rPr lang="ja-JP" altLang="en-US" sz="1000">
                <a:solidFill>
                  <a:srgbClr val="898989"/>
                </a:solidFill>
              </a:rPr>
              <a:pPr>
                <a:lnSpc>
                  <a:spcPct val="100000"/>
                </a:lnSpc>
                <a:spcBef>
                  <a:spcPct val="0"/>
                </a:spcBef>
                <a:buFontTx/>
                <a:buNone/>
              </a:pPr>
              <a:t>2</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90DDFE07-5933-4D21-C15C-92238905A607}"/>
              </a:ext>
            </a:extLst>
          </p:cNvPr>
          <p:cNvSpPr/>
          <p:nvPr/>
        </p:nvSpPr>
        <p:spPr>
          <a:xfrm>
            <a:off x="347473" y="1479550"/>
            <a:ext cx="9179116" cy="2962275"/>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914400" lvl="1" indent="-457200" eaLnBrk="1" fontAlgn="auto" hangingPunct="1">
              <a:spcBef>
                <a:spcPts val="0"/>
              </a:spcBef>
              <a:spcAft>
                <a:spcPts val="0"/>
              </a:spcAft>
              <a:buFont typeface="Wingdings" panose="05000000000000000000" pitchFamily="2" charset="2"/>
              <a:buChar char="ü"/>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子どものいる世帯の特徴や基本的な</a:t>
            </a:r>
            <a:br>
              <a:rPr kumimoji="1" lang="en-US" altLang="ja-JP" sz="3200" b="1" spc="300" dirty="0">
                <a:solidFill>
                  <a:schemeClr val="tx1"/>
                </a:solidFill>
                <a:latin typeface="メイリオ" panose="020B0604030504040204" pitchFamily="50" charset="-128"/>
                <a:ea typeface="メイリオ" panose="020B0604030504040204" pitchFamily="50" charset="-128"/>
              </a:rPr>
            </a:br>
            <a:r>
              <a:rPr kumimoji="1" lang="ja-JP" altLang="en-US" sz="3200" b="1" spc="300" dirty="0">
                <a:solidFill>
                  <a:schemeClr val="tx1"/>
                </a:solidFill>
                <a:latin typeface="メイリオ" panose="020B0604030504040204" pitchFamily="50" charset="-128"/>
                <a:ea typeface="メイリオ" panose="020B0604030504040204" pitchFamily="50" charset="-128"/>
              </a:rPr>
              <a:t>知識を学び、支援にあたっての</a:t>
            </a:r>
            <a:br>
              <a:rPr kumimoji="1" lang="en-US" altLang="ja-JP" sz="3200" b="1" spc="300" dirty="0">
                <a:solidFill>
                  <a:schemeClr val="tx1"/>
                </a:solidFill>
                <a:latin typeface="メイリオ" panose="020B0604030504040204" pitchFamily="50" charset="-128"/>
                <a:ea typeface="メイリオ" panose="020B0604030504040204" pitchFamily="50" charset="-128"/>
              </a:rPr>
            </a:br>
            <a:r>
              <a:rPr kumimoji="1" lang="ja-JP" altLang="en-US" sz="3200" b="1" spc="300" dirty="0">
                <a:solidFill>
                  <a:schemeClr val="tx1"/>
                </a:solidFill>
                <a:latin typeface="メイリオ" panose="020B0604030504040204" pitchFamily="50" charset="-128"/>
                <a:ea typeface="メイリオ" panose="020B0604030504040204" pitchFamily="50" charset="-128"/>
              </a:rPr>
              <a:t>考え方や姿勢を理解する</a:t>
            </a:r>
            <a:endParaRPr kumimoji="1" lang="ja-JP" altLang="en-US" sz="3200" b="1" spc="3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4CEEA-00A9-DE81-E968-A97112381C44}"/>
            </a:ext>
          </a:extLst>
        </p:cNvPr>
        <p:cNvGrpSpPr/>
        <p:nvPr/>
      </p:nvGrpSpPr>
      <p:grpSpPr>
        <a:xfrm>
          <a:off x="0" y="0"/>
          <a:ext cx="0" cy="0"/>
          <a:chOff x="0" y="0"/>
          <a:chExt cx="0" cy="0"/>
        </a:xfrm>
      </p:grpSpPr>
      <p:sp>
        <p:nvSpPr>
          <p:cNvPr id="35845" name="スライド番号プレースホルダー 1">
            <a:extLst>
              <a:ext uri="{FF2B5EF4-FFF2-40B4-BE49-F238E27FC236}">
                <a16:creationId xmlns:a16="http://schemas.microsoft.com/office/drawing/2014/main" id="{F5CB66AC-8F36-52BB-0D43-7B9B421486B5}"/>
              </a:ext>
            </a:extLst>
          </p:cNvPr>
          <p:cNvSpPr txBox="1">
            <a:spLocks noChangeArrowheads="1"/>
          </p:cNvSpPr>
          <p:nvPr/>
        </p:nvSpPr>
        <p:spPr bwMode="auto">
          <a:xfrm>
            <a:off x="9483725" y="6481763"/>
            <a:ext cx="414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5D0175B7-8E19-4238-8A19-A4DE23BFA82B}" type="slidenum">
              <a:rPr lang="ja-JP" altLang="en-US" sz="1200">
                <a:solidFill>
                  <a:srgbClr val="898989"/>
                </a:solidFill>
              </a:rPr>
              <a:pPr algn="r" eaLnBrk="1" hangingPunct="1">
                <a:lnSpc>
                  <a:spcPct val="100000"/>
                </a:lnSpc>
                <a:spcBef>
                  <a:spcPct val="0"/>
                </a:spcBef>
                <a:buFontTx/>
                <a:buNone/>
              </a:pPr>
              <a:t>29</a:t>
            </a:fld>
            <a:endParaRPr lang="ja-JP" altLang="en-US" sz="1200">
              <a:solidFill>
                <a:srgbClr val="898989"/>
              </a:solidFill>
            </a:endParaRPr>
          </a:p>
        </p:txBody>
      </p:sp>
      <p:graphicFrame>
        <p:nvGraphicFramePr>
          <p:cNvPr id="8" name="表 7">
            <a:extLst>
              <a:ext uri="{FF2B5EF4-FFF2-40B4-BE49-F238E27FC236}">
                <a16:creationId xmlns:a16="http://schemas.microsoft.com/office/drawing/2014/main" id="{CA76C8B5-5B09-B566-F513-F19C6308F74C}"/>
              </a:ext>
            </a:extLst>
          </p:cNvPr>
          <p:cNvGraphicFramePr>
            <a:graphicFrameLocks noGrp="1"/>
          </p:cNvGraphicFramePr>
          <p:nvPr/>
        </p:nvGraphicFramePr>
        <p:xfrm>
          <a:off x="134938" y="638099"/>
          <a:ext cx="4476748" cy="922338"/>
        </p:xfrm>
        <a:graphic>
          <a:graphicData uri="http://schemas.openxmlformats.org/drawingml/2006/table">
            <a:tbl>
              <a:tblPr>
                <a:tableStyleId>{5C22544A-7EE6-4342-B048-85BDC9FD1C3A}</a:tableStyleId>
              </a:tblPr>
              <a:tblGrid>
                <a:gridCol w="230917">
                  <a:extLst>
                    <a:ext uri="{9D8B030D-6E8A-4147-A177-3AD203B41FA5}">
                      <a16:colId xmlns:a16="http://schemas.microsoft.com/office/drawing/2014/main" val="20000"/>
                    </a:ext>
                  </a:extLst>
                </a:gridCol>
                <a:gridCol w="957603">
                  <a:extLst>
                    <a:ext uri="{9D8B030D-6E8A-4147-A177-3AD203B41FA5}">
                      <a16:colId xmlns:a16="http://schemas.microsoft.com/office/drawing/2014/main" val="20001"/>
                    </a:ext>
                  </a:extLst>
                </a:gridCol>
                <a:gridCol w="822057">
                  <a:extLst>
                    <a:ext uri="{9D8B030D-6E8A-4147-A177-3AD203B41FA5}">
                      <a16:colId xmlns:a16="http://schemas.microsoft.com/office/drawing/2014/main" val="20002"/>
                    </a:ext>
                  </a:extLst>
                </a:gridCol>
                <a:gridCol w="690049">
                  <a:extLst>
                    <a:ext uri="{9D8B030D-6E8A-4147-A177-3AD203B41FA5}">
                      <a16:colId xmlns:a16="http://schemas.microsoft.com/office/drawing/2014/main" val="20003"/>
                    </a:ext>
                  </a:extLst>
                </a:gridCol>
                <a:gridCol w="954065">
                  <a:extLst>
                    <a:ext uri="{9D8B030D-6E8A-4147-A177-3AD203B41FA5}">
                      <a16:colId xmlns:a16="http://schemas.microsoft.com/office/drawing/2014/main" val="20004"/>
                    </a:ext>
                  </a:extLst>
                </a:gridCol>
                <a:gridCol w="822057">
                  <a:extLst>
                    <a:ext uri="{9D8B030D-6E8A-4147-A177-3AD203B41FA5}">
                      <a16:colId xmlns:a16="http://schemas.microsoft.com/office/drawing/2014/main" val="20005"/>
                    </a:ext>
                  </a:extLst>
                </a:gridCol>
              </a:tblGrid>
              <a:tr h="307022">
                <a:tc gridSpan="2">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rPr>
                        <a:t>世帯・</a:t>
                      </a:r>
                      <a:r>
                        <a:rPr lang="ja-JP" sz="1100" kern="100" dirty="0">
                          <a:effectLst/>
                          <a:latin typeface="メイリオ" panose="020B0604030504040204" pitchFamily="50" charset="-128"/>
                          <a:ea typeface="メイリオ" panose="020B0604030504040204" pitchFamily="50" charset="-128"/>
                        </a:rPr>
                        <a:t>続柄</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性別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年齢</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職業</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収入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7658">
                <a:tc>
                  <a:txBody>
                    <a:bodyPr/>
                    <a:lstStyle/>
                    <a:p>
                      <a:pPr algn="ctr">
                        <a:spcAft>
                          <a:spcPts val="0"/>
                        </a:spcAft>
                      </a:pPr>
                      <a:r>
                        <a:rPr lang="en-US" sz="1100" kern="100" dirty="0">
                          <a:solidFill>
                            <a:schemeClr val="accent2">
                              <a:lumMod val="50000"/>
                            </a:schemeClr>
                          </a:solidFill>
                          <a:effectLst/>
                          <a:latin typeface="メイリオ" panose="020B0604030504040204" pitchFamily="50" charset="-128"/>
                          <a:ea typeface="メイリオ" panose="020B0604030504040204" pitchFamily="50" charset="-128"/>
                        </a:rPr>
                        <a:t>1</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主</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女</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３６</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パート就労</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有</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07658">
                <a:tc>
                  <a:txBody>
                    <a:bodyPr/>
                    <a:lstStyle/>
                    <a:p>
                      <a:pPr algn="ctr">
                        <a:spcAft>
                          <a:spcPts val="0"/>
                        </a:spcAft>
                      </a:pPr>
                      <a:r>
                        <a:rPr lang="en-US" altLang="ja-JP" sz="1100" kern="100" dirty="0">
                          <a:effectLst/>
                          <a:latin typeface="メイリオ" panose="020B0604030504040204" pitchFamily="50" charset="-128"/>
                          <a:ea typeface="メイリオ" panose="020B0604030504040204" pitchFamily="50" charset="-128"/>
                          <a:cs typeface="Times New Roman" panose="02020603050405020304" pitchFamily="18" charset="0"/>
                        </a:rPr>
                        <a:t>2</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cs typeface="Times New Roman" panose="02020603050405020304" pitchFamily="18" charset="0"/>
                        </a:rPr>
                        <a:t>長男</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男</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１５</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高校１年生</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cs typeface="Times New Roman" panose="02020603050405020304" pitchFamily="18" charset="0"/>
                        </a:rPr>
                        <a:t>無</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4" name="表 3">
            <a:extLst>
              <a:ext uri="{FF2B5EF4-FFF2-40B4-BE49-F238E27FC236}">
                <a16:creationId xmlns:a16="http://schemas.microsoft.com/office/drawing/2014/main" id="{B781DEE2-F825-49E3-C220-A4A316871014}"/>
              </a:ext>
            </a:extLst>
          </p:cNvPr>
          <p:cNvGraphicFramePr>
            <a:graphicFrameLocks noGrp="1"/>
          </p:cNvGraphicFramePr>
          <p:nvPr/>
        </p:nvGraphicFramePr>
        <p:xfrm>
          <a:off x="134938" y="3602166"/>
          <a:ext cx="4464050" cy="2984299"/>
        </p:xfrm>
        <a:graphic>
          <a:graphicData uri="http://schemas.openxmlformats.org/drawingml/2006/table">
            <a:tbl>
              <a:tblPr firstRow="1" firstCol="1" bandRow="1">
                <a:tableStyleId>{5C22544A-7EE6-4342-B048-85BDC9FD1C3A}</a:tableStyleId>
              </a:tblPr>
              <a:tblGrid>
                <a:gridCol w="801678">
                  <a:extLst>
                    <a:ext uri="{9D8B030D-6E8A-4147-A177-3AD203B41FA5}">
                      <a16:colId xmlns:a16="http://schemas.microsoft.com/office/drawing/2014/main" val="20000"/>
                    </a:ext>
                  </a:extLst>
                </a:gridCol>
                <a:gridCol w="834382">
                  <a:extLst>
                    <a:ext uri="{9D8B030D-6E8A-4147-A177-3AD203B41FA5}">
                      <a16:colId xmlns:a16="http://schemas.microsoft.com/office/drawing/2014/main" val="20001"/>
                    </a:ext>
                  </a:extLst>
                </a:gridCol>
                <a:gridCol w="428630">
                  <a:extLst>
                    <a:ext uri="{9D8B030D-6E8A-4147-A177-3AD203B41FA5}">
                      <a16:colId xmlns:a16="http://schemas.microsoft.com/office/drawing/2014/main" val="20002"/>
                    </a:ext>
                  </a:extLst>
                </a:gridCol>
                <a:gridCol w="2399360">
                  <a:extLst>
                    <a:ext uri="{9D8B030D-6E8A-4147-A177-3AD203B41FA5}">
                      <a16:colId xmlns:a16="http://schemas.microsoft.com/office/drawing/2014/main" val="20003"/>
                    </a:ext>
                  </a:extLst>
                </a:gridCol>
              </a:tblGrid>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保護の種類</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lnSpc>
                          <a:spcPct val="150000"/>
                        </a:lnSpc>
                        <a:spcAft>
                          <a:spcPts val="0"/>
                        </a:spcAft>
                      </a:pPr>
                      <a:r>
                        <a:rPr lang="ja-JP" altLang="en-US" sz="1100" b="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生活扶助・住宅扶助・医療扶助</a:t>
                      </a:r>
                      <a:endParaRPr lang="ja-JP" sz="1100" b="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354700">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保護歴</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３年前より開始。</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1"/>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要介護度</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無</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障害手帳</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なし</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r h="601669">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傷病</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主</a:t>
                      </a:r>
                      <a:r>
                        <a:rPr lang="en-US"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うつ病にて精神科クリニックに通院</a:t>
                      </a:r>
                      <a:endParaRPr lang="en-US"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長男</a:t>
                      </a:r>
                      <a:r>
                        <a:rPr lang="en-US"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特になし</a:t>
                      </a: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r h="299403">
                <a:tc>
                  <a:txBody>
                    <a:bodyPr/>
                    <a:lstStyle/>
                    <a:p>
                      <a:pPr algn="ctr">
                        <a:spcAft>
                          <a:spcPts val="0"/>
                        </a:spcAft>
                      </a:pPr>
                      <a:r>
                        <a:rPr lang="en-US" sz="1100" kern="100" dirty="0">
                          <a:solidFill>
                            <a:schemeClr val="tx1"/>
                          </a:solidFill>
                          <a:effectLst/>
                          <a:latin typeface="メイリオ" panose="020B0604030504040204" pitchFamily="50" charset="-128"/>
                          <a:ea typeface="メイリオ" panose="020B0604030504040204" pitchFamily="50" charset="-128"/>
                        </a:rPr>
                        <a:t>ADL</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l">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主、長男ともに問題なし</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482907">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資産</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活用可能な資産なし</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負債</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なし</a:t>
                      </a:r>
                      <a:endParaRPr lang="en-US"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収入、給付</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Bef>
                          <a:spcPts val="600"/>
                        </a:spcBef>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rPr>
                        <a:t>パート収入、児童手当・児童扶養手当</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7"/>
                  </a:ext>
                </a:extLst>
              </a:tr>
            </a:tbl>
          </a:graphicData>
        </a:graphic>
      </p:graphicFrame>
      <p:sp>
        <p:nvSpPr>
          <p:cNvPr id="10" name="正方形/長方形 9">
            <a:extLst>
              <a:ext uri="{FF2B5EF4-FFF2-40B4-BE49-F238E27FC236}">
                <a16:creationId xmlns:a16="http://schemas.microsoft.com/office/drawing/2014/main" id="{3D0D4A69-735F-DD30-B72D-9A021F10C970}"/>
              </a:ext>
            </a:extLst>
          </p:cNvPr>
          <p:cNvSpPr/>
          <p:nvPr/>
        </p:nvSpPr>
        <p:spPr>
          <a:xfrm>
            <a:off x="134938" y="1658536"/>
            <a:ext cx="4465637" cy="18653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DDBE2F-F9AD-8ADD-0E00-ED6EA22D0359}"/>
              </a:ext>
            </a:extLst>
          </p:cNvPr>
          <p:cNvSpPr txBox="1"/>
          <p:nvPr/>
        </p:nvSpPr>
        <p:spPr>
          <a:xfrm>
            <a:off x="144463" y="1703312"/>
            <a:ext cx="942975" cy="160337"/>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a:latin typeface="メイリオ" panose="020B0604030504040204" pitchFamily="50" charset="-128"/>
                <a:ea typeface="メイリオ" panose="020B0604030504040204" pitchFamily="50" charset="-128"/>
              </a:rPr>
              <a:t>家族関係図</a:t>
            </a:r>
            <a:r>
              <a:rPr kumimoji="1" lang="en-US" altLang="ja-JP" sz="1050" b="1" dirty="0">
                <a:latin typeface="メイリオ" panose="020B0604030504040204" pitchFamily="50" charset="-128"/>
                <a:ea typeface="メイリオ" panose="020B0604030504040204" pitchFamily="50" charset="-128"/>
              </a:rPr>
              <a:t>】</a:t>
            </a:r>
            <a:endParaRPr kumimoji="1" lang="ja-JP" altLang="en-US" sz="1050" b="1"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9849664F-FC99-C5AB-5421-A559F8698FF3}"/>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ja-JP" altLang="en-US" sz="2000" b="1" spc="200" dirty="0">
                <a:solidFill>
                  <a:schemeClr val="tx1"/>
                </a:solidFill>
                <a:latin typeface="メイリオ" panose="020B0604030504040204" pitchFamily="50" charset="-128"/>
                <a:ea typeface="メイリオ" panose="020B0604030504040204" pitchFamily="50" charset="-128"/>
              </a:rPr>
              <a:t>はじめに：検討したい事例の概要</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25" name="正方形/長方形 24">
            <a:extLst>
              <a:ext uri="{FF2B5EF4-FFF2-40B4-BE49-F238E27FC236}">
                <a16:creationId xmlns:a16="http://schemas.microsoft.com/office/drawing/2014/main" id="{327C42F2-D134-A4BB-726D-2C65AE1DDC06}"/>
              </a:ext>
            </a:extLst>
          </p:cNvPr>
          <p:cNvSpPr/>
          <p:nvPr/>
        </p:nvSpPr>
        <p:spPr>
          <a:xfrm>
            <a:off x="4672013" y="3398886"/>
            <a:ext cx="5040000" cy="199970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1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1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主は市内で出生。両親は、主が</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14</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歳の時に離婚。父とは、それ以降、音信不通である。母は、その後、介護施設の職員として働きながら、</a:t>
            </a:r>
            <a:b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b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主を育てた。</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1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主は、中学卒業後、通信制高校に入学したが中退。服飾雑貨の小売店の店員として働いていた。</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20</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歳で結婚し、</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21</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歳の時に長男が誕生。</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1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５年前に、夫の両親と二世帯住宅で生活を始めたが、そのころから夫との関係が悪くなり、</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DV</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を受けるようになった。</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1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３年前に、夫と離婚。離婚と同時に長男とともに母子生活支援施設に入所し生活保護を申請。その１年後に公営住宅にて居宅生活を始めた。</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1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母は同じ市内に住んでいるが、再婚しており交流はない。</a:t>
            </a:r>
          </a:p>
        </p:txBody>
      </p:sp>
      <p:sp>
        <p:nvSpPr>
          <p:cNvPr id="30" name="正方形/長方形 29">
            <a:extLst>
              <a:ext uri="{FF2B5EF4-FFF2-40B4-BE49-F238E27FC236}">
                <a16:creationId xmlns:a16="http://schemas.microsoft.com/office/drawing/2014/main" id="{17396226-E57D-1E0E-2739-6A41FB49CB11}"/>
              </a:ext>
            </a:extLst>
          </p:cNvPr>
          <p:cNvSpPr/>
          <p:nvPr/>
        </p:nvSpPr>
        <p:spPr>
          <a:xfrm>
            <a:off x="4678642" y="656407"/>
            <a:ext cx="5040000" cy="151750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1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1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母子世帯。主は</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3</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年前に離婚し、長男とともに</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2</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人で生活している。</a:t>
            </a:r>
          </a:p>
          <a:p>
            <a:pPr marL="171450" indent="-171450" eaLnBrk="1" fontAlgn="auto" hangingPunct="1">
              <a:spcBef>
                <a:spcPts val="1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主は、うつ病のため精神科クリニックに通院。毎日</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3</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時間程度、清掃のパート就労を休まず継続している。</a:t>
            </a:r>
          </a:p>
          <a:p>
            <a:pPr marL="171450" indent="-171450" eaLnBrk="1" fontAlgn="auto" hangingPunct="1">
              <a:spcBef>
                <a:spcPts val="1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長男は、高校を休みがちである。中学校まではサッカー部のレギュラーとして活躍していたが、母が離婚し公営住宅に転居した中学２年生時に退部。高校では部活に入らず、家でゲームをしていることが多い。</a:t>
            </a:r>
          </a:p>
          <a:p>
            <a:pPr eaLnBrk="1" fontAlgn="auto" hangingPunct="1">
              <a:spcBef>
                <a:spcPts val="100"/>
              </a:spcBef>
              <a:spcAft>
                <a:spcPts val="0"/>
              </a:spcAft>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・人づきあいがほとんどなく、主の相談相手はケースワーカーのみ。</a:t>
            </a:r>
          </a:p>
        </p:txBody>
      </p:sp>
      <p:sp>
        <p:nvSpPr>
          <p:cNvPr id="31" name="正方形/長方形 30">
            <a:extLst>
              <a:ext uri="{FF2B5EF4-FFF2-40B4-BE49-F238E27FC236}">
                <a16:creationId xmlns:a16="http://schemas.microsoft.com/office/drawing/2014/main" id="{9A6B306E-6A55-00F1-4126-63B577C874EF}"/>
              </a:ext>
            </a:extLst>
          </p:cNvPr>
          <p:cNvSpPr/>
          <p:nvPr/>
        </p:nvSpPr>
        <p:spPr>
          <a:xfrm>
            <a:off x="4677569" y="2208340"/>
            <a:ext cx="5040000" cy="112581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1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1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主は、疲れがあるのか、家の掃除、片付けが行き届いていない。</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1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自宅では調理はせず、主が買ってきたものを２人で食べている状況。</a:t>
            </a:r>
          </a:p>
          <a:p>
            <a:pPr marL="171450" indent="-171450" eaLnBrk="1" fontAlgn="auto" hangingPunct="1">
              <a:spcBef>
                <a:spcPts val="1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主は長男が欲しがるゲームソフトなどは買っており、生活費が足りなくなることがある。</a:t>
            </a:r>
          </a:p>
        </p:txBody>
      </p:sp>
      <p:sp>
        <p:nvSpPr>
          <p:cNvPr id="32" name="テキスト ボックス 31">
            <a:extLst>
              <a:ext uri="{FF2B5EF4-FFF2-40B4-BE49-F238E27FC236}">
                <a16:creationId xmlns:a16="http://schemas.microsoft.com/office/drawing/2014/main" id="{535B2235-D409-7D49-A46C-BEF4E03E7431}"/>
              </a:ext>
            </a:extLst>
          </p:cNvPr>
          <p:cNvSpPr txBox="1"/>
          <p:nvPr/>
        </p:nvSpPr>
        <p:spPr>
          <a:xfrm>
            <a:off x="4651820" y="690838"/>
            <a:ext cx="103233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世帯の概要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F966D080-3C05-7832-851C-1FFA23471CDB}"/>
              </a:ext>
            </a:extLst>
          </p:cNvPr>
          <p:cNvSpPr txBox="1"/>
          <p:nvPr/>
        </p:nvSpPr>
        <p:spPr>
          <a:xfrm>
            <a:off x="4651820" y="3443057"/>
            <a:ext cx="737381"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生活歴</a:t>
            </a:r>
            <a:r>
              <a:rPr kumimoji="1" lang="en-US" altLang="ja-JP" sz="1050" spc="100" dirty="0">
                <a:latin typeface="メイリオ" panose="020B0604030504040204" pitchFamily="50" charset="-128"/>
                <a:ea typeface="メイリオ" panose="020B0604030504040204" pitchFamily="50" charset="-128"/>
              </a:rPr>
              <a:t>】</a:t>
            </a:r>
            <a:endParaRPr kumimoji="1" lang="ja-JP" altLang="en-US" sz="1050" spc="1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A6E498C9-D0E3-BD57-9B0F-AFA8F97A053D}"/>
              </a:ext>
            </a:extLst>
          </p:cNvPr>
          <p:cNvSpPr txBox="1"/>
          <p:nvPr/>
        </p:nvSpPr>
        <p:spPr>
          <a:xfrm>
            <a:off x="4651820" y="2291031"/>
            <a:ext cx="1917192"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住環境・日常生活の状況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38" name="正方形/長方形 37">
            <a:extLst>
              <a:ext uri="{FF2B5EF4-FFF2-40B4-BE49-F238E27FC236}">
                <a16:creationId xmlns:a16="http://schemas.microsoft.com/office/drawing/2014/main" id="{28355015-AA5A-8EC5-239D-2A3430C1D889}"/>
              </a:ext>
            </a:extLst>
          </p:cNvPr>
          <p:cNvSpPr/>
          <p:nvPr/>
        </p:nvSpPr>
        <p:spPr>
          <a:xfrm>
            <a:off x="4677569" y="5494196"/>
            <a:ext cx="5040000" cy="1092269"/>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日常生活面に課題があり、家計のやりくりがうまくいっていないが、</a:t>
            </a:r>
            <a:b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b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どのようにアドバイスしたらよいかわからない。</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主は、長男が学校に行っていないことを心配しているが、</a:t>
            </a:r>
            <a:b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b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長男にどのようにアプローチしたらよいかわからない。</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B44022F7-CF7B-1FC9-BD71-788112585EE8}"/>
              </a:ext>
            </a:extLst>
          </p:cNvPr>
          <p:cNvSpPr txBox="1"/>
          <p:nvPr/>
        </p:nvSpPr>
        <p:spPr>
          <a:xfrm>
            <a:off x="4727700" y="5558931"/>
            <a:ext cx="221214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事例提出者が困っていること</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40" name="吹き出し: 角を丸めた四角形 39">
            <a:extLst>
              <a:ext uri="{FF2B5EF4-FFF2-40B4-BE49-F238E27FC236}">
                <a16:creationId xmlns:a16="http://schemas.microsoft.com/office/drawing/2014/main" id="{BCCED286-6F3B-2627-DF5B-39957E5FAFA3}"/>
              </a:ext>
            </a:extLst>
          </p:cNvPr>
          <p:cNvSpPr/>
          <p:nvPr/>
        </p:nvSpPr>
        <p:spPr>
          <a:xfrm>
            <a:off x="7697971" y="112604"/>
            <a:ext cx="2096591"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分かっていることだけで</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かまいません</a:t>
            </a:r>
          </a:p>
        </p:txBody>
      </p:sp>
      <p:grpSp>
        <p:nvGrpSpPr>
          <p:cNvPr id="35859" name="グループ化 35858">
            <a:extLst>
              <a:ext uri="{FF2B5EF4-FFF2-40B4-BE49-F238E27FC236}">
                <a16:creationId xmlns:a16="http://schemas.microsoft.com/office/drawing/2014/main" id="{A552D7A1-2EDA-1F99-724B-72117C88CC2B}"/>
              </a:ext>
            </a:extLst>
          </p:cNvPr>
          <p:cNvGrpSpPr/>
          <p:nvPr/>
        </p:nvGrpSpPr>
        <p:grpSpPr>
          <a:xfrm>
            <a:off x="1158669" y="2001776"/>
            <a:ext cx="2454863" cy="1292593"/>
            <a:chOff x="946797" y="2001776"/>
            <a:chExt cx="2454863" cy="1292593"/>
          </a:xfrm>
        </p:grpSpPr>
        <p:sp>
          <p:nvSpPr>
            <p:cNvPr id="3" name="楕円 12">
              <a:extLst>
                <a:ext uri="{FF2B5EF4-FFF2-40B4-BE49-F238E27FC236}">
                  <a16:creationId xmlns:a16="http://schemas.microsoft.com/office/drawing/2014/main" id="{91D7C2A5-0C31-B69B-E392-80E3A779F225}"/>
                </a:ext>
              </a:extLst>
            </p:cNvPr>
            <p:cNvSpPr/>
            <p:nvPr/>
          </p:nvSpPr>
          <p:spPr>
            <a:xfrm>
              <a:off x="2281830" y="2628322"/>
              <a:ext cx="255620" cy="253325"/>
            </a:xfrm>
            <a:prstGeom prst="ellipse">
              <a:avLst/>
            </a:prstGeom>
            <a:noFill/>
            <a:ln w="381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sp>
          <p:nvSpPr>
            <p:cNvPr id="5" name="楕円 12">
              <a:extLst>
                <a:ext uri="{FF2B5EF4-FFF2-40B4-BE49-F238E27FC236}">
                  <a16:creationId xmlns:a16="http://schemas.microsoft.com/office/drawing/2014/main" id="{D544D456-813B-BFB6-3D34-810CDF765540}"/>
                </a:ext>
              </a:extLst>
            </p:cNvPr>
            <p:cNvSpPr/>
            <p:nvPr/>
          </p:nvSpPr>
          <p:spPr>
            <a:xfrm>
              <a:off x="2575304" y="2001776"/>
              <a:ext cx="255620" cy="2533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15729FBE-C020-15D4-B5C4-69730E5A12C0}"/>
                </a:ext>
              </a:extLst>
            </p:cNvPr>
            <p:cNvSpPr/>
            <p:nvPr/>
          </p:nvSpPr>
          <p:spPr>
            <a:xfrm>
              <a:off x="1945916" y="2001776"/>
              <a:ext cx="255620" cy="253325"/>
            </a:xfrm>
            <a:prstGeom prst="rect">
              <a:avLst/>
            </a:prstGeom>
            <a:noFill/>
            <a:ln w="127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grpSp>
          <p:nvGrpSpPr>
            <p:cNvPr id="9" name="グループ化 37">
              <a:extLst>
                <a:ext uri="{FF2B5EF4-FFF2-40B4-BE49-F238E27FC236}">
                  <a16:creationId xmlns:a16="http://schemas.microsoft.com/office/drawing/2014/main" id="{62D56991-5470-D548-62FA-9A3731B6331C}"/>
                </a:ext>
              </a:extLst>
            </p:cNvPr>
            <p:cNvGrpSpPr>
              <a:grpSpLocks/>
            </p:cNvGrpSpPr>
            <p:nvPr/>
          </p:nvGrpSpPr>
          <p:grpSpPr bwMode="auto">
            <a:xfrm>
              <a:off x="2261833" y="2076616"/>
              <a:ext cx="75182" cy="101827"/>
              <a:chOff x="5781368" y="2608770"/>
              <a:chExt cx="126616" cy="180811"/>
            </a:xfrm>
          </p:grpSpPr>
          <p:cxnSp>
            <p:nvCxnSpPr>
              <p:cNvPr id="13" name="直線コネクタ 12">
                <a:extLst>
                  <a:ext uri="{FF2B5EF4-FFF2-40B4-BE49-F238E27FC236}">
                    <a16:creationId xmlns:a16="http://schemas.microsoft.com/office/drawing/2014/main" id="{E32813D3-80E2-8EBF-F61D-B646251986D4}"/>
                  </a:ext>
                </a:extLst>
              </p:cNvPr>
              <p:cNvCxnSpPr/>
              <p:nvPr/>
            </p:nvCxnSpPr>
            <p:spPr>
              <a:xfrm flipH="1">
                <a:off x="5781368" y="2608770"/>
                <a:ext cx="84411" cy="1433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88C62CAF-97E0-AC1D-A124-0261F5870756}"/>
                  </a:ext>
                </a:extLst>
              </p:cNvPr>
              <p:cNvCxnSpPr/>
              <p:nvPr/>
            </p:nvCxnSpPr>
            <p:spPr>
              <a:xfrm flipH="1">
                <a:off x="5823573" y="2646256"/>
                <a:ext cx="84411" cy="1433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正方形/長方形 15">
              <a:extLst>
                <a:ext uri="{FF2B5EF4-FFF2-40B4-BE49-F238E27FC236}">
                  <a16:creationId xmlns:a16="http://schemas.microsoft.com/office/drawing/2014/main" id="{C32E47C6-A79F-15A9-DD5E-9DF884926367}"/>
                </a:ext>
              </a:extLst>
            </p:cNvPr>
            <p:cNvSpPr/>
            <p:nvPr/>
          </p:nvSpPr>
          <p:spPr>
            <a:xfrm>
              <a:off x="1257446" y="2629564"/>
              <a:ext cx="255620" cy="253325"/>
            </a:xfrm>
            <a:prstGeom prst="rect">
              <a:avLst/>
            </a:prstGeom>
            <a:no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9D70C33F-9115-278E-1922-AC7405DC96C1}"/>
                </a:ext>
              </a:extLst>
            </p:cNvPr>
            <p:cNvSpPr/>
            <p:nvPr/>
          </p:nvSpPr>
          <p:spPr>
            <a:xfrm>
              <a:off x="3146040" y="2001776"/>
              <a:ext cx="255620" cy="253325"/>
            </a:xfrm>
            <a:prstGeom prst="rect">
              <a:avLst/>
            </a:prstGeom>
            <a:no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cxnSp>
          <p:nvCxnSpPr>
            <p:cNvPr id="24" name="直線コネクタ 23">
              <a:extLst>
                <a:ext uri="{FF2B5EF4-FFF2-40B4-BE49-F238E27FC236}">
                  <a16:creationId xmlns:a16="http://schemas.microsoft.com/office/drawing/2014/main" id="{5B09F367-C168-6599-AAA0-8D603354D0E2}"/>
                </a:ext>
              </a:extLst>
            </p:cNvPr>
            <p:cNvCxnSpPr>
              <a:cxnSpLocks/>
              <a:stCxn id="23" idx="1"/>
              <a:endCxn id="5" idx="6"/>
            </p:cNvCxnSpPr>
            <p:nvPr/>
          </p:nvCxnSpPr>
          <p:spPr>
            <a:xfrm flipH="1">
              <a:off x="2830924" y="2128439"/>
              <a:ext cx="315116" cy="0"/>
            </a:xfrm>
            <a:prstGeom prst="line">
              <a:avLst/>
            </a:prstGeom>
            <a:ln w="25400" cmpd="dbl">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5A0CD8B3-7133-99B0-109F-1DFB70FEFE1C}"/>
                </a:ext>
              </a:extLst>
            </p:cNvPr>
            <p:cNvCxnSpPr>
              <a:cxnSpLocks/>
              <a:stCxn id="5" idx="2"/>
              <a:endCxn id="6" idx="3"/>
            </p:cNvCxnSpPr>
            <p:nvPr/>
          </p:nvCxnSpPr>
          <p:spPr>
            <a:xfrm flipH="1">
              <a:off x="2201536" y="2128439"/>
              <a:ext cx="373768" cy="0"/>
            </a:xfrm>
            <a:prstGeom prst="line">
              <a:avLst/>
            </a:prstGeom>
            <a:ln w="254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7EE3098E-1D49-7DCB-F70A-4E9741296D29}"/>
                </a:ext>
              </a:extLst>
            </p:cNvPr>
            <p:cNvCxnSpPr>
              <a:cxnSpLocks/>
              <a:stCxn id="35855" idx="0"/>
            </p:cNvCxnSpPr>
            <p:nvPr/>
          </p:nvCxnSpPr>
          <p:spPr>
            <a:xfrm flipV="1">
              <a:off x="1901035" y="2756226"/>
              <a:ext cx="2914" cy="28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正方形/長方形 28">
              <a:extLst>
                <a:ext uri="{FF2B5EF4-FFF2-40B4-BE49-F238E27FC236}">
                  <a16:creationId xmlns:a16="http://schemas.microsoft.com/office/drawing/2014/main" id="{06E00C67-810B-F5DC-F846-F82BDB85D974}"/>
                </a:ext>
              </a:extLst>
            </p:cNvPr>
            <p:cNvSpPr/>
            <p:nvPr/>
          </p:nvSpPr>
          <p:spPr bwMode="auto">
            <a:xfrm>
              <a:off x="946797" y="2001776"/>
              <a:ext cx="255620" cy="2533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cxnSp>
          <p:nvCxnSpPr>
            <p:cNvPr id="56" name="直線コネクタ 55">
              <a:extLst>
                <a:ext uri="{FF2B5EF4-FFF2-40B4-BE49-F238E27FC236}">
                  <a16:creationId xmlns:a16="http://schemas.microsoft.com/office/drawing/2014/main" id="{6B6AFAAB-95D0-B9C8-2A60-8F8DDB65A5BA}"/>
                </a:ext>
              </a:extLst>
            </p:cNvPr>
            <p:cNvCxnSpPr>
              <a:cxnSpLocks/>
              <a:stCxn id="29" idx="3"/>
              <a:endCxn id="35849" idx="2"/>
            </p:cNvCxnSpPr>
            <p:nvPr/>
          </p:nvCxnSpPr>
          <p:spPr>
            <a:xfrm>
              <a:off x="1202417" y="2128439"/>
              <a:ext cx="326678" cy="0"/>
            </a:xfrm>
            <a:prstGeom prst="line">
              <a:avLst/>
            </a:prstGeom>
            <a:ln w="254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8F49C7B1-EDCA-A7DB-8D21-C02AD6DA61D3}"/>
                </a:ext>
              </a:extLst>
            </p:cNvPr>
            <p:cNvCxnSpPr>
              <a:cxnSpLocks/>
              <a:stCxn id="3" idx="0"/>
            </p:cNvCxnSpPr>
            <p:nvPr/>
          </p:nvCxnSpPr>
          <p:spPr>
            <a:xfrm flipH="1" flipV="1">
              <a:off x="2408450" y="2144290"/>
              <a:ext cx="1190" cy="484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4D118DAA-C0F4-DE36-43AD-BD37875C6ED6}"/>
                </a:ext>
              </a:extLst>
            </p:cNvPr>
            <p:cNvCxnSpPr>
              <a:cxnSpLocks/>
              <a:stCxn id="16" idx="0"/>
            </p:cNvCxnSpPr>
            <p:nvPr/>
          </p:nvCxnSpPr>
          <p:spPr>
            <a:xfrm flipV="1">
              <a:off x="1385256" y="2143968"/>
              <a:ext cx="0" cy="4855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9F98C32F-39B4-71B2-852E-BF838CE6416B}"/>
                </a:ext>
              </a:extLst>
            </p:cNvPr>
            <p:cNvCxnSpPr>
              <a:cxnSpLocks/>
              <a:stCxn id="3" idx="2"/>
              <a:endCxn id="16" idx="3"/>
            </p:cNvCxnSpPr>
            <p:nvPr/>
          </p:nvCxnSpPr>
          <p:spPr>
            <a:xfrm flipH="1">
              <a:off x="1513066" y="2754985"/>
              <a:ext cx="768764" cy="1242"/>
            </a:xfrm>
            <a:prstGeom prst="line">
              <a:avLst/>
            </a:prstGeom>
            <a:ln w="25400" cmpd="dbl">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5841" name="グループ化 37">
              <a:extLst>
                <a:ext uri="{FF2B5EF4-FFF2-40B4-BE49-F238E27FC236}">
                  <a16:creationId xmlns:a16="http://schemas.microsoft.com/office/drawing/2014/main" id="{2CF80860-616D-CFE0-205C-085846138FC1}"/>
                </a:ext>
              </a:extLst>
            </p:cNvPr>
            <p:cNvGrpSpPr>
              <a:grpSpLocks/>
            </p:cNvGrpSpPr>
            <p:nvPr/>
          </p:nvGrpSpPr>
          <p:grpSpPr bwMode="auto">
            <a:xfrm>
              <a:off x="1667087" y="2704070"/>
              <a:ext cx="75182" cy="101827"/>
              <a:chOff x="5781368" y="2608770"/>
              <a:chExt cx="126616" cy="180811"/>
            </a:xfrm>
          </p:grpSpPr>
          <p:cxnSp>
            <p:nvCxnSpPr>
              <p:cNvPr id="35842" name="直線コネクタ 35841">
                <a:extLst>
                  <a:ext uri="{FF2B5EF4-FFF2-40B4-BE49-F238E27FC236}">
                    <a16:creationId xmlns:a16="http://schemas.microsoft.com/office/drawing/2014/main" id="{2442B531-C80E-3F5E-2E03-826B08BC728C}"/>
                  </a:ext>
                </a:extLst>
              </p:cNvPr>
              <p:cNvCxnSpPr/>
              <p:nvPr/>
            </p:nvCxnSpPr>
            <p:spPr>
              <a:xfrm flipH="1">
                <a:off x="5781368" y="2608770"/>
                <a:ext cx="84411" cy="1433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843" name="直線コネクタ 35842">
                <a:extLst>
                  <a:ext uri="{FF2B5EF4-FFF2-40B4-BE49-F238E27FC236}">
                    <a16:creationId xmlns:a16="http://schemas.microsoft.com/office/drawing/2014/main" id="{7A459160-9D1A-EA6C-DC5E-C4E0C488AB38}"/>
                  </a:ext>
                </a:extLst>
              </p:cNvPr>
              <p:cNvCxnSpPr/>
              <p:nvPr/>
            </p:nvCxnSpPr>
            <p:spPr>
              <a:xfrm flipH="1">
                <a:off x="5823573" y="2646256"/>
                <a:ext cx="84411" cy="1433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5849" name="楕円 12">
              <a:extLst>
                <a:ext uri="{FF2B5EF4-FFF2-40B4-BE49-F238E27FC236}">
                  <a16:creationId xmlns:a16="http://schemas.microsoft.com/office/drawing/2014/main" id="{DDB7B982-1D5A-DA3C-B1B4-EC1A56D81E22}"/>
                </a:ext>
              </a:extLst>
            </p:cNvPr>
            <p:cNvSpPr/>
            <p:nvPr/>
          </p:nvSpPr>
          <p:spPr>
            <a:xfrm>
              <a:off x="1529095" y="2001776"/>
              <a:ext cx="255620" cy="2533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sp>
          <p:nvSpPr>
            <p:cNvPr id="35854" name="楕円 35853">
              <a:extLst>
                <a:ext uri="{FF2B5EF4-FFF2-40B4-BE49-F238E27FC236}">
                  <a16:creationId xmlns:a16="http://schemas.microsoft.com/office/drawing/2014/main" id="{5DFC9810-DB6A-BCA2-00E2-6EF8F81CB25A}"/>
                </a:ext>
              </a:extLst>
            </p:cNvPr>
            <p:cNvSpPr/>
            <p:nvPr/>
          </p:nvSpPr>
          <p:spPr>
            <a:xfrm rot="19008846">
              <a:off x="1587418" y="2629142"/>
              <a:ext cx="1128648" cy="633110"/>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sz="1050">
                <a:latin typeface="メイリオ" panose="020B0604030504040204" pitchFamily="50" charset="-128"/>
                <a:ea typeface="メイリオ" panose="020B0604030504040204" pitchFamily="50" charset="-128"/>
              </a:endParaRPr>
            </a:p>
          </p:txBody>
        </p:sp>
        <p:sp>
          <p:nvSpPr>
            <p:cNvPr id="35855" name="正方形/長方形 35854">
              <a:extLst>
                <a:ext uri="{FF2B5EF4-FFF2-40B4-BE49-F238E27FC236}">
                  <a16:creationId xmlns:a16="http://schemas.microsoft.com/office/drawing/2014/main" id="{90B7BBC8-8B61-BE67-FA03-6B7450C18FF8}"/>
                </a:ext>
              </a:extLst>
            </p:cNvPr>
            <p:cNvSpPr/>
            <p:nvPr/>
          </p:nvSpPr>
          <p:spPr>
            <a:xfrm>
              <a:off x="1773225" y="3041044"/>
              <a:ext cx="255620" cy="253325"/>
            </a:xfrm>
            <a:prstGeom prst="rect">
              <a:avLst/>
            </a:prstGeom>
            <a:no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3643161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A935F-549E-4DBD-D6A2-02403138611C}"/>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25DD9C60-8A3D-7E78-AFA7-5728CE94306A}"/>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65B35C5E-3F9C-2081-D82D-7DC0C68025F2}"/>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30</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58C53263-BD7E-A417-4254-A59B95C0F8B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a:p>
        </p:txBody>
      </p:sp>
      <p:sp>
        <p:nvSpPr>
          <p:cNvPr id="17" name="正方形/長方形 16">
            <a:extLst>
              <a:ext uri="{FF2B5EF4-FFF2-40B4-BE49-F238E27FC236}">
                <a16:creationId xmlns:a16="http://schemas.microsoft.com/office/drawing/2014/main" id="{F155AA74-74F0-37FB-59C5-EBB40F484E78}"/>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C77247FC-5F41-D6BB-F96B-F4AD0166933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59D8BF1E-16C2-7388-7027-28C8AFBE1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788C943F-0BDD-7419-6654-39C285329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10" name="吹き出し: 角を丸めた四角形 9">
            <a:extLst>
              <a:ext uri="{FF2B5EF4-FFF2-40B4-BE49-F238E27FC236}">
                <a16:creationId xmlns:a16="http://schemas.microsoft.com/office/drawing/2014/main" id="{7E119280-2980-E270-EA1B-8C5B22FF94F0}"/>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extLst>
      <p:ext uri="{BB962C8B-B14F-4D97-AF65-F5344CB8AC3E}">
        <p14:creationId xmlns:p14="http://schemas.microsoft.com/office/powerpoint/2010/main" val="2886074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8287-E9C0-FB65-4866-B439C09C998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FF67855-3F64-AE5A-1215-A85F709D62B0}"/>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7CD9BA36-4044-C53A-4D71-9EFD5AC27FE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31</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7797CD0D-D292-C155-F5BD-658DC8823F1B}"/>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１．日常生活の側面における課題（健康・住まい・生活・就労・家族関係など）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・家事ができていない。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・学校に行っていない長男に、どのように対応したらよいかわからない。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・（長男）高校を休みがちであることから、留年などの可能性がある。</a:t>
            </a:r>
            <a:br>
              <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rPr>
            </a:b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　また、家から出ることが少ないため、健康状態にも不安がある。</a:t>
            </a: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２．社会生活の側面における課題（人との交流・近隣や地域との関わり・社会参加など）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・近隣とのかかわりがない。</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・困った時に助けてくれる人がいない。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・（長男）高校を休みがちであり、友人とのかかわりが途絶えている。</a:t>
            </a: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３．経済的な側面における課題（収入・債務・家計のやりくりなど）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・家計のやりくりができない。</a:t>
            </a:r>
          </a:p>
        </p:txBody>
      </p:sp>
      <p:sp>
        <p:nvSpPr>
          <p:cNvPr id="17" name="正方形/長方形 16">
            <a:extLst>
              <a:ext uri="{FF2B5EF4-FFF2-40B4-BE49-F238E27FC236}">
                <a16:creationId xmlns:a16="http://schemas.microsoft.com/office/drawing/2014/main" id="{660F2EB2-5FE2-FC8A-17C3-10C9EC635BBA}"/>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9966A75E-0B7C-1446-E05A-17B1357BC4D6}"/>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E9381AA8-44BD-06CC-C11A-C6DE9E41BD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F81E4AFB-143B-0E39-B679-F32BFC2B01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4" name="吹き出し: 角を丸めた四角形 3">
            <a:extLst>
              <a:ext uri="{FF2B5EF4-FFF2-40B4-BE49-F238E27FC236}">
                <a16:creationId xmlns:a16="http://schemas.microsoft.com/office/drawing/2014/main" id="{E046BAF9-3B6A-DD76-23C9-4E1381F89DC3}"/>
              </a:ext>
            </a:extLst>
          </p:cNvPr>
          <p:cNvSpPr/>
          <p:nvPr/>
        </p:nvSpPr>
        <p:spPr>
          <a:xfrm>
            <a:off x="7435355" y="1539680"/>
            <a:ext cx="2360014" cy="540000"/>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extLst>
      <p:ext uri="{BB962C8B-B14F-4D97-AF65-F5344CB8AC3E}">
        <p14:creationId xmlns:p14="http://schemas.microsoft.com/office/powerpoint/2010/main" val="2110674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30DCDEAA-ABF1-4216-AB4D-74D8D9ABE3D6}"/>
              </a:ext>
            </a:extLst>
          </p:cNvPr>
          <p:cNvGraphicFramePr>
            <a:graphicFrameLocks noGrp="1"/>
          </p:cNvGraphicFramePr>
          <p:nvPr/>
        </p:nvGraphicFramePr>
        <p:xfrm>
          <a:off x="250032" y="2287847"/>
          <a:ext cx="9405936" cy="3591790"/>
        </p:xfrm>
        <a:graphic>
          <a:graphicData uri="http://schemas.openxmlformats.org/drawingml/2006/table">
            <a:tbl>
              <a:tblPr firstRow="1" bandRow="1">
                <a:tableStyleId>{5C22544A-7EE6-4342-B048-85BDC9FD1C3A}</a:tableStyleId>
              </a:tblPr>
              <a:tblGrid>
                <a:gridCol w="2351484">
                  <a:extLst>
                    <a:ext uri="{9D8B030D-6E8A-4147-A177-3AD203B41FA5}">
                      <a16:colId xmlns:a16="http://schemas.microsoft.com/office/drawing/2014/main" val="20000"/>
                    </a:ext>
                  </a:extLst>
                </a:gridCol>
                <a:gridCol w="2351484">
                  <a:extLst>
                    <a:ext uri="{9D8B030D-6E8A-4147-A177-3AD203B41FA5}">
                      <a16:colId xmlns:a16="http://schemas.microsoft.com/office/drawing/2014/main" val="20001"/>
                    </a:ext>
                  </a:extLst>
                </a:gridCol>
                <a:gridCol w="2351484">
                  <a:extLst>
                    <a:ext uri="{9D8B030D-6E8A-4147-A177-3AD203B41FA5}">
                      <a16:colId xmlns:a16="http://schemas.microsoft.com/office/drawing/2014/main" val="20002"/>
                    </a:ext>
                  </a:extLst>
                </a:gridCol>
                <a:gridCol w="2351484">
                  <a:extLst>
                    <a:ext uri="{9D8B030D-6E8A-4147-A177-3AD203B41FA5}">
                      <a16:colId xmlns:a16="http://schemas.microsoft.com/office/drawing/2014/main" val="20003"/>
                    </a:ext>
                  </a:extLst>
                </a:gridCol>
              </a:tblGrid>
              <a:tr h="370880">
                <a:tc>
                  <a:txBody>
                    <a:bodyPr/>
                    <a:lstStyle/>
                    <a:p>
                      <a:pPr algn="ctr"/>
                      <a:r>
                        <a:rPr kumimoji="1" lang="ja-JP" altLang="en-US" sz="1800" dirty="0">
                          <a:latin typeface="メイリオ" panose="020B0604030504040204" pitchFamily="50" charset="-128"/>
                          <a:ea typeface="メイリオ" panose="020B0604030504040204" pitchFamily="50" charset="-128"/>
                        </a:rPr>
                        <a:t>①性質・性格</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②技能・才能</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③環境</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④関心・願望</a:t>
                      </a:r>
                    </a:p>
                  </a:txBody>
                  <a:tcPr marL="91447" marR="91447" marT="45725" marB="45725">
                    <a:solidFill>
                      <a:schemeClr val="tx2"/>
                    </a:solidFill>
                  </a:tcPr>
                </a:tc>
                <a:extLst>
                  <a:ext uri="{0D108BD9-81ED-4DB2-BD59-A6C34878D82A}">
                    <a16:rowId xmlns:a16="http://schemas.microsoft.com/office/drawing/2014/main" val="10000"/>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正直である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金銭管理が正確</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相談できる家族がいる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読書が好き</a:t>
                      </a:r>
                    </a:p>
                  </a:txBody>
                  <a:tcPr marL="91447" marR="91447" marT="45725" marB="45725" anchor="ctr"/>
                </a:tc>
                <a:extLst>
                  <a:ext uri="{0D108BD9-81ED-4DB2-BD59-A6C34878D82A}">
                    <a16:rowId xmlns:a16="http://schemas.microsoft.com/office/drawing/2014/main" val="10001"/>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思いやりがある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記憶力が高い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心の支えになっている猫がいる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魚釣りが好き</a:t>
                      </a:r>
                    </a:p>
                  </a:txBody>
                  <a:tcPr marL="91447" marR="91447" marT="45725" marB="45725" anchor="ctr"/>
                </a:tc>
                <a:extLst>
                  <a:ext uri="{0D108BD9-81ED-4DB2-BD59-A6C34878D82A}">
                    <a16:rowId xmlns:a16="http://schemas.microsoft.com/office/drawing/2014/main" val="10002"/>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勤勉である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花を生けられる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年金を受給している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映画が好き</a:t>
                      </a:r>
                    </a:p>
                  </a:txBody>
                  <a:tcPr marL="91447" marR="91447" marT="45725" marB="45725" anchor="ctr"/>
                </a:tc>
                <a:extLst>
                  <a:ext uri="{0D108BD9-81ED-4DB2-BD59-A6C34878D82A}">
                    <a16:rowId xmlns:a16="http://schemas.microsoft.com/office/drawing/2014/main" val="10003"/>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親切である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数字が得意</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安心して暮らせる</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住まいがある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コーヒーが好き</a:t>
                      </a:r>
                    </a:p>
                  </a:txBody>
                  <a:tcPr marL="91447" marR="91447" marT="45725" marB="45725" anchor="ctr"/>
                </a:tc>
                <a:extLst>
                  <a:ext uri="{0D108BD9-81ED-4DB2-BD59-A6C34878D82A}">
                    <a16:rowId xmlns:a16="http://schemas.microsoft.com/office/drawing/2014/main" val="10004"/>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辛抱強い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英語が得意</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近所に親友がいる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将来の夢がある</a:t>
                      </a:r>
                    </a:p>
                  </a:txBody>
                  <a:tcPr marL="91447" marR="91447" marT="45725" marB="45725" anchor="ctr"/>
                </a:tc>
                <a:extLst>
                  <a:ext uri="{0D108BD9-81ED-4DB2-BD59-A6C34878D82A}">
                    <a16:rowId xmlns:a16="http://schemas.microsoft.com/office/drawing/2014/main" val="10005"/>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感性が豊か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野球に詳しい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近所に</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子育てサロンがある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旅行がしたい</a:t>
                      </a:r>
                    </a:p>
                  </a:txBody>
                  <a:tcPr marL="91447" marR="91447" marT="45725" marB="45725" anchor="ctr"/>
                </a:tc>
                <a:extLst>
                  <a:ext uri="{0D108BD9-81ED-4DB2-BD59-A6C34878D82A}">
                    <a16:rowId xmlns:a16="http://schemas.microsoft.com/office/drawing/2014/main" val="10006"/>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extLst>
                  <a:ext uri="{0D108BD9-81ED-4DB2-BD59-A6C34878D82A}">
                    <a16:rowId xmlns:a16="http://schemas.microsoft.com/office/drawing/2014/main" val="10007"/>
                  </a:ext>
                </a:extLst>
              </a:tr>
            </a:tbl>
          </a:graphicData>
        </a:graphic>
      </p:graphicFrame>
      <p:sp>
        <p:nvSpPr>
          <p:cNvPr id="44081" name="テキスト ボックス 2">
            <a:extLst>
              <a:ext uri="{FF2B5EF4-FFF2-40B4-BE49-F238E27FC236}">
                <a16:creationId xmlns:a16="http://schemas.microsoft.com/office/drawing/2014/main" id="{3C9B6219-EDC8-AB31-CCE2-1943AE64CBCA}"/>
              </a:ext>
            </a:extLst>
          </p:cNvPr>
          <p:cNvSpPr txBox="1">
            <a:spLocks noChangeArrowheads="1"/>
          </p:cNvSpPr>
          <p:nvPr/>
        </p:nvSpPr>
        <p:spPr bwMode="auto">
          <a:xfrm>
            <a:off x="3514145" y="1887737"/>
            <a:ext cx="287771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2000" spc="100" dirty="0">
                <a:latin typeface="メイリオ" panose="020B0604030504040204" pitchFamily="50" charset="-128"/>
                <a:ea typeface="メイリオ" panose="020B0604030504040204" pitchFamily="50" charset="-128"/>
              </a:rPr>
              <a:t>【</a:t>
            </a:r>
            <a:r>
              <a:rPr lang="ja-JP" altLang="en-US" sz="2000" spc="100" dirty="0">
                <a:latin typeface="メイリオ" panose="020B0604030504040204" pitchFamily="50" charset="-128"/>
                <a:ea typeface="メイリオ" panose="020B0604030504040204" pitchFamily="50" charset="-128"/>
              </a:rPr>
              <a:t>ストレングスの例</a:t>
            </a:r>
            <a:r>
              <a:rPr lang="en-US" altLang="ja-JP" sz="2000" spc="100" dirty="0">
                <a:latin typeface="メイリオ" panose="020B0604030504040204" pitchFamily="50" charset="-128"/>
                <a:ea typeface="メイリオ" panose="020B0604030504040204" pitchFamily="50" charset="-128"/>
              </a:rPr>
              <a:t>】</a:t>
            </a:r>
            <a:endParaRPr lang="ja-JP" altLang="en-US" sz="2000" spc="100" dirty="0">
              <a:latin typeface="メイリオ" panose="020B0604030504040204" pitchFamily="50" charset="-128"/>
              <a:ea typeface="メイリオ" panose="020B0604030504040204" pitchFamily="50" charset="-128"/>
            </a:endParaRPr>
          </a:p>
        </p:txBody>
      </p:sp>
      <p:sp>
        <p:nvSpPr>
          <p:cNvPr id="44082" name="テキスト ボックス 9">
            <a:extLst>
              <a:ext uri="{FF2B5EF4-FFF2-40B4-BE49-F238E27FC236}">
                <a16:creationId xmlns:a16="http://schemas.microsoft.com/office/drawing/2014/main" id="{CE7687C3-0519-680A-7C6A-2506B9060856}"/>
              </a:ext>
            </a:extLst>
          </p:cNvPr>
          <p:cNvSpPr txBox="1">
            <a:spLocks noChangeArrowheads="1"/>
          </p:cNvSpPr>
          <p:nvPr/>
        </p:nvSpPr>
        <p:spPr bwMode="auto">
          <a:xfrm>
            <a:off x="453000" y="6024673"/>
            <a:ext cx="90000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☞上記のストレングスの例を参考に、主のストレングスを考えてみましょう。</a:t>
            </a:r>
          </a:p>
        </p:txBody>
      </p:sp>
      <p:sp>
        <p:nvSpPr>
          <p:cNvPr id="44083" name="テキスト ボックス 10">
            <a:extLst>
              <a:ext uri="{FF2B5EF4-FFF2-40B4-BE49-F238E27FC236}">
                <a16:creationId xmlns:a16="http://schemas.microsoft.com/office/drawing/2014/main" id="{24D65EE4-68AB-3CE9-C021-7F6723DC5984}"/>
              </a:ext>
            </a:extLst>
          </p:cNvPr>
          <p:cNvSpPr txBox="1">
            <a:spLocks noChangeArrowheads="1"/>
          </p:cNvSpPr>
          <p:nvPr/>
        </p:nvSpPr>
        <p:spPr bwMode="auto">
          <a:xfrm>
            <a:off x="453000" y="867694"/>
            <a:ext cx="9000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課題解決にあたっては、「課題（できていないこと・取り組むべきこと）」だけでなく、本人のもつ強みやよいところ（ストレングス）も把握し、支援の方向性を検討していくことが大切です。</a:t>
            </a:r>
          </a:p>
        </p:txBody>
      </p:sp>
      <p:sp>
        <p:nvSpPr>
          <p:cNvPr id="7" name="スライド番号プレースホルダー 2">
            <a:extLst>
              <a:ext uri="{FF2B5EF4-FFF2-40B4-BE49-F238E27FC236}">
                <a16:creationId xmlns:a16="http://schemas.microsoft.com/office/drawing/2014/main" id="{67D9EE3A-4379-4CCD-AFC8-6A56D7FBB520}"/>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32</a:t>
            </a:fld>
            <a:endParaRPr lang="ja-JP" altLang="en-US">
              <a:solidFill>
                <a:srgbClr val="898989"/>
              </a:solidFill>
            </a:endParaRPr>
          </a:p>
        </p:txBody>
      </p:sp>
      <p:sp>
        <p:nvSpPr>
          <p:cNvPr id="3" name="正方形/長方形 2">
            <a:extLst>
              <a:ext uri="{FF2B5EF4-FFF2-40B4-BE49-F238E27FC236}">
                <a16:creationId xmlns:a16="http://schemas.microsoft.com/office/drawing/2014/main" id="{1077023F-69E0-1042-4A76-CBF321D071A8}"/>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7F3E8-D30C-2166-A7D2-3139B1F941F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F191167-CC43-3F75-159A-BD69F2096328}"/>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10EA3E17-88AD-6338-1F8B-A4038C0F121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33</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B1A6EAA2-C412-34AE-4F52-9D511E8057F9}"/>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38D2341C-E9EE-4CDC-2B95-E149EC131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76B789B9-C85C-F849-11AD-EBA2C0B58D17}"/>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18B09483-6211-536B-B916-23716E87FE49}"/>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EE708250-DC5B-2F54-076D-D8E5630844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13014817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5901F-427C-984B-7883-E1E306BB009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533423F-E586-2742-3C4C-D514177EA185}"/>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970F9734-3CF1-D9A8-D2D8-F03C7089CC30}"/>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34</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9DD4A935-8772-1A5F-C436-CBCC060B71CA}"/>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FEE91341-A0E2-7167-1ED1-E95A56601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D6812E8D-9EF3-9F76-C6A9-03122B85E94C}"/>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・子どもを大切にしている。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・勤勉である。</a:t>
                      </a: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・パート就労を　継続している。</a:t>
                      </a: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・一人で子どもを、育ててきた。</a:t>
                      </a: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・ケースワーカーに相談することができている。</a:t>
                      </a:r>
                    </a:p>
                    <a:p>
                      <a:pPr marL="216000" indent="-216000" algn="l">
                        <a:spcBef>
                          <a:spcPts val="600"/>
                        </a:spcBef>
                      </a:pPr>
                      <a:endPar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・ケースワーカーがかかわっている。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・安心して暮らせる住まいがある。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・継続して通院できるクリニックが　ある。</a:t>
                      </a:r>
                    </a:p>
                    <a:p>
                      <a:pPr marL="216000" indent="-216000" algn="l">
                        <a:spcBef>
                          <a:spcPts val="600"/>
                        </a:spcBef>
                      </a:pPr>
                      <a:endPar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・子どもに、しあわせになってほしいと思っている。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D8125F01-9876-029C-4333-744F1EF524E6}"/>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21172F16-F735-F3BC-7A11-BC9452E76C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
        <p:nvSpPr>
          <p:cNvPr id="3" name="吹き出し: 円形 2">
            <a:extLst>
              <a:ext uri="{FF2B5EF4-FFF2-40B4-BE49-F238E27FC236}">
                <a16:creationId xmlns:a16="http://schemas.microsoft.com/office/drawing/2014/main" id="{3A9ADA49-0E6C-46BB-FA6E-A202EBFDFE37}"/>
              </a:ext>
            </a:extLst>
          </p:cNvPr>
          <p:cNvSpPr/>
          <p:nvPr/>
        </p:nvSpPr>
        <p:spPr>
          <a:xfrm>
            <a:off x="7415213" y="4235450"/>
            <a:ext cx="2355850" cy="1438275"/>
          </a:xfrm>
          <a:prstGeom prst="wedgeEllipseCallout">
            <a:avLst>
              <a:gd name="adj1" fmla="val -24848"/>
              <a:gd name="adj2" fmla="val -77891"/>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r>
              <a:rPr kumimoji="1" lang="ja-JP" altLang="en-US" sz="1400" dirty="0"/>
              <a:t>記入が少ない項目は、今後の面接の中で、把握していく必要がありそうです。</a:t>
            </a:r>
          </a:p>
        </p:txBody>
      </p:sp>
    </p:spTree>
    <p:extLst>
      <p:ext uri="{BB962C8B-B14F-4D97-AF65-F5344CB8AC3E}">
        <p14:creationId xmlns:p14="http://schemas.microsoft.com/office/powerpoint/2010/main" val="7353884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685A5-0F81-9BDA-5E40-AA28B944E674}"/>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D05E5EA4-46FC-9355-7007-CAD1725A314F}"/>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35</a:t>
            </a:fld>
            <a:endParaRPr lang="ja-JP" altLang="en-US">
              <a:solidFill>
                <a:srgbClr val="898989"/>
              </a:solidFill>
            </a:endParaRPr>
          </a:p>
        </p:txBody>
      </p:sp>
      <p:sp>
        <p:nvSpPr>
          <p:cNvPr id="3" name="正方形/長方形 2">
            <a:extLst>
              <a:ext uri="{FF2B5EF4-FFF2-40B4-BE49-F238E27FC236}">
                <a16:creationId xmlns:a16="http://schemas.microsoft.com/office/drawing/2014/main" id="{4A4CD5DB-3097-6D12-EE7E-E297CBFB09F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A0BCB5BD-124E-08A0-D9CA-70B01C7B9D1C}"/>
              </a:ext>
            </a:extLst>
          </p:cNvPr>
          <p:cNvSpPr txBox="1"/>
          <p:nvPr/>
        </p:nvSpPr>
        <p:spPr>
          <a:xfrm>
            <a:off x="8072056" y="3316868"/>
            <a:ext cx="1828800" cy="585787"/>
          </a:xfrm>
          <a:prstGeom prst="rect">
            <a:avLst/>
          </a:prstGeom>
          <a:noFill/>
          <a:ln w="57150">
            <a:noFill/>
          </a:ln>
        </p:spPr>
        <p:txBody>
          <a:bodyPr anchor="ctr"/>
          <a:lstStyle/>
          <a:p>
            <a:pPr algn="ctr">
              <a:defRPr/>
            </a:pPr>
            <a:r>
              <a:rPr lang="ja-JP" altLang="en-US" sz="1600" b="1" spc="100" dirty="0">
                <a:solidFill>
                  <a:srgbClr val="C00000"/>
                </a:solidFill>
                <a:latin typeface="Meiryo UI" panose="020B0604030504040204" pitchFamily="50" charset="-128"/>
                <a:ea typeface="Meiryo UI" panose="020B0604030504040204" pitchFamily="50" charset="-128"/>
              </a:rPr>
              <a:t>ここがポイント</a:t>
            </a:r>
          </a:p>
        </p:txBody>
      </p:sp>
      <p:sp>
        <p:nvSpPr>
          <p:cNvPr id="10" name="テキスト ボックス 9">
            <a:extLst>
              <a:ext uri="{FF2B5EF4-FFF2-40B4-BE49-F238E27FC236}">
                <a16:creationId xmlns:a16="http://schemas.microsoft.com/office/drawing/2014/main" id="{7AB00B91-E1C8-ECDF-41F9-01591787A583}"/>
              </a:ext>
            </a:extLst>
          </p:cNvPr>
          <p:cNvSpPr txBox="1"/>
          <p:nvPr/>
        </p:nvSpPr>
        <p:spPr>
          <a:xfrm>
            <a:off x="276225" y="716819"/>
            <a:ext cx="9359900" cy="923330"/>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下図は「生活困窮の氷山モデル」といわれるものです。目の前にいる相談者・要保護者の言葉や行動を通じて、その人がおかれている状況や背景に目を向けられるよう、身につけておきたい考え方です。</a:t>
            </a:r>
            <a:endParaRPr kumimoji="1" lang="en-US" altLang="ja-JP" sz="1600" dirty="0">
              <a:latin typeface="メイリオ" panose="020B0604030504040204" pitchFamily="50" charset="-128"/>
              <a:ea typeface="メイリオ" panose="020B0604030504040204" pitchFamily="50" charset="-128"/>
            </a:endParaRPr>
          </a:p>
        </p:txBody>
      </p:sp>
      <p:pic>
        <p:nvPicPr>
          <p:cNvPr id="2" name="図 2">
            <a:extLst>
              <a:ext uri="{FF2B5EF4-FFF2-40B4-BE49-F238E27FC236}">
                <a16:creationId xmlns:a16="http://schemas.microsoft.com/office/drawing/2014/main" id="{8BA95ECF-2FB8-FF5B-DB51-A7B94CBE96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6038" y="1726449"/>
            <a:ext cx="6773924" cy="4498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四角形: 角を丸くする 10">
            <a:extLst>
              <a:ext uri="{FF2B5EF4-FFF2-40B4-BE49-F238E27FC236}">
                <a16:creationId xmlns:a16="http://schemas.microsoft.com/office/drawing/2014/main" id="{26002112-F7B8-D5B5-CB13-1711C9B1C9F0}"/>
              </a:ext>
            </a:extLst>
          </p:cNvPr>
          <p:cNvSpPr/>
          <p:nvPr/>
        </p:nvSpPr>
        <p:spPr>
          <a:xfrm>
            <a:off x="5789507" y="3940116"/>
            <a:ext cx="2402006" cy="1265488"/>
          </a:xfrm>
          <a:prstGeom prst="roundRect">
            <a:avLst>
              <a:gd name="adj" fmla="val 11626"/>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9B14573D-C63E-A677-F1BA-D42E393D8E61}"/>
              </a:ext>
            </a:extLst>
          </p:cNvPr>
          <p:cNvCxnSpPr>
            <a:stCxn id="11" idx="3"/>
          </p:cNvCxnSpPr>
          <p:nvPr/>
        </p:nvCxnSpPr>
        <p:spPr>
          <a:xfrm flipV="1">
            <a:off x="8191513" y="3881378"/>
            <a:ext cx="504967" cy="69148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A11A37D9-8644-2CC9-1FCE-0C3BDD3679C6}"/>
              </a:ext>
            </a:extLst>
          </p:cNvPr>
          <p:cNvSpPr txBox="1"/>
          <p:nvPr/>
        </p:nvSpPr>
        <p:spPr>
          <a:xfrm>
            <a:off x="1153331" y="6239889"/>
            <a:ext cx="7599339" cy="338554"/>
          </a:xfrm>
          <a:prstGeom prst="rect">
            <a:avLst/>
          </a:prstGeom>
          <a:noFill/>
        </p:spPr>
        <p:txBody>
          <a:bodyPr wrap="square">
            <a:spAutoFit/>
          </a:bodyPr>
          <a:lstStyle/>
          <a:p>
            <a:pPr algn="ctr" eaLnBrk="1" fontAlgn="auto" hangingPunct="1">
              <a:spcBef>
                <a:spcPts val="0"/>
              </a:spcBef>
              <a:spcAft>
                <a:spcPts val="0"/>
              </a:spcAft>
              <a:defRPr/>
            </a:pPr>
            <a:r>
              <a:rPr kumimoji="1" lang="ja-JP" altLang="en-US" sz="1600" b="1" spc="100" dirty="0">
                <a:latin typeface="メイリオ" panose="020B0604030504040204" pitchFamily="50" charset="-128"/>
                <a:ea typeface="メイリオ" panose="020B0604030504040204" pitchFamily="50" charset="-128"/>
              </a:rPr>
              <a:t>☞事例の主の困りごとと、その背景にあるものを考えてみましょう。</a:t>
            </a:r>
            <a:endParaRPr kumimoji="1" lang="en-US" altLang="ja-JP" sz="1400" b="1" dirty="0">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C721CFE4-5931-A2BF-5E0B-F9EB5B891A44}"/>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Tree>
    <p:extLst>
      <p:ext uri="{BB962C8B-B14F-4D97-AF65-F5344CB8AC3E}">
        <p14:creationId xmlns:p14="http://schemas.microsoft.com/office/powerpoint/2010/main" val="2180422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55DE5-DE8E-DE6A-1223-BCD4227E9F27}"/>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F8A4C26-71D7-FA03-0D6D-D09514D49CE9}"/>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36</a:t>
            </a:fld>
            <a:endParaRPr lang="ja-JP" altLang="en-US">
              <a:solidFill>
                <a:srgbClr val="898989"/>
              </a:solidFill>
            </a:endParaRPr>
          </a:p>
        </p:txBody>
      </p:sp>
      <p:sp>
        <p:nvSpPr>
          <p:cNvPr id="3" name="正方形/長方形 2">
            <a:extLst>
              <a:ext uri="{FF2B5EF4-FFF2-40B4-BE49-F238E27FC236}">
                <a16:creationId xmlns:a16="http://schemas.microsoft.com/office/drawing/2014/main" id="{D1E7BF3B-CC05-E68D-6DBA-BE671E201031}"/>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90BE0FA1-BD33-3857-0CE3-AA5827CBF745}"/>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9854C330-CE0B-E4E2-9E11-094AC6C2229E}"/>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F059CA7A-E72A-635F-ACF8-253BA1337DBA}"/>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D7B48A36-269D-B82D-688B-0A521FA1A592}"/>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BA8B53B7-A430-16A8-7292-861D94485C4B}"/>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7778BA22-788B-3E11-D1AB-F06627015051}"/>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4004A8A6-A654-60E3-D991-2B10AD68D539}"/>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6B17E3B1-87E1-BC6E-2C94-53CF269F2A3D}"/>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06D48C39-1D52-566A-5E2D-0603DA95DA75}"/>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D123A2BF-2C4C-A238-7AE0-8D5FB6503AD8}"/>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9EFE31EC-07DE-44EE-B4C3-DDE4063CA8BE}"/>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2F3D26A6-C8EA-AE12-805A-5EA04F4E5A35}"/>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B0AC89D1-6AD3-CC5E-85D5-C9395108445B}"/>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4AA806FF-4FF3-FA1C-7E23-E87A305CEB50}"/>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Tree>
    <p:extLst>
      <p:ext uri="{BB962C8B-B14F-4D97-AF65-F5344CB8AC3E}">
        <p14:creationId xmlns:p14="http://schemas.microsoft.com/office/powerpoint/2010/main" val="16079989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4A572-A1EF-F70D-1303-13A04E9207C8}"/>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0326F7F5-3AC0-BFE0-45CF-B1DAD95CC779}"/>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37</a:t>
            </a:fld>
            <a:endParaRPr lang="ja-JP" altLang="en-US">
              <a:solidFill>
                <a:srgbClr val="898989"/>
              </a:solidFill>
            </a:endParaRPr>
          </a:p>
        </p:txBody>
      </p:sp>
      <p:sp>
        <p:nvSpPr>
          <p:cNvPr id="3" name="正方形/長方形 2">
            <a:extLst>
              <a:ext uri="{FF2B5EF4-FFF2-40B4-BE49-F238E27FC236}">
                <a16:creationId xmlns:a16="http://schemas.microsoft.com/office/drawing/2014/main" id="{0DD9DF75-0C50-46E4-969F-EA453022B90D}"/>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054A0772-22A2-8E24-D77D-6D589CBCA402}"/>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49A08EDF-CCA6-996E-DFEE-8423EED4FA4A}"/>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FFD78EA9-F6BD-233F-6324-D62E111DF982}"/>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CB07FC00-082A-3052-00EF-E2F6999F9314}"/>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8DACA44E-29DB-905E-B2FF-CDC022A88D95}"/>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84061C6D-CFC2-2E9C-D952-9597EF60A152}"/>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DA375BBB-C1F6-2598-2F15-C0CC23967E25}"/>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D832CE8A-3231-1422-3432-8F826D50078F}"/>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FBB22984-0603-649A-7B3E-46ADF850A50B}"/>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789D506D-4790-8F4C-FF6A-FB2968ECBBF8}"/>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9F9C3C5C-8D3F-2CFB-0447-C31D46374EE2}"/>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0D540522-158D-EC63-75C8-3DF119F44FFD}"/>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720F5137-4C1F-EBE4-CDF0-BB9D24C44663}"/>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1D886F50-177C-BF2F-D90E-B31F7C6A6D2A}"/>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
        <p:nvSpPr>
          <p:cNvPr id="6" name="正方形/長方形 5">
            <a:extLst>
              <a:ext uri="{FF2B5EF4-FFF2-40B4-BE49-F238E27FC236}">
                <a16:creationId xmlns:a16="http://schemas.microsoft.com/office/drawing/2014/main" id="{B138516C-3D0E-8D6E-6DCA-D97CE672EB5B}"/>
              </a:ext>
            </a:extLst>
          </p:cNvPr>
          <p:cNvSpPr/>
          <p:nvPr/>
        </p:nvSpPr>
        <p:spPr>
          <a:xfrm>
            <a:off x="4778487" y="1497890"/>
            <a:ext cx="4657963" cy="1331707"/>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・家事ができない</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・家計のやりくりができない</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・学校に行っていない子どもがいる</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・困った時に助けてくれる人がいない</a:t>
            </a:r>
          </a:p>
        </p:txBody>
      </p:sp>
      <p:sp>
        <p:nvSpPr>
          <p:cNvPr id="8" name="正方形/長方形 7">
            <a:extLst>
              <a:ext uri="{FF2B5EF4-FFF2-40B4-BE49-F238E27FC236}">
                <a16:creationId xmlns:a16="http://schemas.microsoft.com/office/drawing/2014/main" id="{13153793-465E-F06A-02B7-30810D28D212}"/>
              </a:ext>
            </a:extLst>
          </p:cNvPr>
          <p:cNvSpPr/>
          <p:nvPr/>
        </p:nvSpPr>
        <p:spPr>
          <a:xfrm>
            <a:off x="4778487" y="3310161"/>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・うつ病がある</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・助けてくれる人がいない</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・子どもに対する負い目がある</a:t>
            </a:r>
          </a:p>
        </p:txBody>
      </p:sp>
      <p:sp>
        <p:nvSpPr>
          <p:cNvPr id="9" name="正方形/長方形 8">
            <a:extLst>
              <a:ext uri="{FF2B5EF4-FFF2-40B4-BE49-F238E27FC236}">
                <a16:creationId xmlns:a16="http://schemas.microsoft.com/office/drawing/2014/main" id="{3AF8FB02-8AD7-2FEC-A085-0B4FAC9C6BE6}"/>
              </a:ext>
            </a:extLst>
          </p:cNvPr>
          <p:cNvSpPr/>
          <p:nvPr/>
        </p:nvSpPr>
        <p:spPr>
          <a:xfrm>
            <a:off x="4778487" y="4976594"/>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・子育ては母親が責任持ってするべき</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・生活保護受給者に対する偏見</a:t>
            </a:r>
          </a:p>
        </p:txBody>
      </p:sp>
    </p:spTree>
    <p:extLst>
      <p:ext uri="{BB962C8B-B14F-4D97-AF65-F5344CB8AC3E}">
        <p14:creationId xmlns:p14="http://schemas.microsoft.com/office/powerpoint/2010/main" val="12348502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3FD65-193F-7D95-0F3F-654981B9A7CF}"/>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D2BF6464-F768-69AE-0936-71921D4263AB}"/>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38</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45F7B468-8BC2-F08E-D277-B4BE149116D8}"/>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en-US" altLang="ja-JP" sz="2000" dirty="0">
                <a:latin typeface="メイリオ" panose="020B0604030504040204" pitchFamily="50" charset="-128"/>
                <a:ea typeface="メイリオ" panose="020B0604030504040204" pitchFamily="50" charset="-128"/>
              </a:rPr>
              <a:t>【STEP1</a:t>
            </a:r>
            <a:r>
              <a:rPr kumimoji="1" lang="ja-JP" altLang="en-US" sz="2000" dirty="0">
                <a:latin typeface="メイリオ" panose="020B0604030504040204" pitchFamily="50" charset="-128"/>
                <a:ea typeface="メイリオ" panose="020B0604030504040204" pitchFamily="50" charset="-128"/>
              </a:rPr>
              <a:t>のシートに加筆・修正を行ってください</a:t>
            </a:r>
            <a:r>
              <a:rPr kumimoji="1" lang="en-US" altLang="ja-JP" sz="2000" dirty="0">
                <a:latin typeface="メイリオ" panose="020B0604030504040204" pitchFamily="50" charset="-128"/>
                <a:ea typeface="メイリオ" panose="020B0604030504040204" pitchFamily="50" charset="-128"/>
              </a:rPr>
              <a:t>】</a:t>
            </a:r>
            <a:br>
              <a:rPr kumimoji="1" lang="en-US" altLang="ja-JP" sz="2000" dirty="0">
                <a:latin typeface="メイリオ" panose="020B0604030504040204" pitchFamily="50" charset="-128"/>
                <a:ea typeface="メイリオ" panose="020B0604030504040204" pitchFamily="50" charset="-128"/>
              </a:rPr>
            </a:b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（例えば）</a:t>
            </a:r>
            <a:br>
              <a:rPr kumimoji="1" lang="en-US" altLang="ja-JP" sz="2000" dirty="0">
                <a:latin typeface="メイリオ" panose="020B0604030504040204" pitchFamily="50" charset="-128"/>
                <a:ea typeface="メイリオ" panose="020B0604030504040204" pitchFamily="50" charset="-128"/>
              </a:rPr>
            </a:br>
            <a:r>
              <a:rPr kumimoji="1" lang="ja-JP" altLang="en-US" sz="2000" dirty="0">
                <a:latin typeface="メイリオ" panose="020B0604030504040204" pitchFamily="50" charset="-128"/>
                <a:ea typeface="メイリオ" panose="020B0604030504040204" pitchFamily="50" charset="-128"/>
              </a:rPr>
              <a:t>新たに見つかった課題を付箋で追加</a:t>
            </a: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課題の背景にあるものを付箋で追加</a:t>
            </a:r>
          </a:p>
        </p:txBody>
      </p:sp>
      <p:sp>
        <p:nvSpPr>
          <p:cNvPr id="2" name="正方形/長方形 1">
            <a:extLst>
              <a:ext uri="{FF2B5EF4-FFF2-40B4-BE49-F238E27FC236}">
                <a16:creationId xmlns:a16="http://schemas.microsoft.com/office/drawing/2014/main" id="{6A16E5A3-24FB-29B2-F5CA-0B89C8E96FD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5E70E25E-3C7C-BBB9-7905-63333D4CA709}"/>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8" name="テキスト ボックス 7">
            <a:extLst>
              <a:ext uri="{FF2B5EF4-FFF2-40B4-BE49-F238E27FC236}">
                <a16:creationId xmlns:a16="http://schemas.microsoft.com/office/drawing/2014/main" id="{813ED364-9004-2B50-CE57-535CF268B3F4}"/>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57979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5AFD9857-B1D4-0781-4C1E-AA118A5CBCE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451CCDD6-D8B7-4D94-892B-11850B22BC52}" type="slidenum">
              <a:rPr lang="ja-JP" altLang="en-US" sz="1000" smtClean="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49AF4FD2-90F2-5025-2CAF-8CCCE95E262C}"/>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3609CEFF-A9AE-449C-0858-BEE1F719D47E}"/>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8D218C26-70FD-22F6-6C7D-F5F1475F03C2}"/>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4A6B8462-635C-F3CC-C214-B20A35D814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E39486BC-75FF-AF0D-363B-5D33B2283354}"/>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81936887-9AB8-792E-0D63-AD10046F071E}"/>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7417" name="図 11" descr="抽象 が含まれている画像&#10;&#10;自動的に生成された説明">
            <a:extLst>
              <a:ext uri="{FF2B5EF4-FFF2-40B4-BE49-F238E27FC236}">
                <a16:creationId xmlns:a16="http://schemas.microsoft.com/office/drawing/2014/main" id="{945FFAF7-5BEE-E030-C381-42B891AEB9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1475"/>
            <a:ext cx="1655762"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3BE25342-A94A-1B4B-A18D-261DC043DCB5}"/>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EF729B47-184F-27DB-8504-6B2FD0359A75}"/>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6E6FB946-5768-7060-3227-8286D4BED892}"/>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B5201812-4298-57A6-F8B5-B3D0F5346412}"/>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5BBB6EDC-5FBD-F8A1-52FA-6A75D7A399E2}"/>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7AD7B538-C34C-6DC9-0ADF-2A82AB047F85}"/>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CAF43815-6B6F-1329-BAA3-899565C56959}"/>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7426" name="グループ化 36">
            <a:extLst>
              <a:ext uri="{FF2B5EF4-FFF2-40B4-BE49-F238E27FC236}">
                <a16:creationId xmlns:a16="http://schemas.microsoft.com/office/drawing/2014/main" id="{9DBE31B6-D2C5-D116-6470-F599685680CE}"/>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D44DF9EC-C566-5FB4-8FA3-D83483878E9E}"/>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5CB889FE-9316-F052-718B-E5C3ABB70F91}"/>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4D91D39B-95CC-D307-EA53-4FFD836A5A18}"/>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BD9E2228-CE14-48B8-7D27-293DB4CC7C9D}"/>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34236C9E-6DED-9049-7FDB-A9664285981E}"/>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24074049-9D6D-6AA4-BE03-6B618AEF9809}"/>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FE8D2400-D417-3C8B-5E5A-B23857AF2CE9}"/>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55D2DD4C-76B6-20A6-36F9-EF115519BC85}"/>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
        <p:nvSpPr>
          <p:cNvPr id="2" name="テキスト ボックス 1">
            <a:extLst>
              <a:ext uri="{FF2B5EF4-FFF2-40B4-BE49-F238E27FC236}">
                <a16:creationId xmlns:a16="http://schemas.microsoft.com/office/drawing/2014/main" id="{DE4D0F7B-77CA-9E47-5C7D-4671AE7B492B}"/>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A149A-281E-FF53-38AB-E63B6C43A3F0}"/>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860423E5-03E5-2E17-8C5F-82C986E6C91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39</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94E8154E-0723-363C-5D03-6D697203587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sz="20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98B6BF2-BDE0-3D72-3CCE-5180FA2C9F7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74179A2C-C8E4-92FB-33E9-C01660DFA04A}"/>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8CF74397-9EF0-3F02-35C7-BD5FCA329AB3}"/>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１．日常生活の側面における課題（健康・住まい・生活・就労・家族関係など）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・家事ができていない。</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・学校に行っていない長男に、どのように対応したらよいかわからない。</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・（長男）高校を休みがちであることから、留年などの可能性がある。</a:t>
            </a:r>
            <a:br>
              <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rPr>
            </a:b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　また、家から出ることが少ないため、健康状態にも不安がある。</a:t>
            </a: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２．社会生活の側面における課題（人との交流・近隣や地域との関わり・社会参加など）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・近隣とのかかわりがない。</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・困った時に助けてくれる人がいない。</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・（長男）高校を休みがちであり、友人とのかかわりが途絶えている。</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３．経済的な側面における課題（収入・債務・家計のやりくりなど）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・家計のやりくりができない。</a:t>
            </a:r>
          </a:p>
        </p:txBody>
      </p:sp>
      <p:sp>
        <p:nvSpPr>
          <p:cNvPr id="10" name="吹き出し: 角を丸めた四角形 9">
            <a:extLst>
              <a:ext uri="{FF2B5EF4-FFF2-40B4-BE49-F238E27FC236}">
                <a16:creationId xmlns:a16="http://schemas.microsoft.com/office/drawing/2014/main" id="{3637AE3D-494C-FC4C-7255-B769F2C80647}"/>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6" name="正方形/長方形 5">
            <a:extLst>
              <a:ext uri="{FF2B5EF4-FFF2-40B4-BE49-F238E27FC236}">
                <a16:creationId xmlns:a16="http://schemas.microsoft.com/office/drawing/2014/main" id="{11CE834F-9B18-4E75-75C5-EBCFD10D9EC6}"/>
              </a:ext>
            </a:extLst>
          </p:cNvPr>
          <p:cNvSpPr/>
          <p:nvPr/>
        </p:nvSpPr>
        <p:spPr>
          <a:xfrm>
            <a:off x="7598390" y="2354474"/>
            <a:ext cx="2037735" cy="63167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eaLnBrk="1" fontAlgn="auto" hangingPunct="1">
              <a:spcBef>
                <a:spcPts val="0"/>
              </a:spcBef>
              <a:spcAft>
                <a:spcPts val="0"/>
              </a:spcAft>
              <a:defRPr/>
            </a:pPr>
            <a:r>
              <a:rPr kumimoji="1" lang="ja-JP" altLang="en-US" sz="1200" spc="100" dirty="0">
                <a:solidFill>
                  <a:schemeClr val="bg1"/>
                </a:solidFill>
                <a:latin typeface="メイリオ" panose="020B0604030504040204" pitchFamily="50" charset="-128"/>
                <a:ea typeface="メイリオ" panose="020B0604030504040204" pitchFamily="50" charset="-128"/>
              </a:rPr>
              <a:t>疲れているのかも</a:t>
            </a:r>
            <a:r>
              <a:rPr kumimoji="1" lang="en-US" altLang="ja-JP" sz="1200" spc="100" dirty="0">
                <a:solidFill>
                  <a:schemeClr val="bg1"/>
                </a:solidFill>
                <a:latin typeface="メイリオ" panose="020B0604030504040204" pitchFamily="50" charset="-128"/>
                <a:ea typeface="メイリオ" panose="020B0604030504040204" pitchFamily="50" charset="-128"/>
              </a:rPr>
              <a:t>…</a:t>
            </a:r>
            <a:r>
              <a:rPr kumimoji="1" lang="ja-JP" altLang="en-US" sz="1200" spc="100" dirty="0">
                <a:solidFill>
                  <a:schemeClr val="bg1"/>
                </a:solidFill>
                <a:latin typeface="メイリオ" panose="020B0604030504040204" pitchFamily="50" charset="-128"/>
                <a:ea typeface="メイリオ" panose="020B0604030504040204" pitchFamily="50" charset="-128"/>
              </a:rPr>
              <a:t>。</a:t>
            </a:r>
            <a:endParaRPr kumimoji="1" lang="ja-JP" altLang="en-US" sz="1200" dirty="0">
              <a:solidFill>
                <a:schemeClr val="bg1"/>
              </a:solidFill>
              <a:latin typeface="メイリオ" panose="020B0604030504040204" pitchFamily="50" charset="-128"/>
              <a:ea typeface="メイリオ" panose="020B0604030504040204" pitchFamily="50" charset="-128"/>
            </a:endParaRPr>
          </a:p>
        </p:txBody>
      </p:sp>
      <p:cxnSp>
        <p:nvCxnSpPr>
          <p:cNvPr id="9" name="直線コネクタ 8">
            <a:extLst>
              <a:ext uri="{FF2B5EF4-FFF2-40B4-BE49-F238E27FC236}">
                <a16:creationId xmlns:a16="http://schemas.microsoft.com/office/drawing/2014/main" id="{AAB2DA06-2641-05F7-C662-5FDC45FEBEAA}"/>
              </a:ext>
            </a:extLst>
          </p:cNvPr>
          <p:cNvCxnSpPr>
            <a:cxnSpLocks/>
            <a:stCxn id="6" idx="1"/>
          </p:cNvCxnSpPr>
          <p:nvPr/>
        </p:nvCxnSpPr>
        <p:spPr>
          <a:xfrm flipH="1" flipV="1">
            <a:off x="2945219" y="2472046"/>
            <a:ext cx="4653171" cy="198266"/>
          </a:xfrm>
          <a:prstGeom prst="line">
            <a:avLst/>
          </a:prstGeom>
          <a:ln w="15875"/>
        </p:spPr>
        <p:style>
          <a:lnRef idx="1">
            <a:schemeClr val="accent2"/>
          </a:lnRef>
          <a:fillRef idx="0">
            <a:schemeClr val="accent2"/>
          </a:fillRef>
          <a:effectRef idx="0">
            <a:schemeClr val="accent2"/>
          </a:effectRef>
          <a:fontRef idx="minor">
            <a:schemeClr val="tx1"/>
          </a:fontRef>
        </p:style>
      </p:cxnSp>
      <p:sp>
        <p:nvSpPr>
          <p:cNvPr id="13" name="正方形/長方形 12">
            <a:extLst>
              <a:ext uri="{FF2B5EF4-FFF2-40B4-BE49-F238E27FC236}">
                <a16:creationId xmlns:a16="http://schemas.microsoft.com/office/drawing/2014/main" id="{5D1AE444-4570-18E3-D541-4D5C513826E3}"/>
              </a:ext>
            </a:extLst>
          </p:cNvPr>
          <p:cNvSpPr/>
          <p:nvPr/>
        </p:nvSpPr>
        <p:spPr>
          <a:xfrm>
            <a:off x="7460607" y="3887657"/>
            <a:ext cx="2037735" cy="63167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eaLnBrk="1" fontAlgn="auto" hangingPunct="1">
              <a:spcBef>
                <a:spcPts val="0"/>
              </a:spcBef>
              <a:spcAft>
                <a:spcPts val="0"/>
              </a:spcAft>
              <a:defRPr/>
            </a:pPr>
            <a:r>
              <a:rPr kumimoji="1" lang="ja-JP" altLang="en-US" sz="1200" dirty="0">
                <a:latin typeface="メイリオ" panose="020B0604030504040204" pitchFamily="50" charset="-128"/>
                <a:ea typeface="メイリオ" panose="020B0604030504040204" pitchFamily="50" charset="-128"/>
              </a:rPr>
              <a:t>母親や家のことが</a:t>
            </a:r>
            <a:endParaRPr kumimoji="1" lang="en-US" altLang="ja-JP" sz="12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1200" dirty="0">
                <a:latin typeface="メイリオ" panose="020B0604030504040204" pitchFamily="50" charset="-128"/>
                <a:ea typeface="メイリオ" panose="020B0604030504040204" pitchFamily="50" charset="-128"/>
              </a:rPr>
              <a:t>気がかりなのかも</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a:t>
            </a:r>
            <a:endParaRPr kumimoji="1" lang="ja-JP" altLang="en-US" sz="1200" dirty="0">
              <a:solidFill>
                <a:schemeClr val="bg1"/>
              </a:solidFill>
              <a:latin typeface="メイリオ" panose="020B0604030504040204" pitchFamily="50" charset="-128"/>
              <a:ea typeface="メイリオ" panose="020B0604030504040204" pitchFamily="50" charset="-128"/>
            </a:endParaRPr>
          </a:p>
        </p:txBody>
      </p:sp>
      <p:cxnSp>
        <p:nvCxnSpPr>
          <p:cNvPr id="14" name="直線コネクタ 13">
            <a:extLst>
              <a:ext uri="{FF2B5EF4-FFF2-40B4-BE49-F238E27FC236}">
                <a16:creationId xmlns:a16="http://schemas.microsoft.com/office/drawing/2014/main" id="{BA36F776-62B6-43FD-53F0-B77CB5DB1173}"/>
              </a:ext>
            </a:extLst>
          </p:cNvPr>
          <p:cNvCxnSpPr>
            <a:cxnSpLocks/>
            <a:stCxn id="13" idx="1"/>
          </p:cNvCxnSpPr>
          <p:nvPr/>
        </p:nvCxnSpPr>
        <p:spPr>
          <a:xfrm flipH="1" flipV="1">
            <a:off x="7145079" y="3110969"/>
            <a:ext cx="315528" cy="1092526"/>
          </a:xfrm>
          <a:prstGeom prst="line">
            <a:avLst/>
          </a:prstGeom>
          <a:ln w="15875"/>
        </p:spPr>
        <p:style>
          <a:lnRef idx="1">
            <a:schemeClr val="accent2"/>
          </a:lnRef>
          <a:fillRef idx="0">
            <a:schemeClr val="accent2"/>
          </a:fillRef>
          <a:effectRef idx="0">
            <a:schemeClr val="accent2"/>
          </a:effectRef>
          <a:fontRef idx="minor">
            <a:schemeClr val="tx1"/>
          </a:fontRef>
        </p:style>
      </p:cxnSp>
      <p:sp>
        <p:nvSpPr>
          <p:cNvPr id="15" name="正方形/長方形 14">
            <a:extLst>
              <a:ext uri="{FF2B5EF4-FFF2-40B4-BE49-F238E27FC236}">
                <a16:creationId xmlns:a16="http://schemas.microsoft.com/office/drawing/2014/main" id="{F3DF5A1E-8F07-08BB-A937-CCA44A7E16A5}"/>
              </a:ext>
            </a:extLst>
          </p:cNvPr>
          <p:cNvSpPr/>
          <p:nvPr/>
        </p:nvSpPr>
        <p:spPr>
          <a:xfrm>
            <a:off x="7445990" y="4758762"/>
            <a:ext cx="2037735" cy="63167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eaLnBrk="1" fontAlgn="auto" hangingPunct="1">
              <a:spcBef>
                <a:spcPts val="0"/>
              </a:spcBef>
              <a:spcAft>
                <a:spcPts val="0"/>
              </a:spcAft>
              <a:defRPr/>
            </a:pPr>
            <a:r>
              <a:rPr kumimoji="1" lang="ja-JP" altLang="en-US" sz="1200" dirty="0">
                <a:latin typeface="メイリオ" panose="020B0604030504040204" pitchFamily="50" charset="-128"/>
                <a:ea typeface="メイリオ" panose="020B0604030504040204" pitchFamily="50" charset="-128"/>
              </a:rPr>
              <a:t>一人で辛くなって</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いるのかも</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a:t>
            </a:r>
          </a:p>
        </p:txBody>
      </p:sp>
      <p:cxnSp>
        <p:nvCxnSpPr>
          <p:cNvPr id="16" name="直線コネクタ 15">
            <a:extLst>
              <a:ext uri="{FF2B5EF4-FFF2-40B4-BE49-F238E27FC236}">
                <a16:creationId xmlns:a16="http://schemas.microsoft.com/office/drawing/2014/main" id="{96295460-3D4A-73AE-7BCC-8F03B88E1ACC}"/>
              </a:ext>
            </a:extLst>
          </p:cNvPr>
          <p:cNvCxnSpPr>
            <a:cxnSpLocks/>
          </p:cNvCxnSpPr>
          <p:nvPr/>
        </p:nvCxnSpPr>
        <p:spPr>
          <a:xfrm flipH="1" flipV="1">
            <a:off x="6020317" y="4612352"/>
            <a:ext cx="1425673" cy="354968"/>
          </a:xfrm>
          <a:prstGeom prst="line">
            <a:avLst/>
          </a:prstGeom>
          <a:ln w="15875"/>
        </p:spPr>
        <p:style>
          <a:lnRef idx="1">
            <a:schemeClr val="accent2"/>
          </a:lnRef>
          <a:fillRef idx="0">
            <a:schemeClr val="accent2"/>
          </a:fillRef>
          <a:effectRef idx="0">
            <a:schemeClr val="accent2"/>
          </a:effectRef>
          <a:fontRef idx="minor">
            <a:schemeClr val="tx1"/>
          </a:fontRef>
        </p:style>
      </p:cxnSp>
      <p:sp>
        <p:nvSpPr>
          <p:cNvPr id="17" name="正方形/長方形 16">
            <a:extLst>
              <a:ext uri="{FF2B5EF4-FFF2-40B4-BE49-F238E27FC236}">
                <a16:creationId xmlns:a16="http://schemas.microsoft.com/office/drawing/2014/main" id="{9D585BF9-5682-1C22-700E-834A6F5F992A}"/>
              </a:ext>
            </a:extLst>
          </p:cNvPr>
          <p:cNvSpPr/>
          <p:nvPr/>
        </p:nvSpPr>
        <p:spPr>
          <a:xfrm>
            <a:off x="4231658" y="5279718"/>
            <a:ext cx="2037735" cy="63167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eaLnBrk="1" fontAlgn="auto" hangingPunct="1">
              <a:spcBef>
                <a:spcPts val="0"/>
              </a:spcBef>
              <a:spcAft>
                <a:spcPts val="0"/>
              </a:spcAft>
              <a:defRPr/>
            </a:pPr>
            <a:r>
              <a:rPr kumimoji="1" lang="ja-JP" altLang="en-US" sz="1200" dirty="0">
                <a:latin typeface="メイリオ" panose="020B0604030504040204" pitchFamily="50" charset="-128"/>
                <a:ea typeface="メイリオ" panose="020B0604030504040204" pitchFamily="50" charset="-128"/>
              </a:rPr>
              <a:t>どうしたらよいか、</a:t>
            </a:r>
            <a:endParaRPr kumimoji="1" lang="en-US" altLang="ja-JP" sz="12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1200" dirty="0">
                <a:latin typeface="メイリオ" panose="020B0604030504040204" pitchFamily="50" charset="-128"/>
                <a:ea typeface="メイリオ" panose="020B0604030504040204" pitchFamily="50" charset="-128"/>
              </a:rPr>
              <a:t>わからないのかも</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a:t>
            </a:r>
          </a:p>
        </p:txBody>
      </p:sp>
      <p:cxnSp>
        <p:nvCxnSpPr>
          <p:cNvPr id="18" name="直線コネクタ 17">
            <a:extLst>
              <a:ext uri="{FF2B5EF4-FFF2-40B4-BE49-F238E27FC236}">
                <a16:creationId xmlns:a16="http://schemas.microsoft.com/office/drawing/2014/main" id="{1C47A588-5486-89E6-22EC-2DAEE5550CD0}"/>
              </a:ext>
            </a:extLst>
          </p:cNvPr>
          <p:cNvCxnSpPr>
            <a:cxnSpLocks/>
          </p:cNvCxnSpPr>
          <p:nvPr/>
        </p:nvCxnSpPr>
        <p:spPr>
          <a:xfrm flipH="1" flipV="1">
            <a:off x="3480619" y="5279718"/>
            <a:ext cx="751039" cy="159222"/>
          </a:xfrm>
          <a:prstGeom prst="line">
            <a:avLst/>
          </a:prstGeom>
          <a:ln w="158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9024421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952B4-FC52-1249-6572-9DD8CBE452BC}"/>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CC70C716-B65E-8ADF-5A6F-BD81CB5E6533}"/>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40</a:t>
            </a:fld>
            <a:endParaRPr lang="ja-JP" altLang="en-US">
              <a:solidFill>
                <a:srgbClr val="898989"/>
              </a:solidFill>
            </a:endParaRPr>
          </a:p>
        </p:txBody>
      </p:sp>
      <p:sp>
        <p:nvSpPr>
          <p:cNvPr id="3" name="正方形/長方形 2">
            <a:extLst>
              <a:ext uri="{FF2B5EF4-FFF2-40B4-BE49-F238E27FC236}">
                <a16:creationId xmlns:a16="http://schemas.microsoft.com/office/drawing/2014/main" id="{E79F3A32-395B-31E1-0655-10695AD152D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A2D52D66-0847-6839-2720-F3D308311980}"/>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9F3051A7-21C2-556C-1BD1-25BE80B77412}"/>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EDE98F62-A1B4-0B14-777A-A94ECDB67F3F}"/>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Tree>
    <p:extLst>
      <p:ext uri="{BB962C8B-B14F-4D97-AF65-F5344CB8AC3E}">
        <p14:creationId xmlns:p14="http://schemas.microsoft.com/office/powerpoint/2010/main" val="42918306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149B-0180-AE73-3F53-FA5E1334E991}"/>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49BA757-D631-71ED-1B9B-6E7E28851F38}"/>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41</a:t>
            </a:fld>
            <a:endParaRPr lang="ja-JP" altLang="en-US">
              <a:solidFill>
                <a:srgbClr val="898989"/>
              </a:solidFill>
            </a:endParaRPr>
          </a:p>
        </p:txBody>
      </p:sp>
      <p:sp>
        <p:nvSpPr>
          <p:cNvPr id="3" name="正方形/長方形 2">
            <a:extLst>
              <a:ext uri="{FF2B5EF4-FFF2-40B4-BE49-F238E27FC236}">
                <a16:creationId xmlns:a16="http://schemas.microsoft.com/office/drawing/2014/main" id="{92C94F04-7D99-6E2B-CCC7-5629105FCBF4}"/>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49C2D9F9-9BA0-4A5C-56BF-A51B113E2CBA}"/>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D998E35F-1972-4BEF-4D5C-FE6407359B4A}"/>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6F2A84E0-C72C-3B58-D270-96C3322FF640}"/>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FA6FB8C2-9D09-4D6D-78E3-A69AAA6D3F1C}"/>
              </a:ext>
            </a:extLst>
          </p:cNvPr>
          <p:cNvSpPr/>
          <p:nvPr/>
        </p:nvSpPr>
        <p:spPr>
          <a:xfrm>
            <a:off x="6445595" y="4219610"/>
            <a:ext cx="2959162" cy="77374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indent="-108000" eaLnBrk="1" fontAlgn="auto" hangingPunct="1">
              <a:spcBef>
                <a:spcPts val="0"/>
              </a:spcBef>
              <a:spcAft>
                <a:spcPts val="0"/>
              </a:spcAft>
              <a:buFont typeface="Arial" panose="020B0604020202020204" pitchFamily="34" charset="0"/>
              <a:buChar char="•"/>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世帯の生活の安定</a:t>
            </a:r>
          </a:p>
          <a:p>
            <a:pPr marL="108000" indent="-108000" eaLnBrk="1" fontAlgn="auto" hangingPunct="1">
              <a:spcBef>
                <a:spcPts val="0"/>
              </a:spcBef>
              <a:spcAft>
                <a:spcPts val="0"/>
              </a:spcAft>
              <a:buFont typeface="Arial" panose="020B0604020202020204" pitchFamily="34" charset="0"/>
              <a:buChar char="•"/>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孤立しない生活の維持</a:t>
            </a:r>
          </a:p>
        </p:txBody>
      </p:sp>
      <p:sp>
        <p:nvSpPr>
          <p:cNvPr id="5" name="正方形/長方形 4">
            <a:extLst>
              <a:ext uri="{FF2B5EF4-FFF2-40B4-BE49-F238E27FC236}">
                <a16:creationId xmlns:a16="http://schemas.microsoft.com/office/drawing/2014/main" id="{4C30ACDD-5F46-8856-CA49-12A786EA131F}"/>
              </a:ext>
            </a:extLst>
          </p:cNvPr>
          <p:cNvSpPr/>
          <p:nvPr/>
        </p:nvSpPr>
        <p:spPr>
          <a:xfrm>
            <a:off x="3463269" y="4219610"/>
            <a:ext cx="2959162" cy="77374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indent="-108000" eaLnBrk="1" fontAlgn="auto" hangingPunct="1">
              <a:spcBef>
                <a:spcPts val="0"/>
              </a:spcBef>
              <a:spcAft>
                <a:spcPts val="0"/>
              </a:spcAft>
              <a:buFont typeface="Arial" panose="020B0604020202020204" pitchFamily="34" charset="0"/>
              <a:buChar char="•"/>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主と長男の希望をふまえて、活用可能なフォーマル・インフォーマルな支援を活用する。</a:t>
            </a:r>
            <a:endParaRPr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2FFE92D8-C53B-79E8-F429-16A84DAE6E07}"/>
              </a:ext>
            </a:extLst>
          </p:cNvPr>
          <p:cNvSpPr/>
          <p:nvPr/>
        </p:nvSpPr>
        <p:spPr>
          <a:xfrm>
            <a:off x="476613" y="4219610"/>
            <a:ext cx="2959162" cy="77374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spc="100" dirty="0">
                <a:solidFill>
                  <a:schemeClr val="accent2">
                    <a:lumMod val="50000"/>
                  </a:schemeClr>
                </a:solidFill>
                <a:latin typeface="メイリオ" panose="020B0604030504040204" pitchFamily="50" charset="-128"/>
                <a:ea typeface="メイリオ" panose="020B0604030504040204" pitchFamily="50" charset="-128"/>
              </a:rPr>
              <a:t>「調整会議」にて、今後の世帯への支援のあり方を検討する。</a:t>
            </a:r>
            <a:endParaRPr kumimoji="1"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E8DD70F3-7FBE-D537-F0D2-070A9C995170}"/>
              </a:ext>
            </a:extLst>
          </p:cNvPr>
          <p:cNvSpPr/>
          <p:nvPr/>
        </p:nvSpPr>
        <p:spPr>
          <a:xfrm>
            <a:off x="6445595" y="4906617"/>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indent="-108000" eaLnBrk="1" fontAlgn="auto" hangingPunct="1">
              <a:spcBef>
                <a:spcPts val="0"/>
              </a:spcBef>
              <a:spcAft>
                <a:spcPts val="0"/>
              </a:spcAft>
              <a:buFont typeface="Arial" panose="020B0604020202020204" pitchFamily="34" charset="0"/>
              <a:buChar char="•"/>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家計のやりくりが</a:t>
            </a:r>
            <a:r>
              <a:rPr kumimoji="1" lang="ja-JP" altLang="en-US" sz="1200" spc="100" dirty="0">
                <a:solidFill>
                  <a:schemeClr val="accent2">
                    <a:lumMod val="50000"/>
                  </a:schemeClr>
                </a:solidFill>
                <a:latin typeface="メイリオ" panose="020B0604030504040204" pitchFamily="50" charset="-128"/>
                <a:ea typeface="メイリオ" panose="020B0604030504040204" pitchFamily="50" charset="-128"/>
              </a:rPr>
              <a:t>できる</a:t>
            </a:r>
            <a:endParaRPr kumimoji="1"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91DCB9C0-899C-A901-275B-5C4F95CD61E6}"/>
              </a:ext>
            </a:extLst>
          </p:cNvPr>
          <p:cNvSpPr/>
          <p:nvPr/>
        </p:nvSpPr>
        <p:spPr>
          <a:xfrm>
            <a:off x="3463269" y="4906617"/>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家計改善支援事業</a:t>
            </a:r>
            <a:r>
              <a:rPr kumimoji="1" lang="ja-JP" altLang="en-US" sz="1200" spc="100" dirty="0">
                <a:solidFill>
                  <a:schemeClr val="accent2">
                    <a:lumMod val="50000"/>
                  </a:schemeClr>
                </a:solidFill>
                <a:latin typeface="メイリオ" panose="020B0604030504040204" pitchFamily="50" charset="-128"/>
                <a:ea typeface="メイリオ" panose="020B0604030504040204" pitchFamily="50" charset="-128"/>
              </a:rPr>
              <a:t>の利用　</a:t>
            </a:r>
            <a:endParaRPr kumimoji="1"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a:p>
            <a:pPr marL="108000" indent="-108000" eaLnBrk="1" fontAlgn="auto" hangingPunct="1">
              <a:spcBef>
                <a:spcPts val="0"/>
              </a:spcBef>
              <a:spcAft>
                <a:spcPts val="0"/>
              </a:spcAft>
              <a:buFont typeface="Arial" panose="020B0604020202020204" pitchFamily="34" charset="0"/>
              <a:buChar char="•"/>
              <a:defRPr/>
            </a:pPr>
            <a:endParaRPr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7B4833F9-4C2A-F6E7-2EBA-E5A4699F4BC6}"/>
              </a:ext>
            </a:extLst>
          </p:cNvPr>
          <p:cNvSpPr/>
          <p:nvPr/>
        </p:nvSpPr>
        <p:spPr>
          <a:xfrm>
            <a:off x="476613" y="4906617"/>
            <a:ext cx="2959162" cy="458418"/>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家計改善支援</a:t>
            </a:r>
            <a:r>
              <a:rPr kumimoji="1" lang="ja-JP" altLang="en-US" sz="1200" spc="100" dirty="0">
                <a:solidFill>
                  <a:schemeClr val="accent2">
                    <a:lumMod val="50000"/>
                  </a:schemeClr>
                </a:solidFill>
                <a:latin typeface="メイリオ" panose="020B0604030504040204" pitchFamily="50" charset="-128"/>
                <a:ea typeface="メイリオ" panose="020B0604030504040204" pitchFamily="50" charset="-128"/>
              </a:rPr>
              <a:t>事業の利用相談をする。</a:t>
            </a:r>
            <a:endParaRPr kumimoji="1"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20626044-38A9-EBB9-3DBE-FAC5508CEA39}"/>
              </a:ext>
            </a:extLst>
          </p:cNvPr>
          <p:cNvSpPr/>
          <p:nvPr/>
        </p:nvSpPr>
        <p:spPr>
          <a:xfrm>
            <a:off x="6445595" y="3368554"/>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indent="-108000">
              <a:buFont typeface="Arial" panose="020B0604020202020204" pitchFamily="34" charset="0"/>
              <a:buChar char="•"/>
            </a:pPr>
            <a:r>
              <a:rPr kumimoji="1" lang="ja-JP" altLang="en-US" sz="1200" spc="100" dirty="0">
                <a:solidFill>
                  <a:schemeClr val="accent2">
                    <a:lumMod val="50000"/>
                  </a:schemeClr>
                </a:solidFill>
                <a:latin typeface="メイリオ" panose="020B0604030504040204" pitchFamily="50" charset="-128"/>
                <a:ea typeface="メイリオ" panose="020B0604030504040204" pitchFamily="50" charset="-128"/>
              </a:rPr>
              <a:t>目標や希望を持った生活の継続</a:t>
            </a:r>
          </a:p>
        </p:txBody>
      </p:sp>
      <p:sp>
        <p:nvSpPr>
          <p:cNvPr id="14" name="正方形/長方形 13">
            <a:extLst>
              <a:ext uri="{FF2B5EF4-FFF2-40B4-BE49-F238E27FC236}">
                <a16:creationId xmlns:a16="http://schemas.microsoft.com/office/drawing/2014/main" id="{ED3D644C-439D-6F67-5CAE-1670F431126C}"/>
              </a:ext>
            </a:extLst>
          </p:cNvPr>
          <p:cNvSpPr/>
          <p:nvPr/>
        </p:nvSpPr>
        <p:spPr>
          <a:xfrm>
            <a:off x="3463269" y="3368554"/>
            <a:ext cx="2959162" cy="377546"/>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spc="100" dirty="0">
                <a:solidFill>
                  <a:schemeClr val="accent2">
                    <a:lumMod val="50000"/>
                  </a:schemeClr>
                </a:solidFill>
                <a:latin typeface="メイリオ" panose="020B0604030504040204" pitchFamily="50" charset="-128"/>
                <a:ea typeface="メイリオ" panose="020B0604030504040204" pitchFamily="50" charset="-128"/>
              </a:rPr>
              <a:t>本人と長男の目標、希望を実現するための取り組みを実施する。</a:t>
            </a:r>
          </a:p>
        </p:txBody>
      </p:sp>
      <p:sp>
        <p:nvSpPr>
          <p:cNvPr id="15" name="正方形/長方形 14">
            <a:extLst>
              <a:ext uri="{FF2B5EF4-FFF2-40B4-BE49-F238E27FC236}">
                <a16:creationId xmlns:a16="http://schemas.microsoft.com/office/drawing/2014/main" id="{60689946-788C-BEE6-CAD4-884884329BFD}"/>
              </a:ext>
            </a:extLst>
          </p:cNvPr>
          <p:cNvSpPr/>
          <p:nvPr/>
        </p:nvSpPr>
        <p:spPr>
          <a:xfrm>
            <a:off x="476613" y="3368554"/>
            <a:ext cx="2959162" cy="925263"/>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spc="100" dirty="0">
                <a:solidFill>
                  <a:schemeClr val="accent2">
                    <a:lumMod val="50000"/>
                  </a:schemeClr>
                </a:solidFill>
                <a:latin typeface="メイリオ" panose="020B0604030504040204" pitchFamily="50" charset="-128"/>
                <a:ea typeface="メイリオ" panose="020B0604030504040204" pitchFamily="50" charset="-128"/>
              </a:rPr>
              <a:t>本人、長男の現在および今後に向けた希望を聴取する。</a:t>
            </a:r>
            <a:endParaRPr kumimoji="1"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spc="100" dirty="0">
                <a:solidFill>
                  <a:schemeClr val="accent2">
                    <a:lumMod val="50000"/>
                  </a:schemeClr>
                </a:solidFill>
                <a:latin typeface="メイリオ" panose="020B0604030504040204" pitchFamily="50" charset="-128"/>
                <a:ea typeface="メイリオ" panose="020B0604030504040204" pitchFamily="50" charset="-128"/>
              </a:rPr>
              <a:t>本人の病状、就労に無理がないかを確認する。</a:t>
            </a:r>
            <a:endParaRPr kumimoji="1"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2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6" name="吹き出し: 角を丸めた四角形 15">
            <a:extLst>
              <a:ext uri="{FF2B5EF4-FFF2-40B4-BE49-F238E27FC236}">
                <a16:creationId xmlns:a16="http://schemas.microsoft.com/office/drawing/2014/main" id="{EC5C2A15-B073-49D7-7A50-4B0A32BAB2FA}"/>
              </a:ext>
            </a:extLst>
          </p:cNvPr>
          <p:cNvSpPr/>
          <p:nvPr/>
        </p:nvSpPr>
        <p:spPr>
          <a:xfrm>
            <a:off x="2679450" y="6226838"/>
            <a:ext cx="6935535" cy="605846"/>
          </a:xfrm>
          <a:prstGeom prst="wedgeRoundRectCallout">
            <a:avLst>
              <a:gd name="adj1" fmla="val -54530"/>
              <a:gd name="adj2" fmla="val -38200"/>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援助方針の策定にあたっては、本人のおかれている状況の理解につとめ、本人の想い、願いを大切にしながら、できるだけ本人と一緒に検討することが大切です。</a:t>
            </a:r>
          </a:p>
        </p:txBody>
      </p:sp>
      <p:sp>
        <p:nvSpPr>
          <p:cNvPr id="21" name="正方形/長方形 20">
            <a:extLst>
              <a:ext uri="{FF2B5EF4-FFF2-40B4-BE49-F238E27FC236}">
                <a16:creationId xmlns:a16="http://schemas.microsoft.com/office/drawing/2014/main" id="{D6299538-BB6E-0363-C0FA-33ED751EFB9F}"/>
              </a:ext>
            </a:extLst>
          </p:cNvPr>
          <p:cNvSpPr/>
          <p:nvPr/>
        </p:nvSpPr>
        <p:spPr>
          <a:xfrm>
            <a:off x="6445595" y="5329579"/>
            <a:ext cx="2959162" cy="80609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indent="-108000" eaLnBrk="1" fontAlgn="auto" hangingPunct="1">
              <a:spcBef>
                <a:spcPts val="0"/>
              </a:spcBef>
              <a:spcAft>
                <a:spcPts val="0"/>
              </a:spcAft>
              <a:buFont typeface="Arial" panose="020B0604020202020204" pitchFamily="34" charset="0"/>
              <a:buChar char="•"/>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長男の安定的な就学</a:t>
            </a:r>
            <a:endParaRPr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a:p>
            <a:pPr marL="108000" indent="-108000" eaLnBrk="1" fontAlgn="auto" hangingPunct="1">
              <a:spcBef>
                <a:spcPts val="0"/>
              </a:spcBef>
              <a:spcAft>
                <a:spcPts val="0"/>
              </a:spcAft>
              <a:buFont typeface="Arial" panose="020B0604020202020204" pitchFamily="34" charset="0"/>
              <a:buChar char="•"/>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部活動への参加</a:t>
            </a:r>
            <a:endParaRPr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22" name="正方形/長方形 21">
            <a:extLst>
              <a:ext uri="{FF2B5EF4-FFF2-40B4-BE49-F238E27FC236}">
                <a16:creationId xmlns:a16="http://schemas.microsoft.com/office/drawing/2014/main" id="{2D442451-1211-D93D-F747-B8E9AAF112C9}"/>
              </a:ext>
            </a:extLst>
          </p:cNvPr>
          <p:cNvSpPr/>
          <p:nvPr/>
        </p:nvSpPr>
        <p:spPr>
          <a:xfrm>
            <a:off x="3463269" y="5329580"/>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子どもの進路選択支援事業の利用</a:t>
            </a:r>
            <a:endParaRPr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高等学校等就学費の利用</a:t>
            </a:r>
            <a:endParaRPr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48E91F3A-2EE8-3523-BE53-B93944DAB26E}"/>
              </a:ext>
            </a:extLst>
          </p:cNvPr>
          <p:cNvSpPr/>
          <p:nvPr/>
        </p:nvSpPr>
        <p:spPr>
          <a:xfrm>
            <a:off x="476613" y="5329580"/>
            <a:ext cx="2959162" cy="107122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子どもの進路選択支援事業の利用相談をする。</a:t>
            </a:r>
            <a:endParaRPr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spc="100" dirty="0">
                <a:solidFill>
                  <a:schemeClr val="accent2">
                    <a:lumMod val="50000"/>
                  </a:schemeClr>
                </a:solidFill>
                <a:latin typeface="メイリオ" panose="020B0604030504040204" pitchFamily="50" charset="-128"/>
                <a:ea typeface="メイリオ" panose="020B0604030504040204" pitchFamily="50" charset="-128"/>
              </a:rPr>
              <a:t>本人、長男に「○カツ！」を渡し、クラブ活動費が支給できることを説明する。</a:t>
            </a:r>
            <a:endParaRPr lang="en-US" altLang="ja-JP" sz="1200" spc="100" dirty="0">
              <a:solidFill>
                <a:schemeClr val="accent2">
                  <a:lumMod val="50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17631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B8690-69DD-F6F1-62DA-1622E2EC9EB4}"/>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50B6F8D-18CA-DEA7-6F9B-49597F0001D0}"/>
              </a:ext>
            </a:extLst>
          </p:cNvPr>
          <p:cNvSpPr>
            <a:spLocks noGrp="1"/>
          </p:cNvSpPr>
          <p:nvPr>
            <p:ph type="sldNum" sz="quarter" idx="10"/>
          </p:nvPr>
        </p:nvSpPr>
        <p:spPr/>
        <p:txBody>
          <a:bodyPr/>
          <a:lstStyle/>
          <a:p>
            <a:pPr>
              <a:defRPr/>
            </a:pPr>
            <a:fld id="{2A484881-CA4A-4772-BDA3-85E6A5CE156F}" type="slidenum">
              <a:rPr lang="ja-JP" altLang="en-US" smtClean="0"/>
              <a:pPr>
                <a:defRPr/>
              </a:pPr>
              <a:t>42</a:t>
            </a:fld>
            <a:endParaRPr lang="ja-JP" altLang="en-US"/>
          </a:p>
        </p:txBody>
      </p:sp>
      <p:sp>
        <p:nvSpPr>
          <p:cNvPr id="3" name="テキスト ボックス 2">
            <a:extLst>
              <a:ext uri="{FF2B5EF4-FFF2-40B4-BE49-F238E27FC236}">
                <a16:creationId xmlns:a16="http://schemas.microsoft.com/office/drawing/2014/main" id="{3D2EB8E5-323B-B4B1-BA19-EFE4063AB784}"/>
              </a:ext>
            </a:extLst>
          </p:cNvPr>
          <p:cNvSpPr txBox="1"/>
          <p:nvPr/>
        </p:nvSpPr>
        <p:spPr>
          <a:xfrm>
            <a:off x="1074018" y="2721114"/>
            <a:ext cx="7757965" cy="707886"/>
          </a:xfrm>
          <a:prstGeom prst="rect">
            <a:avLst/>
          </a:prstGeom>
          <a:noFill/>
        </p:spPr>
        <p:txBody>
          <a:bodyPr wrap="square">
            <a:spAutoFit/>
          </a:bodyPr>
          <a:lstStyle/>
          <a:p>
            <a:pPr algn="ctr">
              <a:defRPr/>
            </a:pPr>
            <a:r>
              <a:rPr kumimoji="1" lang="ja-JP" altLang="en-US" sz="4000" b="1" spc="600" dirty="0">
                <a:latin typeface="メイリオ" panose="020B0604030504040204" pitchFamily="50" charset="-128"/>
                <a:ea typeface="メイリオ" panose="020B0604030504040204" pitchFamily="50" charset="-128"/>
              </a:rPr>
              <a:t>参考資料：枠組み</a:t>
            </a:r>
          </a:p>
        </p:txBody>
      </p:sp>
      <p:pic>
        <p:nvPicPr>
          <p:cNvPr id="5" name="図 4" descr="ランプ, 光 が含まれている画像&#10;&#10;AI によって生成されたコンテンツは間違っている可能性があります。">
            <a:extLst>
              <a:ext uri="{FF2B5EF4-FFF2-40B4-BE49-F238E27FC236}">
                <a16:creationId xmlns:a16="http://schemas.microsoft.com/office/drawing/2014/main" id="{44D760D3-F83D-D9B9-2352-AF441307A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763" y="785037"/>
            <a:ext cx="2643963" cy="2643963"/>
          </a:xfrm>
          <a:prstGeom prst="rect">
            <a:avLst/>
          </a:prstGeom>
        </p:spPr>
      </p:pic>
    </p:spTree>
    <p:extLst>
      <p:ext uri="{BB962C8B-B14F-4D97-AF65-F5344CB8AC3E}">
        <p14:creationId xmlns:p14="http://schemas.microsoft.com/office/powerpoint/2010/main" val="977816385"/>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スライド番号プレースホルダー 1">
            <a:extLst>
              <a:ext uri="{FF2B5EF4-FFF2-40B4-BE49-F238E27FC236}">
                <a16:creationId xmlns:a16="http://schemas.microsoft.com/office/drawing/2014/main" id="{5F005235-3E17-044C-89A4-3DBDECBD87C8}"/>
              </a:ext>
            </a:extLst>
          </p:cNvPr>
          <p:cNvSpPr txBox="1">
            <a:spLocks noChangeArrowheads="1"/>
          </p:cNvSpPr>
          <p:nvPr/>
        </p:nvSpPr>
        <p:spPr bwMode="auto">
          <a:xfrm>
            <a:off x="9483725" y="6481763"/>
            <a:ext cx="414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5D0175B7-8E19-4238-8A19-A4DE23BFA82B}" type="slidenum">
              <a:rPr lang="ja-JP" altLang="en-US" sz="1200">
                <a:solidFill>
                  <a:srgbClr val="898989"/>
                </a:solidFill>
              </a:rPr>
              <a:pPr algn="r" eaLnBrk="1" hangingPunct="1">
                <a:lnSpc>
                  <a:spcPct val="100000"/>
                </a:lnSpc>
                <a:spcBef>
                  <a:spcPct val="0"/>
                </a:spcBef>
                <a:buFontTx/>
                <a:buNone/>
              </a:pPr>
              <a:t>43</a:t>
            </a:fld>
            <a:endParaRPr lang="ja-JP" altLang="en-US" sz="1200">
              <a:solidFill>
                <a:srgbClr val="898989"/>
              </a:solidFill>
            </a:endParaRPr>
          </a:p>
        </p:txBody>
      </p:sp>
      <p:sp>
        <p:nvSpPr>
          <p:cNvPr id="22" name="正方形/長方形 21">
            <a:extLst>
              <a:ext uri="{FF2B5EF4-FFF2-40B4-BE49-F238E27FC236}">
                <a16:creationId xmlns:a16="http://schemas.microsoft.com/office/drawing/2014/main" id="{DB5AFAA4-89DF-474F-A5F5-322B77BBA46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ja-JP" altLang="en-US" sz="2000" b="1" spc="200" dirty="0">
                <a:solidFill>
                  <a:schemeClr val="tx1"/>
                </a:solidFill>
                <a:latin typeface="メイリオ" panose="020B0604030504040204" pitchFamily="50" charset="-128"/>
                <a:ea typeface="メイリオ" panose="020B0604030504040204" pitchFamily="50" charset="-128"/>
              </a:rPr>
              <a:t>事前準備：検討したい事例の概要</a:t>
            </a:r>
          </a:p>
        </p:txBody>
      </p:sp>
      <p:sp>
        <p:nvSpPr>
          <p:cNvPr id="2" name="正方形/長方形 1">
            <a:extLst>
              <a:ext uri="{FF2B5EF4-FFF2-40B4-BE49-F238E27FC236}">
                <a16:creationId xmlns:a16="http://schemas.microsoft.com/office/drawing/2014/main" id="{74B87260-EAA0-3357-A8F7-249364BC7ACC}"/>
              </a:ext>
            </a:extLst>
          </p:cNvPr>
          <p:cNvSpPr/>
          <p:nvPr/>
        </p:nvSpPr>
        <p:spPr>
          <a:xfrm>
            <a:off x="4677569" y="4033305"/>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05FAC299-3F92-1D13-D40F-E0FACC340FDC}"/>
              </a:ext>
            </a:extLst>
          </p:cNvPr>
          <p:cNvSpPr/>
          <p:nvPr/>
        </p:nvSpPr>
        <p:spPr>
          <a:xfrm>
            <a:off x="4676257" y="636666"/>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5A23DC45-60B3-289B-4EAD-C5EDDD3C8AC5}"/>
              </a:ext>
            </a:extLst>
          </p:cNvPr>
          <p:cNvSpPr/>
          <p:nvPr/>
        </p:nvSpPr>
        <p:spPr>
          <a:xfrm>
            <a:off x="4677569" y="2336372"/>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graphicFrame>
        <p:nvGraphicFramePr>
          <p:cNvPr id="6" name="表 5">
            <a:extLst>
              <a:ext uri="{FF2B5EF4-FFF2-40B4-BE49-F238E27FC236}">
                <a16:creationId xmlns:a16="http://schemas.microsoft.com/office/drawing/2014/main" id="{065CD11F-8FDC-B07B-B8C6-40BD222B60BF}"/>
              </a:ext>
            </a:extLst>
          </p:cNvPr>
          <p:cNvGraphicFramePr>
            <a:graphicFrameLocks noGrp="1"/>
          </p:cNvGraphicFramePr>
          <p:nvPr/>
        </p:nvGraphicFramePr>
        <p:xfrm>
          <a:off x="134938" y="638099"/>
          <a:ext cx="4476748" cy="922338"/>
        </p:xfrm>
        <a:graphic>
          <a:graphicData uri="http://schemas.openxmlformats.org/drawingml/2006/table">
            <a:tbl>
              <a:tblPr>
                <a:tableStyleId>{5C22544A-7EE6-4342-B048-85BDC9FD1C3A}</a:tableStyleId>
              </a:tblPr>
              <a:tblGrid>
                <a:gridCol w="230917">
                  <a:extLst>
                    <a:ext uri="{9D8B030D-6E8A-4147-A177-3AD203B41FA5}">
                      <a16:colId xmlns:a16="http://schemas.microsoft.com/office/drawing/2014/main" val="20000"/>
                    </a:ext>
                  </a:extLst>
                </a:gridCol>
                <a:gridCol w="957603">
                  <a:extLst>
                    <a:ext uri="{9D8B030D-6E8A-4147-A177-3AD203B41FA5}">
                      <a16:colId xmlns:a16="http://schemas.microsoft.com/office/drawing/2014/main" val="20001"/>
                    </a:ext>
                  </a:extLst>
                </a:gridCol>
                <a:gridCol w="822057">
                  <a:extLst>
                    <a:ext uri="{9D8B030D-6E8A-4147-A177-3AD203B41FA5}">
                      <a16:colId xmlns:a16="http://schemas.microsoft.com/office/drawing/2014/main" val="20002"/>
                    </a:ext>
                  </a:extLst>
                </a:gridCol>
                <a:gridCol w="822057">
                  <a:extLst>
                    <a:ext uri="{9D8B030D-6E8A-4147-A177-3AD203B41FA5}">
                      <a16:colId xmlns:a16="http://schemas.microsoft.com/office/drawing/2014/main" val="20003"/>
                    </a:ext>
                  </a:extLst>
                </a:gridCol>
                <a:gridCol w="822057">
                  <a:extLst>
                    <a:ext uri="{9D8B030D-6E8A-4147-A177-3AD203B41FA5}">
                      <a16:colId xmlns:a16="http://schemas.microsoft.com/office/drawing/2014/main" val="20004"/>
                    </a:ext>
                  </a:extLst>
                </a:gridCol>
                <a:gridCol w="822057">
                  <a:extLst>
                    <a:ext uri="{9D8B030D-6E8A-4147-A177-3AD203B41FA5}">
                      <a16:colId xmlns:a16="http://schemas.microsoft.com/office/drawing/2014/main" val="20005"/>
                    </a:ext>
                  </a:extLst>
                </a:gridCol>
              </a:tblGrid>
              <a:tr h="307022">
                <a:tc gridSpan="2">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rPr>
                        <a:t>世帯・</a:t>
                      </a:r>
                      <a:r>
                        <a:rPr lang="ja-JP" sz="1100" kern="100" dirty="0">
                          <a:effectLst/>
                          <a:latin typeface="メイリオ" panose="020B0604030504040204" pitchFamily="50" charset="-128"/>
                          <a:ea typeface="メイリオ" panose="020B0604030504040204" pitchFamily="50" charset="-128"/>
                        </a:rPr>
                        <a:t>続柄</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性別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年齢</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職業</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収入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7" name="表 6">
            <a:extLst>
              <a:ext uri="{FF2B5EF4-FFF2-40B4-BE49-F238E27FC236}">
                <a16:creationId xmlns:a16="http://schemas.microsoft.com/office/drawing/2014/main" id="{5973ABB2-0177-751E-81BE-1CC6C0217796}"/>
              </a:ext>
            </a:extLst>
          </p:cNvPr>
          <p:cNvGraphicFramePr>
            <a:graphicFrameLocks noGrp="1"/>
          </p:cNvGraphicFramePr>
          <p:nvPr/>
        </p:nvGraphicFramePr>
        <p:xfrm>
          <a:off x="134938" y="3602166"/>
          <a:ext cx="4464050" cy="3075284"/>
        </p:xfrm>
        <a:graphic>
          <a:graphicData uri="http://schemas.openxmlformats.org/drawingml/2006/table">
            <a:tbl>
              <a:tblPr firstRow="1" firstCol="1" bandRow="1">
                <a:tableStyleId>{5C22544A-7EE6-4342-B048-85BDC9FD1C3A}</a:tableStyleId>
              </a:tblPr>
              <a:tblGrid>
                <a:gridCol w="801678">
                  <a:extLst>
                    <a:ext uri="{9D8B030D-6E8A-4147-A177-3AD203B41FA5}">
                      <a16:colId xmlns:a16="http://schemas.microsoft.com/office/drawing/2014/main" val="20000"/>
                    </a:ext>
                  </a:extLst>
                </a:gridCol>
                <a:gridCol w="834382">
                  <a:extLst>
                    <a:ext uri="{9D8B030D-6E8A-4147-A177-3AD203B41FA5}">
                      <a16:colId xmlns:a16="http://schemas.microsoft.com/office/drawing/2014/main" val="20001"/>
                    </a:ext>
                  </a:extLst>
                </a:gridCol>
                <a:gridCol w="428630">
                  <a:extLst>
                    <a:ext uri="{9D8B030D-6E8A-4147-A177-3AD203B41FA5}">
                      <a16:colId xmlns:a16="http://schemas.microsoft.com/office/drawing/2014/main" val="20002"/>
                    </a:ext>
                  </a:extLst>
                </a:gridCol>
                <a:gridCol w="2399360">
                  <a:extLst>
                    <a:ext uri="{9D8B030D-6E8A-4147-A177-3AD203B41FA5}">
                      <a16:colId xmlns:a16="http://schemas.microsoft.com/office/drawing/2014/main" val="20003"/>
                    </a:ext>
                  </a:extLst>
                </a:gridCol>
              </a:tblGrid>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保護の種類</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lnSpc>
                          <a:spcPct val="150000"/>
                        </a:lnSpc>
                        <a:spcAft>
                          <a:spcPts val="0"/>
                        </a:spcAft>
                      </a:pPr>
                      <a:endParaRPr lang="ja-JP" sz="11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354700">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保護歴</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1"/>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要介護度</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障害手帳</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r h="692654">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傷病</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r h="299403">
                <a:tc>
                  <a:txBody>
                    <a:bodyPr/>
                    <a:lstStyle/>
                    <a:p>
                      <a:pPr algn="ctr">
                        <a:spcAft>
                          <a:spcPts val="0"/>
                        </a:spcAft>
                      </a:pPr>
                      <a:r>
                        <a:rPr lang="en-US" sz="1100" kern="100" dirty="0">
                          <a:solidFill>
                            <a:schemeClr val="tx1"/>
                          </a:solidFill>
                          <a:effectLst/>
                          <a:latin typeface="メイリオ" panose="020B0604030504040204" pitchFamily="50" charset="-128"/>
                          <a:ea typeface="メイリオ" panose="020B0604030504040204" pitchFamily="50" charset="-128"/>
                        </a:rPr>
                        <a:t>ADL</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l">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482907">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資産</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負債</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alt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収入、給付</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Bef>
                          <a:spcPts val="600"/>
                        </a:spcBef>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7"/>
                  </a:ext>
                </a:extLst>
              </a:tr>
            </a:tbl>
          </a:graphicData>
        </a:graphic>
      </p:graphicFrame>
      <p:sp>
        <p:nvSpPr>
          <p:cNvPr id="9" name="正方形/長方形 8">
            <a:extLst>
              <a:ext uri="{FF2B5EF4-FFF2-40B4-BE49-F238E27FC236}">
                <a16:creationId xmlns:a16="http://schemas.microsoft.com/office/drawing/2014/main" id="{4F41FB1C-471C-F4A2-347C-5C53EF3C11CD}"/>
              </a:ext>
            </a:extLst>
          </p:cNvPr>
          <p:cNvSpPr/>
          <p:nvPr/>
        </p:nvSpPr>
        <p:spPr>
          <a:xfrm>
            <a:off x="134938" y="1658536"/>
            <a:ext cx="4465637" cy="18653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5031E7F4-9213-6F70-C091-0EC2F030F396}"/>
              </a:ext>
            </a:extLst>
          </p:cNvPr>
          <p:cNvSpPr txBox="1"/>
          <p:nvPr/>
        </p:nvSpPr>
        <p:spPr>
          <a:xfrm>
            <a:off x="144463" y="1703312"/>
            <a:ext cx="942975" cy="160337"/>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a:latin typeface="メイリオ" panose="020B0604030504040204" pitchFamily="50" charset="-128"/>
                <a:ea typeface="メイリオ" panose="020B0604030504040204" pitchFamily="50" charset="-128"/>
              </a:rPr>
              <a:t>家族関係図</a:t>
            </a:r>
            <a:r>
              <a:rPr kumimoji="1" lang="en-US" altLang="ja-JP" sz="1050" b="1" dirty="0">
                <a:latin typeface="メイリオ" panose="020B0604030504040204" pitchFamily="50" charset="-128"/>
                <a:ea typeface="メイリオ" panose="020B0604030504040204" pitchFamily="50" charset="-128"/>
              </a:rPr>
              <a:t>】</a:t>
            </a:r>
            <a:endParaRPr kumimoji="1" lang="ja-JP" altLang="en-US" sz="1050" b="1"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27CA68C4-1FF2-A013-736C-4F749A14B76E}"/>
              </a:ext>
            </a:extLst>
          </p:cNvPr>
          <p:cNvSpPr txBox="1"/>
          <p:nvPr/>
        </p:nvSpPr>
        <p:spPr>
          <a:xfrm>
            <a:off x="4649435" y="671097"/>
            <a:ext cx="103233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世帯の概要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901AE9BA-465E-FBB0-82D6-00CEEC02E790}"/>
              </a:ext>
            </a:extLst>
          </p:cNvPr>
          <p:cNvSpPr txBox="1"/>
          <p:nvPr/>
        </p:nvSpPr>
        <p:spPr>
          <a:xfrm>
            <a:off x="4672013" y="4069195"/>
            <a:ext cx="737381"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生活歴</a:t>
            </a:r>
            <a:r>
              <a:rPr kumimoji="1" lang="en-US" altLang="ja-JP" sz="1050" spc="100" dirty="0">
                <a:latin typeface="メイリオ" panose="020B0604030504040204" pitchFamily="50" charset="-128"/>
                <a:ea typeface="メイリオ" panose="020B0604030504040204" pitchFamily="50" charset="-128"/>
              </a:rPr>
              <a:t>】</a:t>
            </a:r>
            <a:endParaRPr kumimoji="1" lang="ja-JP" altLang="en-US" sz="1050" spc="100"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B0BDEF6C-7BCC-FB5C-881D-0D827C746256}"/>
              </a:ext>
            </a:extLst>
          </p:cNvPr>
          <p:cNvSpPr txBox="1"/>
          <p:nvPr/>
        </p:nvSpPr>
        <p:spPr>
          <a:xfrm>
            <a:off x="4632325" y="2372885"/>
            <a:ext cx="1917192"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住環境・日常生活の状況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43" name="正方形/長方形 42">
            <a:extLst>
              <a:ext uri="{FF2B5EF4-FFF2-40B4-BE49-F238E27FC236}">
                <a16:creationId xmlns:a16="http://schemas.microsoft.com/office/drawing/2014/main" id="{5ECDC5D7-8307-DFCD-A473-B71697138C56}"/>
              </a:ext>
            </a:extLst>
          </p:cNvPr>
          <p:cNvSpPr/>
          <p:nvPr/>
        </p:nvSpPr>
        <p:spPr>
          <a:xfrm>
            <a:off x="4677569" y="5734081"/>
            <a:ext cx="5040000" cy="943696"/>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C245EED8-ED77-3694-1E5A-249BFF372188}"/>
              </a:ext>
            </a:extLst>
          </p:cNvPr>
          <p:cNvSpPr txBox="1"/>
          <p:nvPr/>
        </p:nvSpPr>
        <p:spPr>
          <a:xfrm>
            <a:off x="4743864" y="5780604"/>
            <a:ext cx="221214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事例提出者が困っていること</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BDF02EE-09F0-45A7-AB5D-9BFDA7F27E92}"/>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26F956F1-FBA5-385F-B32C-06EA44C9CC8F}"/>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44</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A799D17A-5C29-4E31-81F0-0A83CABB4C7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a:p>
        </p:txBody>
      </p:sp>
      <p:sp>
        <p:nvSpPr>
          <p:cNvPr id="17" name="正方形/長方形 16">
            <a:extLst>
              <a:ext uri="{FF2B5EF4-FFF2-40B4-BE49-F238E27FC236}">
                <a16:creationId xmlns:a16="http://schemas.microsoft.com/office/drawing/2014/main" id="{40FEFC0D-0EC1-4D85-92E9-385FCD1A76A1}"/>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8C155D66-016D-4FB7-92FA-DA3907039122}"/>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0EF7EF62-EB28-1478-7B60-82A0C0C9D5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7CF62DA4-217E-A97F-9F80-A71B9F800C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10" name="吹き出し: 角を丸めた四角形 9">
            <a:extLst>
              <a:ext uri="{FF2B5EF4-FFF2-40B4-BE49-F238E27FC236}">
                <a16:creationId xmlns:a16="http://schemas.microsoft.com/office/drawing/2014/main" id="{B4DE6F2E-F423-654E-12D6-0E460644DEF8}"/>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14767-1956-D1C4-35A7-0A1F65F0E13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50B2E36-C202-150F-9583-C88B7D3A63D8}"/>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2F4FBCC2-CC33-B28A-297A-361D535DEE13}"/>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45</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B0B78DD4-93EB-836D-D050-F3A32E335A06}"/>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49A5C479-C895-B1DC-31C2-96BBEC300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4055F219-3ADD-E0D2-410C-7A73C7411C4E}"/>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84EC8EA6-D2E7-0C1F-CD9F-A58A7A8EDF06}"/>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BCCF5C0E-8E53-71DA-0B8C-B76DD3B837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20133409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CE358-7CCE-4021-E9AB-FC2275BC3D19}"/>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E63EFA19-4E67-3E36-CF62-118BC6F43D5F}"/>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46</a:t>
            </a:fld>
            <a:endParaRPr lang="ja-JP" altLang="en-US">
              <a:solidFill>
                <a:srgbClr val="898989"/>
              </a:solidFill>
            </a:endParaRPr>
          </a:p>
        </p:txBody>
      </p:sp>
      <p:sp>
        <p:nvSpPr>
          <p:cNvPr id="3" name="正方形/長方形 2">
            <a:extLst>
              <a:ext uri="{FF2B5EF4-FFF2-40B4-BE49-F238E27FC236}">
                <a16:creationId xmlns:a16="http://schemas.microsoft.com/office/drawing/2014/main" id="{83F568C2-0EB8-11A0-6C57-65B662528653}"/>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BE162435-7E33-8A49-778E-17AE0387E9EF}"/>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97C3AFF2-AFB5-9F98-411C-FF4588645E33}"/>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6F6E4D25-458A-7F06-4A63-65A07E1A147A}"/>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C37B6B06-1BCC-A2E1-EA15-796289FDE8E9}"/>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F5EDC927-A208-82AF-D0B8-29BE2CA0BD85}"/>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106CE9EE-C4E6-11FD-8DB9-04496D8AC6F1}"/>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9E2D2895-377E-BC86-8565-B603EDA8BAC2}"/>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FD5043DA-FF79-E3A5-AA33-E1F06A2B2923}"/>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2134FB54-2FA6-F4FF-9CD8-826926162B07}"/>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8E369C2F-7070-3AF3-58B6-B42A8A49D7C7}"/>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5C31C0D7-0F74-549B-802A-E1D9FF3B034E}"/>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151F9902-750A-557E-EE18-AEACA0B1AFD1}"/>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8DC74F0A-D0F0-2137-381D-8A30CFF28A25}"/>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4DB0B996-A017-7382-3E34-F95894E68997}"/>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Tree>
    <p:extLst>
      <p:ext uri="{BB962C8B-B14F-4D97-AF65-F5344CB8AC3E}">
        <p14:creationId xmlns:p14="http://schemas.microsoft.com/office/powerpoint/2010/main" val="37223572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2E9CF-3EB0-0A50-21D5-929964D18604}"/>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24F3FC04-92E8-7A84-8F21-A790F69B9932}"/>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47</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C5D72810-697D-9CD6-3E7D-BCF5661315DD}"/>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en-US" altLang="ja-JP" sz="2000" dirty="0">
                <a:latin typeface="メイリオ" panose="020B0604030504040204" pitchFamily="50" charset="-128"/>
                <a:ea typeface="メイリオ" panose="020B0604030504040204" pitchFamily="50" charset="-128"/>
              </a:rPr>
              <a:t>【STEP1</a:t>
            </a:r>
            <a:r>
              <a:rPr kumimoji="1" lang="ja-JP" altLang="en-US" sz="2000" dirty="0">
                <a:latin typeface="メイリオ" panose="020B0604030504040204" pitchFamily="50" charset="-128"/>
                <a:ea typeface="メイリオ" panose="020B0604030504040204" pitchFamily="50" charset="-128"/>
              </a:rPr>
              <a:t>のシートに加筆・修正を行ってください</a:t>
            </a:r>
            <a:r>
              <a:rPr kumimoji="1" lang="en-US" altLang="ja-JP" sz="2000" dirty="0">
                <a:latin typeface="メイリオ" panose="020B0604030504040204" pitchFamily="50" charset="-128"/>
                <a:ea typeface="メイリオ" panose="020B0604030504040204" pitchFamily="50" charset="-128"/>
              </a:rPr>
              <a:t>】</a:t>
            </a:r>
            <a:br>
              <a:rPr kumimoji="1" lang="en-US" altLang="ja-JP" sz="2000" dirty="0">
                <a:latin typeface="メイリオ" panose="020B0604030504040204" pitchFamily="50" charset="-128"/>
                <a:ea typeface="メイリオ" panose="020B0604030504040204" pitchFamily="50" charset="-128"/>
              </a:rPr>
            </a:b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（例えば）</a:t>
            </a:r>
            <a:br>
              <a:rPr kumimoji="1" lang="en-US" altLang="ja-JP" sz="2000" dirty="0">
                <a:latin typeface="メイリオ" panose="020B0604030504040204" pitchFamily="50" charset="-128"/>
                <a:ea typeface="メイリオ" panose="020B0604030504040204" pitchFamily="50" charset="-128"/>
              </a:rPr>
            </a:br>
            <a:r>
              <a:rPr kumimoji="1" lang="ja-JP" altLang="en-US" sz="2000" dirty="0">
                <a:latin typeface="メイリオ" panose="020B0604030504040204" pitchFamily="50" charset="-128"/>
                <a:ea typeface="メイリオ" panose="020B0604030504040204" pitchFamily="50" charset="-128"/>
              </a:rPr>
              <a:t>新たに見つかった課題を付箋で追加</a:t>
            </a: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課題の背景にあるものを付箋で追加</a:t>
            </a:r>
          </a:p>
        </p:txBody>
      </p:sp>
      <p:sp>
        <p:nvSpPr>
          <p:cNvPr id="2" name="正方形/長方形 1">
            <a:extLst>
              <a:ext uri="{FF2B5EF4-FFF2-40B4-BE49-F238E27FC236}">
                <a16:creationId xmlns:a16="http://schemas.microsoft.com/office/drawing/2014/main" id="{60434FDB-7C70-39CA-E5BD-BE606806804D}"/>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A71100FC-56A6-E99F-7672-45500413D5E9}"/>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8" name="テキスト ボックス 7">
            <a:extLst>
              <a:ext uri="{FF2B5EF4-FFF2-40B4-BE49-F238E27FC236}">
                <a16:creationId xmlns:a16="http://schemas.microsoft.com/office/drawing/2014/main" id="{0A4E062D-A712-CDDB-5BFD-25B7B1FB7087}"/>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1046377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8E9C3-2B0E-2791-7315-C72FD52665E5}"/>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08B1980-D5EA-F52E-F53F-4ED67D2956E5}"/>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48</a:t>
            </a:fld>
            <a:endParaRPr lang="ja-JP" altLang="en-US">
              <a:solidFill>
                <a:srgbClr val="898989"/>
              </a:solidFill>
            </a:endParaRPr>
          </a:p>
        </p:txBody>
      </p:sp>
      <p:sp>
        <p:nvSpPr>
          <p:cNvPr id="3" name="正方形/長方形 2">
            <a:extLst>
              <a:ext uri="{FF2B5EF4-FFF2-40B4-BE49-F238E27FC236}">
                <a16:creationId xmlns:a16="http://schemas.microsoft.com/office/drawing/2014/main" id="{92CE013C-2AD2-1714-9774-651F3C395C58}"/>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a:t>
            </a:r>
            <a:r>
              <a:rPr kumimoji="1" lang="ja-JP" altLang="en-US" sz="2000" b="1" spc="200">
                <a:solidFill>
                  <a:schemeClr val="tx1"/>
                </a:solidFill>
                <a:latin typeface="メイリオ" panose="020B0604030504040204" pitchFamily="50" charset="-128"/>
                <a:ea typeface="メイリオ" panose="020B0604030504040204" pitchFamily="50" charset="-128"/>
              </a:rPr>
              <a:t>を検討する～</a:t>
            </a:r>
            <a:r>
              <a:rPr kumimoji="1" lang="ja-JP" altLang="en-US" sz="2000" b="1" spc="200" dirty="0">
                <a:solidFill>
                  <a:schemeClr val="tx1"/>
                </a:solidFill>
                <a:latin typeface="メイリオ" panose="020B0604030504040204" pitchFamily="50" charset="-128"/>
                <a:ea typeface="メイリオ" panose="020B0604030504040204" pitchFamily="50" charset="-128"/>
              </a:rPr>
              <a:t>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36F3E332-7E5F-A79B-84B3-C0206BCE5F6C}"/>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CAD94A46-9EA8-FE5C-2374-702FA5122163}"/>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6557497C-480B-7A2B-520B-BF24C2AB247C}"/>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Tree>
    <p:extLst>
      <p:ext uri="{BB962C8B-B14F-4D97-AF65-F5344CB8AC3E}">
        <p14:creationId xmlns:p14="http://schemas.microsoft.com/office/powerpoint/2010/main" val="2410134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8365C1EF-3B71-4E63-7A82-3FC8D485083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4</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56707FF3-0558-075F-B3A4-58FD6DE7C5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19E53FDA-ECEE-79DD-DB67-AF0019736885}"/>
              </a:ext>
            </a:extLst>
          </p:cNvPr>
          <p:cNvSpPr txBox="1"/>
          <p:nvPr/>
        </p:nvSpPr>
        <p:spPr>
          <a:xfrm>
            <a:off x="796925" y="4196283"/>
            <a:ext cx="8729663" cy="723275"/>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子どものいる世帯の場合、どのような悩みがあるのか、</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どのような観点で接すればよいのかを学びましょう。</a:t>
            </a:r>
            <a:endParaRPr kumimoji="1" lang="en-US" altLang="ja-JP" spc="3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E56905E2-29E3-0767-462F-44194E94CD39}"/>
              </a:ext>
            </a:extLst>
          </p:cNvPr>
          <p:cNvSpPr txBox="1"/>
          <p:nvPr/>
        </p:nvSpPr>
        <p:spPr>
          <a:xfrm>
            <a:off x="439738" y="1626348"/>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Ⅰ</a:t>
            </a:r>
            <a:r>
              <a:rPr kumimoji="1" lang="ja-JP" altLang="en-US" sz="3200" b="1" spc="300" dirty="0">
                <a:latin typeface="メイリオ" panose="020B0604030504040204" pitchFamily="50" charset="-128"/>
                <a:ea typeface="メイリオ" panose="020B0604030504040204" pitchFamily="50" charset="-128"/>
              </a:rPr>
              <a:t>．子どものいる世帯の状況について</a:t>
            </a:r>
          </a:p>
        </p:txBody>
      </p:sp>
      <p:sp>
        <p:nvSpPr>
          <p:cNvPr id="8" name="平行四辺形 7">
            <a:extLst>
              <a:ext uri="{FF2B5EF4-FFF2-40B4-BE49-F238E27FC236}">
                <a16:creationId xmlns:a16="http://schemas.microsoft.com/office/drawing/2014/main" id="{0C69DB5D-3D1B-9075-01F1-DE9F4F7CEE0D}"/>
              </a:ext>
            </a:extLst>
          </p:cNvPr>
          <p:cNvSpPr/>
          <p:nvPr/>
        </p:nvSpPr>
        <p:spPr>
          <a:xfrm>
            <a:off x="439738" y="2211123"/>
            <a:ext cx="7606982" cy="126844"/>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49</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92799"/>
            <a:ext cx="8651875" cy="577669"/>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子どものいる世帯の特徴や基本的な知識を学び、支援に</a:t>
            </a:r>
            <a:br>
              <a:rPr kumimoji="1" lang="en-US" altLang="ja-JP" sz="2000" b="1" spc="300" dirty="0">
                <a:solidFill>
                  <a:schemeClr val="tx1"/>
                </a:solidFill>
                <a:latin typeface="メイリオ" panose="020B0604030504040204" pitchFamily="50" charset="-128"/>
                <a:ea typeface="メイリオ" panose="020B0604030504040204" pitchFamily="50" charset="-128"/>
              </a:rPr>
            </a:br>
            <a:r>
              <a:rPr kumimoji="1" lang="ja-JP" altLang="en-US" sz="2000" b="1" spc="300" dirty="0">
                <a:solidFill>
                  <a:schemeClr val="tx1"/>
                </a:solidFill>
                <a:latin typeface="メイリオ" panose="020B0604030504040204" pitchFamily="50" charset="-128"/>
                <a:ea typeface="メイリオ" panose="020B0604030504040204" pitchFamily="50" charset="-128"/>
              </a:rPr>
              <a:t>あたっての考え方や姿勢を理解する</a:t>
            </a: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
        <p:nvSpPr>
          <p:cNvPr id="3" name="正方形/長方形 2">
            <a:extLst>
              <a:ext uri="{FF2B5EF4-FFF2-40B4-BE49-F238E27FC236}">
                <a16:creationId xmlns:a16="http://schemas.microsoft.com/office/drawing/2014/main" id="{426D68AA-2460-2AF4-3DBD-F1C5E83DB548}"/>
              </a:ext>
            </a:extLst>
          </p:cNvPr>
          <p:cNvSpPr/>
          <p:nvPr/>
        </p:nvSpPr>
        <p:spPr>
          <a:xfrm>
            <a:off x="609833" y="2991045"/>
            <a:ext cx="8686334" cy="3573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子どもの課題と親自身の課題を理解・整理（アセスメント）しながら、</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ご本人たちの希望を確認しつつ、</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どのような支援が必要か、何から支援すべきか、</a:t>
            </a: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将来の展望も含めて丁寧に聞き取って支援していくことが大切です。</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こどもに接する際には、こども基本法の基本理念も念頭に置きながら、</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本音を聞き取れるよう心がけつつ、</a:t>
            </a:r>
            <a:endParaRPr kumimoji="0" lang="en-US" altLang="ja-JP" b="0" i="0" u="none" strike="noStrike" kern="1200" cap="none" spc="10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必要に応じて連携先と協力しながら支援していきましょう。</a:t>
            </a:r>
            <a:endPar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 name="テキスト ボックス 5">
            <a:extLst>
              <a:ext uri="{FF2B5EF4-FFF2-40B4-BE49-F238E27FC236}">
                <a16:creationId xmlns:a16="http://schemas.microsoft.com/office/drawing/2014/main" id="{58AB3744-B323-BA3B-441B-9929CD6EFA99}"/>
              </a:ext>
            </a:extLst>
          </p:cNvPr>
          <p:cNvSpPr txBox="1"/>
          <p:nvPr/>
        </p:nvSpPr>
        <p:spPr>
          <a:xfrm>
            <a:off x="659598" y="2729803"/>
            <a:ext cx="1442471"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（記載例）</a:t>
            </a:r>
          </a:p>
        </p:txBody>
      </p:sp>
    </p:spTree>
    <p:extLst>
      <p:ext uri="{BB962C8B-B14F-4D97-AF65-F5344CB8AC3E}">
        <p14:creationId xmlns:p14="http://schemas.microsoft.com/office/powerpoint/2010/main" val="2826997422"/>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スライド番号プレースホルダー 1">
            <a:extLst>
              <a:ext uri="{FF2B5EF4-FFF2-40B4-BE49-F238E27FC236}">
                <a16:creationId xmlns:a16="http://schemas.microsoft.com/office/drawing/2014/main" id="{23568A7D-961F-2FDA-7F5D-01B703E3AAE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A6AF27D0-3678-4026-A20C-FE8B33404A5B}" type="slidenum">
              <a:rPr lang="ja-JP" altLang="en-US" sz="1000">
                <a:solidFill>
                  <a:srgbClr val="898989"/>
                </a:solidFill>
              </a:rPr>
              <a:pPr>
                <a:lnSpc>
                  <a:spcPct val="100000"/>
                </a:lnSpc>
                <a:spcBef>
                  <a:spcPct val="0"/>
                </a:spcBef>
                <a:buFontTx/>
                <a:buNone/>
              </a:pPr>
              <a:t>50</a:t>
            </a:fld>
            <a:endParaRPr lang="ja-JP" altLang="en-US" sz="1000">
              <a:solidFill>
                <a:srgbClr val="898989"/>
              </a:solidFill>
            </a:endParaRPr>
          </a:p>
        </p:txBody>
      </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スライド番号プレースホルダー 1">
            <a:extLst>
              <a:ext uri="{FF2B5EF4-FFF2-40B4-BE49-F238E27FC236}">
                <a16:creationId xmlns:a16="http://schemas.microsoft.com/office/drawing/2014/main" id="{E660B45B-B0B0-0C60-DF1F-6FFB45402BE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92E733B-9FF7-4C2C-99C5-9E0E41F2F87D}" type="slidenum">
              <a:rPr lang="ja-JP" altLang="en-US" sz="1000">
                <a:solidFill>
                  <a:srgbClr val="898989"/>
                </a:solidFill>
              </a:rPr>
              <a:pPr>
                <a:lnSpc>
                  <a:spcPct val="100000"/>
                </a:lnSpc>
                <a:spcBef>
                  <a:spcPct val="0"/>
                </a:spcBef>
                <a:buFontTx/>
                <a:buNone/>
              </a:pPr>
              <a:t>51</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4F2E75E5-C1DC-E7CD-A434-6B3B0B29AD8B}"/>
              </a:ext>
            </a:extLst>
          </p:cNvPr>
          <p:cNvSpPr/>
          <p:nvPr/>
        </p:nvSpPr>
        <p:spPr>
          <a:xfrm>
            <a:off x="134938" y="745307"/>
            <a:ext cx="9636125" cy="5147563"/>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教材作成に用いた資料</a:t>
            </a:r>
            <a:r>
              <a:rPr lang="en-US" altLang="ja-JP" sz="2000" b="1" spc="200" dirty="0">
                <a:latin typeface="メイリオ" panose="020B0604030504040204" pitchFamily="50" charset="-128"/>
                <a:ea typeface="メイリオ" panose="020B0604030504040204" pitchFamily="50" charset="-128"/>
              </a:rPr>
              <a:t>】</a:t>
            </a:r>
          </a:p>
          <a:p>
            <a:pPr marL="342900" indent="-342900" eaLnBrk="1" fontAlgn="auto" hangingPunct="1">
              <a:spcBef>
                <a:spcPts val="300"/>
              </a:spcBef>
              <a:spcAft>
                <a:spcPts val="0"/>
              </a:spcAft>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厚生労働省「資料１子どもの貧困への対応について」</a:t>
            </a:r>
            <a:r>
              <a:rPr lang="en-US" altLang="ja-JP" sz="1200" spc="100" dirty="0">
                <a:latin typeface="メイリオ" panose="020B0604030504040204" pitchFamily="50" charset="-128"/>
                <a:ea typeface="メイリオ" panose="020B0604030504040204" pitchFamily="50" charset="-128"/>
              </a:rPr>
              <a:t>『</a:t>
            </a:r>
            <a:r>
              <a:rPr lang="ja-JP" altLang="en-US" sz="1200" spc="100" dirty="0">
                <a:latin typeface="メイリオ" panose="020B0604030504040204" pitchFamily="50" charset="-128"/>
                <a:ea typeface="メイリオ" panose="020B0604030504040204" pitchFamily="50" charset="-128"/>
              </a:rPr>
              <a:t>社会保障審議会生活困窮者自立支援及び生活保護部会（第</a:t>
            </a:r>
            <a:r>
              <a:rPr lang="en-US" altLang="ja-JP" sz="1200" spc="100" dirty="0">
                <a:latin typeface="メイリオ" panose="020B0604030504040204" pitchFamily="50" charset="-128"/>
                <a:ea typeface="メイリオ" panose="020B0604030504040204" pitchFamily="50" charset="-128"/>
              </a:rPr>
              <a:t>27</a:t>
            </a:r>
            <a:r>
              <a:rPr lang="ja-JP" altLang="en-US" sz="1200" spc="100" dirty="0">
                <a:latin typeface="メイリオ" panose="020B0604030504040204" pitchFamily="50" charset="-128"/>
                <a:ea typeface="メイリオ" panose="020B0604030504040204" pitchFamily="50" charset="-128"/>
              </a:rPr>
              <a:t>回）</a:t>
            </a:r>
            <a:r>
              <a:rPr lang="en-US" altLang="ja-JP" sz="1200" spc="100" dirty="0">
                <a:latin typeface="メイリオ" panose="020B0604030504040204" pitchFamily="50" charset="-128"/>
                <a:ea typeface="メイリオ" panose="020B0604030504040204" pitchFamily="50" charset="-128"/>
              </a:rPr>
              <a:t>』,</a:t>
            </a:r>
            <a:r>
              <a:rPr lang="ja-JP" altLang="en-US" sz="1200" spc="100" dirty="0">
                <a:latin typeface="メイリオ" panose="020B0604030504040204" pitchFamily="50" charset="-128"/>
                <a:ea typeface="メイリオ" panose="020B0604030504040204" pitchFamily="50" charset="-128"/>
              </a:rPr>
              <a:t>令和５年</a:t>
            </a:r>
            <a:r>
              <a:rPr lang="en-US" altLang="ja-JP" sz="1200" spc="100" dirty="0">
                <a:latin typeface="メイリオ" panose="020B0604030504040204" pitchFamily="50" charset="-128"/>
                <a:ea typeface="メイリオ" panose="020B0604030504040204" pitchFamily="50" charset="-128"/>
              </a:rPr>
              <a:t>11</a:t>
            </a:r>
            <a:r>
              <a:rPr lang="ja-JP" altLang="en-US" sz="1200" spc="100" dirty="0">
                <a:latin typeface="メイリオ" panose="020B0604030504040204" pitchFamily="50" charset="-128"/>
                <a:ea typeface="メイリオ" panose="020B0604030504040204" pitchFamily="50" charset="-128"/>
              </a:rPr>
              <a:t>月</a:t>
            </a:r>
            <a:r>
              <a:rPr lang="en-US" altLang="ja-JP" sz="1200" spc="100" dirty="0">
                <a:latin typeface="メイリオ" panose="020B0604030504040204" pitchFamily="50" charset="-128"/>
                <a:ea typeface="メイリオ" panose="020B0604030504040204" pitchFamily="50" charset="-128"/>
              </a:rPr>
              <a:t>27</a:t>
            </a:r>
            <a:r>
              <a:rPr lang="ja-JP" altLang="en-US" sz="1200" spc="100" dirty="0">
                <a:latin typeface="メイリオ" panose="020B0604030504040204" pitchFamily="50" charset="-128"/>
                <a:ea typeface="メイリオ" panose="020B0604030504040204" pitchFamily="50" charset="-128"/>
              </a:rPr>
              <a:t>日</a:t>
            </a:r>
            <a:r>
              <a:rPr lang="en-US" altLang="ja-JP" sz="1200" spc="100" dirty="0">
                <a:latin typeface="メイリオ" panose="020B0604030504040204" pitchFamily="50" charset="-128"/>
                <a:ea typeface="メイリオ" panose="020B0604030504040204" pitchFamily="50" charset="-128"/>
              </a:rPr>
              <a:t>.</a:t>
            </a:r>
            <a:r>
              <a:rPr lang="ja-JP" altLang="en-US" sz="1200" spc="100" dirty="0">
                <a:latin typeface="メイリオ" panose="020B0604030504040204" pitchFamily="50" charset="-128"/>
                <a:ea typeface="メイリオ" panose="020B0604030504040204" pitchFamily="50" charset="-128"/>
              </a:rPr>
              <a:t>　</a:t>
            </a:r>
            <a:br>
              <a:rPr lang="en-US" altLang="ja-JP" sz="1200" dirty="0">
                <a:latin typeface="メイリオ" panose="020B0604030504040204" pitchFamily="50" charset="-128"/>
                <a:ea typeface="メイリオ" panose="020B0604030504040204" pitchFamily="50" charset="-128"/>
              </a:rPr>
            </a:br>
            <a:r>
              <a:rPr kumimoji="1" lang="zh-TW" altLang="en-US" sz="12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zh-TW" sz="1200" spc="100" dirty="0">
                <a:solidFill>
                  <a:prstClr val="black"/>
                </a:solidFill>
                <a:latin typeface="メイリオ" panose="020B0604030504040204" pitchFamily="50" charset="-128"/>
                <a:ea typeface="メイリオ" panose="020B0604030504040204" pitchFamily="50" charset="-128"/>
              </a:rPr>
              <a:t>7</a:t>
            </a:r>
            <a:r>
              <a:rPr kumimoji="1" lang="zh-TW" altLang="en-US" sz="1200" spc="100" dirty="0">
                <a:solidFill>
                  <a:prstClr val="black"/>
                </a:solidFill>
                <a:latin typeface="メイリオ" panose="020B0604030504040204" pitchFamily="50" charset="-128"/>
                <a:ea typeface="メイリオ" panose="020B0604030504040204" pitchFamily="50" charset="-128"/>
              </a:rPr>
              <a:t>年</a:t>
            </a:r>
            <a:r>
              <a:rPr kumimoji="1" lang="en-US" altLang="zh-TW" sz="1200" spc="100" dirty="0">
                <a:solidFill>
                  <a:prstClr val="black"/>
                </a:solidFill>
                <a:latin typeface="メイリオ" panose="020B0604030504040204" pitchFamily="50" charset="-128"/>
                <a:ea typeface="メイリオ" panose="020B0604030504040204" pitchFamily="50" charset="-128"/>
              </a:rPr>
              <a:t>3</a:t>
            </a:r>
            <a:r>
              <a:rPr kumimoji="1" lang="zh-TW" altLang="en-US" sz="1200" spc="100" dirty="0">
                <a:solidFill>
                  <a:prstClr val="black"/>
                </a:solidFill>
                <a:latin typeface="メイリオ" panose="020B0604030504040204" pitchFamily="50" charset="-128"/>
                <a:ea typeface="メイリオ" panose="020B0604030504040204" pitchFamily="50" charset="-128"/>
              </a:rPr>
              <a:t>月</a:t>
            </a:r>
            <a:r>
              <a:rPr kumimoji="1" lang="en-US" altLang="zh-TW" sz="1200" spc="100" dirty="0">
                <a:solidFill>
                  <a:prstClr val="black"/>
                </a:solidFill>
                <a:latin typeface="メイリオ" panose="020B0604030504040204" pitchFamily="50" charset="-128"/>
                <a:ea typeface="メイリオ" panose="020B0604030504040204" pitchFamily="50" charset="-128"/>
              </a:rPr>
              <a:t>24</a:t>
            </a:r>
            <a:r>
              <a:rPr kumimoji="1" lang="zh-TW" altLang="en-US" sz="1200" spc="100" dirty="0">
                <a:solidFill>
                  <a:prstClr val="black"/>
                </a:solidFill>
                <a:latin typeface="メイリオ" panose="020B0604030504040204" pitchFamily="50" charset="-128"/>
                <a:ea typeface="メイリオ" panose="020B0604030504040204" pitchFamily="50" charset="-128"/>
              </a:rPr>
              <a:t>日） </a:t>
            </a:r>
            <a:r>
              <a:rPr lang="en-US" altLang="ja-JP" sz="1200" dirty="0">
                <a:latin typeface="メイリオ" panose="020B0604030504040204" pitchFamily="50" charset="-128"/>
                <a:ea typeface="メイリオ" panose="020B0604030504040204" pitchFamily="50" charset="-128"/>
                <a:hlinkClick r:id="rId3"/>
              </a:rPr>
              <a:t>https://www.mhlw.go.jp/stf/newpage_36563.html</a:t>
            </a:r>
            <a:endParaRPr lang="en-US" altLang="ja-JP" sz="1200" dirty="0">
              <a:latin typeface="メイリオ" panose="020B0604030504040204" pitchFamily="50" charset="-128"/>
              <a:ea typeface="メイリオ" panose="020B0604030504040204" pitchFamily="50" charset="-128"/>
            </a:endParaRPr>
          </a:p>
          <a:p>
            <a:pPr marL="342900" indent="-342900" eaLnBrk="1" fontAlgn="auto" hangingPunct="1">
              <a:spcBef>
                <a:spcPts val="300"/>
              </a:spcBef>
              <a:spcAft>
                <a:spcPts val="0"/>
              </a:spcAft>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厚生労働省「資料１子どもの貧困への対応について」</a:t>
            </a:r>
            <a:r>
              <a:rPr lang="en-US" altLang="ja-JP" sz="1200" spc="100" dirty="0">
                <a:latin typeface="メイリオ" panose="020B0604030504040204" pitchFamily="50" charset="-128"/>
                <a:ea typeface="メイリオ" panose="020B0604030504040204" pitchFamily="50" charset="-128"/>
              </a:rPr>
              <a:t>『</a:t>
            </a:r>
            <a:r>
              <a:rPr lang="ja-JP" altLang="en-US" sz="1200" spc="100" dirty="0">
                <a:latin typeface="メイリオ" panose="020B0604030504040204" pitchFamily="50" charset="-128"/>
                <a:ea typeface="メイリオ" panose="020B0604030504040204" pitchFamily="50" charset="-128"/>
              </a:rPr>
              <a:t>社会保障審議会生活困窮者自立支援及び生活保護部会（第</a:t>
            </a:r>
            <a:r>
              <a:rPr lang="en-US" altLang="ja-JP" sz="1200" spc="100" dirty="0">
                <a:latin typeface="メイリオ" panose="020B0604030504040204" pitchFamily="50" charset="-128"/>
                <a:ea typeface="メイリオ" panose="020B0604030504040204" pitchFamily="50" charset="-128"/>
              </a:rPr>
              <a:t>22</a:t>
            </a:r>
            <a:r>
              <a:rPr lang="ja-JP" altLang="en-US" sz="1200" spc="100" dirty="0">
                <a:latin typeface="メイリオ" panose="020B0604030504040204" pitchFamily="50" charset="-128"/>
                <a:ea typeface="メイリオ" panose="020B0604030504040204" pitchFamily="50" charset="-128"/>
              </a:rPr>
              <a:t>回）</a:t>
            </a:r>
            <a:r>
              <a:rPr lang="en-US" altLang="ja-JP" sz="1200" spc="100" dirty="0">
                <a:latin typeface="メイリオ" panose="020B0604030504040204" pitchFamily="50" charset="-128"/>
                <a:ea typeface="メイリオ" panose="020B0604030504040204" pitchFamily="50" charset="-128"/>
              </a:rPr>
              <a:t>』,</a:t>
            </a:r>
            <a:r>
              <a:rPr lang="ja-JP" altLang="en-US" sz="1200" spc="100" dirty="0">
                <a:latin typeface="メイリオ" panose="020B0604030504040204" pitchFamily="50" charset="-128"/>
                <a:ea typeface="メイリオ" panose="020B0604030504040204" pitchFamily="50" charset="-128"/>
              </a:rPr>
              <a:t>令和４年</a:t>
            </a:r>
            <a:r>
              <a:rPr lang="en-US" altLang="ja-JP" sz="1200" spc="100" dirty="0">
                <a:latin typeface="メイリオ" panose="020B0604030504040204" pitchFamily="50" charset="-128"/>
                <a:ea typeface="メイリオ" panose="020B0604030504040204" pitchFamily="50" charset="-128"/>
              </a:rPr>
              <a:t>10</a:t>
            </a:r>
            <a:r>
              <a:rPr lang="ja-JP" altLang="en-US" sz="1200" spc="100" dirty="0">
                <a:latin typeface="メイリオ" panose="020B0604030504040204" pitchFamily="50" charset="-128"/>
                <a:ea typeface="メイリオ" panose="020B0604030504040204" pitchFamily="50" charset="-128"/>
              </a:rPr>
              <a:t>月</a:t>
            </a:r>
            <a:r>
              <a:rPr lang="en-US" altLang="ja-JP" sz="1200" spc="100" dirty="0">
                <a:latin typeface="メイリオ" panose="020B0604030504040204" pitchFamily="50" charset="-128"/>
                <a:ea typeface="メイリオ" panose="020B0604030504040204" pitchFamily="50" charset="-128"/>
              </a:rPr>
              <a:t>31</a:t>
            </a:r>
            <a:r>
              <a:rPr lang="ja-JP" altLang="en-US" sz="1200" spc="100" dirty="0">
                <a:latin typeface="メイリオ" panose="020B0604030504040204" pitchFamily="50" charset="-128"/>
                <a:ea typeface="メイリオ" panose="020B0604030504040204" pitchFamily="50" charset="-128"/>
              </a:rPr>
              <a:t>日</a:t>
            </a:r>
            <a:r>
              <a:rPr lang="en-US" altLang="ja-JP" sz="1200" spc="100" dirty="0">
                <a:latin typeface="メイリオ" panose="020B0604030504040204" pitchFamily="50" charset="-128"/>
                <a:ea typeface="メイリオ" panose="020B0604030504040204" pitchFamily="50" charset="-128"/>
              </a:rPr>
              <a:t>.</a:t>
            </a:r>
            <a:br>
              <a:rPr lang="en-US" altLang="ja-JP" sz="1200" spc="100" dirty="0">
                <a:latin typeface="メイリオ" panose="020B0604030504040204" pitchFamily="50" charset="-128"/>
                <a:ea typeface="メイリオ" panose="020B0604030504040204" pitchFamily="50" charset="-128"/>
              </a:rPr>
            </a:br>
            <a:r>
              <a:rPr kumimoji="1" lang="zh-TW" altLang="en-US" sz="12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zh-TW" sz="1200" spc="100" dirty="0">
                <a:solidFill>
                  <a:prstClr val="black"/>
                </a:solidFill>
                <a:latin typeface="メイリオ" panose="020B0604030504040204" pitchFamily="50" charset="-128"/>
                <a:ea typeface="メイリオ" panose="020B0604030504040204" pitchFamily="50" charset="-128"/>
              </a:rPr>
              <a:t>7</a:t>
            </a:r>
            <a:r>
              <a:rPr kumimoji="1" lang="zh-TW" altLang="en-US" sz="1200" spc="100" dirty="0">
                <a:solidFill>
                  <a:prstClr val="black"/>
                </a:solidFill>
                <a:latin typeface="メイリオ" panose="020B0604030504040204" pitchFamily="50" charset="-128"/>
                <a:ea typeface="メイリオ" panose="020B0604030504040204" pitchFamily="50" charset="-128"/>
              </a:rPr>
              <a:t>年</a:t>
            </a:r>
            <a:r>
              <a:rPr kumimoji="1" lang="en-US" altLang="zh-TW" sz="1200" spc="100" dirty="0">
                <a:solidFill>
                  <a:prstClr val="black"/>
                </a:solidFill>
                <a:latin typeface="メイリオ" panose="020B0604030504040204" pitchFamily="50" charset="-128"/>
                <a:ea typeface="メイリオ" panose="020B0604030504040204" pitchFamily="50" charset="-128"/>
              </a:rPr>
              <a:t>3</a:t>
            </a:r>
            <a:r>
              <a:rPr kumimoji="1" lang="zh-TW" altLang="en-US" sz="1200" spc="100" dirty="0">
                <a:solidFill>
                  <a:prstClr val="black"/>
                </a:solidFill>
                <a:latin typeface="メイリオ" panose="020B0604030504040204" pitchFamily="50" charset="-128"/>
                <a:ea typeface="メイリオ" panose="020B0604030504040204" pitchFamily="50" charset="-128"/>
              </a:rPr>
              <a:t>月</a:t>
            </a:r>
            <a:r>
              <a:rPr kumimoji="1" lang="en-US" altLang="zh-TW" sz="1200" spc="100" dirty="0">
                <a:solidFill>
                  <a:prstClr val="black"/>
                </a:solidFill>
                <a:latin typeface="メイリオ" panose="020B0604030504040204" pitchFamily="50" charset="-128"/>
                <a:ea typeface="メイリオ" panose="020B0604030504040204" pitchFamily="50" charset="-128"/>
              </a:rPr>
              <a:t>24</a:t>
            </a:r>
            <a:r>
              <a:rPr kumimoji="1" lang="zh-TW" altLang="en-US" sz="1200" spc="100" dirty="0">
                <a:solidFill>
                  <a:prstClr val="black"/>
                </a:solidFill>
                <a:latin typeface="メイリオ" panose="020B0604030504040204" pitchFamily="50" charset="-128"/>
                <a:ea typeface="メイリオ" panose="020B0604030504040204" pitchFamily="50" charset="-128"/>
              </a:rPr>
              <a:t>日） </a:t>
            </a:r>
            <a:r>
              <a:rPr kumimoji="0" lang="en-US" altLang="ja-JP" sz="1200" dirty="0">
                <a:latin typeface="メイリオ" panose="020B0604030504040204" pitchFamily="50" charset="-128"/>
                <a:ea typeface="メイリオ" panose="020B0604030504040204" pitchFamily="50" charset="-128"/>
                <a:hlinkClick r:id="rId4"/>
              </a:rPr>
              <a:t>https://www.mhlw.go.jp/stf/newpage_28862.html</a:t>
            </a:r>
            <a:endParaRPr kumimoji="0" lang="en-US" altLang="ja-JP" sz="1200" dirty="0">
              <a:latin typeface="メイリオ" panose="020B0604030504040204" pitchFamily="50" charset="-128"/>
              <a:ea typeface="メイリオ" panose="020B0604030504040204" pitchFamily="50" charset="-128"/>
            </a:endParaRPr>
          </a:p>
          <a:p>
            <a:pPr marL="342900" indent="-342900" eaLnBrk="1" fontAlgn="auto" hangingPunct="1">
              <a:spcBef>
                <a:spcPts val="300"/>
              </a:spcBef>
              <a:spcAft>
                <a:spcPts val="0"/>
              </a:spcAft>
              <a:buFont typeface="Arial" panose="020B0604020202020204" pitchFamily="34" charset="0"/>
              <a:buChar char="•"/>
              <a:defRPr/>
            </a:pPr>
            <a:r>
              <a:rPr kumimoji="1" lang="ja-JP" altLang="en-US" sz="1200" dirty="0">
                <a:latin typeface="メイリオ" panose="020B0604030504040204" pitchFamily="50" charset="-128"/>
                <a:ea typeface="メイリオ" panose="020B0604030504040204" pitchFamily="50" charset="-128"/>
              </a:rPr>
              <a:t>こども家庭庁支援局虐待防止対策課</a:t>
            </a:r>
            <a:r>
              <a:rPr kumimoji="0" lang="ja-JP" altLang="en-US" sz="1200" dirty="0">
                <a:latin typeface="メイリオ" panose="020B0604030504040204" pitchFamily="50" charset="-128"/>
                <a:ea typeface="メイリオ" panose="020B0604030504040204" pitchFamily="50" charset="-128"/>
              </a:rPr>
              <a:t>「別添</a:t>
            </a:r>
            <a:r>
              <a:rPr kumimoji="0" lang="en-US" altLang="ja-JP" sz="1200" dirty="0">
                <a:latin typeface="メイリオ" panose="020B0604030504040204" pitchFamily="50" charset="-128"/>
                <a:ea typeface="メイリオ" panose="020B0604030504040204" pitchFamily="50" charset="-128"/>
              </a:rPr>
              <a:t>2 </a:t>
            </a:r>
            <a:r>
              <a:rPr kumimoji="0" lang="ja-JP" altLang="en-US" sz="1200" dirty="0">
                <a:latin typeface="メイリオ" panose="020B0604030504040204" pitchFamily="50" charset="-128"/>
                <a:ea typeface="メイリオ" panose="020B0604030504040204" pitchFamily="50" charset="-128"/>
              </a:rPr>
              <a:t>学校でヤングケアラーに気づくために（学校向けポスター）」 </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（事務連絡）ヤングケアラーへの支援に活用可能な関係資料について</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令和６年６月</a:t>
            </a:r>
            <a:r>
              <a:rPr kumimoji="1" lang="en-US" altLang="ja-JP" sz="1200" dirty="0">
                <a:latin typeface="メイリオ" panose="020B0604030504040204" pitchFamily="50" charset="-128"/>
                <a:ea typeface="メイリオ" panose="020B0604030504040204" pitchFamily="50" charset="-128"/>
              </a:rPr>
              <a:t>12</a:t>
            </a:r>
            <a:r>
              <a:rPr kumimoji="1" lang="ja-JP" altLang="en-US" sz="1200" dirty="0">
                <a:latin typeface="メイリオ" panose="020B0604030504040204" pitchFamily="50" charset="-128"/>
                <a:ea typeface="メイリオ" panose="020B0604030504040204" pitchFamily="50" charset="-128"/>
              </a:rPr>
              <a:t>日．</a:t>
            </a:r>
          </a:p>
          <a:p>
            <a:pPr marL="342900" indent="-342900" eaLnBrk="1" fontAlgn="auto" hangingPunct="1">
              <a:spcBef>
                <a:spcPts val="300"/>
              </a:spcBef>
              <a:spcAft>
                <a:spcPts val="0"/>
              </a:spcAft>
              <a:buFont typeface="Arial" panose="020B0604020202020204" pitchFamily="34" charset="0"/>
              <a:buChar char="•"/>
              <a:defRPr/>
            </a:pPr>
            <a:r>
              <a:rPr kumimoji="1" lang="ja-JP" altLang="en-US" sz="1200" dirty="0">
                <a:latin typeface="メイリオ" panose="020B0604030504040204" pitchFamily="50" charset="-128"/>
                <a:ea typeface="メイリオ" panose="020B0604030504040204" pitchFamily="50" charset="-128"/>
              </a:rPr>
              <a:t>こども家庭庁</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ヤングケアラーとは</a:t>
            </a:r>
            <a:r>
              <a:rPr kumimoji="1" lang="en-US" altLang="ja-JP" sz="1200" dirty="0">
                <a:latin typeface="メイリオ" panose="020B0604030504040204" pitchFamily="50" charset="-128"/>
                <a:ea typeface="メイリオ" panose="020B0604030504040204" pitchFamily="50" charset="-128"/>
              </a:rPr>
              <a:t>』</a:t>
            </a:r>
            <a:r>
              <a:rPr kumimoji="1" lang="zh-TW" altLang="en-US" sz="12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zh-TW" sz="1200" spc="100" dirty="0">
                <a:solidFill>
                  <a:prstClr val="black"/>
                </a:solidFill>
                <a:latin typeface="メイリオ" panose="020B0604030504040204" pitchFamily="50" charset="-128"/>
                <a:ea typeface="メイリオ" panose="020B0604030504040204" pitchFamily="50" charset="-128"/>
              </a:rPr>
              <a:t>7</a:t>
            </a:r>
            <a:r>
              <a:rPr kumimoji="1" lang="zh-TW" altLang="en-US" sz="1200" spc="100" dirty="0">
                <a:solidFill>
                  <a:prstClr val="black"/>
                </a:solidFill>
                <a:latin typeface="メイリオ" panose="020B0604030504040204" pitchFamily="50" charset="-128"/>
                <a:ea typeface="メイリオ" panose="020B0604030504040204" pitchFamily="50" charset="-128"/>
              </a:rPr>
              <a:t>年</a:t>
            </a:r>
            <a:r>
              <a:rPr kumimoji="1" lang="en-US" altLang="zh-TW" sz="1200" spc="100" dirty="0">
                <a:solidFill>
                  <a:prstClr val="black"/>
                </a:solidFill>
                <a:latin typeface="メイリオ" panose="020B0604030504040204" pitchFamily="50" charset="-128"/>
                <a:ea typeface="メイリオ" panose="020B0604030504040204" pitchFamily="50" charset="-128"/>
              </a:rPr>
              <a:t>3</a:t>
            </a:r>
            <a:r>
              <a:rPr kumimoji="1" lang="zh-TW" altLang="en-US" sz="1200" spc="100" dirty="0">
                <a:solidFill>
                  <a:prstClr val="black"/>
                </a:solidFill>
                <a:latin typeface="メイリオ" panose="020B0604030504040204" pitchFamily="50" charset="-128"/>
                <a:ea typeface="メイリオ" panose="020B0604030504040204" pitchFamily="50" charset="-128"/>
              </a:rPr>
              <a:t>月</a:t>
            </a:r>
            <a:r>
              <a:rPr kumimoji="1" lang="en-US" altLang="zh-TW" sz="1200" spc="100" dirty="0">
                <a:solidFill>
                  <a:prstClr val="black"/>
                </a:solidFill>
                <a:latin typeface="メイリオ" panose="020B0604030504040204" pitchFamily="50" charset="-128"/>
                <a:ea typeface="メイリオ" panose="020B0604030504040204" pitchFamily="50" charset="-128"/>
              </a:rPr>
              <a:t>24</a:t>
            </a:r>
            <a:r>
              <a:rPr kumimoji="1" lang="zh-TW" altLang="en-US" sz="1200" spc="100" dirty="0">
                <a:solidFill>
                  <a:prstClr val="black"/>
                </a:solidFill>
                <a:latin typeface="メイリオ" panose="020B0604030504040204" pitchFamily="50" charset="-128"/>
                <a:ea typeface="メイリオ" panose="020B0604030504040204" pitchFamily="50" charset="-128"/>
              </a:rPr>
              <a:t>日） </a:t>
            </a:r>
            <a:r>
              <a:rPr kumimoji="1" lang="en-US" altLang="ja-JP" sz="1200" dirty="0">
                <a:latin typeface="メイリオ" panose="020B0604030504040204" pitchFamily="50" charset="-128"/>
                <a:ea typeface="メイリオ" panose="020B0604030504040204" pitchFamily="50" charset="-128"/>
                <a:hlinkClick r:id="rId5"/>
              </a:rPr>
              <a:t>https://kodomoshien.cfa.go.jp/young-carer/about/</a:t>
            </a:r>
            <a:endParaRPr kumimoji="1" lang="en-US" altLang="ja-JP" sz="1200" dirty="0">
              <a:latin typeface="メイリオ" panose="020B0604030504040204" pitchFamily="50" charset="-128"/>
              <a:ea typeface="メイリオ" panose="020B0604030504040204" pitchFamily="50" charset="-128"/>
            </a:endParaRPr>
          </a:p>
          <a:p>
            <a:pPr marL="342900" indent="-342900" eaLnBrk="1" fontAlgn="auto" hangingPunct="1">
              <a:spcBef>
                <a:spcPts val="300"/>
              </a:spcBef>
              <a:spcAft>
                <a:spcPts val="0"/>
              </a:spcAft>
              <a:buFont typeface="Arial" panose="020B0604020202020204" pitchFamily="34" charset="0"/>
              <a:buChar char="•"/>
              <a:defRPr/>
            </a:pPr>
            <a:r>
              <a:rPr kumimoji="0" lang="ja-JP" altLang="en-US" sz="1200" dirty="0">
                <a:latin typeface="メイリオ" panose="020B0604030504040204" pitchFamily="50" charset="-128"/>
                <a:ea typeface="メイリオ" panose="020B0604030504040204" pitchFamily="50" charset="-128"/>
              </a:rPr>
              <a:t>こども家庭庁</a:t>
            </a:r>
            <a:r>
              <a:rPr kumimoji="0" lang="en-US" altLang="ja-JP" sz="1200" dirty="0">
                <a:latin typeface="メイリオ" panose="020B0604030504040204" pitchFamily="50" charset="-128"/>
                <a:ea typeface="メイリオ" panose="020B0604030504040204" pitchFamily="50" charset="-128"/>
              </a:rPr>
              <a:t>『</a:t>
            </a:r>
            <a:r>
              <a:rPr kumimoji="0" lang="ja-JP" altLang="en-US" sz="1200" dirty="0">
                <a:latin typeface="メイリオ" panose="020B0604030504040204" pitchFamily="50" charset="-128"/>
                <a:ea typeface="メイリオ" panose="020B0604030504040204" pitchFamily="50" charset="-128"/>
              </a:rPr>
              <a:t>こども基本法</a:t>
            </a:r>
            <a:r>
              <a:rPr kumimoji="0" lang="en-US" altLang="ja-JP" sz="1200" dirty="0">
                <a:latin typeface="メイリオ" panose="020B0604030504040204" pitchFamily="50" charset="-128"/>
                <a:ea typeface="メイリオ" panose="020B0604030504040204" pitchFamily="50" charset="-128"/>
              </a:rPr>
              <a:t>』</a:t>
            </a:r>
            <a:r>
              <a:rPr kumimoji="0" lang="ja-JP" altLang="en-US" sz="1200" dirty="0">
                <a:latin typeface="メイリオ" panose="020B0604030504040204" pitchFamily="50" charset="-128"/>
                <a:ea typeface="メイリオ" panose="020B0604030504040204" pitchFamily="50" charset="-128"/>
              </a:rPr>
              <a:t>　</a:t>
            </a:r>
            <a:r>
              <a:rPr kumimoji="1" lang="ja-JP" altLang="en-US" sz="1200" spc="100" dirty="0">
                <a:solidFill>
                  <a:prstClr val="black"/>
                </a:solidFill>
                <a:latin typeface="メイリオ" panose="020B0604030504040204" pitchFamily="50" charset="-128"/>
                <a:ea typeface="メイリオ" panose="020B0604030504040204" pitchFamily="50" charset="-128"/>
              </a:rPr>
              <a:t> </a:t>
            </a:r>
            <a:r>
              <a:rPr kumimoji="1" lang="zh-TW" altLang="en-US" sz="12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zh-TW" sz="1200" spc="100" dirty="0">
                <a:solidFill>
                  <a:prstClr val="black"/>
                </a:solidFill>
                <a:latin typeface="メイリオ" panose="020B0604030504040204" pitchFamily="50" charset="-128"/>
                <a:ea typeface="メイリオ" panose="020B0604030504040204" pitchFamily="50" charset="-128"/>
              </a:rPr>
              <a:t>7</a:t>
            </a:r>
            <a:r>
              <a:rPr kumimoji="1" lang="zh-TW" altLang="en-US" sz="1200" spc="100" dirty="0">
                <a:solidFill>
                  <a:prstClr val="black"/>
                </a:solidFill>
                <a:latin typeface="メイリオ" panose="020B0604030504040204" pitchFamily="50" charset="-128"/>
                <a:ea typeface="メイリオ" panose="020B0604030504040204" pitchFamily="50" charset="-128"/>
              </a:rPr>
              <a:t>年</a:t>
            </a:r>
            <a:r>
              <a:rPr kumimoji="1" lang="en-US" altLang="zh-TW" sz="1200" spc="100" dirty="0">
                <a:solidFill>
                  <a:prstClr val="black"/>
                </a:solidFill>
                <a:latin typeface="メイリオ" panose="020B0604030504040204" pitchFamily="50" charset="-128"/>
                <a:ea typeface="メイリオ" panose="020B0604030504040204" pitchFamily="50" charset="-128"/>
              </a:rPr>
              <a:t>3</a:t>
            </a:r>
            <a:r>
              <a:rPr kumimoji="1" lang="zh-TW" altLang="en-US" sz="1200" spc="100" dirty="0">
                <a:solidFill>
                  <a:prstClr val="black"/>
                </a:solidFill>
                <a:latin typeface="メイリオ" panose="020B0604030504040204" pitchFamily="50" charset="-128"/>
                <a:ea typeface="メイリオ" panose="020B0604030504040204" pitchFamily="50" charset="-128"/>
              </a:rPr>
              <a:t>月</a:t>
            </a:r>
            <a:r>
              <a:rPr kumimoji="1" lang="en-US" altLang="zh-TW" sz="1200" spc="100" dirty="0">
                <a:solidFill>
                  <a:prstClr val="black"/>
                </a:solidFill>
                <a:latin typeface="メイリオ" panose="020B0604030504040204" pitchFamily="50" charset="-128"/>
                <a:ea typeface="メイリオ" panose="020B0604030504040204" pitchFamily="50" charset="-128"/>
              </a:rPr>
              <a:t>24</a:t>
            </a:r>
            <a:r>
              <a:rPr kumimoji="1" lang="zh-TW" altLang="en-US" sz="1200" spc="100" dirty="0">
                <a:solidFill>
                  <a:prstClr val="black"/>
                </a:solidFill>
                <a:latin typeface="メイリオ" panose="020B0604030504040204" pitchFamily="50" charset="-128"/>
                <a:ea typeface="メイリオ" panose="020B0604030504040204" pitchFamily="50" charset="-128"/>
              </a:rPr>
              <a:t>日） </a:t>
            </a:r>
            <a:r>
              <a:rPr kumimoji="0" lang="en-US" altLang="ja-JP" sz="1200" dirty="0">
                <a:latin typeface="メイリオ" panose="020B0604030504040204" pitchFamily="50" charset="-128"/>
                <a:ea typeface="メイリオ" panose="020B0604030504040204" pitchFamily="50" charset="-128"/>
                <a:hlinkClick r:id="rId6"/>
              </a:rPr>
              <a:t>https://www.cfa.go.jp/policies/kodomo-kihon/</a:t>
            </a:r>
            <a:endParaRPr kumimoji="0" lang="en-US" altLang="ja-JP" sz="1200" dirty="0">
              <a:latin typeface="メイリオ" panose="020B0604030504040204" pitchFamily="50" charset="-128"/>
              <a:ea typeface="メイリオ" panose="020B0604030504040204" pitchFamily="50" charset="-128"/>
            </a:endParaRPr>
          </a:p>
          <a:p>
            <a:pPr marL="342900" indent="-342900" eaLnBrk="1" fontAlgn="auto" hangingPunct="1">
              <a:spcBef>
                <a:spcPts val="300"/>
              </a:spcBef>
              <a:spcAft>
                <a:spcPts val="0"/>
              </a:spcAft>
              <a:buFont typeface="Arial" panose="020B0604020202020204" pitchFamily="34" charset="0"/>
              <a:buChar char="•"/>
              <a:defRPr/>
            </a:pPr>
            <a:r>
              <a:rPr kumimoji="0" lang="ja-JP" altLang="en-US" sz="1200" dirty="0">
                <a:latin typeface="メイリオ" panose="020B0604030504040204" pitchFamily="50" charset="-128"/>
                <a:ea typeface="メイリオ" panose="020B0604030504040204" pitchFamily="50" charset="-128"/>
              </a:rPr>
              <a:t>厚生労働省社会・援護局保護課</a:t>
            </a:r>
            <a:r>
              <a:rPr kumimoji="0" lang="en-US" altLang="ja-JP" sz="1200" dirty="0">
                <a:latin typeface="メイリオ" panose="020B0604030504040204" pitchFamily="50" charset="-128"/>
                <a:ea typeface="メイリオ" panose="020B0604030504040204" pitchFamily="50" charset="-128"/>
              </a:rPr>
              <a:t>『</a:t>
            </a:r>
            <a:r>
              <a:rPr kumimoji="0" lang="ja-JP" altLang="en-US" sz="1200" dirty="0">
                <a:latin typeface="メイリオ" panose="020B0604030504040204" pitchFamily="50" charset="-128"/>
                <a:ea typeface="メイリオ" panose="020B0604030504040204" pitchFamily="50" charset="-128"/>
              </a:rPr>
              <a:t>令和６年度社会・援護局関係主管課長会議　資料</a:t>
            </a:r>
            <a:r>
              <a:rPr kumimoji="0" lang="en-US" altLang="ja-JP" sz="1200" dirty="0">
                <a:latin typeface="メイリオ" panose="020B0604030504040204" pitchFamily="50" charset="-128"/>
                <a:ea typeface="メイリオ" panose="020B0604030504040204" pitchFamily="50" charset="-128"/>
              </a:rPr>
              <a:t>4』</a:t>
            </a:r>
            <a:r>
              <a:rPr kumimoji="0" lang="ja-JP" altLang="en-US" sz="1200" dirty="0">
                <a:latin typeface="メイリオ" panose="020B0604030504040204" pitchFamily="50" charset="-128"/>
                <a:ea typeface="メイリオ" panose="020B0604030504040204" pitchFamily="50" charset="-128"/>
              </a:rPr>
              <a:t>　</a:t>
            </a:r>
            <a:r>
              <a:rPr kumimoji="1" lang="ja-JP" altLang="en-US" sz="1200" spc="100" dirty="0">
                <a:solidFill>
                  <a:prstClr val="black"/>
                </a:solidFill>
                <a:latin typeface="メイリオ" panose="020B0604030504040204" pitchFamily="50" charset="-128"/>
                <a:ea typeface="メイリオ" panose="020B0604030504040204" pitchFamily="50" charset="-128"/>
              </a:rPr>
              <a:t> （最終閲覧日：令和</a:t>
            </a:r>
            <a:r>
              <a:rPr kumimoji="1" lang="en-US" altLang="ja-JP" sz="1200" spc="100" dirty="0">
                <a:solidFill>
                  <a:prstClr val="black"/>
                </a:solidFill>
                <a:latin typeface="メイリオ" panose="020B0604030504040204" pitchFamily="50" charset="-128"/>
                <a:ea typeface="メイリオ" panose="020B0604030504040204" pitchFamily="50" charset="-128"/>
              </a:rPr>
              <a:t>7</a:t>
            </a:r>
            <a:r>
              <a:rPr kumimoji="1" lang="ja-JP" altLang="en-US" sz="1200" spc="100" dirty="0">
                <a:solidFill>
                  <a:prstClr val="black"/>
                </a:solidFill>
                <a:latin typeface="メイリオ" panose="020B0604030504040204" pitchFamily="50" charset="-128"/>
                <a:ea typeface="メイリオ" panose="020B0604030504040204" pitchFamily="50" charset="-128"/>
              </a:rPr>
              <a:t>年</a:t>
            </a:r>
            <a:r>
              <a:rPr kumimoji="1" lang="en-US" altLang="ja-JP" sz="1200" spc="100" dirty="0">
                <a:solidFill>
                  <a:prstClr val="black"/>
                </a:solidFill>
                <a:latin typeface="メイリオ" panose="020B0604030504040204" pitchFamily="50" charset="-128"/>
                <a:ea typeface="メイリオ" panose="020B0604030504040204" pitchFamily="50" charset="-128"/>
              </a:rPr>
              <a:t>3</a:t>
            </a:r>
            <a:r>
              <a:rPr kumimoji="1" lang="ja-JP" altLang="en-US" sz="1200" spc="100" dirty="0">
                <a:solidFill>
                  <a:prstClr val="black"/>
                </a:solidFill>
                <a:latin typeface="メイリオ" panose="020B0604030504040204" pitchFamily="50" charset="-128"/>
                <a:ea typeface="メイリオ" panose="020B0604030504040204" pitchFamily="50" charset="-128"/>
              </a:rPr>
              <a:t>月</a:t>
            </a:r>
            <a:r>
              <a:rPr kumimoji="1" lang="en-US" altLang="ja-JP" sz="1200" spc="100" dirty="0">
                <a:solidFill>
                  <a:prstClr val="black"/>
                </a:solidFill>
                <a:latin typeface="メイリオ" panose="020B0604030504040204" pitchFamily="50" charset="-128"/>
                <a:ea typeface="メイリオ" panose="020B0604030504040204" pitchFamily="50" charset="-128"/>
              </a:rPr>
              <a:t>25</a:t>
            </a:r>
            <a:r>
              <a:rPr kumimoji="1" lang="ja-JP" altLang="en-US" sz="1200" spc="100" dirty="0">
                <a:solidFill>
                  <a:prstClr val="black"/>
                </a:solidFill>
                <a:latin typeface="メイリオ" panose="020B0604030504040204" pitchFamily="50" charset="-128"/>
                <a:ea typeface="メイリオ" panose="020B0604030504040204" pitchFamily="50" charset="-128"/>
              </a:rPr>
              <a:t>日）</a:t>
            </a:r>
            <a:r>
              <a:rPr lang="en-US" altLang="ja-JP" sz="1200" dirty="0">
                <a:latin typeface="メイリオ" panose="020B0604030504040204" pitchFamily="50" charset="-128"/>
                <a:ea typeface="メイリオ" panose="020B0604030504040204" pitchFamily="50" charset="-128"/>
                <a:hlinkClick r:id="rId7"/>
              </a:rPr>
              <a:t>https://www.mhlw.go.jp/stf/newpage_52773.html</a:t>
            </a:r>
            <a:endParaRPr lang="en-US" altLang="ja-JP" sz="1200" dirty="0">
              <a:latin typeface="メイリオ" panose="020B0604030504040204" pitchFamily="50" charset="-128"/>
              <a:ea typeface="メイリオ" panose="020B0604030504040204" pitchFamily="50" charset="-128"/>
            </a:endParaRPr>
          </a:p>
          <a:p>
            <a:pPr marL="342900" indent="-342900" eaLnBrk="1" fontAlgn="auto" hangingPunct="1">
              <a:spcBef>
                <a:spcPts val="300"/>
              </a:spcBef>
              <a:spcAft>
                <a:spcPts val="0"/>
              </a:spcAft>
              <a:buFont typeface="Arial" panose="020B0604020202020204" pitchFamily="34" charset="0"/>
              <a:buChar char="•"/>
              <a:defRPr/>
            </a:pPr>
            <a:r>
              <a:rPr kumimoji="0" lang="ja-JP" altLang="en-US" sz="1200" dirty="0">
                <a:latin typeface="メイリオ" panose="020B0604030504040204" pitchFamily="50" charset="-128"/>
                <a:ea typeface="メイリオ" panose="020B0604030504040204" pitchFamily="50" charset="-128"/>
              </a:rPr>
              <a:t>厚生労働省健康・生活衛生局健康課保健指導室</a:t>
            </a:r>
            <a:r>
              <a:rPr kumimoji="0" lang="en-US" altLang="ja-JP" sz="1200" dirty="0">
                <a:latin typeface="メイリオ" panose="020B0604030504040204" pitchFamily="50" charset="-128"/>
                <a:ea typeface="メイリオ" panose="020B0604030504040204" pitchFamily="50" charset="-128"/>
              </a:rPr>
              <a:t>『</a:t>
            </a:r>
            <a:r>
              <a:rPr kumimoji="0" lang="zh-TW" altLang="en-US" sz="1200" dirty="0">
                <a:latin typeface="メイリオ" panose="020B0604030504040204" pitchFamily="50" charset="-128"/>
                <a:ea typeface="メイリオ" panose="020B0604030504040204" pitchFamily="50" charset="-128"/>
              </a:rPr>
              <a:t>令和</a:t>
            </a:r>
            <a:r>
              <a:rPr kumimoji="0" lang="en-US" altLang="zh-TW" sz="1200" dirty="0">
                <a:latin typeface="メイリオ" panose="020B0604030504040204" pitchFamily="50" charset="-128"/>
                <a:ea typeface="メイリオ" panose="020B0604030504040204" pitchFamily="50" charset="-128"/>
              </a:rPr>
              <a:t>6</a:t>
            </a:r>
            <a:r>
              <a:rPr kumimoji="0" lang="zh-TW" altLang="en-US" sz="1200" dirty="0">
                <a:latin typeface="メイリオ" panose="020B0604030504040204" pitchFamily="50" charset="-128"/>
                <a:ea typeface="メイリオ" panose="020B0604030504040204" pitchFamily="50" charset="-128"/>
              </a:rPr>
              <a:t>年度保健師中央会議</a:t>
            </a:r>
            <a:r>
              <a:rPr kumimoji="0" lang="ja-JP" altLang="en-US" sz="1200" dirty="0">
                <a:latin typeface="メイリオ" panose="020B0604030504040204" pitchFamily="50" charset="-128"/>
                <a:ea typeface="メイリオ" panose="020B0604030504040204" pitchFamily="50" charset="-128"/>
              </a:rPr>
              <a:t>」</a:t>
            </a:r>
            <a:r>
              <a:rPr kumimoji="0" lang="en-US" altLang="ja-JP" sz="1200" dirty="0">
                <a:latin typeface="メイリオ" panose="020B0604030504040204" pitchFamily="50" charset="-128"/>
                <a:ea typeface="メイリオ" panose="020B0604030504040204" pitchFamily="50" charset="-128"/>
              </a:rPr>
              <a:t>【</a:t>
            </a:r>
            <a:r>
              <a:rPr kumimoji="0" lang="zh-TW" altLang="en-US" sz="1200" dirty="0">
                <a:latin typeface="メイリオ" panose="020B0604030504040204" pitchFamily="50" charset="-128"/>
                <a:ea typeface="メイリオ" panose="020B0604030504040204" pitchFamily="50" charset="-128"/>
              </a:rPr>
              <a:t>行政説明 資料</a:t>
            </a:r>
            <a:r>
              <a:rPr kumimoji="0" lang="en-US" altLang="zh-TW" sz="1200" dirty="0">
                <a:latin typeface="メイリオ" panose="020B0604030504040204" pitchFamily="50" charset="-128"/>
                <a:ea typeface="メイリオ" panose="020B0604030504040204" pitchFamily="50" charset="-128"/>
              </a:rPr>
              <a:t>16</a:t>
            </a:r>
            <a:r>
              <a:rPr kumimoji="0" lang="en-US" altLang="ja-JP" sz="1200" dirty="0">
                <a:latin typeface="メイリオ" panose="020B0604030504040204" pitchFamily="50" charset="-128"/>
                <a:ea typeface="メイリオ" panose="020B0604030504040204" pitchFamily="50" charset="-128"/>
              </a:rPr>
              <a:t>】』,,</a:t>
            </a:r>
            <a:r>
              <a:rPr kumimoji="0" lang="ja-JP" altLang="en-US" sz="1200" dirty="0">
                <a:latin typeface="メイリオ" panose="020B0604030504040204" pitchFamily="50" charset="-128"/>
                <a:ea typeface="メイリオ" panose="020B0604030504040204" pitchFamily="50" charset="-128"/>
              </a:rPr>
              <a:t>令和６年８月８日～８月９日</a:t>
            </a:r>
            <a:r>
              <a:rPr kumimoji="0" lang="en-US" altLang="ja-JP" sz="1200" dirty="0">
                <a:latin typeface="メイリオ" panose="020B0604030504040204" pitchFamily="50" charset="-128"/>
                <a:ea typeface="メイリオ" panose="020B0604030504040204" pitchFamily="50" charset="-128"/>
              </a:rPr>
              <a:t>.</a:t>
            </a:r>
            <a:br>
              <a:rPr lang="en-US" altLang="ja-JP" sz="1200" dirty="0">
                <a:latin typeface="メイリオ" panose="020B0604030504040204" pitchFamily="50" charset="-128"/>
                <a:ea typeface="メイリオ" panose="020B0604030504040204" pitchFamily="50" charset="-128"/>
              </a:rPr>
            </a:br>
            <a:r>
              <a:rPr kumimoji="1" lang="zh-TW" altLang="en-US" sz="12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zh-TW" sz="1200" spc="100" dirty="0">
                <a:solidFill>
                  <a:prstClr val="black"/>
                </a:solidFill>
                <a:latin typeface="メイリオ" panose="020B0604030504040204" pitchFamily="50" charset="-128"/>
                <a:ea typeface="メイリオ" panose="020B0604030504040204" pitchFamily="50" charset="-128"/>
              </a:rPr>
              <a:t>7</a:t>
            </a:r>
            <a:r>
              <a:rPr kumimoji="1" lang="zh-TW" altLang="en-US" sz="1200" spc="100" dirty="0">
                <a:solidFill>
                  <a:prstClr val="black"/>
                </a:solidFill>
                <a:latin typeface="メイリオ" panose="020B0604030504040204" pitchFamily="50" charset="-128"/>
                <a:ea typeface="メイリオ" panose="020B0604030504040204" pitchFamily="50" charset="-128"/>
              </a:rPr>
              <a:t>年</a:t>
            </a:r>
            <a:r>
              <a:rPr kumimoji="1" lang="en-US" altLang="zh-TW" sz="1200" spc="100" dirty="0">
                <a:solidFill>
                  <a:prstClr val="black"/>
                </a:solidFill>
                <a:latin typeface="メイリオ" panose="020B0604030504040204" pitchFamily="50" charset="-128"/>
                <a:ea typeface="メイリオ" panose="020B0604030504040204" pitchFamily="50" charset="-128"/>
              </a:rPr>
              <a:t>3</a:t>
            </a:r>
            <a:r>
              <a:rPr kumimoji="1" lang="zh-TW" altLang="en-US" sz="1200" spc="100" dirty="0">
                <a:solidFill>
                  <a:prstClr val="black"/>
                </a:solidFill>
                <a:latin typeface="メイリオ" panose="020B0604030504040204" pitchFamily="50" charset="-128"/>
                <a:ea typeface="メイリオ" panose="020B0604030504040204" pitchFamily="50" charset="-128"/>
              </a:rPr>
              <a:t>月</a:t>
            </a:r>
            <a:r>
              <a:rPr kumimoji="1" lang="en-US" altLang="zh-TW" sz="1200" spc="100" dirty="0">
                <a:solidFill>
                  <a:prstClr val="black"/>
                </a:solidFill>
                <a:latin typeface="メイリオ" panose="020B0604030504040204" pitchFamily="50" charset="-128"/>
                <a:ea typeface="メイリオ" panose="020B0604030504040204" pitchFamily="50" charset="-128"/>
              </a:rPr>
              <a:t>24</a:t>
            </a:r>
            <a:r>
              <a:rPr kumimoji="1" lang="zh-TW" altLang="en-US" sz="1200" spc="100" dirty="0">
                <a:solidFill>
                  <a:prstClr val="black"/>
                </a:solidFill>
                <a:latin typeface="メイリオ" panose="020B0604030504040204" pitchFamily="50" charset="-128"/>
                <a:ea typeface="メイリオ" panose="020B0604030504040204" pitchFamily="50" charset="-128"/>
              </a:rPr>
              <a:t>日） </a:t>
            </a:r>
            <a:r>
              <a:rPr lang="en-US" altLang="ja-JP" sz="1200" dirty="0">
                <a:latin typeface="メイリオ" panose="020B0604030504040204" pitchFamily="50" charset="-128"/>
                <a:ea typeface="メイリオ" panose="020B0604030504040204" pitchFamily="50" charset="-128"/>
                <a:hlinkClick r:id="rId8"/>
              </a:rPr>
              <a:t>https://www.mhlw.go.jp/stf/newpage_41971.html</a:t>
            </a:r>
            <a:endParaRPr lang="en-US" altLang="ja-JP" sz="1200" dirty="0">
              <a:latin typeface="メイリオ" panose="020B0604030504040204" pitchFamily="50" charset="-128"/>
              <a:ea typeface="メイリオ" panose="020B0604030504040204" pitchFamily="50" charset="-128"/>
            </a:endParaRPr>
          </a:p>
          <a:p>
            <a:pPr marL="342900" indent="-342900" eaLnBrk="1" fontAlgn="auto" hangingPunct="1">
              <a:spcBef>
                <a:spcPts val="300"/>
              </a:spcBef>
              <a:spcAft>
                <a:spcPts val="0"/>
              </a:spcAft>
              <a:buFont typeface="Arial" panose="020B0604020202020204" pitchFamily="34" charset="0"/>
              <a:buChar char="•"/>
              <a:defRPr/>
            </a:pPr>
            <a:r>
              <a:rPr lang="ja-JP" altLang="en-US" sz="1200" dirty="0">
                <a:latin typeface="メイリオ" panose="020B0604030504040204" pitchFamily="50" charset="-128"/>
                <a:ea typeface="メイリオ" panose="020B0604030504040204" pitchFamily="50" charset="-128"/>
              </a:rPr>
              <a:t>東京都港区</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児童相談所とは</a:t>
            </a:r>
            <a:r>
              <a:rPr lang="en-US" altLang="ja-JP" sz="1200" dirty="0">
                <a:latin typeface="メイリオ" panose="020B0604030504040204" pitchFamily="50" charset="-128"/>
                <a:ea typeface="メイリオ" panose="020B0604030504040204" pitchFamily="50" charset="-128"/>
              </a:rPr>
              <a:t>』</a:t>
            </a:r>
            <a:r>
              <a:rPr kumimoji="1" lang="ja-JP" altLang="en-US" sz="1200" spc="100" dirty="0">
                <a:solidFill>
                  <a:prstClr val="black"/>
                </a:solidFill>
                <a:latin typeface="メイリオ" panose="020B0604030504040204" pitchFamily="50" charset="-128"/>
                <a:ea typeface="メイリオ" panose="020B0604030504040204" pitchFamily="50" charset="-128"/>
              </a:rPr>
              <a:t> </a:t>
            </a:r>
            <a:r>
              <a:rPr kumimoji="1" lang="zh-TW" altLang="en-US" sz="12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zh-TW" sz="1200" spc="100" dirty="0">
                <a:solidFill>
                  <a:prstClr val="black"/>
                </a:solidFill>
                <a:latin typeface="メイリオ" panose="020B0604030504040204" pitchFamily="50" charset="-128"/>
                <a:ea typeface="メイリオ" panose="020B0604030504040204" pitchFamily="50" charset="-128"/>
              </a:rPr>
              <a:t>7</a:t>
            </a:r>
            <a:r>
              <a:rPr kumimoji="1" lang="zh-TW" altLang="en-US" sz="1200" spc="100" dirty="0">
                <a:solidFill>
                  <a:prstClr val="black"/>
                </a:solidFill>
                <a:latin typeface="メイリオ" panose="020B0604030504040204" pitchFamily="50" charset="-128"/>
                <a:ea typeface="メイリオ" panose="020B0604030504040204" pitchFamily="50" charset="-128"/>
              </a:rPr>
              <a:t>年</a:t>
            </a:r>
            <a:r>
              <a:rPr kumimoji="1" lang="en-US" altLang="zh-TW" sz="1200" spc="100" dirty="0">
                <a:solidFill>
                  <a:prstClr val="black"/>
                </a:solidFill>
                <a:latin typeface="メイリオ" panose="020B0604030504040204" pitchFamily="50" charset="-128"/>
                <a:ea typeface="メイリオ" panose="020B0604030504040204" pitchFamily="50" charset="-128"/>
              </a:rPr>
              <a:t>3</a:t>
            </a:r>
            <a:r>
              <a:rPr kumimoji="1" lang="zh-TW" altLang="en-US" sz="1200" spc="100" dirty="0">
                <a:solidFill>
                  <a:prstClr val="black"/>
                </a:solidFill>
                <a:latin typeface="メイリオ" panose="020B0604030504040204" pitchFamily="50" charset="-128"/>
                <a:ea typeface="メイリオ" panose="020B0604030504040204" pitchFamily="50" charset="-128"/>
              </a:rPr>
              <a:t>月</a:t>
            </a:r>
            <a:r>
              <a:rPr kumimoji="1" lang="en-US" altLang="zh-TW" sz="1200" spc="100" dirty="0">
                <a:solidFill>
                  <a:prstClr val="black"/>
                </a:solidFill>
                <a:latin typeface="メイリオ" panose="020B0604030504040204" pitchFamily="50" charset="-128"/>
                <a:ea typeface="メイリオ" panose="020B0604030504040204" pitchFamily="50" charset="-128"/>
              </a:rPr>
              <a:t>24</a:t>
            </a:r>
            <a:r>
              <a:rPr kumimoji="1" lang="zh-TW" altLang="en-US" sz="1200" spc="100" dirty="0">
                <a:solidFill>
                  <a:prstClr val="black"/>
                </a:solidFill>
                <a:latin typeface="メイリオ" panose="020B0604030504040204" pitchFamily="50" charset="-128"/>
                <a:ea typeface="メイリオ" panose="020B0604030504040204" pitchFamily="50" charset="-128"/>
              </a:rPr>
              <a:t>日） </a:t>
            </a:r>
            <a:r>
              <a:rPr lang="en-US" altLang="ja-JP" sz="1200" dirty="0">
                <a:latin typeface="メイリオ" panose="020B0604030504040204" pitchFamily="50" charset="-128"/>
                <a:ea typeface="メイリオ" panose="020B0604030504040204" pitchFamily="50" charset="-128"/>
                <a:hlinkClick r:id="rId9"/>
              </a:rPr>
              <a:t>https://www.city.minato.tokyo.jp/jidousoudanjunbitan/soudan/about.html</a:t>
            </a:r>
            <a:endParaRPr lang="en-US" altLang="ja-JP" sz="1200" dirty="0">
              <a:latin typeface="メイリオ" panose="020B0604030504040204" pitchFamily="50" charset="-128"/>
              <a:ea typeface="メイリオ" panose="020B0604030504040204" pitchFamily="50" charset="-128"/>
            </a:endParaRPr>
          </a:p>
          <a:p>
            <a:pPr marL="342900" indent="-342900" eaLnBrk="1" fontAlgn="auto" hangingPunct="1">
              <a:spcBef>
                <a:spcPts val="300"/>
              </a:spcBef>
              <a:spcAft>
                <a:spcPts val="0"/>
              </a:spcAft>
              <a:buFont typeface="Arial" panose="020B0604020202020204" pitchFamily="34" charset="0"/>
              <a:buChar char="•"/>
              <a:defRPr/>
            </a:pPr>
            <a:r>
              <a:rPr lang="ja-JP" altLang="en-US" sz="1200" dirty="0">
                <a:latin typeface="メイリオ" panose="020B0604030504040204" pitchFamily="50" charset="-128"/>
                <a:ea typeface="メイリオ" panose="020B0604030504040204" pitchFamily="50" charset="-128"/>
              </a:rPr>
              <a:t>こども家庭庁</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児童相談所の概要</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　</a:t>
            </a:r>
            <a:r>
              <a:rPr kumimoji="1" lang="zh-TW" altLang="en-US" sz="12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zh-TW" sz="1200" spc="100" dirty="0">
                <a:solidFill>
                  <a:prstClr val="black"/>
                </a:solidFill>
                <a:latin typeface="メイリオ" panose="020B0604030504040204" pitchFamily="50" charset="-128"/>
                <a:ea typeface="メイリオ" panose="020B0604030504040204" pitchFamily="50" charset="-128"/>
              </a:rPr>
              <a:t>7</a:t>
            </a:r>
            <a:r>
              <a:rPr kumimoji="1" lang="zh-TW" altLang="en-US" sz="1200" spc="100" dirty="0">
                <a:solidFill>
                  <a:prstClr val="black"/>
                </a:solidFill>
                <a:latin typeface="メイリオ" panose="020B0604030504040204" pitchFamily="50" charset="-128"/>
                <a:ea typeface="メイリオ" panose="020B0604030504040204" pitchFamily="50" charset="-128"/>
              </a:rPr>
              <a:t>年</a:t>
            </a:r>
            <a:r>
              <a:rPr kumimoji="1" lang="en-US" altLang="zh-TW" sz="1200" spc="100" dirty="0">
                <a:solidFill>
                  <a:prstClr val="black"/>
                </a:solidFill>
                <a:latin typeface="メイリオ" panose="020B0604030504040204" pitchFamily="50" charset="-128"/>
                <a:ea typeface="メイリオ" panose="020B0604030504040204" pitchFamily="50" charset="-128"/>
              </a:rPr>
              <a:t>3</a:t>
            </a:r>
            <a:r>
              <a:rPr kumimoji="1" lang="zh-TW" altLang="en-US" sz="1200" spc="100" dirty="0">
                <a:solidFill>
                  <a:prstClr val="black"/>
                </a:solidFill>
                <a:latin typeface="メイリオ" panose="020B0604030504040204" pitchFamily="50" charset="-128"/>
                <a:ea typeface="メイリオ" panose="020B0604030504040204" pitchFamily="50" charset="-128"/>
              </a:rPr>
              <a:t>月</a:t>
            </a:r>
            <a:r>
              <a:rPr kumimoji="1" lang="en-US" altLang="zh-TW" sz="1200" spc="100" dirty="0">
                <a:solidFill>
                  <a:prstClr val="black"/>
                </a:solidFill>
                <a:latin typeface="メイリオ" panose="020B0604030504040204" pitchFamily="50" charset="-128"/>
                <a:ea typeface="メイリオ" panose="020B0604030504040204" pitchFamily="50" charset="-128"/>
              </a:rPr>
              <a:t>24</a:t>
            </a:r>
            <a:r>
              <a:rPr kumimoji="1" lang="zh-TW" altLang="en-US" sz="1200" spc="100" dirty="0">
                <a:solidFill>
                  <a:prstClr val="black"/>
                </a:solidFill>
                <a:latin typeface="メイリオ" panose="020B0604030504040204" pitchFamily="50" charset="-128"/>
                <a:ea typeface="メイリオ" panose="020B0604030504040204" pitchFamily="50" charset="-128"/>
              </a:rPr>
              <a:t>日） </a:t>
            </a:r>
            <a:r>
              <a:rPr kumimoji="0" lang="en-US" altLang="ja-JP" sz="1200" dirty="0">
                <a:latin typeface="メイリオ" panose="020B0604030504040204" pitchFamily="50" charset="-128"/>
                <a:ea typeface="メイリオ" panose="020B0604030504040204" pitchFamily="50" charset="-128"/>
                <a:hlinkClick r:id="rId10"/>
              </a:rPr>
              <a:t>https://www.cfa.go.jp/assets/contents/node/basic_page/field_ref_resources/a176de99-390e-4065-a7fb-fe569ab2450c/43ce0992/20230401_policies_jidougyakutai_10.pdf</a:t>
            </a:r>
            <a:endParaRPr lang="ja-JP" altLang="en-US" sz="1200" dirty="0">
              <a:latin typeface="メイリオ" panose="020B0604030504040204" pitchFamily="50" charset="-128"/>
              <a:ea typeface="メイリオ" panose="020B0604030504040204" pitchFamily="50" charset="-128"/>
            </a:endParaRPr>
          </a:p>
          <a:p>
            <a:pPr marL="342900" indent="-342900" eaLnBrk="1" fontAlgn="auto" hangingPunct="1">
              <a:spcBef>
                <a:spcPts val="300"/>
              </a:spcBef>
              <a:spcAft>
                <a:spcPts val="0"/>
              </a:spcAft>
              <a:buFont typeface="Arial" panose="020B0604020202020204" pitchFamily="34" charset="0"/>
              <a:buChar char="•"/>
              <a:defRPr/>
            </a:pPr>
            <a:r>
              <a:rPr lang="ja-JP" altLang="en-US" sz="1200" dirty="0">
                <a:latin typeface="メイリオ" panose="020B0604030504040204" pitchFamily="50" charset="-128"/>
                <a:ea typeface="メイリオ" panose="020B0604030504040204" pitchFamily="50" charset="-128"/>
              </a:rPr>
              <a:t>新保美香</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生活保護実践講座－利用者とともに歩む社会福祉実践－</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全国社会福祉協議会</a:t>
            </a:r>
            <a:r>
              <a:rPr lang="en-US" altLang="ja-JP" sz="1200" dirty="0">
                <a:latin typeface="メイリオ" panose="020B0604030504040204" pitchFamily="50" charset="-128"/>
                <a:ea typeface="メイリオ" panose="020B0604030504040204" pitchFamily="50" charset="-128"/>
              </a:rPr>
              <a:t>,2018</a:t>
            </a:r>
            <a:r>
              <a:rPr lang="ja-JP" altLang="en-US" sz="1200" dirty="0">
                <a:latin typeface="メイリオ" panose="020B0604030504040204" pitchFamily="50" charset="-128"/>
                <a:ea typeface="メイリオ" panose="020B0604030504040204" pitchFamily="50" charset="-128"/>
              </a:rPr>
              <a:t>年</a:t>
            </a:r>
            <a:r>
              <a:rPr lang="en-US" altLang="ja-JP" sz="1200" dirty="0">
                <a:latin typeface="メイリオ" panose="020B0604030504040204" pitchFamily="50" charset="-128"/>
                <a:ea typeface="メイリオ" panose="020B0604030504040204" pitchFamily="50" charset="-128"/>
              </a:rPr>
              <a:t>.</a:t>
            </a:r>
          </a:p>
          <a:p>
            <a:pPr marL="342900" indent="-342900" eaLnBrk="1" fontAlgn="auto" hangingPunct="1">
              <a:spcBef>
                <a:spcPts val="300"/>
              </a:spcBef>
              <a:spcAft>
                <a:spcPts val="0"/>
              </a:spcAft>
              <a:buFont typeface="Arial" panose="020B0604020202020204" pitchFamily="34" charset="0"/>
              <a:buChar char="•"/>
              <a:defRPr/>
            </a:pPr>
            <a:r>
              <a:rPr lang="ja-JP" altLang="en-US" sz="1200" dirty="0">
                <a:latin typeface="メイリオ" panose="020B0604030504040204" pitchFamily="50" charset="-128"/>
                <a:ea typeface="メイリオ" panose="020B0604030504040204" pitchFamily="50" charset="-128"/>
              </a:rPr>
              <a:t>新保美香「生活保護実践講座</a:t>
            </a:r>
            <a:r>
              <a:rPr lang="en-US" altLang="ja-JP" sz="1200" dirty="0">
                <a:latin typeface="メイリオ" panose="020B0604030504040204" pitchFamily="50" charset="-128"/>
                <a:ea typeface="メイリオ" panose="020B0604030504040204" pitchFamily="50" charset="-128"/>
              </a:rPr>
              <a:t>2023</a:t>
            </a:r>
            <a:r>
              <a:rPr lang="ja-JP" altLang="en-US" sz="1200" dirty="0">
                <a:solidFill>
                  <a:schemeClr val="tx1"/>
                </a:solidFill>
                <a:latin typeface="メイリオ" panose="020B0604030504040204" pitchFamily="50" charset="-128"/>
                <a:ea typeface="メイリオ" panose="020B0604030504040204" pitchFamily="50" charset="-128"/>
              </a:rPr>
              <a:t> ／第</a:t>
            </a:r>
            <a:r>
              <a:rPr lang="en-US" altLang="ja-JP" sz="1200" dirty="0">
                <a:solidFill>
                  <a:schemeClr val="tx1"/>
                </a:solidFill>
                <a:latin typeface="メイリオ" panose="020B0604030504040204" pitchFamily="50" charset="-128"/>
                <a:ea typeface="メイリオ" panose="020B0604030504040204" pitchFamily="50" charset="-128"/>
              </a:rPr>
              <a:t>10</a:t>
            </a:r>
            <a:r>
              <a:rPr lang="ja-JP" altLang="en-US" sz="1200" dirty="0">
                <a:solidFill>
                  <a:schemeClr val="tx1"/>
                </a:solidFill>
                <a:latin typeface="メイリオ" panose="020B0604030504040204" pitchFamily="50" charset="-128"/>
                <a:ea typeface="メイリオ" panose="020B0604030504040204" pitchFamily="50" charset="-128"/>
              </a:rPr>
              <a:t>回</a:t>
            </a:r>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生活と福祉（</a:t>
            </a:r>
            <a:r>
              <a:rPr lang="en-US" altLang="ja-JP" sz="1200" dirty="0">
                <a:latin typeface="メイリオ" panose="020B0604030504040204" pitchFamily="50" charset="-128"/>
                <a:ea typeface="メイリオ" panose="020B0604030504040204" pitchFamily="50" charset="-128"/>
              </a:rPr>
              <a:t>3</a:t>
            </a:r>
            <a:r>
              <a:rPr lang="ja-JP" altLang="en-US" sz="1200" dirty="0">
                <a:latin typeface="メイリオ" panose="020B0604030504040204" pitchFamily="50" charset="-128"/>
                <a:ea typeface="メイリオ" panose="020B0604030504040204" pitchFamily="50" charset="-128"/>
              </a:rPr>
              <a:t>月号）</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全国社会福祉協議会</a:t>
            </a:r>
            <a:r>
              <a:rPr lang="en-US" altLang="ja-JP" sz="1200" dirty="0">
                <a:latin typeface="メイリオ" panose="020B0604030504040204" pitchFamily="50" charset="-128"/>
                <a:ea typeface="メイリオ" panose="020B0604030504040204" pitchFamily="50" charset="-128"/>
              </a:rPr>
              <a:t>,2024</a:t>
            </a:r>
            <a:r>
              <a:rPr lang="ja-JP" altLang="en-US" sz="1200" dirty="0">
                <a:latin typeface="メイリオ" panose="020B0604030504040204" pitchFamily="50" charset="-128"/>
                <a:ea typeface="メイリオ" panose="020B0604030504040204" pitchFamily="50" charset="-128"/>
              </a:rPr>
              <a:t>年</a:t>
            </a:r>
            <a:r>
              <a:rPr lang="en-US" altLang="ja-JP" sz="1200" dirty="0">
                <a:latin typeface="メイリオ" panose="020B0604030504040204" pitchFamily="50" charset="-128"/>
                <a:ea typeface="メイリオ" panose="020B0604030504040204" pitchFamily="50" charset="-128"/>
              </a:rPr>
              <a:t>.</a:t>
            </a:r>
          </a:p>
          <a:p>
            <a:pPr marL="342900" indent="-342900" eaLnBrk="1" fontAlgn="auto" hangingPunct="1">
              <a:spcBef>
                <a:spcPts val="300"/>
              </a:spcBef>
              <a:spcAft>
                <a:spcPts val="0"/>
              </a:spcAft>
              <a:buFont typeface="Arial" panose="020B0604020202020204" pitchFamily="34" charset="0"/>
              <a:buChar char="•"/>
              <a:defRPr/>
            </a:pPr>
            <a:r>
              <a:rPr lang="ja-JP" altLang="en-US" sz="1200" dirty="0">
                <a:latin typeface="メイリオ" panose="020B0604030504040204" pitchFamily="50" charset="-128"/>
                <a:ea typeface="メイリオ" panose="020B0604030504040204" pitchFamily="50" charset="-128"/>
              </a:rPr>
              <a:t>神奈川県保健福祉局福祉部生活援護課</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神奈川県版子どもの健全育成プログラム</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令和</a:t>
            </a:r>
            <a:r>
              <a:rPr lang="en-US" altLang="ja-JP" sz="1200" dirty="0">
                <a:latin typeface="メイリオ" panose="020B0604030504040204" pitchFamily="50" charset="-128"/>
                <a:ea typeface="メイリオ" panose="020B0604030504040204" pitchFamily="50" charset="-128"/>
              </a:rPr>
              <a:t>6</a:t>
            </a:r>
            <a:r>
              <a:rPr lang="ja-JP" altLang="en-US" sz="1200" dirty="0">
                <a:latin typeface="メイリオ" panose="020B0604030504040204" pitchFamily="50" charset="-128"/>
                <a:ea typeface="メイリオ" panose="020B0604030504040204" pitchFamily="50" charset="-128"/>
              </a:rPr>
              <a:t>年</a:t>
            </a:r>
            <a:r>
              <a:rPr lang="en-US" altLang="ja-JP" sz="1200" dirty="0">
                <a:latin typeface="メイリオ" panose="020B0604030504040204" pitchFamily="50" charset="-128"/>
                <a:ea typeface="メイリオ" panose="020B0604030504040204" pitchFamily="50" charset="-128"/>
              </a:rPr>
              <a:t>10</a:t>
            </a:r>
            <a:r>
              <a:rPr lang="ja-JP" altLang="en-US" sz="1200" dirty="0">
                <a:latin typeface="メイリオ" panose="020B0604030504040204" pitchFamily="50" charset="-128"/>
                <a:ea typeface="メイリオ" panose="020B0604030504040204" pitchFamily="50" charset="-128"/>
              </a:rPr>
              <a:t>月版</a:t>
            </a:r>
            <a:r>
              <a:rPr lang="en-US" altLang="ja-JP" sz="1200" dirty="0">
                <a:latin typeface="メイリオ" panose="020B0604030504040204" pitchFamily="50" charset="-128"/>
                <a:ea typeface="メイリオ" panose="020B0604030504040204" pitchFamily="50" charset="-128"/>
              </a:rPr>
              <a:t>.</a:t>
            </a:r>
          </a:p>
          <a:p>
            <a:pPr marL="342900" indent="-342900" eaLnBrk="1" fontAlgn="auto" hangingPunct="1">
              <a:spcBef>
                <a:spcPts val="300"/>
              </a:spcBef>
              <a:spcAft>
                <a:spcPts val="0"/>
              </a:spcAft>
              <a:buFont typeface="Arial" panose="020B0604020202020204" pitchFamily="34" charset="0"/>
              <a:buChar char="•"/>
              <a:defRPr/>
            </a:pPr>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社会的包摂サポートセンター編</a:t>
            </a:r>
            <a:r>
              <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相談支援員必携 事例で見る生活困窮者</a:t>
            </a:r>
            <a:r>
              <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中央法規出版</a:t>
            </a:r>
            <a:r>
              <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rPr>
              <a:t>,2015</a:t>
            </a:r>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年</a:t>
            </a:r>
            <a:r>
              <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rPr>
              <a:t>.</a:t>
            </a:r>
          </a:p>
        </p:txBody>
      </p:sp>
      <p:sp>
        <p:nvSpPr>
          <p:cNvPr id="5" name="正方形/長方形 4">
            <a:extLst>
              <a:ext uri="{FF2B5EF4-FFF2-40B4-BE49-F238E27FC236}">
                <a16:creationId xmlns:a16="http://schemas.microsoft.com/office/drawing/2014/main" id="{F6C7F52C-7454-507F-DD98-96311E0CDBB0}"/>
              </a:ext>
            </a:extLst>
          </p:cNvPr>
          <p:cNvSpPr/>
          <p:nvPr/>
        </p:nvSpPr>
        <p:spPr>
          <a:xfrm>
            <a:off x="134937" y="5879100"/>
            <a:ext cx="9636125" cy="846386"/>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参考図書・文献</a:t>
            </a:r>
            <a:r>
              <a:rPr lang="en-US" altLang="ja-JP" sz="2000" b="1" spc="2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lang="ja-JP" altLang="en-US" sz="1200" dirty="0">
                <a:latin typeface="メイリオ" panose="020B0604030504040204" pitchFamily="50" charset="-128"/>
                <a:ea typeface="メイリオ" panose="020B0604030504040204" pitchFamily="50" charset="-128"/>
              </a:rPr>
              <a:t>子どもの進路に関する情報</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カツ！</a:t>
            </a:r>
            <a:r>
              <a:rPr lang="en-US" altLang="ja-JP" sz="1200" dirty="0">
                <a:latin typeface="メイリオ" panose="020B0604030504040204" pitchFamily="50" charset="-128"/>
                <a:ea typeface="メイリオ" panose="020B0604030504040204" pitchFamily="50" charset="-128"/>
              </a:rPr>
              <a:t>】 </a:t>
            </a:r>
            <a:r>
              <a:rPr kumimoji="1" lang="ja-JP" altLang="en-US" sz="12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ja-JP" sz="1200" spc="100" dirty="0">
                <a:solidFill>
                  <a:prstClr val="black"/>
                </a:solidFill>
                <a:latin typeface="メイリオ" panose="020B0604030504040204" pitchFamily="50" charset="-128"/>
                <a:ea typeface="メイリオ" panose="020B0604030504040204" pitchFamily="50" charset="-128"/>
              </a:rPr>
              <a:t>7</a:t>
            </a:r>
            <a:r>
              <a:rPr kumimoji="1" lang="ja-JP" altLang="en-US" sz="1200" spc="100" dirty="0">
                <a:solidFill>
                  <a:prstClr val="black"/>
                </a:solidFill>
                <a:latin typeface="メイリオ" panose="020B0604030504040204" pitchFamily="50" charset="-128"/>
                <a:ea typeface="メイリオ" panose="020B0604030504040204" pitchFamily="50" charset="-128"/>
              </a:rPr>
              <a:t>年</a:t>
            </a:r>
            <a:r>
              <a:rPr kumimoji="1" lang="en-US" altLang="ja-JP" sz="1200" spc="100" dirty="0">
                <a:solidFill>
                  <a:prstClr val="black"/>
                </a:solidFill>
                <a:latin typeface="メイリオ" panose="020B0604030504040204" pitchFamily="50" charset="-128"/>
                <a:ea typeface="メイリオ" panose="020B0604030504040204" pitchFamily="50" charset="-128"/>
              </a:rPr>
              <a:t>3</a:t>
            </a:r>
            <a:r>
              <a:rPr kumimoji="1" lang="ja-JP" altLang="en-US" sz="1200" spc="100" dirty="0">
                <a:solidFill>
                  <a:prstClr val="black"/>
                </a:solidFill>
                <a:latin typeface="メイリオ" panose="020B0604030504040204" pitchFamily="50" charset="-128"/>
                <a:ea typeface="メイリオ" panose="020B0604030504040204" pitchFamily="50" charset="-128"/>
              </a:rPr>
              <a:t>月</a:t>
            </a:r>
            <a:r>
              <a:rPr kumimoji="1" lang="en-US" altLang="ja-JP" sz="1200" spc="100" dirty="0">
                <a:solidFill>
                  <a:prstClr val="black"/>
                </a:solidFill>
                <a:latin typeface="メイリオ" panose="020B0604030504040204" pitchFamily="50" charset="-128"/>
                <a:ea typeface="メイリオ" panose="020B0604030504040204" pitchFamily="50" charset="-128"/>
              </a:rPr>
              <a:t>24</a:t>
            </a:r>
            <a:r>
              <a:rPr kumimoji="1" lang="ja-JP" altLang="en-US" sz="1200" spc="100" dirty="0">
                <a:solidFill>
                  <a:prstClr val="black"/>
                </a:solidFill>
                <a:latin typeface="メイリオ" panose="020B0604030504040204" pitchFamily="50" charset="-128"/>
                <a:ea typeface="メイリオ" panose="020B0604030504040204" pitchFamily="50" charset="-128"/>
              </a:rPr>
              <a:t>日）</a:t>
            </a:r>
            <a:r>
              <a:rPr lang="en-US" altLang="ja-JP"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hlinkClick r:id="rId11"/>
              </a:rPr>
              <a:t>https://www.mhlw.go.jp/content/001270093.pdf</a:t>
            </a:r>
            <a:endParaRPr lang="en-US" altLang="ja-JP" sz="14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11750-EDD0-953D-3372-8E3C52A9A49D}"/>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9C73DC1B-046F-9954-89E5-B1413E29AF3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5</a:t>
            </a:fld>
            <a:endParaRPr lang="ja-JP" altLang="en-US" sz="1000">
              <a:solidFill>
                <a:srgbClr val="898989"/>
              </a:solidFill>
            </a:endParaRPr>
          </a:p>
        </p:txBody>
      </p:sp>
      <p:sp>
        <p:nvSpPr>
          <p:cNvPr id="11" name="正方形/長方形 10">
            <a:extLst>
              <a:ext uri="{FF2B5EF4-FFF2-40B4-BE49-F238E27FC236}">
                <a16:creationId xmlns:a16="http://schemas.microsoft.com/office/drawing/2014/main" id="{2552B518-80C7-4DD2-7F27-861D7D3CAF3D}"/>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１．子どものいる世帯が抱えている悩み</a:t>
            </a:r>
          </a:p>
        </p:txBody>
      </p:sp>
      <p:sp>
        <p:nvSpPr>
          <p:cNvPr id="2" name="正方形/長方形 44">
            <a:extLst>
              <a:ext uri="{FF2B5EF4-FFF2-40B4-BE49-F238E27FC236}">
                <a16:creationId xmlns:a16="http://schemas.microsoft.com/office/drawing/2014/main" id="{0444BD4F-18FD-3F9C-9027-AB461EBC69C2}"/>
              </a:ext>
            </a:extLst>
          </p:cNvPr>
          <p:cNvSpPr>
            <a:spLocks noChangeArrowheads="1"/>
          </p:cNvSpPr>
          <p:nvPr/>
        </p:nvSpPr>
        <p:spPr bwMode="auto">
          <a:xfrm>
            <a:off x="7938" y="6528434"/>
            <a:ext cx="97761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a:t>
            </a:r>
            <a:r>
              <a:rPr lang="ja-JP" altLang="en-US" sz="1000" spc="100" dirty="0">
                <a:latin typeface="メイリオ" panose="020B0604030504040204" pitchFamily="50" charset="-128"/>
                <a:ea typeface="メイリオ" panose="020B0604030504040204" pitchFamily="50" charset="-128"/>
              </a:rPr>
              <a:t>厚生労働省「資料１ 子どもの貧困への対応について」</a:t>
            </a:r>
            <a:r>
              <a:rPr lang="en-US" altLang="ja-JP" sz="1000" spc="100" dirty="0">
                <a:latin typeface="メイリオ" panose="020B0604030504040204" pitchFamily="50" charset="-128"/>
                <a:ea typeface="メイリオ" panose="020B0604030504040204" pitchFamily="50" charset="-128"/>
              </a:rPr>
              <a:t>『</a:t>
            </a:r>
            <a:r>
              <a:rPr lang="ja-JP" altLang="en-US" sz="1000" spc="100" dirty="0">
                <a:latin typeface="メイリオ" panose="020B0604030504040204" pitchFamily="50" charset="-128"/>
                <a:ea typeface="メイリオ" panose="020B0604030504040204" pitchFamily="50" charset="-128"/>
              </a:rPr>
              <a:t>社会保障審議会生活困窮者自立支援及び生活保護部会（第</a:t>
            </a:r>
            <a:r>
              <a:rPr lang="en-US" altLang="ja-JP" sz="1000" spc="100" dirty="0">
                <a:latin typeface="メイリオ" panose="020B0604030504040204" pitchFamily="50" charset="-128"/>
                <a:ea typeface="メイリオ" panose="020B0604030504040204" pitchFamily="50" charset="-128"/>
              </a:rPr>
              <a:t>27</a:t>
            </a:r>
            <a:r>
              <a:rPr lang="ja-JP" altLang="en-US" sz="1000" spc="100" dirty="0">
                <a:latin typeface="メイリオ" panose="020B0604030504040204" pitchFamily="50" charset="-128"/>
                <a:ea typeface="メイリオ" panose="020B0604030504040204" pitchFamily="50" charset="-128"/>
              </a:rPr>
              <a:t>回）</a:t>
            </a:r>
            <a:r>
              <a:rPr lang="en-US" altLang="ja-JP" sz="1000" spc="100" dirty="0">
                <a:latin typeface="メイリオ" panose="020B0604030504040204" pitchFamily="50" charset="-128"/>
                <a:ea typeface="メイリオ" panose="020B0604030504040204" pitchFamily="50" charset="-128"/>
              </a:rPr>
              <a:t>』,</a:t>
            </a:r>
            <a:br>
              <a:rPr lang="en-US" altLang="ja-JP" sz="1000" spc="100" dirty="0">
                <a:latin typeface="メイリオ" panose="020B0604030504040204" pitchFamily="50" charset="-128"/>
                <a:ea typeface="メイリオ" panose="020B0604030504040204" pitchFamily="50" charset="-128"/>
              </a:rPr>
            </a:br>
            <a:r>
              <a:rPr lang="en-US" altLang="ja-JP" sz="1000" spc="100" dirty="0">
                <a:latin typeface="メイリオ" panose="020B0604030504040204" pitchFamily="50" charset="-128"/>
                <a:ea typeface="メイリオ" panose="020B0604030504040204" pitchFamily="50" charset="-128"/>
              </a:rPr>
              <a:t>       </a:t>
            </a:r>
            <a:r>
              <a:rPr lang="ja-JP" altLang="en-US" sz="1000" spc="100" dirty="0">
                <a:latin typeface="メイリオ" panose="020B0604030504040204" pitchFamily="50" charset="-128"/>
                <a:ea typeface="メイリオ" panose="020B0604030504040204" pitchFamily="50" charset="-128"/>
              </a:rPr>
              <a:t>令和５年</a:t>
            </a:r>
            <a:r>
              <a:rPr lang="en-US" altLang="ja-JP" sz="1000" spc="100" dirty="0">
                <a:latin typeface="メイリオ" panose="020B0604030504040204" pitchFamily="50" charset="-128"/>
                <a:ea typeface="メイリオ" panose="020B0604030504040204" pitchFamily="50" charset="-128"/>
              </a:rPr>
              <a:t>11</a:t>
            </a:r>
            <a:r>
              <a:rPr lang="ja-JP" altLang="en-US" sz="1000" spc="100" dirty="0">
                <a:latin typeface="メイリオ" panose="020B0604030504040204" pitchFamily="50" charset="-128"/>
                <a:ea typeface="メイリオ" panose="020B0604030504040204" pitchFamily="50" charset="-128"/>
              </a:rPr>
              <a:t>月</a:t>
            </a:r>
            <a:r>
              <a:rPr lang="en-US" altLang="ja-JP" sz="1000" spc="100" dirty="0">
                <a:latin typeface="メイリオ" panose="020B0604030504040204" pitchFamily="50" charset="-128"/>
                <a:ea typeface="メイリオ" panose="020B0604030504040204" pitchFamily="50" charset="-128"/>
              </a:rPr>
              <a:t>27</a:t>
            </a:r>
            <a:r>
              <a:rPr lang="ja-JP" altLang="en-US" sz="1000" spc="100" dirty="0">
                <a:latin typeface="メイリオ" panose="020B0604030504040204" pitchFamily="50" charset="-128"/>
                <a:ea typeface="メイリオ" panose="020B0604030504040204" pitchFamily="50" charset="-128"/>
              </a:rPr>
              <a:t>日</a:t>
            </a:r>
            <a:r>
              <a:rPr lang="en-US" altLang="ja-JP" sz="1000" spc="100" dirty="0">
                <a:latin typeface="メイリオ" panose="020B0604030504040204" pitchFamily="50" charset="-128"/>
                <a:ea typeface="メイリオ" panose="020B0604030504040204" pitchFamily="50" charset="-128"/>
              </a:rPr>
              <a:t>,</a:t>
            </a:r>
            <a:r>
              <a:rPr kumimoji="0" lang="en-US" altLang="ja-JP" sz="1000" dirty="0">
                <a:latin typeface="メイリオ" panose="020B0604030504040204" pitchFamily="50" charset="-128"/>
                <a:ea typeface="メイリオ" panose="020B0604030504040204" pitchFamily="50" charset="-128"/>
              </a:rPr>
              <a:t>p5</a:t>
            </a:r>
            <a:endParaRPr lang="en-US" altLang="ja-JP" sz="1000" dirty="0">
              <a:latin typeface="メイリオ" panose="020B0604030504040204" pitchFamily="50" charset="-128"/>
              <a:ea typeface="メイリオ" panose="020B0604030504040204" pitchFamily="50" charset="-128"/>
            </a:endParaRPr>
          </a:p>
        </p:txBody>
      </p:sp>
      <p:pic>
        <p:nvPicPr>
          <p:cNvPr id="9" name="図 8">
            <a:extLst>
              <a:ext uri="{FF2B5EF4-FFF2-40B4-BE49-F238E27FC236}">
                <a16:creationId xmlns:a16="http://schemas.microsoft.com/office/drawing/2014/main" id="{A2C2CB67-E186-49E9-971F-E0B934067D7B}"/>
              </a:ext>
            </a:extLst>
          </p:cNvPr>
          <p:cNvPicPr>
            <a:picLocks noChangeAspect="1"/>
          </p:cNvPicPr>
          <p:nvPr/>
        </p:nvPicPr>
        <p:blipFill>
          <a:blip r:embed="rId3"/>
          <a:srcRect t="965"/>
          <a:stretch/>
        </p:blipFill>
        <p:spPr>
          <a:xfrm>
            <a:off x="789940" y="1831690"/>
            <a:ext cx="8326120" cy="4303997"/>
          </a:xfrm>
          <a:prstGeom prst="rect">
            <a:avLst/>
          </a:prstGeom>
        </p:spPr>
      </p:pic>
      <p:sp>
        <p:nvSpPr>
          <p:cNvPr id="4" name="テキスト ボックス 2">
            <a:extLst>
              <a:ext uri="{FF2B5EF4-FFF2-40B4-BE49-F238E27FC236}">
                <a16:creationId xmlns:a16="http://schemas.microsoft.com/office/drawing/2014/main" id="{D090FEEC-3201-83A7-3B30-5EAD8A11CEFF}"/>
              </a:ext>
            </a:extLst>
          </p:cNvPr>
          <p:cNvSpPr txBox="1">
            <a:spLocks noChangeArrowheads="1"/>
          </p:cNvSpPr>
          <p:nvPr/>
        </p:nvSpPr>
        <p:spPr bwMode="auto">
          <a:xfrm>
            <a:off x="316706" y="722313"/>
            <a:ext cx="8967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pPr>
            <a:r>
              <a:rPr lang="ja-JP" altLang="en-US" sz="1600" spc="100" dirty="0">
                <a:latin typeface="メイリオ" panose="020B0604030504040204" pitchFamily="50" charset="-128"/>
                <a:ea typeface="メイリオ" panose="020B0604030504040204" pitchFamily="50" charset="-128"/>
              </a:rPr>
              <a:t>生活保護受給世帯において、</a:t>
            </a:r>
            <a:r>
              <a:rPr lang="ja-JP" altLang="en-US" sz="1600" b="1" u="sng" spc="100" dirty="0">
                <a:latin typeface="メイリオ" panose="020B0604030504040204" pitchFamily="50" charset="-128"/>
                <a:ea typeface="メイリオ" panose="020B0604030504040204" pitchFamily="50" charset="-128"/>
              </a:rPr>
              <a:t>保護者</a:t>
            </a:r>
            <a:r>
              <a:rPr lang="ja-JP" altLang="en-US" sz="1600" spc="100" dirty="0">
                <a:latin typeface="メイリオ" panose="020B0604030504040204" pitchFamily="50" charset="-128"/>
                <a:ea typeface="メイリオ" panose="020B0604030504040204" pitchFamily="50" charset="-128"/>
              </a:rPr>
              <a:t>が困っていることや悩んでいること、相談したいことは「生活費、生活の苦しさ」の次に、「子どもの将来・進学・進路」が多いことがわかります。</a:t>
            </a:r>
            <a:endParaRPr lang="en-US" altLang="ja-JP" sz="1600" spc="100" dirty="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0E3D048B-B234-81CF-857A-270D89B8D5AA}"/>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．子どものいる世帯の状況について</a:t>
            </a:r>
          </a:p>
        </p:txBody>
      </p:sp>
    </p:spTree>
    <p:extLst>
      <p:ext uri="{BB962C8B-B14F-4D97-AF65-F5344CB8AC3E}">
        <p14:creationId xmlns:p14="http://schemas.microsoft.com/office/powerpoint/2010/main" val="1495166824"/>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78269-E297-B27B-69D1-4885F4B58E1A}"/>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4C63C488-B206-0A55-0FC6-5927D24BD37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6</a:t>
            </a:fld>
            <a:endParaRPr lang="ja-JP" altLang="en-US" sz="1000">
              <a:solidFill>
                <a:srgbClr val="898989"/>
              </a:solidFill>
            </a:endParaRPr>
          </a:p>
        </p:txBody>
      </p:sp>
      <p:pic>
        <p:nvPicPr>
          <p:cNvPr id="6" name="図 5">
            <a:extLst>
              <a:ext uri="{FF2B5EF4-FFF2-40B4-BE49-F238E27FC236}">
                <a16:creationId xmlns:a16="http://schemas.microsoft.com/office/drawing/2014/main" id="{49456585-DA3A-FBC1-D0C7-50D4136EAAD0}"/>
              </a:ext>
            </a:extLst>
          </p:cNvPr>
          <p:cNvPicPr>
            <a:picLocks noChangeAspect="1"/>
          </p:cNvPicPr>
          <p:nvPr/>
        </p:nvPicPr>
        <p:blipFill>
          <a:blip r:embed="rId3"/>
          <a:stretch>
            <a:fillRect/>
          </a:stretch>
        </p:blipFill>
        <p:spPr>
          <a:xfrm>
            <a:off x="578707" y="1795997"/>
            <a:ext cx="8748586" cy="4216718"/>
          </a:xfrm>
          <a:prstGeom prst="rect">
            <a:avLst/>
          </a:prstGeom>
        </p:spPr>
      </p:pic>
      <p:sp>
        <p:nvSpPr>
          <p:cNvPr id="3" name="テキスト ボックス 2">
            <a:extLst>
              <a:ext uri="{FF2B5EF4-FFF2-40B4-BE49-F238E27FC236}">
                <a16:creationId xmlns:a16="http://schemas.microsoft.com/office/drawing/2014/main" id="{CA09F44B-0F14-2087-E27E-4E6852F55818}"/>
              </a:ext>
            </a:extLst>
          </p:cNvPr>
          <p:cNvSpPr txBox="1">
            <a:spLocks noChangeArrowheads="1"/>
          </p:cNvSpPr>
          <p:nvPr/>
        </p:nvSpPr>
        <p:spPr bwMode="auto">
          <a:xfrm>
            <a:off x="316706" y="722313"/>
            <a:ext cx="8967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pPr>
            <a:r>
              <a:rPr lang="ja-JP" altLang="en-US" sz="1600" spc="100" dirty="0">
                <a:latin typeface="メイリオ" panose="020B0604030504040204" pitchFamily="50" charset="-128"/>
                <a:ea typeface="メイリオ" panose="020B0604030504040204" pitchFamily="50" charset="-128"/>
              </a:rPr>
              <a:t>生活保護受給世帯において、</a:t>
            </a:r>
            <a:r>
              <a:rPr lang="ja-JP" altLang="en-US" sz="1600" b="1" u="sng" spc="100" dirty="0">
                <a:latin typeface="メイリオ" panose="020B0604030504040204" pitchFamily="50" charset="-128"/>
                <a:ea typeface="メイリオ" panose="020B0604030504040204" pitchFamily="50" charset="-128"/>
              </a:rPr>
              <a:t>子ども</a:t>
            </a:r>
            <a:r>
              <a:rPr lang="ja-JP" altLang="en-US" sz="1600" spc="100" dirty="0">
                <a:latin typeface="メイリオ" panose="020B0604030504040204" pitchFamily="50" charset="-128"/>
                <a:ea typeface="メイリオ" panose="020B0604030504040204" pitchFamily="50" charset="-128"/>
              </a:rPr>
              <a:t>が困っていることや悩んでいること、相談したいことは「進学・進路の希望と現実について」「周囲との関係について・いじめ」が多いことがわかります。</a:t>
            </a:r>
            <a:endParaRPr lang="en-US" altLang="ja-JP" sz="1600" spc="100" dirty="0">
              <a:latin typeface="メイリオ" panose="020B0604030504040204" pitchFamily="50" charset="-128"/>
              <a:ea typeface="メイリオ" panose="020B0604030504040204" pitchFamily="50" charset="-128"/>
            </a:endParaRPr>
          </a:p>
        </p:txBody>
      </p:sp>
      <p:sp>
        <p:nvSpPr>
          <p:cNvPr id="4" name="正方形/長方形 44">
            <a:extLst>
              <a:ext uri="{FF2B5EF4-FFF2-40B4-BE49-F238E27FC236}">
                <a16:creationId xmlns:a16="http://schemas.microsoft.com/office/drawing/2014/main" id="{C9C7B240-127E-4EDD-DCFD-692EA1DF9E61}"/>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5" name="正方形/長方形 44">
            <a:extLst>
              <a:ext uri="{FF2B5EF4-FFF2-40B4-BE49-F238E27FC236}">
                <a16:creationId xmlns:a16="http://schemas.microsoft.com/office/drawing/2014/main" id="{37282A11-E325-AF71-A3E6-5F8137299BC7}"/>
              </a:ext>
            </a:extLst>
          </p:cNvPr>
          <p:cNvSpPr>
            <a:spLocks noChangeArrowheads="1"/>
          </p:cNvSpPr>
          <p:nvPr/>
        </p:nvSpPr>
        <p:spPr bwMode="auto">
          <a:xfrm>
            <a:off x="7938" y="6528434"/>
            <a:ext cx="97761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a:t>
            </a:r>
            <a:r>
              <a:rPr lang="ja-JP" altLang="en-US" sz="1000" spc="100" dirty="0">
                <a:latin typeface="メイリオ" panose="020B0604030504040204" pitchFamily="50" charset="-128"/>
                <a:ea typeface="メイリオ" panose="020B0604030504040204" pitchFamily="50" charset="-128"/>
              </a:rPr>
              <a:t>厚生労働省「資料１ 子どもの貧困への対応について」</a:t>
            </a:r>
            <a:r>
              <a:rPr lang="en-US" altLang="ja-JP" sz="1000" spc="100" dirty="0">
                <a:latin typeface="メイリオ" panose="020B0604030504040204" pitchFamily="50" charset="-128"/>
                <a:ea typeface="メイリオ" panose="020B0604030504040204" pitchFamily="50" charset="-128"/>
              </a:rPr>
              <a:t>『</a:t>
            </a:r>
            <a:r>
              <a:rPr lang="ja-JP" altLang="en-US" sz="1000" spc="100" dirty="0">
                <a:latin typeface="メイリオ" panose="020B0604030504040204" pitchFamily="50" charset="-128"/>
                <a:ea typeface="メイリオ" panose="020B0604030504040204" pitchFamily="50" charset="-128"/>
              </a:rPr>
              <a:t>社会保障審議会生活困窮者自立支援及び生活保護部会（第</a:t>
            </a:r>
            <a:r>
              <a:rPr lang="en-US" altLang="ja-JP" sz="1000" spc="100" dirty="0">
                <a:latin typeface="メイリオ" panose="020B0604030504040204" pitchFamily="50" charset="-128"/>
                <a:ea typeface="メイリオ" panose="020B0604030504040204" pitchFamily="50" charset="-128"/>
              </a:rPr>
              <a:t>27</a:t>
            </a:r>
            <a:r>
              <a:rPr lang="ja-JP" altLang="en-US" sz="1000" spc="100" dirty="0">
                <a:latin typeface="メイリオ" panose="020B0604030504040204" pitchFamily="50" charset="-128"/>
                <a:ea typeface="メイリオ" panose="020B0604030504040204" pitchFamily="50" charset="-128"/>
              </a:rPr>
              <a:t>回）</a:t>
            </a:r>
            <a:r>
              <a:rPr lang="en-US" altLang="ja-JP" sz="1000" spc="100" dirty="0">
                <a:latin typeface="メイリオ" panose="020B0604030504040204" pitchFamily="50" charset="-128"/>
                <a:ea typeface="メイリオ" panose="020B0604030504040204" pitchFamily="50" charset="-128"/>
              </a:rPr>
              <a:t>』,</a:t>
            </a:r>
            <a:br>
              <a:rPr lang="en-US" altLang="ja-JP" sz="1000" spc="100" dirty="0">
                <a:latin typeface="メイリオ" panose="020B0604030504040204" pitchFamily="50" charset="-128"/>
                <a:ea typeface="メイリオ" panose="020B0604030504040204" pitchFamily="50" charset="-128"/>
              </a:rPr>
            </a:br>
            <a:r>
              <a:rPr lang="en-US" altLang="ja-JP" sz="1000" spc="100" dirty="0">
                <a:latin typeface="メイリオ" panose="020B0604030504040204" pitchFamily="50" charset="-128"/>
                <a:ea typeface="メイリオ" panose="020B0604030504040204" pitchFamily="50" charset="-128"/>
              </a:rPr>
              <a:t>       </a:t>
            </a:r>
            <a:r>
              <a:rPr lang="ja-JP" altLang="en-US" sz="1000" spc="100" dirty="0">
                <a:latin typeface="メイリオ" panose="020B0604030504040204" pitchFamily="50" charset="-128"/>
                <a:ea typeface="メイリオ" panose="020B0604030504040204" pitchFamily="50" charset="-128"/>
              </a:rPr>
              <a:t>令和５年</a:t>
            </a:r>
            <a:r>
              <a:rPr lang="en-US" altLang="ja-JP" sz="1000" spc="100" dirty="0">
                <a:latin typeface="メイリオ" panose="020B0604030504040204" pitchFamily="50" charset="-128"/>
                <a:ea typeface="メイリオ" panose="020B0604030504040204" pitchFamily="50" charset="-128"/>
              </a:rPr>
              <a:t>11</a:t>
            </a:r>
            <a:r>
              <a:rPr lang="ja-JP" altLang="en-US" sz="1000" spc="100" dirty="0">
                <a:latin typeface="メイリオ" panose="020B0604030504040204" pitchFamily="50" charset="-128"/>
                <a:ea typeface="メイリオ" panose="020B0604030504040204" pitchFamily="50" charset="-128"/>
              </a:rPr>
              <a:t>月</a:t>
            </a:r>
            <a:r>
              <a:rPr lang="en-US" altLang="ja-JP" sz="1000" spc="100" dirty="0">
                <a:latin typeface="メイリオ" panose="020B0604030504040204" pitchFamily="50" charset="-128"/>
                <a:ea typeface="メイリオ" panose="020B0604030504040204" pitchFamily="50" charset="-128"/>
              </a:rPr>
              <a:t>27</a:t>
            </a:r>
            <a:r>
              <a:rPr lang="ja-JP" altLang="en-US" sz="1000" spc="100" dirty="0">
                <a:latin typeface="メイリオ" panose="020B0604030504040204" pitchFamily="50" charset="-128"/>
                <a:ea typeface="メイリオ" panose="020B0604030504040204" pitchFamily="50" charset="-128"/>
              </a:rPr>
              <a:t>日</a:t>
            </a:r>
            <a:r>
              <a:rPr lang="en-US" altLang="ja-JP" sz="1000" spc="100" dirty="0">
                <a:latin typeface="メイリオ" panose="020B0604030504040204" pitchFamily="50" charset="-128"/>
                <a:ea typeface="メイリオ" panose="020B0604030504040204" pitchFamily="50" charset="-128"/>
              </a:rPr>
              <a:t>,</a:t>
            </a:r>
            <a:r>
              <a:rPr kumimoji="0" lang="en-US" altLang="ja-JP" sz="1000" dirty="0">
                <a:latin typeface="メイリオ" panose="020B0604030504040204" pitchFamily="50" charset="-128"/>
                <a:ea typeface="メイリオ" panose="020B0604030504040204" pitchFamily="50" charset="-128"/>
              </a:rPr>
              <a:t>p6</a:t>
            </a:r>
          </a:p>
        </p:txBody>
      </p:sp>
    </p:spTree>
    <p:extLst>
      <p:ext uri="{BB962C8B-B14F-4D97-AF65-F5344CB8AC3E}">
        <p14:creationId xmlns:p14="http://schemas.microsoft.com/office/powerpoint/2010/main" val="1455724827"/>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99EC4-E32C-4A99-6A15-2E6EAFEEC5D3}"/>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B2E1C471-F6AD-7447-DF06-45419D5F61E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7</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B7F32FA0-64BE-FFD7-757B-A74B2EB6353E}"/>
              </a:ext>
            </a:extLst>
          </p:cNvPr>
          <p:cNvSpPr/>
          <p:nvPr/>
        </p:nvSpPr>
        <p:spPr>
          <a:xfrm>
            <a:off x="638174" y="1298893"/>
            <a:ext cx="8709025" cy="2446824"/>
          </a:xfrm>
          <a:prstGeom prst="rect">
            <a:avLst/>
          </a:prstGeom>
        </p:spPr>
        <p:txBody>
          <a:bodyPr wrap="square">
            <a:spAutoFit/>
          </a:bodyPr>
          <a:lstStyle/>
          <a:p>
            <a:pPr eaLnBrk="1" fontAlgn="auto" hangingPunct="1">
              <a:spcBef>
                <a:spcPts val="0"/>
              </a:spcBef>
              <a:spcAft>
                <a:spcPts val="600"/>
              </a:spcAft>
              <a:defRPr/>
            </a:pPr>
            <a:r>
              <a:rPr lang="ja-JP" altLang="en-US" sz="2400" b="1" spc="100" dirty="0">
                <a:latin typeface="メイリオ" panose="020B0604030504040204" pitchFamily="50" charset="-128"/>
                <a:ea typeface="メイリオ" panose="020B0604030504040204" pitchFamily="50" charset="-128"/>
              </a:rPr>
              <a:t>①子どもの生活課題（例）</a:t>
            </a:r>
            <a:endParaRPr lang="en-US" altLang="ja-JP" sz="2400" b="1" spc="100" dirty="0">
              <a:latin typeface="メイリオ" panose="020B0604030504040204" pitchFamily="50" charset="-128"/>
              <a:ea typeface="メイリオ" panose="020B0604030504040204" pitchFamily="50" charset="-128"/>
            </a:endParaRPr>
          </a:p>
          <a:p>
            <a:pPr marL="360000" eaLnBrk="1" fontAlgn="auto" hangingPunct="1">
              <a:spcBef>
                <a:spcPts val="0"/>
              </a:spcBef>
              <a:spcAft>
                <a:spcPts val="1800"/>
              </a:spcAft>
              <a:defRPr/>
            </a:pPr>
            <a:r>
              <a:rPr lang="ja-JP" altLang="en-US" sz="2000" spc="100" dirty="0">
                <a:latin typeface="メイリオ" panose="020B0604030504040204" pitchFamily="50" charset="-128"/>
                <a:ea typeface="メイリオ" panose="020B0604030504040204" pitchFamily="50" charset="-128"/>
              </a:rPr>
              <a:t>虐待、障害・傷病、いじめ、不登校、ひきこもり、非行、学力の</a:t>
            </a:r>
            <a:br>
              <a:rPr lang="en-US" altLang="ja-JP" sz="2000" spc="100" dirty="0">
                <a:latin typeface="メイリオ" panose="020B0604030504040204" pitchFamily="50" charset="-128"/>
                <a:ea typeface="メイリオ" panose="020B0604030504040204" pitchFamily="50" charset="-128"/>
              </a:rPr>
            </a:br>
            <a:r>
              <a:rPr lang="ja-JP" altLang="en-US" sz="2000" spc="100" dirty="0">
                <a:latin typeface="メイリオ" panose="020B0604030504040204" pitchFamily="50" charset="-128"/>
                <a:ea typeface="メイリオ" panose="020B0604030504040204" pitchFamily="50" charset="-128"/>
              </a:rPr>
              <a:t>未定着・進学の断念、居場所がない、親と一緒に暮らせない　など</a:t>
            </a:r>
            <a:endParaRPr lang="en-US" altLang="ja-JP" sz="20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600"/>
              </a:spcAft>
              <a:defRPr/>
            </a:pPr>
            <a:r>
              <a:rPr lang="ja-JP" altLang="en-US" sz="2400" b="1" spc="100" dirty="0">
                <a:latin typeface="メイリオ" panose="020B0604030504040204" pitchFamily="50" charset="-128"/>
                <a:ea typeface="メイリオ" panose="020B0604030504040204" pitchFamily="50" charset="-128"/>
              </a:rPr>
              <a:t>②親自身の生活課題（例）</a:t>
            </a:r>
            <a:endParaRPr lang="en-US" altLang="ja-JP" sz="2400" b="1" spc="100" dirty="0">
              <a:latin typeface="メイリオ" panose="020B0604030504040204" pitchFamily="50" charset="-128"/>
              <a:ea typeface="メイリオ" panose="020B0604030504040204" pitchFamily="50" charset="-128"/>
            </a:endParaRPr>
          </a:p>
          <a:p>
            <a:pPr marL="360000" eaLnBrk="1" fontAlgn="auto" hangingPunct="1">
              <a:spcBef>
                <a:spcPts val="0"/>
              </a:spcBef>
              <a:spcAft>
                <a:spcPts val="0"/>
              </a:spcAft>
              <a:defRPr/>
            </a:pPr>
            <a:r>
              <a:rPr lang="ja-JP" altLang="en-US" sz="2000" spc="100" dirty="0">
                <a:latin typeface="メイリオ" panose="020B0604030504040204" pitchFamily="50" charset="-128"/>
                <a:ea typeface="メイリオ" panose="020B0604030504040204" pitchFamily="50" charset="-128"/>
              </a:rPr>
              <a:t>障害・傷病、多重債務、夫婦不仲、</a:t>
            </a:r>
            <a:r>
              <a:rPr lang="en-US" altLang="ja-JP" sz="2000" spc="100" dirty="0">
                <a:latin typeface="メイリオ" panose="020B0604030504040204" pitchFamily="50" charset="-128"/>
                <a:ea typeface="メイリオ" panose="020B0604030504040204" pitchFamily="50" charset="-128"/>
              </a:rPr>
              <a:t>DV</a:t>
            </a:r>
            <a:r>
              <a:rPr lang="ja-JP" altLang="en-US" sz="2000" spc="100" dirty="0">
                <a:latin typeface="メイリオ" panose="020B0604030504040204" pitchFamily="50" charset="-128"/>
                <a:ea typeface="メイリオ" panose="020B0604030504040204" pitchFamily="50" charset="-128"/>
              </a:rPr>
              <a:t>、離婚問題、求職、</a:t>
            </a:r>
            <a:endParaRPr lang="en-US" altLang="ja-JP" sz="2000" spc="100" dirty="0">
              <a:latin typeface="メイリオ" panose="020B0604030504040204" pitchFamily="50" charset="-128"/>
              <a:ea typeface="メイリオ" panose="020B0604030504040204" pitchFamily="50" charset="-128"/>
            </a:endParaRPr>
          </a:p>
          <a:p>
            <a:pPr marL="360000" eaLnBrk="1" fontAlgn="auto" hangingPunct="1">
              <a:spcBef>
                <a:spcPts val="0"/>
              </a:spcBef>
              <a:spcAft>
                <a:spcPts val="1200"/>
              </a:spcAft>
              <a:defRPr/>
            </a:pPr>
            <a:r>
              <a:rPr lang="ja-JP" altLang="en-US" sz="2000" spc="100" dirty="0">
                <a:latin typeface="メイリオ" panose="020B0604030504040204" pitchFamily="50" charset="-128"/>
                <a:ea typeface="メイリオ" panose="020B0604030504040204" pitchFamily="50" charset="-128"/>
              </a:rPr>
              <a:t>育児放棄、相談相手の不在・孤立　など</a:t>
            </a:r>
          </a:p>
        </p:txBody>
      </p:sp>
      <p:sp>
        <p:nvSpPr>
          <p:cNvPr id="4" name="正方形/長方形 5">
            <a:extLst>
              <a:ext uri="{FF2B5EF4-FFF2-40B4-BE49-F238E27FC236}">
                <a16:creationId xmlns:a16="http://schemas.microsoft.com/office/drawing/2014/main" id="{02D77365-552A-0A22-4B2F-B491B31F67CB}"/>
              </a:ext>
            </a:extLst>
          </p:cNvPr>
          <p:cNvSpPr>
            <a:spLocks noChangeArrowheads="1"/>
          </p:cNvSpPr>
          <p:nvPr/>
        </p:nvSpPr>
        <p:spPr bwMode="auto">
          <a:xfrm>
            <a:off x="1039574" y="4323198"/>
            <a:ext cx="7826852"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ct val="0"/>
              </a:spcBef>
              <a:spcAft>
                <a:spcPts val="600"/>
              </a:spcAft>
              <a:buFontTx/>
              <a:buNone/>
            </a:pPr>
            <a:r>
              <a:rPr kumimoji="0" lang="ja-JP" altLang="en-US" sz="2400" b="1" spc="100" dirty="0">
                <a:latin typeface="メイリオ" panose="020B0604030504040204" pitchFamily="50" charset="-128"/>
                <a:ea typeface="メイリオ" panose="020B0604030504040204" pitchFamily="50" charset="-128"/>
              </a:rPr>
              <a:t>子どものいる世帯では</a:t>
            </a:r>
            <a:endParaRPr kumimoji="0" lang="en-US" altLang="ja-JP" sz="2400" b="1" spc="100" dirty="0">
              <a:latin typeface="メイリオ" panose="020B0604030504040204" pitchFamily="50" charset="-128"/>
              <a:ea typeface="メイリオ" panose="020B0604030504040204" pitchFamily="50" charset="-128"/>
            </a:endParaRPr>
          </a:p>
          <a:p>
            <a:pPr algn="ctr" eaLnBrk="1" hangingPunct="1">
              <a:lnSpc>
                <a:spcPct val="100000"/>
              </a:lnSpc>
              <a:spcBef>
                <a:spcPct val="0"/>
              </a:spcBef>
              <a:spcAft>
                <a:spcPts val="600"/>
              </a:spcAft>
              <a:buFontTx/>
              <a:buNone/>
            </a:pPr>
            <a:r>
              <a:rPr kumimoji="0" lang="ja-JP" altLang="en-US" sz="2400" b="1" spc="100" dirty="0">
                <a:latin typeface="メイリオ" panose="020B0604030504040204" pitchFamily="50" charset="-128"/>
                <a:ea typeface="メイリオ" panose="020B0604030504040204" pitchFamily="50" charset="-128"/>
              </a:rPr>
              <a:t>「子どもの課題」と「親自身の課題」が</a:t>
            </a:r>
            <a:endParaRPr kumimoji="0" lang="en-US" altLang="ja-JP" sz="2400" b="1" spc="100" dirty="0">
              <a:latin typeface="メイリオ" panose="020B0604030504040204" pitchFamily="50" charset="-128"/>
              <a:ea typeface="メイリオ" panose="020B0604030504040204" pitchFamily="50" charset="-128"/>
            </a:endParaRPr>
          </a:p>
          <a:p>
            <a:pPr algn="ctr" eaLnBrk="1" hangingPunct="1">
              <a:lnSpc>
                <a:spcPct val="100000"/>
              </a:lnSpc>
              <a:spcBef>
                <a:spcPct val="0"/>
              </a:spcBef>
              <a:spcAft>
                <a:spcPts val="600"/>
              </a:spcAft>
              <a:buFontTx/>
              <a:buNone/>
            </a:pPr>
            <a:r>
              <a:rPr kumimoji="0" lang="ja-JP" altLang="en-US" sz="2400" b="1" spc="100" dirty="0">
                <a:latin typeface="メイリオ" panose="020B0604030504040204" pitchFamily="50" charset="-128"/>
                <a:ea typeface="メイリオ" panose="020B0604030504040204" pitchFamily="50" charset="-128"/>
              </a:rPr>
              <a:t>混在（複合化）していることもあります。</a:t>
            </a:r>
          </a:p>
        </p:txBody>
      </p:sp>
      <p:sp>
        <p:nvSpPr>
          <p:cNvPr id="9" name="四角形: 角を丸くする 8">
            <a:extLst>
              <a:ext uri="{FF2B5EF4-FFF2-40B4-BE49-F238E27FC236}">
                <a16:creationId xmlns:a16="http://schemas.microsoft.com/office/drawing/2014/main" id="{9B479295-BBB5-6437-2EFE-FB673930EBD1}"/>
              </a:ext>
            </a:extLst>
          </p:cNvPr>
          <p:cNvSpPr/>
          <p:nvPr/>
        </p:nvSpPr>
        <p:spPr>
          <a:xfrm>
            <a:off x="92393" y="671779"/>
            <a:ext cx="5820727"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300" dirty="0">
                <a:solidFill>
                  <a:prstClr val="black"/>
                </a:solidFill>
                <a:latin typeface="メイリオ" panose="020B0604030504040204" pitchFamily="50" charset="-128"/>
                <a:ea typeface="メイリオ" panose="020B0604030504040204" pitchFamily="50" charset="-128"/>
              </a:rPr>
              <a:t>子どものいる世帯における主な生活課題</a:t>
            </a:r>
          </a:p>
        </p:txBody>
      </p:sp>
      <p:sp>
        <p:nvSpPr>
          <p:cNvPr id="5" name="二等辺三角形 4">
            <a:extLst>
              <a:ext uri="{FF2B5EF4-FFF2-40B4-BE49-F238E27FC236}">
                <a16:creationId xmlns:a16="http://schemas.microsoft.com/office/drawing/2014/main" id="{344A7712-6F73-FDC5-BEAC-624D7C72DE9D}"/>
              </a:ext>
            </a:extLst>
          </p:cNvPr>
          <p:cNvSpPr/>
          <p:nvPr/>
        </p:nvSpPr>
        <p:spPr>
          <a:xfrm flipV="1">
            <a:off x="4693603" y="3860800"/>
            <a:ext cx="518795" cy="28448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44">
            <a:extLst>
              <a:ext uri="{FF2B5EF4-FFF2-40B4-BE49-F238E27FC236}">
                <a16:creationId xmlns:a16="http://schemas.microsoft.com/office/drawing/2014/main" id="{EEBD74CF-2D3E-E035-D23E-4845EB744F0A}"/>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7" name="吹き出し: 角を丸めた四角形 6">
            <a:extLst>
              <a:ext uri="{FF2B5EF4-FFF2-40B4-BE49-F238E27FC236}">
                <a16:creationId xmlns:a16="http://schemas.microsoft.com/office/drawing/2014/main" id="{FAF37A84-343C-98D1-2A80-3E56C7651095}"/>
              </a:ext>
            </a:extLst>
          </p:cNvPr>
          <p:cNvSpPr/>
          <p:nvPr/>
        </p:nvSpPr>
        <p:spPr>
          <a:xfrm>
            <a:off x="1241658" y="5871323"/>
            <a:ext cx="6958065" cy="523875"/>
          </a:xfrm>
          <a:prstGeom prst="wedgeRoundRectCallout">
            <a:avLst>
              <a:gd name="adj1" fmla="val 53554"/>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両者の課題が混在している場合、どのような観点で支援すべきか、次頁で確認しましょう</a:t>
            </a:r>
          </a:p>
        </p:txBody>
      </p:sp>
      <p:pic>
        <p:nvPicPr>
          <p:cNvPr id="10" name="図 9" descr="黒い背景と男性の絵&#10;&#10;AI によって生成されたコンテンツは間違っている可能性があります。">
            <a:extLst>
              <a:ext uri="{FF2B5EF4-FFF2-40B4-BE49-F238E27FC236}">
                <a16:creationId xmlns:a16="http://schemas.microsoft.com/office/drawing/2014/main" id="{605EA77E-86A3-8AC8-1508-C3727C30CF5B}"/>
              </a:ext>
            </a:extLst>
          </p:cNvPr>
          <p:cNvPicPr>
            <a:picLocks noChangeAspect="1"/>
          </p:cNvPicPr>
          <p:nvPr/>
        </p:nvPicPr>
        <p:blipFill>
          <a:blip r:embed="rId3">
            <a:extLst>
              <a:ext uri="{28A0092B-C50C-407E-A947-70E740481C1C}">
                <a14:useLocalDpi xmlns:a14="http://schemas.microsoft.com/office/drawing/2010/main" val="0"/>
              </a:ext>
            </a:extLst>
          </a:blip>
          <a:srcRect l="18587" t="14375" r="12569" b="15184"/>
          <a:stretch/>
        </p:blipFill>
        <p:spPr>
          <a:xfrm>
            <a:off x="8251825" y="5745983"/>
            <a:ext cx="1018811" cy="1042439"/>
          </a:xfrm>
          <a:prstGeom prst="rect">
            <a:avLst/>
          </a:prstGeom>
        </p:spPr>
      </p:pic>
    </p:spTree>
    <p:extLst>
      <p:ext uri="{BB962C8B-B14F-4D97-AF65-F5344CB8AC3E}">
        <p14:creationId xmlns:p14="http://schemas.microsoft.com/office/powerpoint/2010/main" val="3946475827"/>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85E35-C2F4-D88E-A782-611351727BBF}"/>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279DB67B-C32A-FECE-99D2-15D704C2E09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8</a:t>
            </a:fld>
            <a:endParaRPr lang="ja-JP" altLang="en-US" sz="1000">
              <a:solidFill>
                <a:srgbClr val="898989"/>
              </a:solidFill>
            </a:endParaRPr>
          </a:p>
        </p:txBody>
      </p:sp>
      <p:sp>
        <p:nvSpPr>
          <p:cNvPr id="9" name="四角形: 角を丸くする 8">
            <a:extLst>
              <a:ext uri="{FF2B5EF4-FFF2-40B4-BE49-F238E27FC236}">
                <a16:creationId xmlns:a16="http://schemas.microsoft.com/office/drawing/2014/main" id="{0E079363-D49A-9FFA-4D94-9E48ED3059FD}"/>
              </a:ext>
            </a:extLst>
          </p:cNvPr>
          <p:cNvSpPr/>
          <p:nvPr/>
        </p:nvSpPr>
        <p:spPr>
          <a:xfrm>
            <a:off x="92393" y="671779"/>
            <a:ext cx="5820727"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300" dirty="0">
                <a:solidFill>
                  <a:prstClr val="black"/>
                </a:solidFill>
                <a:latin typeface="メイリオ" panose="020B0604030504040204" pitchFamily="50" charset="-128"/>
                <a:ea typeface="メイリオ" panose="020B0604030504040204" pitchFamily="50" charset="-128"/>
              </a:rPr>
              <a:t>子どものいる世帯における主な生活課題</a:t>
            </a:r>
          </a:p>
        </p:txBody>
      </p:sp>
      <p:sp>
        <p:nvSpPr>
          <p:cNvPr id="6" name="正方形/長方形 44">
            <a:extLst>
              <a:ext uri="{FF2B5EF4-FFF2-40B4-BE49-F238E27FC236}">
                <a16:creationId xmlns:a16="http://schemas.microsoft.com/office/drawing/2014/main" id="{C637570F-F7B2-E3AD-FA8B-C91F8C5F3EAC}"/>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DD70273E-F639-6DBE-585A-2E15EA7F9F2A}"/>
              </a:ext>
            </a:extLst>
          </p:cNvPr>
          <p:cNvSpPr/>
          <p:nvPr/>
        </p:nvSpPr>
        <p:spPr>
          <a:xfrm>
            <a:off x="609833" y="2147084"/>
            <a:ext cx="8686334" cy="3258035"/>
          </a:xfrm>
          <a:prstGeom prst="rect">
            <a:avLst/>
          </a:prstGeom>
          <a:noFill/>
          <a:ln w="5715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marR="0" lvl="0" algn="ctr" defTabSz="457200" rtl="0" eaLnBrk="1" fontAlgn="base" latinLnBrk="0" hangingPunct="1">
              <a:lnSpc>
                <a:spcPct val="100000"/>
              </a:lnSpc>
              <a:spcBef>
                <a:spcPts val="1200"/>
              </a:spcBef>
              <a:spcAft>
                <a:spcPct val="0"/>
              </a:spcAft>
              <a:buClrTx/>
              <a:buSzTx/>
              <a:tabLst/>
              <a:defRPr/>
            </a:pPr>
            <a:r>
              <a:rPr kumimoji="0" lang="ja-JP" altLang="en-US" sz="2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子どもと親自身の生活課題が混在（複合化）している場合、</a:t>
            </a:r>
            <a:br>
              <a:rPr kumimoji="0" lang="en-US" altLang="ja-JP" sz="2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0" lang="ja-JP" altLang="en-US" sz="2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子どもの課題と親自身の課題を</a:t>
            </a:r>
            <a:br>
              <a:rPr kumimoji="0" lang="en-US" altLang="ja-JP" sz="2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0" lang="ja-JP" altLang="en-US" sz="2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理解・整理（アセスメント）することが重要です。</a:t>
            </a:r>
            <a:endParaRPr kumimoji="0" lang="en-US" altLang="ja-JP" sz="2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1200"/>
              </a:spcBef>
              <a:spcAft>
                <a:spcPct val="0"/>
              </a:spcAft>
              <a:buClrTx/>
              <a:buSzTx/>
              <a:tabLst/>
              <a:defRPr/>
            </a:pPr>
            <a:r>
              <a:rPr lang="ja-JP" altLang="en-US" sz="2400" spc="100" dirty="0">
                <a:solidFill>
                  <a:prstClr val="black"/>
                </a:solidFill>
                <a:latin typeface="メイリオ" panose="020B0604030504040204" pitchFamily="50" charset="-128"/>
                <a:ea typeface="メイリオ" panose="020B0604030504040204" pitchFamily="50" charset="-128"/>
              </a:rPr>
              <a:t>それを踏まえて、ご本人たちの希望を確認しつつ、</a:t>
            </a:r>
            <a:br>
              <a:rPr lang="en-US" altLang="ja-JP" sz="2400" spc="100" dirty="0">
                <a:solidFill>
                  <a:prstClr val="black"/>
                </a:solidFill>
                <a:latin typeface="メイリオ" panose="020B0604030504040204" pitchFamily="50" charset="-128"/>
                <a:ea typeface="メイリオ" panose="020B0604030504040204" pitchFamily="50" charset="-128"/>
              </a:rPr>
            </a:br>
            <a:r>
              <a:rPr lang="ja-JP" altLang="en-US" sz="2400" spc="100" dirty="0">
                <a:solidFill>
                  <a:prstClr val="black"/>
                </a:solidFill>
                <a:latin typeface="メイリオ" panose="020B0604030504040204" pitchFamily="50" charset="-128"/>
                <a:ea typeface="メイリオ" panose="020B0604030504040204" pitchFamily="50" charset="-128"/>
              </a:rPr>
              <a:t>どのような支援が必要か、何から支援すべきか、</a:t>
            </a:r>
            <a:endParaRPr lang="en-US" altLang="ja-JP" sz="2400" spc="100" dirty="0">
              <a:solidFill>
                <a:prstClr val="black"/>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0"/>
              </a:spcBef>
              <a:spcAft>
                <a:spcPct val="0"/>
              </a:spcAft>
              <a:buClrTx/>
              <a:buSzTx/>
              <a:tabLst/>
              <a:defRPr/>
            </a:pPr>
            <a:r>
              <a:rPr lang="ja-JP" altLang="en-US" sz="2400" spc="100" dirty="0">
                <a:solidFill>
                  <a:prstClr val="black"/>
                </a:solidFill>
                <a:latin typeface="メイリオ" panose="020B0604030504040204" pitchFamily="50" charset="-128"/>
                <a:ea typeface="メイリオ" panose="020B0604030504040204" pitchFamily="50" charset="-128"/>
              </a:rPr>
              <a:t>将来の展望も含めて丁寧に聞き取りながら、</a:t>
            </a:r>
            <a:br>
              <a:rPr lang="en-US" altLang="ja-JP" sz="2400" spc="100" dirty="0">
                <a:solidFill>
                  <a:prstClr val="black"/>
                </a:solidFill>
                <a:latin typeface="メイリオ" panose="020B0604030504040204" pitchFamily="50" charset="-128"/>
                <a:ea typeface="メイリオ" panose="020B0604030504040204" pitchFamily="50" charset="-128"/>
              </a:rPr>
            </a:br>
            <a:r>
              <a:rPr lang="ja-JP" altLang="en-US" sz="2400" spc="100" dirty="0">
                <a:solidFill>
                  <a:prstClr val="black"/>
                </a:solidFill>
                <a:latin typeface="メイリオ" panose="020B0604030504040204" pitchFamily="50" charset="-128"/>
                <a:ea typeface="メイリオ" panose="020B0604030504040204" pitchFamily="50" charset="-128"/>
              </a:rPr>
              <a:t>優先順位をつけて支援していくことが大切です。</a:t>
            </a:r>
          </a:p>
        </p:txBody>
      </p:sp>
    </p:spTree>
    <p:extLst>
      <p:ext uri="{BB962C8B-B14F-4D97-AF65-F5344CB8AC3E}">
        <p14:creationId xmlns:p14="http://schemas.microsoft.com/office/powerpoint/2010/main" val="1965757609"/>
      </p:ext>
    </p:extLst>
  </p:cSld>
  <p:clrMapOvr>
    <a:masterClrMapping/>
  </p:clrMapOvr>
  <p:transition spd="slow"/>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1FADB950-458D-4E6B-8557-1315257E84CD}" vid="{47418B92-968C-4B8F-9C22-13BE4E7C186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R6生保CW研修</Template>
  <TotalTime>7133</TotalTime>
  <Words>7886</Words>
  <Application>Microsoft Office PowerPoint</Application>
  <PresentationFormat>A4 210 x 297 mm</PresentationFormat>
  <Paragraphs>690</Paragraphs>
  <Slides>52</Slides>
  <Notes>51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52</vt:i4>
      </vt:variant>
    </vt:vector>
  </HeadingPairs>
  <TitlesOfParts>
    <vt:vector size="61" baseType="lpstr">
      <vt:lpstr>Meiryo UI</vt:lpstr>
      <vt:lpstr>メイリオ</vt:lpstr>
      <vt:lpstr>游ゴシック</vt:lpstr>
      <vt:lpstr>游ゴシック Medium</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No.4-4_子どものいる世帯への支援</dc:title>
  <dc:creator/>
  <cp:lastModifiedBy>*</cp:lastModifiedBy>
  <cp:revision>298</cp:revision>
  <cp:lastPrinted>2019-03-29T01:18:54Z</cp:lastPrinted>
  <dcterms:created xsi:type="dcterms:W3CDTF">2018-10-30T11:28:45Z</dcterms:created>
  <dcterms:modified xsi:type="dcterms:W3CDTF">2025-04-11T12:38:18Z</dcterms:modified>
</cp:coreProperties>
</file>