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1" r:id="rId1"/>
  </p:sldMasterIdLst>
  <p:notesMasterIdLst>
    <p:notesMasterId r:id="rId54"/>
  </p:notesMasterIdLst>
  <p:sldIdLst>
    <p:sldId id="2147472241" r:id="rId2"/>
    <p:sldId id="317" r:id="rId3"/>
    <p:sldId id="303" r:id="rId4"/>
    <p:sldId id="1512" r:id="rId5"/>
    <p:sldId id="1466" r:id="rId6"/>
    <p:sldId id="1565" r:id="rId7"/>
    <p:sldId id="1564" r:id="rId8"/>
    <p:sldId id="1545" r:id="rId9"/>
    <p:sldId id="2147472233" r:id="rId10"/>
    <p:sldId id="2147472234" r:id="rId11"/>
    <p:sldId id="1534" r:id="rId12"/>
    <p:sldId id="1574" r:id="rId13"/>
    <p:sldId id="1552" r:id="rId14"/>
    <p:sldId id="1568" r:id="rId15"/>
    <p:sldId id="1550" r:id="rId16"/>
    <p:sldId id="1551" r:id="rId17"/>
    <p:sldId id="1542" r:id="rId18"/>
    <p:sldId id="1566" r:id="rId19"/>
    <p:sldId id="1563" r:id="rId20"/>
    <p:sldId id="1569" r:id="rId21"/>
    <p:sldId id="2147472237" r:id="rId22"/>
    <p:sldId id="1515" r:id="rId23"/>
    <p:sldId id="1523" r:id="rId24"/>
    <p:sldId id="1573" r:id="rId25"/>
    <p:sldId id="2147472235" r:id="rId26"/>
    <p:sldId id="1560" r:id="rId27"/>
    <p:sldId id="2147472232" r:id="rId28"/>
    <p:sldId id="1522" r:id="rId29"/>
    <p:sldId id="1541" r:id="rId30"/>
    <p:sldId id="2147472238" r:id="rId31"/>
    <p:sldId id="2147472239" r:id="rId32"/>
    <p:sldId id="1530" r:id="rId33"/>
    <p:sldId id="366" r:id="rId34"/>
    <p:sldId id="1543" r:id="rId35"/>
    <p:sldId id="1531" r:id="rId36"/>
    <p:sldId id="1525" r:id="rId37"/>
    <p:sldId id="1544" r:id="rId38"/>
    <p:sldId id="2147472240" r:id="rId39"/>
    <p:sldId id="1546" r:id="rId40"/>
    <p:sldId id="1539" r:id="rId41"/>
    <p:sldId id="1547" r:id="rId42"/>
    <p:sldId id="1538" r:id="rId43"/>
    <p:sldId id="1529" r:id="rId44"/>
    <p:sldId id="380" r:id="rId45"/>
    <p:sldId id="352" r:id="rId46"/>
    <p:sldId id="1524" r:id="rId47"/>
    <p:sldId id="1526" r:id="rId48"/>
    <p:sldId id="1548" r:id="rId49"/>
    <p:sldId id="1527" r:id="rId50"/>
    <p:sldId id="2147472229" r:id="rId51"/>
    <p:sldId id="316" r:id="rId52"/>
    <p:sldId id="315" r:id="rId53"/>
  </p:sldIdLst>
  <p:sldSz cx="9906000" cy="6858000" type="A4"/>
  <p:notesSz cx="6735763" cy="986631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5C7B6-8351-4D34-FA06-94029B896C87}" name="大悟 細谷" initials="大細" userId="d1df2df22e413ed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712658-10F8-43ED-8660-BF864081E25F}" v="86" dt="2025-03-02T06:41:41.50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5701" autoAdjust="0"/>
  </p:normalViewPr>
  <p:slideViewPr>
    <p:cSldViewPr snapToGrid="0">
      <p:cViewPr varScale="1">
        <p:scale>
          <a:sx n="99" d="100"/>
          <a:sy n="99" d="100"/>
        </p:scale>
        <p:origin x="1758" y="3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悟 細谷" userId="d1df2df22e413edf" providerId="LiveId" clId="{8B712658-10F8-43ED-8660-BF864081E25F}"/>
    <pc:docChg chg="undo custSel addSld delSld modSld sldOrd">
      <pc:chgData name="大悟 細谷" userId="d1df2df22e413edf" providerId="LiveId" clId="{8B712658-10F8-43ED-8660-BF864081E25F}" dt="2025-03-02T06:41:41.507" v="715"/>
      <pc:docMkLst>
        <pc:docMk/>
      </pc:docMkLst>
      <pc:sldChg chg="del">
        <pc:chgData name="大悟 細谷" userId="d1df2df22e413edf" providerId="LiveId" clId="{8B712658-10F8-43ED-8660-BF864081E25F}" dt="2025-03-02T06:40:53.086" v="671" actId="2696"/>
        <pc:sldMkLst>
          <pc:docMk/>
          <pc:sldMk cId="0" sldId="268"/>
        </pc:sldMkLst>
      </pc:sldChg>
      <pc:sldChg chg="modSp mod">
        <pc:chgData name="大悟 細谷" userId="d1df2df22e413edf" providerId="LiveId" clId="{8B712658-10F8-43ED-8660-BF864081E25F}" dt="2025-03-02T05:13:11.148" v="172" actId="20577"/>
        <pc:sldMkLst>
          <pc:docMk/>
          <pc:sldMk cId="0" sldId="300"/>
        </pc:sldMkLst>
        <pc:spChg chg="mod">
          <ac:chgData name="大悟 細谷" userId="d1df2df22e413edf" providerId="LiveId" clId="{8B712658-10F8-43ED-8660-BF864081E25F}" dt="2025-03-02T05:13:11.148" v="172" actId="20577"/>
          <ac:spMkLst>
            <pc:docMk/>
            <pc:sldMk cId="0" sldId="300"/>
            <ac:spMk id="3" creationId="{37DF2252-9F77-6173-2826-CC93ACDABD82}"/>
          </ac:spMkLst>
        </pc:spChg>
      </pc:sldChg>
      <pc:sldChg chg="del">
        <pc:chgData name="大悟 細谷" userId="d1df2df22e413edf" providerId="LiveId" clId="{8B712658-10F8-43ED-8660-BF864081E25F}" dt="2025-03-02T06:40:53.086" v="671" actId="2696"/>
        <pc:sldMkLst>
          <pc:docMk/>
          <pc:sldMk cId="0" sldId="301"/>
        </pc:sldMkLst>
      </pc:sldChg>
      <pc:sldChg chg="del">
        <pc:chgData name="大悟 細谷" userId="d1df2df22e413edf" providerId="LiveId" clId="{8B712658-10F8-43ED-8660-BF864081E25F}" dt="2025-03-02T06:40:53.086" v="671" actId="2696"/>
        <pc:sldMkLst>
          <pc:docMk/>
          <pc:sldMk cId="0" sldId="302"/>
        </pc:sldMkLst>
      </pc:sldChg>
      <pc:sldChg chg="modSp mod">
        <pc:chgData name="大悟 細谷" userId="d1df2df22e413edf" providerId="LiveId" clId="{8B712658-10F8-43ED-8660-BF864081E25F}" dt="2025-03-02T05:12:08.966" v="141" actId="12"/>
        <pc:sldMkLst>
          <pc:docMk/>
          <pc:sldMk cId="0" sldId="303"/>
        </pc:sldMkLst>
        <pc:spChg chg="mod">
          <ac:chgData name="大悟 細谷" userId="d1df2df22e413edf" providerId="LiveId" clId="{8B712658-10F8-43ED-8660-BF864081E25F}" dt="2025-03-02T05:12:08.966" v="141" actId="12"/>
          <ac:spMkLst>
            <pc:docMk/>
            <pc:sldMk cId="0" sldId="303"/>
            <ac:spMk id="2" creationId="{04B863B6-76EA-CD6A-4BF1-B3B876BAA0F2}"/>
          </ac:spMkLst>
        </pc:spChg>
      </pc:sldChg>
      <pc:sldChg chg="modSp mod">
        <pc:chgData name="大悟 細谷" userId="d1df2df22e413edf" providerId="LiveId" clId="{8B712658-10F8-43ED-8660-BF864081E25F}" dt="2025-03-02T06:41:04.913" v="673" actId="6549"/>
        <pc:sldMkLst>
          <pc:docMk/>
          <pc:sldMk cId="0" sldId="315"/>
        </pc:sldMkLst>
        <pc:spChg chg="mod">
          <ac:chgData name="大悟 細谷" userId="d1df2df22e413edf" providerId="LiveId" clId="{8B712658-10F8-43ED-8660-BF864081E25F}" dt="2025-03-02T06:41:00.984" v="672" actId="6549"/>
          <ac:spMkLst>
            <pc:docMk/>
            <pc:sldMk cId="0" sldId="315"/>
            <ac:spMk id="2" creationId="{18F99C5D-B7F6-F085-6C9B-04F245E79BE7}"/>
          </ac:spMkLst>
        </pc:spChg>
        <pc:spChg chg="mod">
          <ac:chgData name="大悟 細谷" userId="d1df2df22e413edf" providerId="LiveId" clId="{8B712658-10F8-43ED-8660-BF864081E25F}" dt="2025-03-02T06:41:04.913" v="673" actId="6549"/>
          <ac:spMkLst>
            <pc:docMk/>
            <pc:sldMk cId="0" sldId="315"/>
            <ac:spMk id="3" creationId="{B8433DFE-06B2-4E33-7D28-D8DBA6D5E67B}"/>
          </ac:spMkLst>
        </pc:spChg>
      </pc:sldChg>
      <pc:sldChg chg="del">
        <pc:chgData name="大悟 細谷" userId="d1df2df22e413edf" providerId="LiveId" clId="{8B712658-10F8-43ED-8660-BF864081E25F}" dt="2025-03-02T06:40:53.086" v="671" actId="2696"/>
        <pc:sldMkLst>
          <pc:docMk/>
          <pc:sldMk cId="0" sldId="319"/>
        </pc:sldMkLst>
      </pc:sldChg>
      <pc:sldChg chg="del">
        <pc:chgData name="大悟 細谷" userId="d1df2df22e413edf" providerId="LiveId" clId="{8B712658-10F8-43ED-8660-BF864081E25F}" dt="2025-03-02T06:40:53.086" v="671" actId="2696"/>
        <pc:sldMkLst>
          <pc:docMk/>
          <pc:sldMk cId="0" sldId="320"/>
        </pc:sldMkLst>
      </pc:sldChg>
      <pc:sldChg chg="del">
        <pc:chgData name="大悟 細谷" userId="d1df2df22e413edf" providerId="LiveId" clId="{8B712658-10F8-43ED-8660-BF864081E25F}" dt="2025-03-02T06:40:53.086" v="671" actId="2696"/>
        <pc:sldMkLst>
          <pc:docMk/>
          <pc:sldMk cId="0" sldId="322"/>
        </pc:sldMkLst>
      </pc:sldChg>
      <pc:sldChg chg="del">
        <pc:chgData name="大悟 細谷" userId="d1df2df22e413edf" providerId="LiveId" clId="{8B712658-10F8-43ED-8660-BF864081E25F}" dt="2025-03-02T06:40:53.086" v="671" actId="2696"/>
        <pc:sldMkLst>
          <pc:docMk/>
          <pc:sldMk cId="0" sldId="329"/>
        </pc:sldMkLst>
      </pc:sldChg>
      <pc:sldChg chg="del">
        <pc:chgData name="大悟 細谷" userId="d1df2df22e413edf" providerId="LiveId" clId="{8B712658-10F8-43ED-8660-BF864081E25F}" dt="2025-03-02T06:40:53.086" v="671" actId="2696"/>
        <pc:sldMkLst>
          <pc:docMk/>
          <pc:sldMk cId="0" sldId="334"/>
        </pc:sldMkLst>
      </pc:sldChg>
      <pc:sldChg chg="del">
        <pc:chgData name="大悟 細谷" userId="d1df2df22e413edf" providerId="LiveId" clId="{8B712658-10F8-43ED-8660-BF864081E25F}" dt="2025-03-02T06:40:53.086" v="671" actId="2696"/>
        <pc:sldMkLst>
          <pc:docMk/>
          <pc:sldMk cId="0" sldId="336"/>
        </pc:sldMkLst>
      </pc:sldChg>
      <pc:sldChg chg="addSp modSp mod">
        <pc:chgData name="大悟 細谷" userId="d1df2df22e413edf" providerId="LiveId" clId="{8B712658-10F8-43ED-8660-BF864081E25F}" dt="2025-03-02T05:50:28.362" v="429" actId="20577"/>
        <pc:sldMkLst>
          <pc:docMk/>
          <pc:sldMk cId="0" sldId="339"/>
        </pc:sldMkLst>
        <pc:spChg chg="add mod">
          <ac:chgData name="大悟 細谷" userId="d1df2df22e413edf" providerId="LiveId" clId="{8B712658-10F8-43ED-8660-BF864081E25F}" dt="2025-03-02T05:50:28.362" v="429" actId="20577"/>
          <ac:spMkLst>
            <pc:docMk/>
            <pc:sldMk cId="0" sldId="339"/>
            <ac:spMk id="2" creationId="{23890CC9-52A6-96CC-6499-A4A3D7773BDA}"/>
          </ac:spMkLst>
        </pc:spChg>
        <pc:spChg chg="mod">
          <ac:chgData name="大悟 細谷" userId="d1df2df22e413edf" providerId="LiveId" clId="{8B712658-10F8-43ED-8660-BF864081E25F}" dt="2025-03-02T05:16:17.526" v="246"/>
          <ac:spMkLst>
            <pc:docMk/>
            <pc:sldMk cId="0" sldId="339"/>
            <ac:spMk id="3" creationId="{BE87670F-62FF-0DE3-73AB-6C867A57DFBD}"/>
          </ac:spMkLst>
        </pc:spChg>
        <pc:spChg chg="mod">
          <ac:chgData name="大悟 細谷" userId="d1df2df22e413edf" providerId="LiveId" clId="{8B712658-10F8-43ED-8660-BF864081E25F}" dt="2025-03-02T05:20:09.583" v="355" actId="1036"/>
          <ac:spMkLst>
            <pc:docMk/>
            <pc:sldMk cId="0" sldId="339"/>
            <ac:spMk id="4" creationId="{E2F6703C-A851-729B-9CDA-ECA9FDEA042E}"/>
          </ac:spMkLst>
        </pc:spChg>
        <pc:spChg chg="mod">
          <ac:chgData name="大悟 細谷" userId="d1df2df22e413edf" providerId="LiveId" clId="{8B712658-10F8-43ED-8660-BF864081E25F}" dt="2025-03-02T05:17:34.463" v="295"/>
          <ac:spMkLst>
            <pc:docMk/>
            <pc:sldMk cId="0" sldId="339"/>
            <ac:spMk id="5" creationId="{E2ACDD27-12B1-1F97-9541-F322E0163924}"/>
          </ac:spMkLst>
        </pc:spChg>
        <pc:spChg chg="mod">
          <ac:chgData name="大悟 細谷" userId="d1df2df22e413edf" providerId="LiveId" clId="{8B712658-10F8-43ED-8660-BF864081E25F}" dt="2025-03-02T05:18:50.580" v="317" actId="14100"/>
          <ac:spMkLst>
            <pc:docMk/>
            <pc:sldMk cId="0" sldId="339"/>
            <ac:spMk id="6" creationId="{C6A70FE9-391A-F7A6-A90F-2D09AE9B8033}"/>
          </ac:spMkLst>
        </pc:spChg>
        <pc:spChg chg="mod">
          <ac:chgData name="大悟 細谷" userId="d1df2df22e413edf" providerId="LiveId" clId="{8B712658-10F8-43ED-8660-BF864081E25F}" dt="2025-03-02T05:20:42.321" v="366"/>
          <ac:spMkLst>
            <pc:docMk/>
            <pc:sldMk cId="0" sldId="339"/>
            <ac:spMk id="19461" creationId="{BB29B253-6B86-1A83-6747-A503AD10F25F}"/>
          </ac:spMkLst>
        </pc:spChg>
        <pc:spChg chg="mod">
          <ac:chgData name="大悟 細谷" userId="d1df2df22e413edf" providerId="LiveId" clId="{8B712658-10F8-43ED-8660-BF864081E25F}" dt="2025-03-02T05:20:47.016" v="370"/>
          <ac:spMkLst>
            <pc:docMk/>
            <pc:sldMk cId="0" sldId="339"/>
            <ac:spMk id="19462" creationId="{2FF45281-CE0B-A5E3-3E54-13E22EFA93BA}"/>
          </ac:spMkLst>
        </pc:spChg>
      </pc:sldChg>
      <pc:sldChg chg="del">
        <pc:chgData name="大悟 細谷" userId="d1df2df22e413edf" providerId="LiveId" clId="{8B712658-10F8-43ED-8660-BF864081E25F}" dt="2025-03-02T05:09:05.698" v="128" actId="2696"/>
        <pc:sldMkLst>
          <pc:docMk/>
          <pc:sldMk cId="0" sldId="341"/>
        </pc:sldMkLst>
      </pc:sldChg>
      <pc:sldChg chg="del">
        <pc:chgData name="大悟 細谷" userId="d1df2df22e413edf" providerId="LiveId" clId="{8B712658-10F8-43ED-8660-BF864081E25F}" dt="2025-03-02T06:40:53.086" v="671" actId="2696"/>
        <pc:sldMkLst>
          <pc:docMk/>
          <pc:sldMk cId="0" sldId="344"/>
        </pc:sldMkLst>
      </pc:sldChg>
      <pc:sldChg chg="del">
        <pc:chgData name="大悟 細谷" userId="d1df2df22e413edf" providerId="LiveId" clId="{8B712658-10F8-43ED-8660-BF864081E25F}" dt="2025-03-02T06:40:53.086" v="671" actId="2696"/>
        <pc:sldMkLst>
          <pc:docMk/>
          <pc:sldMk cId="0" sldId="345"/>
        </pc:sldMkLst>
      </pc:sldChg>
      <pc:sldChg chg="del">
        <pc:chgData name="大悟 細谷" userId="d1df2df22e413edf" providerId="LiveId" clId="{8B712658-10F8-43ED-8660-BF864081E25F}" dt="2025-03-02T06:40:53.086" v="671" actId="2696"/>
        <pc:sldMkLst>
          <pc:docMk/>
          <pc:sldMk cId="0" sldId="348"/>
        </pc:sldMkLst>
      </pc:sldChg>
      <pc:sldChg chg="del">
        <pc:chgData name="大悟 細谷" userId="d1df2df22e413edf" providerId="LiveId" clId="{8B712658-10F8-43ED-8660-BF864081E25F}" dt="2025-03-02T06:40:53.086" v="671" actId="2696"/>
        <pc:sldMkLst>
          <pc:docMk/>
          <pc:sldMk cId="0" sldId="352"/>
        </pc:sldMkLst>
      </pc:sldChg>
      <pc:sldChg chg="del">
        <pc:chgData name="大悟 細谷" userId="d1df2df22e413edf" providerId="LiveId" clId="{8B712658-10F8-43ED-8660-BF864081E25F}" dt="2025-03-02T06:40:53.086" v="671" actId="2696"/>
        <pc:sldMkLst>
          <pc:docMk/>
          <pc:sldMk cId="0" sldId="353"/>
        </pc:sldMkLst>
      </pc:sldChg>
      <pc:sldChg chg="modSp mod">
        <pc:chgData name="大悟 細谷" userId="d1df2df22e413edf" providerId="LiveId" clId="{8B712658-10F8-43ED-8660-BF864081E25F}" dt="2025-03-02T05:12:42.768" v="163" actId="1036"/>
        <pc:sldMkLst>
          <pc:docMk/>
          <pc:sldMk cId="0" sldId="1466"/>
        </pc:sldMkLst>
        <pc:spChg chg="mod">
          <ac:chgData name="大悟 細谷" userId="d1df2df22e413edf" providerId="LiveId" clId="{8B712658-10F8-43ED-8660-BF864081E25F}" dt="2025-03-02T05:04:10.584" v="126" actId="6549"/>
          <ac:spMkLst>
            <pc:docMk/>
            <pc:sldMk cId="0" sldId="1466"/>
            <ac:spMk id="5" creationId="{19E53FDA-ECEE-79DD-DB67-AF0019736885}"/>
          </ac:spMkLst>
        </pc:spChg>
        <pc:spChg chg="mod">
          <ac:chgData name="大悟 細谷" userId="d1df2df22e413edf" providerId="LiveId" clId="{8B712658-10F8-43ED-8660-BF864081E25F}" dt="2025-03-02T05:12:42.768" v="163" actId="1036"/>
          <ac:spMkLst>
            <pc:docMk/>
            <pc:sldMk cId="0" sldId="1466"/>
            <ac:spMk id="7" creationId="{E56905E2-29E3-0767-462F-44194E94CD39}"/>
          </ac:spMkLst>
        </pc:spChg>
        <pc:spChg chg="mod">
          <ac:chgData name="大悟 細谷" userId="d1df2df22e413edf" providerId="LiveId" clId="{8B712658-10F8-43ED-8660-BF864081E25F}" dt="2025-03-02T05:12:42.768" v="163" actId="1036"/>
          <ac:spMkLst>
            <pc:docMk/>
            <pc:sldMk cId="0" sldId="1466"/>
            <ac:spMk id="8" creationId="{0C69DB5D-3D1B-9075-01F1-DE9F4F7CEE0D}"/>
          </ac:spMkLst>
        </pc:spChg>
      </pc:sldChg>
      <pc:sldChg chg="delSp modSp mod">
        <pc:chgData name="大悟 細谷" userId="d1df2df22e413edf" providerId="LiveId" clId="{8B712658-10F8-43ED-8660-BF864081E25F}" dt="2025-03-02T05:09:15.784" v="132"/>
        <pc:sldMkLst>
          <pc:docMk/>
          <pc:sldMk cId="4079144939" sldId="1513"/>
        </pc:sldMkLst>
        <pc:spChg chg="del mod">
          <ac:chgData name="大悟 細谷" userId="d1df2df22e413edf" providerId="LiveId" clId="{8B712658-10F8-43ED-8660-BF864081E25F}" dt="2025-03-02T05:09:15.784" v="132"/>
          <ac:spMkLst>
            <pc:docMk/>
            <pc:sldMk cId="4079144939" sldId="1513"/>
            <ac:spMk id="5" creationId="{97BA417D-925C-5606-7B9A-91FADD1C987F}"/>
          </ac:spMkLst>
        </pc:spChg>
        <pc:spChg chg="mod">
          <ac:chgData name="大悟 細谷" userId="d1df2df22e413edf" providerId="LiveId" clId="{8B712658-10F8-43ED-8660-BF864081E25F}" dt="2025-03-02T05:09:11.033" v="129" actId="6549"/>
          <ac:spMkLst>
            <pc:docMk/>
            <pc:sldMk cId="4079144939" sldId="1513"/>
            <ac:spMk id="7" creationId="{9B4B7C15-AC71-AD59-4280-77B522295CC4}"/>
          </ac:spMkLst>
        </pc:spChg>
      </pc:sldChg>
      <pc:sldChg chg="addSp delSp modSp add mod">
        <pc:chgData name="大悟 細谷" userId="d1df2df22e413edf" providerId="LiveId" clId="{8B712658-10F8-43ED-8660-BF864081E25F}" dt="2025-03-02T05:46:54.597" v="386"/>
        <pc:sldMkLst>
          <pc:docMk/>
          <pc:sldMk cId="3114482094" sldId="1514"/>
        </pc:sldMkLst>
        <pc:spChg chg="add mod">
          <ac:chgData name="大悟 細谷" userId="d1df2df22e413edf" providerId="LiveId" clId="{8B712658-10F8-43ED-8660-BF864081E25F}" dt="2025-03-02T05:46:54.597" v="386"/>
          <ac:spMkLst>
            <pc:docMk/>
            <pc:sldMk cId="3114482094" sldId="1514"/>
            <ac:spMk id="2" creationId="{1BBF6D29-DF96-4ED8-CD79-17C7ECF55E68}"/>
          </ac:spMkLst>
        </pc:spChg>
        <pc:spChg chg="del">
          <ac:chgData name="大悟 細谷" userId="d1df2df22e413edf" providerId="LiveId" clId="{8B712658-10F8-43ED-8660-BF864081E25F}" dt="2025-03-02T05:45:18.777" v="372" actId="478"/>
          <ac:spMkLst>
            <pc:docMk/>
            <pc:sldMk cId="3114482094" sldId="1514"/>
            <ac:spMk id="4" creationId="{6E254280-1271-D1A8-C4CB-2D8E35DA0B13}"/>
          </ac:spMkLst>
        </pc:spChg>
        <pc:spChg chg="del">
          <ac:chgData name="大悟 細谷" userId="d1df2df22e413edf" providerId="LiveId" clId="{8B712658-10F8-43ED-8660-BF864081E25F}" dt="2025-03-02T05:45:22.474" v="373" actId="478"/>
          <ac:spMkLst>
            <pc:docMk/>
            <pc:sldMk cId="3114482094" sldId="1514"/>
            <ac:spMk id="6" creationId="{CF8EA757-0D96-69D5-9E5B-146E91750CE9}"/>
          </ac:spMkLst>
        </pc:spChg>
        <pc:spChg chg="del">
          <ac:chgData name="大悟 細谷" userId="d1df2df22e413edf" providerId="LiveId" clId="{8B712658-10F8-43ED-8660-BF864081E25F}" dt="2025-03-02T05:45:18.777" v="372" actId="478"/>
          <ac:spMkLst>
            <pc:docMk/>
            <pc:sldMk cId="3114482094" sldId="1514"/>
            <ac:spMk id="19461" creationId="{A81CD271-B3CD-F415-1D16-545965F04C92}"/>
          </ac:spMkLst>
        </pc:spChg>
        <pc:spChg chg="del">
          <ac:chgData name="大悟 細谷" userId="d1df2df22e413edf" providerId="LiveId" clId="{8B712658-10F8-43ED-8660-BF864081E25F}" dt="2025-03-02T05:45:18.777" v="372" actId="478"/>
          <ac:spMkLst>
            <pc:docMk/>
            <pc:sldMk cId="3114482094" sldId="1514"/>
            <ac:spMk id="19462" creationId="{2B703DAB-EDB9-4C42-60C3-C8F5E3527F01}"/>
          </ac:spMkLst>
        </pc:spChg>
        <pc:picChg chg="add mod">
          <ac:chgData name="大悟 細谷" userId="d1df2df22e413edf" providerId="LiveId" clId="{8B712658-10F8-43ED-8660-BF864081E25F}" dt="2025-03-02T05:45:33.767" v="377" actId="1076"/>
          <ac:picMkLst>
            <pc:docMk/>
            <pc:sldMk cId="3114482094" sldId="1514"/>
            <ac:picMk id="1026" creationId="{79A457DD-88CD-D71F-692B-3036EAC648FD}"/>
          </ac:picMkLst>
        </pc:picChg>
      </pc:sldChg>
      <pc:sldChg chg="addSp delSp modSp add mod">
        <pc:chgData name="大悟 細谷" userId="d1df2df22e413edf" providerId="LiveId" clId="{8B712658-10F8-43ED-8660-BF864081E25F}" dt="2025-03-02T06:35:46.690" v="665" actId="1076"/>
        <pc:sldMkLst>
          <pc:docMk/>
          <pc:sldMk cId="2679516408" sldId="1515"/>
        </pc:sldMkLst>
        <pc:spChg chg="mod">
          <ac:chgData name="大悟 細谷" userId="d1df2df22e413edf" providerId="LiveId" clId="{8B712658-10F8-43ED-8660-BF864081E25F}" dt="2025-03-02T06:34:14.765" v="550" actId="1035"/>
          <ac:spMkLst>
            <pc:docMk/>
            <pc:sldMk cId="2679516408" sldId="1515"/>
            <ac:spMk id="2" creationId="{5FA17D3C-EFEC-A784-1351-EADE150C5658}"/>
          </ac:spMkLst>
        </pc:spChg>
        <pc:spChg chg="del">
          <ac:chgData name="大悟 細谷" userId="d1df2df22e413edf" providerId="LiveId" clId="{8B712658-10F8-43ED-8660-BF864081E25F}" dt="2025-03-02T06:32:05.207" v="528" actId="478"/>
          <ac:spMkLst>
            <pc:docMk/>
            <pc:sldMk cId="2679516408" sldId="1515"/>
            <ac:spMk id="4" creationId="{383A93C4-EC17-90FF-4063-75DA16DFA850}"/>
          </ac:spMkLst>
        </pc:spChg>
        <pc:spChg chg="mod">
          <ac:chgData name="大悟 細谷" userId="d1df2df22e413edf" providerId="LiveId" clId="{8B712658-10F8-43ED-8660-BF864081E25F}" dt="2025-03-02T06:35:25.470" v="647" actId="14100"/>
          <ac:spMkLst>
            <pc:docMk/>
            <pc:sldMk cId="2679516408" sldId="1515"/>
            <ac:spMk id="6" creationId="{70EC1C9A-907A-4CD3-4105-6091F428D043}"/>
          </ac:spMkLst>
        </pc:spChg>
        <pc:spChg chg="add del mod">
          <ac:chgData name="大悟 細谷" userId="d1df2df22e413edf" providerId="LiveId" clId="{8B712658-10F8-43ED-8660-BF864081E25F}" dt="2025-03-02T06:31:57.715" v="527" actId="478"/>
          <ac:spMkLst>
            <pc:docMk/>
            <pc:sldMk cId="2679516408" sldId="1515"/>
            <ac:spMk id="7" creationId="{DC2C0355-CFB0-16E4-29F5-690E77780856}"/>
          </ac:spMkLst>
        </pc:spChg>
        <pc:spChg chg="add mod">
          <ac:chgData name="大悟 細谷" userId="d1df2df22e413edf" providerId="LiveId" clId="{8B712658-10F8-43ED-8660-BF864081E25F}" dt="2025-03-02T06:35:41.694" v="664" actId="1035"/>
          <ac:spMkLst>
            <pc:docMk/>
            <pc:sldMk cId="2679516408" sldId="1515"/>
            <ac:spMk id="8" creationId="{6EA7A0A5-4B53-0CBF-8F33-17CEF225A63C}"/>
          </ac:spMkLst>
        </pc:spChg>
        <pc:spChg chg="add mod">
          <ac:chgData name="大悟 細谷" userId="d1df2df22e413edf" providerId="LiveId" clId="{8B712658-10F8-43ED-8660-BF864081E25F}" dt="2025-03-02T06:35:46.690" v="665" actId="1076"/>
          <ac:spMkLst>
            <pc:docMk/>
            <pc:sldMk cId="2679516408" sldId="1515"/>
            <ac:spMk id="9" creationId="{3873134B-609E-C9CD-FBDB-1AB75425726A}"/>
          </ac:spMkLst>
        </pc:spChg>
        <pc:spChg chg="add del mod">
          <ac:chgData name="大悟 細谷" userId="d1df2df22e413edf" providerId="LiveId" clId="{8B712658-10F8-43ED-8660-BF864081E25F}" dt="2025-03-02T06:33:45.984" v="540" actId="478"/>
          <ac:spMkLst>
            <pc:docMk/>
            <pc:sldMk cId="2679516408" sldId="1515"/>
            <ac:spMk id="10" creationId="{83BA5C34-88B4-1EDC-5476-BEE51AF5095E}"/>
          </ac:spMkLst>
        </pc:spChg>
        <pc:spChg chg="del">
          <ac:chgData name="大悟 細谷" userId="d1df2df22e413edf" providerId="LiveId" clId="{8B712658-10F8-43ED-8660-BF864081E25F}" dt="2025-03-02T06:30:55.738" v="506" actId="478"/>
          <ac:spMkLst>
            <pc:docMk/>
            <pc:sldMk cId="2679516408" sldId="1515"/>
            <ac:spMk id="19461" creationId="{4054F949-962A-A746-5DF7-DB904438F888}"/>
          </ac:spMkLst>
        </pc:spChg>
        <pc:spChg chg="del">
          <ac:chgData name="大悟 細谷" userId="d1df2df22e413edf" providerId="LiveId" clId="{8B712658-10F8-43ED-8660-BF864081E25F}" dt="2025-03-02T06:32:07.931" v="529" actId="478"/>
          <ac:spMkLst>
            <pc:docMk/>
            <pc:sldMk cId="2679516408" sldId="1515"/>
            <ac:spMk id="19462" creationId="{D5186252-745F-EDFD-7F48-C15A9048B261}"/>
          </ac:spMkLst>
        </pc:spChg>
      </pc:sldChg>
      <pc:sldChg chg="addSp delSp modSp add mod ord">
        <pc:chgData name="大悟 細谷" userId="d1df2df22e413edf" providerId="LiveId" clId="{8B712658-10F8-43ED-8660-BF864081E25F}" dt="2025-03-02T06:41:41.507" v="715"/>
        <pc:sldMkLst>
          <pc:docMk/>
          <pc:sldMk cId="888789094" sldId="1516"/>
        </pc:sldMkLst>
        <pc:spChg chg="mod">
          <ac:chgData name="大悟 細谷" userId="d1df2df22e413edf" providerId="LiveId" clId="{8B712658-10F8-43ED-8660-BF864081E25F}" dt="2025-03-02T06:38:51.319" v="670"/>
          <ac:spMkLst>
            <pc:docMk/>
            <pc:sldMk cId="888789094" sldId="1516"/>
            <ac:spMk id="2" creationId="{203D587A-8BC3-564B-B6F2-64BE6B453A83}"/>
          </ac:spMkLst>
        </pc:spChg>
        <pc:spChg chg="mod">
          <ac:chgData name="大悟 細谷" userId="d1df2df22e413edf" providerId="LiveId" clId="{8B712658-10F8-43ED-8660-BF864081E25F}" dt="2025-03-02T06:41:41.507" v="715"/>
          <ac:spMkLst>
            <pc:docMk/>
            <pc:sldMk cId="888789094" sldId="1516"/>
            <ac:spMk id="5" creationId="{E9CA51F1-5508-035E-A31D-163BCE53210D}"/>
          </ac:spMkLst>
        </pc:spChg>
        <pc:picChg chg="add mod">
          <ac:chgData name="大悟 細谷" userId="d1df2df22e413edf" providerId="LiveId" clId="{8B712658-10F8-43ED-8660-BF864081E25F}" dt="2025-03-02T06:38:16.681" v="669" actId="1076"/>
          <ac:picMkLst>
            <pc:docMk/>
            <pc:sldMk cId="888789094" sldId="1516"/>
            <ac:picMk id="6" creationId="{A5BC23A1-41AF-8960-B5B4-009E6AE0D256}"/>
          </ac:picMkLst>
        </pc:picChg>
        <pc:picChg chg="del">
          <ac:chgData name="大悟 細谷" userId="d1df2df22e413edf" providerId="LiveId" clId="{8B712658-10F8-43ED-8660-BF864081E25F}" dt="2025-03-02T06:38:10.876" v="667" actId="478"/>
          <ac:picMkLst>
            <pc:docMk/>
            <pc:sldMk cId="888789094" sldId="1516"/>
            <ac:picMk id="1026" creationId="{F05D9843-501B-FEDA-AF4F-1E77D1B9FE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AE3A7B7-494E-AE97-3854-9839460C87A0}"/>
              </a:ext>
            </a:extLst>
          </p:cNvPr>
          <p:cNvSpPr>
            <a:spLocks noGrp="1"/>
          </p:cNvSpPr>
          <p:nvPr>
            <p:ph type="hdr" sz="quarter"/>
          </p:nvPr>
        </p:nvSpPr>
        <p:spPr>
          <a:xfrm>
            <a:off x="0" y="0"/>
            <a:ext cx="2919413" cy="495300"/>
          </a:xfrm>
          <a:prstGeom prst="rect">
            <a:avLst/>
          </a:prstGeom>
        </p:spPr>
        <p:txBody>
          <a:bodyPr vert="horz" lIns="91426" tIns="45713" rIns="91426" bIns="45713"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a:extLst>
              <a:ext uri="{FF2B5EF4-FFF2-40B4-BE49-F238E27FC236}">
                <a16:creationId xmlns:a16="http://schemas.microsoft.com/office/drawing/2014/main" id="{2226A6B4-488F-B602-817A-0FB3A8747F1B}"/>
              </a:ext>
            </a:extLst>
          </p:cNvPr>
          <p:cNvSpPr>
            <a:spLocks noGrp="1"/>
          </p:cNvSpPr>
          <p:nvPr>
            <p:ph type="dt" idx="1"/>
          </p:nvPr>
        </p:nvSpPr>
        <p:spPr>
          <a:xfrm>
            <a:off x="3814763" y="0"/>
            <a:ext cx="2919412" cy="495300"/>
          </a:xfrm>
          <a:prstGeom prst="rect">
            <a:avLst/>
          </a:prstGeom>
        </p:spPr>
        <p:txBody>
          <a:bodyPr vert="horz" lIns="91426" tIns="45713" rIns="91426" bIns="45713" rtlCol="0"/>
          <a:lstStyle>
            <a:lvl1pPr algn="r" eaLnBrk="1" fontAlgn="auto" hangingPunct="1">
              <a:spcBef>
                <a:spcPts val="0"/>
              </a:spcBef>
              <a:spcAft>
                <a:spcPts val="0"/>
              </a:spcAft>
              <a:defRPr kumimoji="1" sz="1200">
                <a:latin typeface="+mn-lt"/>
              </a:defRPr>
            </a:lvl1pPr>
          </a:lstStyle>
          <a:p>
            <a:pPr>
              <a:defRPr/>
            </a:pPr>
            <a:fld id="{6D2FF354-8113-4848-8E55-F154B4B7A862}" type="datetimeFigureOut">
              <a:rPr lang="ja-JP" altLang="en-US"/>
              <a:pPr>
                <a:defRPr/>
              </a:pPr>
              <a:t>2025/4/11</a:t>
            </a:fld>
            <a:endParaRPr lang="ja-JP" altLang="en-US"/>
          </a:p>
        </p:txBody>
      </p:sp>
      <p:sp>
        <p:nvSpPr>
          <p:cNvPr id="4" name="スライド イメージ プレースホルダー 3">
            <a:extLst>
              <a:ext uri="{FF2B5EF4-FFF2-40B4-BE49-F238E27FC236}">
                <a16:creationId xmlns:a16="http://schemas.microsoft.com/office/drawing/2014/main" id="{3C53AAA6-81DC-F66F-A5FE-2E39A19183FC}"/>
              </a:ext>
            </a:extLst>
          </p:cNvPr>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26" tIns="45713" rIns="91426" bIns="45713"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3924FA9A-D1F5-4F82-B4AE-AFF37A837B3E}"/>
              </a:ext>
            </a:extLst>
          </p:cNvPr>
          <p:cNvSpPr>
            <a:spLocks noGrp="1"/>
          </p:cNvSpPr>
          <p:nvPr>
            <p:ph type="body" sz="quarter" idx="3"/>
          </p:nvPr>
        </p:nvSpPr>
        <p:spPr>
          <a:xfrm>
            <a:off x="673100" y="4748213"/>
            <a:ext cx="5389563" cy="3884612"/>
          </a:xfrm>
          <a:prstGeom prst="rect">
            <a:avLst/>
          </a:prstGeom>
        </p:spPr>
        <p:txBody>
          <a:bodyPr vert="horz" lIns="91426" tIns="45713" rIns="91426" bIns="4571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0DF1F70-7D7A-ACD4-36FA-449754EA1B2D}"/>
              </a:ext>
            </a:extLst>
          </p:cNvPr>
          <p:cNvSpPr>
            <a:spLocks noGrp="1"/>
          </p:cNvSpPr>
          <p:nvPr>
            <p:ph type="ftr" sz="quarter" idx="4"/>
          </p:nvPr>
        </p:nvSpPr>
        <p:spPr>
          <a:xfrm>
            <a:off x="0" y="9371013"/>
            <a:ext cx="2919413" cy="495300"/>
          </a:xfrm>
          <a:prstGeom prst="rect">
            <a:avLst/>
          </a:prstGeom>
        </p:spPr>
        <p:txBody>
          <a:bodyPr vert="horz" lIns="91426" tIns="45713" rIns="91426" bIns="45713"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1BF466E-2932-1F46-399E-CA78A806D41F}"/>
              </a:ext>
            </a:extLst>
          </p:cNvPr>
          <p:cNvSpPr>
            <a:spLocks noGrp="1"/>
          </p:cNvSpPr>
          <p:nvPr>
            <p:ph type="sldNum" sz="quarter" idx="5"/>
          </p:nvPr>
        </p:nvSpPr>
        <p:spPr>
          <a:xfrm>
            <a:off x="3814763" y="9371013"/>
            <a:ext cx="2919412" cy="495300"/>
          </a:xfrm>
          <a:prstGeom prst="rect">
            <a:avLst/>
          </a:prstGeom>
        </p:spPr>
        <p:txBody>
          <a:bodyPr vert="horz" wrap="square" lIns="91426" tIns="45713" rIns="91426" bIns="45713" numCol="1" anchor="b" anchorCtr="0" compatLnSpc="1">
            <a:prstTxWarp prst="textNoShape">
              <a:avLst/>
            </a:prstTxWarp>
          </a:bodyPr>
          <a:lstStyle>
            <a:lvl1pPr algn="r" eaLnBrk="1" hangingPunct="1">
              <a:defRPr kumimoji="1" sz="1200">
                <a:latin typeface="游ゴシック" panose="020B0400000000000000" pitchFamily="50" charset="-128"/>
              </a:defRPr>
            </a:lvl1pPr>
          </a:lstStyle>
          <a:p>
            <a:pPr>
              <a:defRPr/>
            </a:pPr>
            <a:fld id="{E685643B-5DB7-4764-8B18-C11B386B533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6180E-847C-E2B0-B7B6-61D4974DB69F}"/>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3C5E8E8D-31B1-05EB-3412-B08AB03B92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61FE29E-386D-610A-A110-26AA1E7974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DF279F77-FF0F-6657-69C8-AD2DBCA1EE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409182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9AF78-B523-C57A-7B6A-91F41F6E2879}"/>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E3170D4A-3160-D60E-1AD2-E3070AE27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20DDAC9B-7176-0D4D-0EBF-E85ECACFF5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2E7596FA-6A2E-FC8A-4744-54EA2ED841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79724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AF45A-F5C1-9188-79F1-5EBAE9EA3F1D}"/>
            </a:ext>
          </a:extLst>
        </p:cNvPr>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0C23A862-FE88-8808-4A5D-653AD9A71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6C7B2172-D629-4FC3-63A8-9236C02A41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dirty="0"/>
          </a:p>
        </p:txBody>
      </p:sp>
      <p:sp>
        <p:nvSpPr>
          <p:cNvPr id="18436" name="スライド番号プレースホルダー 3">
            <a:extLst>
              <a:ext uri="{FF2B5EF4-FFF2-40B4-BE49-F238E27FC236}">
                <a16:creationId xmlns:a16="http://schemas.microsoft.com/office/drawing/2014/main" id="{5AD8BECD-ED36-1B0A-8C31-22CBB1AD17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E6A2586F-1D11-4744-A34E-39BED4E52AE9}" type="slidenum">
              <a:rPr lang="ja-JP" altLang="en-US" smtClean="0">
                <a:solidFill>
                  <a:srgbClr val="000000"/>
                </a:solidFill>
                <a:latin typeface="游ゴシック" panose="020B0400000000000000" pitchFamily="50" charset="-128"/>
              </a:rPr>
              <a:pPr/>
              <a:t>10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06504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3758E-D00D-C928-2C8F-106A52602BCE}"/>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C9008BD-A07B-F3FE-E807-8087D83743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79BCE879-3CA3-E906-38FE-E90DEDFC6019}"/>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5E1B4726-27E5-E304-E005-DCFDE5EE15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11</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00346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1FB3C-7BF1-125B-934F-5581752C6648}"/>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0A2F2243-8270-1301-B201-14BA70B880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FFD655AF-0576-5A1B-8024-AB14EB9F52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1ADC4063-69FF-852B-473E-B026ECBD78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97185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B3AAC-1122-79FA-3626-44CF14F9A25D}"/>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30BF9AA0-B690-DEDD-9EA3-2BB4D71A58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B156BB8D-F2FB-A22D-CFDC-28519E7B08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72744AC5-B7F7-2574-3A66-AA9BFB9729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4841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0A059-B061-F32B-AF5C-F2FB5F34D2B9}"/>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3E3EB613-9687-E6E7-A9E5-60C71624B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A1D1BFA2-3DDF-E02F-8DFA-7C773BAFDA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45EDEC25-2F20-3CD4-B7CA-328A20492A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411535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3BE7D-B2EE-9616-8C48-F807AAF7460C}"/>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5047364B-6750-CFD6-5415-A7CBCC7C76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B2ED4BA7-8605-F1BB-B899-C7EDA53268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dirty="0"/>
          </a:p>
        </p:txBody>
      </p:sp>
      <p:sp>
        <p:nvSpPr>
          <p:cNvPr id="20484" name="スライド番号プレースホルダー 3">
            <a:extLst>
              <a:ext uri="{FF2B5EF4-FFF2-40B4-BE49-F238E27FC236}">
                <a16:creationId xmlns:a16="http://schemas.microsoft.com/office/drawing/2014/main" id="{F1C5BF17-1692-1653-727B-61E738D297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995784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36ABC-4862-F3D8-9DAE-F15C40A75094}"/>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826CAF90-E4F8-E55E-5995-B7F392FF6A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0B0F4D2-879C-3FEB-CFBB-35C7C88947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dirty="0"/>
          </a:p>
        </p:txBody>
      </p:sp>
      <p:sp>
        <p:nvSpPr>
          <p:cNvPr id="20484" name="スライド番号プレースホルダー 3">
            <a:extLst>
              <a:ext uri="{FF2B5EF4-FFF2-40B4-BE49-F238E27FC236}">
                <a16:creationId xmlns:a16="http://schemas.microsoft.com/office/drawing/2014/main" id="{9601ECBD-C1FC-C0F4-9E53-0EE92520A8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8507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18D3-711E-4092-C46B-FF0575D3905C}"/>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3914D0BB-41BB-65BA-9213-1C9FA44D29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277F181-48DB-94AC-F71F-D03706FD2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A14DC167-69DE-2DF8-B559-984449FF68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52284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99469-2B54-5CD5-175C-C11D1F9400F3}"/>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12758735-D93F-626B-53AE-645753EB6C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C7C7C97E-E5BD-8DB8-AB85-45D5066FC7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6BC57309-26D5-E703-9750-0B88334BA2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1167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5C907D63-4C88-3CBD-8AE9-E03F1C4F9F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AE8488FF-2585-DF92-8752-7DF7C1D42D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4340" name="スライド番号プレースホルダー 3">
            <a:extLst>
              <a:ext uri="{FF2B5EF4-FFF2-40B4-BE49-F238E27FC236}">
                <a16:creationId xmlns:a16="http://schemas.microsoft.com/office/drawing/2014/main" id="{430C0561-16D1-6DA5-D768-44284F30F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AC2EFABA-833C-4E6F-B93A-6C2A1F453F20}" type="slidenum">
              <a:rPr lang="ja-JP" altLang="en-US" smtClean="0">
                <a:solidFill>
                  <a:srgbClr val="000000"/>
                </a:solidFill>
                <a:latin typeface="游ゴシック" panose="020B0400000000000000" pitchFamily="50" charset="-128"/>
              </a:rPr>
              <a:pPr/>
              <a:t>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F028D-CD30-A946-43C3-607A1AEB8E2F}"/>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31F4890C-2CE7-9A43-E1B8-6A35BCC68E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051CF284-C1DE-025A-EC23-290A909914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F278D8A3-3AB7-833E-9F9E-25057CE7F4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960877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F78ED-75E7-50E2-51A9-B06E22008FD1}"/>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F1976646-C5AD-6121-41F1-4348595CAC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658EB388-2D94-8228-ED4D-32BA2C5C6C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D6F6410B-50DF-582E-1FF7-94516F5A21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840658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06063-BCF1-C95A-E6C9-692DF8AE0C86}"/>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AB04F4FD-08CA-B014-0773-31F8D5FBBE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843C7FF4-EF0E-7929-C6C6-B71E782B28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1BBF3486-A85A-56DD-A958-1E6FA6F216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533412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00AC6-263F-0FF9-851B-2AEC2A6EA36E}"/>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B3C5EA37-4DF7-561F-37E6-CB99865F00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5133F463-B1D3-9311-0D70-FD2706FE46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7186422C-4F21-59DF-EDE8-A10DD3B8F6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535376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F0C46-BA1B-4D1D-6F7C-0F26DC0B2D21}"/>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FC081485-B7F4-D94D-4B3B-89B43D8A94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765F09FB-2655-A9CD-6DDF-D3A59E6A23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EED3EAC0-2E57-486C-E15F-61CEFF5F25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36494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60319-A6C8-1B28-91FC-615BCCA026F5}"/>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18D76B12-2C59-6F2F-7236-53B3EC7674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74F9999F-C7C1-C486-451B-58570F0691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8B6D39B4-AB53-91C1-C215-D6E1F5C81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426766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FC4F7-3870-4E0D-6E1C-C0EC52660850}"/>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394E8262-87C7-939E-FFAC-7D3F354DEF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1392ED64-CBBB-6F3C-5075-A68707F63B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05DDD467-928C-B569-3BEF-2BD7B3ACF3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794020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F97CC-100C-861A-5E84-FABFBF95ECD6}"/>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BBD5EDAA-A958-7E41-F2D0-C11238059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6E77D4CF-9DF4-8945-2337-5932579D6E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E2582F64-146D-FB98-8F23-F8AE3A5220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71371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BD8-E4B1-A218-BB32-0A5ADC54577C}"/>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E0D6F7C-9E32-28C8-E77F-332C68D7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B9A0226-C3A1-0D8F-F18E-CB1D14032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C9CE4EC8-CD16-56E7-60FF-FBDAE7321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27</a:t>
            </a:fld>
            <a:endParaRPr lang="ja-JP" altLang="en-US">
              <a:solidFill>
                <a:srgbClr val="000000"/>
              </a:solidFill>
            </a:endParaRPr>
          </a:p>
        </p:txBody>
      </p:sp>
    </p:spTree>
    <p:extLst>
      <p:ext uri="{BB962C8B-B14F-4D97-AF65-F5344CB8AC3E}">
        <p14:creationId xmlns:p14="http://schemas.microsoft.com/office/powerpoint/2010/main" val="4175155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C257-C443-B91A-4D3A-3E9AE5ABEE46}"/>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C9498C7-7133-BB01-35E9-7449BDAF6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E8110D9-FE49-33B0-E49E-7DBD9E5F3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E398D6D5-181A-172C-D937-B8862362E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28</a:t>
            </a:fld>
            <a:endParaRPr lang="ja-JP" altLang="en-US">
              <a:solidFill>
                <a:srgbClr val="000000"/>
              </a:solidFill>
            </a:endParaRPr>
          </a:p>
        </p:txBody>
      </p:sp>
    </p:spTree>
    <p:extLst>
      <p:ext uri="{BB962C8B-B14F-4D97-AF65-F5344CB8AC3E}">
        <p14:creationId xmlns:p14="http://schemas.microsoft.com/office/powerpoint/2010/main" val="212400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B7E56372-9FB4-3674-5AE8-F7F87647C1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5A4B732E-FB36-8A7A-A1A2-FC8660ED10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16388" name="スライド番号プレースホルダー 3">
            <a:extLst>
              <a:ext uri="{FF2B5EF4-FFF2-40B4-BE49-F238E27FC236}">
                <a16:creationId xmlns:a16="http://schemas.microsoft.com/office/drawing/2014/main" id="{9F42D5A1-1DB4-7393-B51F-C3A50BE93C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1BC76A7F-D5E0-497B-8ED6-7EEE1CC9F37F}" type="slidenum">
              <a:rPr lang="ja-JP" altLang="en-US" smtClean="0">
                <a:solidFill>
                  <a:srgbClr val="000000"/>
                </a:solidFill>
                <a:latin typeface="游ゴシック" panose="020B0400000000000000" pitchFamily="50" charset="-128"/>
              </a:rPr>
              <a:pPr/>
              <a:t>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714A5-151F-FA05-6049-EF80318539BC}"/>
            </a:ext>
          </a:extLst>
        </p:cNvPr>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E713B26B-EED6-1B02-D28C-98EDAF5024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DE813DEB-D3A9-CEC8-1576-37638CF332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6FD928EB-EEFB-4D32-F67A-3351D275190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29</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227289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1DC1-1A55-08E4-98AD-EAD36177D0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038CE2A-2474-4437-3A50-76C81A0E46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643E5E0-E4DB-21CB-272E-0BABD1EB2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DDDEF673-7A2A-3D82-6799-6718A98901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77645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E43F-2A48-243F-A08F-2171FABA4E85}"/>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836289FB-007B-D19B-9D67-86D8D6AB4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19BF6C5-A980-26AD-A70E-77A45EC75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8"/>
              </a:spcBef>
            </a:pPr>
            <a:endParaRPr lang="en-US" altLang="ja-JP"/>
          </a:p>
        </p:txBody>
      </p:sp>
      <p:sp>
        <p:nvSpPr>
          <p:cNvPr id="38916" name="スライド番号プレースホルダー 3">
            <a:extLst>
              <a:ext uri="{FF2B5EF4-FFF2-40B4-BE49-F238E27FC236}">
                <a16:creationId xmlns:a16="http://schemas.microsoft.com/office/drawing/2014/main" id="{5ABE41CD-2995-4A2C-0202-4E50BDBB5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957228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3B6A24F-AEF1-B082-6F35-92CFC8E7FB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8E3914F-DCC3-3431-208A-B515144860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676D7288-36C5-43B3-82FC-208814956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60649-C339-417E-CE31-75A8B1FF2306}"/>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3414B0B-EB38-C849-A20F-B277386F5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AE5494AA-8E24-2320-3B48-2F9B82723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E405135E-9F75-53D2-46DC-775D7EF91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91428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0F89-2CFB-484F-80AE-036E1C0E06BE}"/>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E9793A44-57A0-B903-8DFC-29D7EFBA7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7E2CC37-02E8-00D6-9A26-4EADD4B676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8"/>
              </a:spcBef>
            </a:pPr>
            <a:endParaRPr lang="en-US" altLang="ja-JP"/>
          </a:p>
        </p:txBody>
      </p:sp>
      <p:sp>
        <p:nvSpPr>
          <p:cNvPr id="38916" name="スライド番号プレースホルダー 3">
            <a:extLst>
              <a:ext uri="{FF2B5EF4-FFF2-40B4-BE49-F238E27FC236}">
                <a16:creationId xmlns:a16="http://schemas.microsoft.com/office/drawing/2014/main" id="{60308AD6-893E-8C4E-66AC-30DEBAAFB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62043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5F57-A856-A2B1-61DD-611D4BF12C54}"/>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BD84D8F-1469-964C-DB7C-C0F88F755F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F473F24C-39DB-1F85-9CE1-19DAC39F2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77745873-4B10-9A92-3FE7-4232AA05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000028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2E3C6-B3FA-9AE6-662A-165BD9257087}"/>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71EF0C1-810C-85C7-37F4-1B98EB492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E5C87871-8C24-16DC-9C7A-440DCA82A2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3BD036F1-F448-5DF8-F95C-292AFC2EC6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21091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E7117-D9BB-AC90-8139-2A513C3FCC8A}"/>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D1E8647-816A-72C6-0843-33EBC4A41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51FA2603-0F16-8824-1A20-D777B226C0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FB3E7C4-3AA3-0697-76C5-CF79B1FE6B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157586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1FD4-6CDC-4F39-5338-28E45DC609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45FE7A26-B328-517C-F872-BA559D2C34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61D2329-6086-B6C2-2B16-6D25AFA265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C7381734-FFBE-DCCA-1803-4B2548F5FC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4998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C87FC197-66F3-DB47-1081-38BDCCD53B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A9799D27-DB06-C81E-A6A8-4689EBED4B6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ja-JP" dirty="0"/>
          </a:p>
        </p:txBody>
      </p:sp>
      <p:sp>
        <p:nvSpPr>
          <p:cNvPr id="18436" name="スライド番号プレースホルダー 3">
            <a:extLst>
              <a:ext uri="{FF2B5EF4-FFF2-40B4-BE49-F238E27FC236}">
                <a16:creationId xmlns:a16="http://schemas.microsoft.com/office/drawing/2014/main" id="{39122E1B-0463-CC5B-AAC7-4FD3A685B2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C11C35FA-2D4C-445E-B849-11893BF60F55}"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6F5A-19C6-C84C-BDD9-3A04AEBE2D50}"/>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52A3AEDF-B36D-5D05-2688-A9BA320EC2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B580B22-74D7-F0CC-EEAA-ACD90B9A8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8"/>
              </a:spcBef>
            </a:pPr>
            <a:endParaRPr lang="en-US" altLang="ja-JP"/>
          </a:p>
        </p:txBody>
      </p:sp>
      <p:sp>
        <p:nvSpPr>
          <p:cNvPr id="38916" name="スライド番号プレースホルダー 3">
            <a:extLst>
              <a:ext uri="{FF2B5EF4-FFF2-40B4-BE49-F238E27FC236}">
                <a16:creationId xmlns:a16="http://schemas.microsoft.com/office/drawing/2014/main" id="{36812E1C-E318-0271-F4CD-72E0BCC19B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266977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197E1-F339-E03E-08F7-FDC9F1D036DC}"/>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79904D5-0855-2046-DC28-EB5B913A7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374B7CC-64F4-E2E8-024C-F518B0EAE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DD13DE2A-6EA4-72FF-BC0C-EE33AA9C29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852340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0FFF-6D1A-CAEC-610D-7BA90F3E1B3B}"/>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946F4E6E-F565-7B1D-3358-0C04C7AB48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8A8D4322-8214-1854-950E-25AEB04644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0636B1D0-8AA2-0BEA-1676-925511DF0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3880449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4B97DF2B-E79E-70A0-4E24-1B9F95624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35D7F231-1811-55DC-97A1-9C8C027783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ー 3">
            <a:extLst>
              <a:ext uri="{FF2B5EF4-FFF2-40B4-BE49-F238E27FC236}">
                <a16:creationId xmlns:a16="http://schemas.microsoft.com/office/drawing/2014/main" id="{C020D534-1BB5-44BF-86F8-1A1EE873927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37452" indent="-283635">
              <a:defRPr>
                <a:solidFill>
                  <a:schemeClr val="tx1"/>
                </a:solidFill>
                <a:latin typeface="Calibri" panose="020F0502020204030204" pitchFamily="34" charset="0"/>
              </a:defRPr>
            </a:lvl2pPr>
            <a:lvl3pPr marL="1134542" indent="-226908">
              <a:defRPr>
                <a:solidFill>
                  <a:schemeClr val="tx1"/>
                </a:solidFill>
                <a:latin typeface="Calibri" panose="020F0502020204030204" pitchFamily="34" charset="0"/>
              </a:defRPr>
            </a:lvl3pPr>
            <a:lvl4pPr marL="1588359" indent="-226908">
              <a:defRPr>
                <a:solidFill>
                  <a:schemeClr val="tx1"/>
                </a:solidFill>
                <a:latin typeface="Calibri" panose="020F0502020204030204" pitchFamily="34" charset="0"/>
              </a:defRPr>
            </a:lvl4pPr>
            <a:lvl5pPr marL="2042175" indent="-226908">
              <a:defRPr>
                <a:solidFill>
                  <a:schemeClr val="tx1"/>
                </a:solidFill>
                <a:latin typeface="Calibri" panose="020F0502020204030204" pitchFamily="34" charset="0"/>
              </a:defRPr>
            </a:lvl5pPr>
            <a:lvl6pPr marL="2495992" indent="-226908" defTabSz="453817" eaLnBrk="0" fontAlgn="base" hangingPunct="0">
              <a:spcBef>
                <a:spcPct val="0"/>
              </a:spcBef>
              <a:spcAft>
                <a:spcPct val="0"/>
              </a:spcAft>
              <a:defRPr>
                <a:solidFill>
                  <a:schemeClr val="tx1"/>
                </a:solidFill>
                <a:latin typeface="Calibri" panose="020F0502020204030204" pitchFamily="34" charset="0"/>
              </a:defRPr>
            </a:lvl6pPr>
            <a:lvl7pPr marL="2949809" indent="-226908" defTabSz="453817" eaLnBrk="0" fontAlgn="base" hangingPunct="0">
              <a:spcBef>
                <a:spcPct val="0"/>
              </a:spcBef>
              <a:spcAft>
                <a:spcPct val="0"/>
              </a:spcAft>
              <a:defRPr>
                <a:solidFill>
                  <a:schemeClr val="tx1"/>
                </a:solidFill>
                <a:latin typeface="Calibri" panose="020F0502020204030204" pitchFamily="34" charset="0"/>
              </a:defRPr>
            </a:lvl7pPr>
            <a:lvl8pPr marL="3403625" indent="-226908" defTabSz="453817" eaLnBrk="0" fontAlgn="base" hangingPunct="0">
              <a:spcBef>
                <a:spcPct val="0"/>
              </a:spcBef>
              <a:spcAft>
                <a:spcPct val="0"/>
              </a:spcAft>
              <a:defRPr>
                <a:solidFill>
                  <a:schemeClr val="tx1"/>
                </a:solidFill>
                <a:latin typeface="Calibri" panose="020F0502020204030204" pitchFamily="34" charset="0"/>
              </a:defRPr>
            </a:lvl8pPr>
            <a:lvl9pPr marL="3857442" indent="-226908" defTabSz="453817"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43</a:t>
            </a:fld>
            <a:endParaRPr lang="ja-JP" altLang="en-US">
              <a:latin typeface="游ゴシック" panose="020B0400000000000000" pitchFamily="50"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3C8AADF7-3046-E983-3861-77AC9AD05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1E937620-EFAB-5EC3-4DE3-57BF8EC25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4B66F9DE-3200-A3E1-6822-AB1BFF8EB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16A9-D4B0-DB55-072F-F91A6A56E40F}"/>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90A15D6-C59E-A7CF-D166-C7F0A3DD0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13BE475-61EC-3CEC-720E-41C92C9B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F3F3ECD9-CAC2-55ED-D18C-91721B80CD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98131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E85E-3A62-7406-A63A-A73CBFF88EFF}"/>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8697743-CD97-FA7B-8EBC-240FA044C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67F8AA5-93DE-5D43-90CF-34B1EE2B6A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4826445-B20D-CEEB-DE56-6585B0D55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800677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8C63-3FAC-480A-F72F-D7E87F776C83}"/>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4021DC9-01D6-6F3E-3318-03EA3C1EB5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7F0E9AB-F454-6439-1E78-8DDA1975E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34A33723-6BBE-C856-277F-428FBB9DA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41453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B4DE-8D29-B701-4787-E7EA60D34B55}"/>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AD7792D-DB19-44C9-D1F0-0C20F11DD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0E171013-14B8-4FAC-DA98-6BAFC0C0A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82FD72D5-40F5-3344-E0F9-76940E36C0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60118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49</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4</a:t>
            </a:fld>
            <a:endParaRPr lang="ja-JP" altLang="en-US">
              <a:latin typeface="游ゴシック" panose="020B0400000000000000" pitchFamily="50"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2C097AE3-8D10-56B5-3C94-7B6073459A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FBA0931D-3501-5EA1-53CB-60F78531D0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1200"/>
              </a:spcBef>
            </a:pPr>
            <a:endParaRPr lang="en-US" altLang="ja-JP"/>
          </a:p>
        </p:txBody>
      </p:sp>
      <p:sp>
        <p:nvSpPr>
          <p:cNvPr id="57348" name="スライド番号プレースホルダー 3">
            <a:extLst>
              <a:ext uri="{FF2B5EF4-FFF2-40B4-BE49-F238E27FC236}">
                <a16:creationId xmlns:a16="http://schemas.microsoft.com/office/drawing/2014/main" id="{509415C7-6797-6E10-38E7-9ECADF4BE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8A83B5A6-8EC7-4B47-ABF5-06020B291ED3}" type="slidenum">
              <a:rPr lang="ja-JP" altLang="en-US" smtClean="0">
                <a:solidFill>
                  <a:srgbClr val="000000"/>
                </a:solidFill>
                <a:latin typeface="游ゴシック" panose="020B0400000000000000" pitchFamily="50" charset="-128"/>
              </a:rPr>
              <a:pPr/>
              <a:t>50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2CD8E179-B6CC-5241-0855-9562285978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DF367659-3119-7A0F-9947-3A3D6DE621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1200"/>
              </a:spcBef>
            </a:pPr>
            <a:endParaRPr lang="en-US" altLang="ja-JP"/>
          </a:p>
        </p:txBody>
      </p:sp>
      <p:sp>
        <p:nvSpPr>
          <p:cNvPr id="59396" name="スライド番号プレースホルダー 3">
            <a:extLst>
              <a:ext uri="{FF2B5EF4-FFF2-40B4-BE49-F238E27FC236}">
                <a16:creationId xmlns:a16="http://schemas.microsoft.com/office/drawing/2014/main" id="{6838AFA8-B149-5DC5-B242-09A9AB6347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94C6228E-5546-4292-A064-2AB8485354C4}" type="slidenum">
              <a:rPr lang="ja-JP" altLang="en-US" smtClean="0">
                <a:solidFill>
                  <a:srgbClr val="000000"/>
                </a:solidFill>
                <a:latin typeface="游ゴシック" panose="020B0400000000000000" pitchFamily="50" charset="-128"/>
              </a:rPr>
              <a:pPr/>
              <a:t>51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C240A-742E-B176-67DF-BA8845C80D28}"/>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7F3E18C-AFE1-44BF-F047-DB2616B508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AAC49546-5C7B-E609-3A8D-E89B3C795D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24494746-2E16-46BE-0D03-B49BB931A0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571173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D2B9A-C46C-EBA5-E5F7-D409F65DB673}"/>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EAE2B9B3-D03E-B79B-26A1-BEABBFC8CC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525E0BF-05D8-C625-2991-3A6078A6EB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44389B35-FE32-2318-DB06-58D43A4E1F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06497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ECBB-9CC1-BEEC-C092-269C9E2B4706}"/>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F371F26B-CB0B-EB0E-D26C-E3CAE5BF49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38BF7FC2-E44D-6749-C200-CF0C98FB9B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53D37573-A9CB-6423-D960-BE3E8356FC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6625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B27F2-7FC5-05EE-68CC-8C17F3395CCF}"/>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E0B6A24-02F7-8270-838A-E5329B48D0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83E6CFB-948B-4844-DDDF-A5C4A2201D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82E9965F-0749-6CCA-4B03-F4C6097A98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52196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777CD842-66EE-894A-0300-C14D85D30F3C}"/>
              </a:ext>
            </a:extLst>
          </p:cNvPr>
          <p:cNvSpPr>
            <a:spLocks noGrp="1"/>
          </p:cNvSpPr>
          <p:nvPr>
            <p:ph type="dt" sz="half" idx="10"/>
          </p:nvPr>
        </p:nvSpPr>
        <p:spPr/>
        <p:txBody>
          <a:bodyPr/>
          <a:lstStyle>
            <a:lvl1pPr>
              <a:defRPr/>
            </a:lvl1pPr>
          </a:lstStyle>
          <a:p>
            <a:pPr>
              <a:defRPr/>
            </a:pPr>
            <a:fld id="{E85DEB0B-2904-44FE-8491-B60974B25C93}" type="datetime1">
              <a:rPr lang="ja-JP" altLang="en-US" smtClean="0"/>
              <a:pPr>
                <a:defRPr/>
              </a:pPr>
              <a:t>2025/4/11</a:t>
            </a:fld>
            <a:endParaRPr lang="ja-JP" altLang="en-US"/>
          </a:p>
        </p:txBody>
      </p:sp>
      <p:sp>
        <p:nvSpPr>
          <p:cNvPr id="5" name="Footer Placeholder 4">
            <a:extLst>
              <a:ext uri="{FF2B5EF4-FFF2-40B4-BE49-F238E27FC236}">
                <a16:creationId xmlns:a16="http://schemas.microsoft.com/office/drawing/2014/main" id="{3D5D1891-1AE9-13B9-26EE-E6292DAF006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C944EAF-0196-520B-99BB-271F60D0DF1D}"/>
              </a:ext>
            </a:extLst>
          </p:cNvPr>
          <p:cNvSpPr>
            <a:spLocks noGrp="1"/>
          </p:cNvSpPr>
          <p:nvPr>
            <p:ph type="sldNum" sz="quarter" idx="12"/>
          </p:nvPr>
        </p:nvSpPr>
        <p:spPr/>
        <p:txBody>
          <a:bodyPr/>
          <a:lstStyle>
            <a:lvl1pPr>
              <a:defRPr/>
            </a:lvl1pPr>
          </a:lstStyle>
          <a:p>
            <a:pPr>
              <a:defRPr/>
            </a:pPr>
            <a:fld id="{9C25A913-EDF7-4662-ADFB-457B32EF5599}" type="slidenum">
              <a:rPr lang="ja-JP" altLang="en-US" smtClean="0"/>
              <a:pPr>
                <a:defRPr/>
              </a:pPr>
              <a:t>‹#›</a:t>
            </a:fld>
            <a:endParaRPr lang="ja-JP" altLang="en-US"/>
          </a:p>
        </p:txBody>
      </p:sp>
    </p:spTree>
    <p:extLst>
      <p:ext uri="{BB962C8B-B14F-4D97-AF65-F5344CB8AC3E}">
        <p14:creationId xmlns:p14="http://schemas.microsoft.com/office/powerpoint/2010/main" val="231549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8D1EA3B-0FFC-ABA4-9166-956BE80C02CC}"/>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F5E72F62-0B01-F19E-1FDE-EA01D894CAB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4425D696-9B34-AD67-D425-A0879DC4CCA8}"/>
              </a:ext>
            </a:extLst>
          </p:cNvPr>
          <p:cNvSpPr>
            <a:spLocks noGrp="1"/>
          </p:cNvSpPr>
          <p:nvPr>
            <p:ph type="sldNum" sz="quarter" idx="10"/>
          </p:nvPr>
        </p:nvSpPr>
        <p:spPr/>
        <p:txBody>
          <a:bodyPr/>
          <a:lstStyle>
            <a:lvl1pPr>
              <a:defRPr/>
            </a:lvl1pPr>
          </a:lstStyle>
          <a:p>
            <a:pPr>
              <a:defRPr/>
            </a:pPr>
            <a:fld id="{B93FF731-4A3D-4F7A-918B-F6A85A2625BE}" type="slidenum">
              <a:rPr lang="ja-JP" altLang="en-US" smtClean="0"/>
              <a:pPr>
                <a:defRPr/>
              </a:pPr>
              <a:t>‹#›</a:t>
            </a:fld>
            <a:endParaRPr lang="ja-JP" altLang="en-US"/>
          </a:p>
        </p:txBody>
      </p:sp>
    </p:spTree>
    <p:extLst>
      <p:ext uri="{BB962C8B-B14F-4D97-AF65-F5344CB8AC3E}">
        <p14:creationId xmlns:p14="http://schemas.microsoft.com/office/powerpoint/2010/main" val="11134332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99A15E9-1899-1B79-6BEF-C10CA46242DF}"/>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35EFAD6-1D83-378D-E109-FA8AF6C655D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37B254EB-1BFE-7B67-E56B-A66717F09A52}"/>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D71E29F6-348B-DFC3-1DD4-96F4D41C29A3}"/>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EC801576-B882-938E-C721-D38C9B331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C9739342-1BA9-3C9E-B18F-2C2340135074}"/>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01517944-5421-3C05-F66F-71F66B942754}"/>
              </a:ext>
            </a:extLst>
          </p:cNvPr>
          <p:cNvSpPr>
            <a:spLocks noGrp="1"/>
          </p:cNvSpPr>
          <p:nvPr>
            <p:ph type="sldNum" sz="quarter" idx="10"/>
          </p:nvPr>
        </p:nvSpPr>
        <p:spPr/>
        <p:txBody>
          <a:bodyPr/>
          <a:lstStyle>
            <a:lvl1pPr>
              <a:defRPr/>
            </a:lvl1pPr>
          </a:lstStyle>
          <a:p>
            <a:pPr>
              <a:defRPr/>
            </a:pPr>
            <a:fld id="{C6DDAFDB-6035-4EDE-B8E9-534F804874F7}" type="slidenum">
              <a:rPr lang="ja-JP" altLang="en-US" smtClean="0"/>
              <a:pPr>
                <a:defRPr/>
              </a:pPr>
              <a:t>‹#›</a:t>
            </a:fld>
            <a:endParaRPr lang="ja-JP" altLang="en-US"/>
          </a:p>
        </p:txBody>
      </p:sp>
    </p:spTree>
    <p:extLst>
      <p:ext uri="{BB962C8B-B14F-4D97-AF65-F5344CB8AC3E}">
        <p14:creationId xmlns:p14="http://schemas.microsoft.com/office/powerpoint/2010/main" val="2306748948"/>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C2F9A1E-7605-8819-EA60-B99744BF7415}"/>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D84778B9-32AE-D0E6-762E-027DDE4C8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5B9D7E51-FE94-D9E1-399D-2F84B507E91F}"/>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受講者同士で、自由に意見交換しましょう</a:t>
            </a:r>
          </a:p>
        </p:txBody>
      </p:sp>
      <p:sp>
        <p:nvSpPr>
          <p:cNvPr id="5" name="Slide Number Placeholder 5">
            <a:extLst>
              <a:ext uri="{FF2B5EF4-FFF2-40B4-BE49-F238E27FC236}">
                <a16:creationId xmlns:a16="http://schemas.microsoft.com/office/drawing/2014/main" id="{ACE203DC-BDA3-8351-7417-A47E1824C7D6}"/>
              </a:ext>
            </a:extLst>
          </p:cNvPr>
          <p:cNvSpPr>
            <a:spLocks noGrp="1"/>
          </p:cNvSpPr>
          <p:nvPr>
            <p:ph type="sldNum" sz="quarter" idx="10"/>
          </p:nvPr>
        </p:nvSpPr>
        <p:spPr/>
        <p:txBody>
          <a:bodyPr/>
          <a:lstStyle>
            <a:lvl1pPr>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2181693854"/>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C2F9A1E-7605-8819-EA60-B99744BF7415}"/>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ACE203DC-BDA3-8351-7417-A47E1824C7D6}"/>
              </a:ext>
            </a:extLst>
          </p:cNvPr>
          <p:cNvSpPr>
            <a:spLocks noGrp="1"/>
          </p:cNvSpPr>
          <p:nvPr>
            <p:ph type="sldNum" sz="quarter" idx="10"/>
          </p:nvPr>
        </p:nvSpPr>
        <p:spPr/>
        <p:txBody>
          <a:bodyPr/>
          <a:lstStyle>
            <a:lvl1pPr>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30385679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5CF766A-5B00-77F4-1102-CA153693B3E8}"/>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5618124B-5ED9-97BA-43E7-670DED423FB5}"/>
              </a:ext>
            </a:extLst>
          </p:cNvPr>
          <p:cNvSpPr>
            <a:spLocks noGrp="1"/>
          </p:cNvSpPr>
          <p:nvPr>
            <p:ph type="sldNum" sz="quarter" idx="10"/>
          </p:nvPr>
        </p:nvSpPr>
        <p:spPr/>
        <p:txBody>
          <a:bodyPr/>
          <a:lstStyle>
            <a:lvl1pPr>
              <a:defRPr/>
            </a:lvl1pPr>
          </a:lstStyle>
          <a:p>
            <a:pPr>
              <a:defRPr/>
            </a:pPr>
            <a:fld id="{EA047D1F-8E3F-41E4-9B5A-E964976AFE1F}" type="slidenum">
              <a:rPr lang="ja-JP" altLang="en-US" smtClean="0"/>
              <a:pPr>
                <a:defRPr/>
              </a:pPr>
              <a:t>‹#›</a:t>
            </a:fld>
            <a:endParaRPr lang="ja-JP" altLang="en-US"/>
          </a:p>
        </p:txBody>
      </p:sp>
    </p:spTree>
    <p:extLst>
      <p:ext uri="{BB962C8B-B14F-4D97-AF65-F5344CB8AC3E}">
        <p14:creationId xmlns:p14="http://schemas.microsoft.com/office/powerpoint/2010/main" val="1375306505"/>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0774F4A-53B1-8771-E95D-06AFC4CB3D89}"/>
              </a:ext>
            </a:extLst>
          </p:cNvPr>
          <p:cNvSpPr>
            <a:spLocks noGrp="1"/>
          </p:cNvSpPr>
          <p:nvPr>
            <p:ph type="sldNum" sz="quarter" idx="10"/>
          </p:nvPr>
        </p:nvSpPr>
        <p:spPr/>
        <p:txBody>
          <a:bodyPr/>
          <a:lstStyle>
            <a:lvl1pPr>
              <a:defRPr/>
            </a:lvl1pPr>
          </a:lstStyle>
          <a:p>
            <a:pPr>
              <a:defRPr/>
            </a:pPr>
            <a:fld id="{12C90324-CBE7-4BBB-8612-2E36B4D378E0}" type="slidenum">
              <a:rPr lang="ja-JP" altLang="en-US" smtClean="0"/>
              <a:pPr>
                <a:defRPr/>
              </a:pPr>
              <a:t>‹#›</a:t>
            </a:fld>
            <a:endParaRPr lang="ja-JP" altLang="en-US"/>
          </a:p>
        </p:txBody>
      </p:sp>
    </p:spTree>
    <p:extLst>
      <p:ext uri="{BB962C8B-B14F-4D97-AF65-F5344CB8AC3E}">
        <p14:creationId xmlns:p14="http://schemas.microsoft.com/office/powerpoint/2010/main" val="2080242095"/>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CDDE92A-DAFD-2D29-39DC-B3CCC0C1996E}"/>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7A333A1-5614-064B-BCDC-A4D8C3D5A442}"/>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D5A562EA-6614-8A9E-7F74-2CDA7DEF5ED6}"/>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968920AF-A9D0-A7E2-BCC6-D2E0B00CF489}"/>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E3AD5770-53F0-C071-27BD-5442C8DD89A9}"/>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793EEA6F-467C-372E-50C0-3A61F1F11576}"/>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94F6F221-7E6B-8A2E-596D-B0531A2996FD}"/>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232F465D-CFB4-2F49-436F-409079CD1302}"/>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FBFFDD72-63B9-9F8F-B44E-471246185202}"/>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8484B91A-1948-FE7E-410C-51D2B362BADD}"/>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848D9F2B-8A4A-678D-76A4-7EDFCE99E4C4}"/>
              </a:ext>
            </a:extLst>
          </p:cNvPr>
          <p:cNvSpPr>
            <a:spLocks noGrp="1"/>
          </p:cNvSpPr>
          <p:nvPr>
            <p:ph type="sldNum" sz="quarter" idx="10"/>
          </p:nvPr>
        </p:nvSpPr>
        <p:spPr/>
        <p:txBody>
          <a:bodyPr/>
          <a:lstStyle>
            <a:lvl1pPr>
              <a:defRPr/>
            </a:lvl1pPr>
          </a:lstStyle>
          <a:p>
            <a:pPr>
              <a:defRPr/>
            </a:pPr>
            <a:fld id="{52EF0441-A04F-4378-A519-EB97DB97338A}" type="slidenum">
              <a:rPr lang="ja-JP" altLang="en-US" smtClean="0"/>
              <a:pPr>
                <a:defRPr/>
              </a:pPr>
              <a:t>‹#›</a:t>
            </a:fld>
            <a:endParaRPr lang="ja-JP" altLang="en-US"/>
          </a:p>
        </p:txBody>
      </p:sp>
    </p:spTree>
    <p:extLst>
      <p:ext uri="{BB962C8B-B14F-4D97-AF65-F5344CB8AC3E}">
        <p14:creationId xmlns:p14="http://schemas.microsoft.com/office/powerpoint/2010/main" val="3246980910"/>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6A25877-511D-904B-C834-3B596C94B919}"/>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DDBB434-51B8-718C-ACAE-17C442FCF8AE}"/>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grpSp>
        <p:nvGrpSpPr>
          <p:cNvPr id="7" name="グループ化 6">
            <a:extLst>
              <a:ext uri="{FF2B5EF4-FFF2-40B4-BE49-F238E27FC236}">
                <a16:creationId xmlns:a16="http://schemas.microsoft.com/office/drawing/2014/main" id="{FCC85648-EF1C-669B-A2F1-FC1630C424AB}"/>
              </a:ext>
            </a:extLst>
          </p:cNvPr>
          <p:cNvGrpSpPr/>
          <p:nvPr userDrawn="1"/>
        </p:nvGrpSpPr>
        <p:grpSpPr>
          <a:xfrm>
            <a:off x="6408738" y="587142"/>
            <a:ext cx="3341687" cy="582612"/>
            <a:chOff x="6408738" y="649288"/>
            <a:chExt cx="3341687" cy="582612"/>
          </a:xfrm>
        </p:grpSpPr>
        <p:sp>
          <p:nvSpPr>
            <p:cNvPr id="4" name="フリーフォーム: 図形 3">
              <a:extLst>
                <a:ext uri="{FF2B5EF4-FFF2-40B4-BE49-F238E27FC236}">
                  <a16:creationId xmlns:a16="http://schemas.microsoft.com/office/drawing/2014/main" id="{D8EAB2BD-3C31-5825-564B-75E0BCF50D76}"/>
                </a:ext>
              </a:extLst>
            </p:cNvPr>
            <p:cNvSpPr/>
            <p:nvPr/>
          </p:nvSpPr>
          <p:spPr>
            <a:xfrm>
              <a:off x="6408738" y="649288"/>
              <a:ext cx="3335337"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004DC96-E90D-CFD1-048C-82AE257BA988}"/>
                </a:ext>
              </a:extLst>
            </p:cNvPr>
            <p:cNvSpPr txBox="1"/>
            <p:nvPr/>
          </p:nvSpPr>
          <p:spPr>
            <a:xfrm>
              <a:off x="6415088" y="760413"/>
              <a:ext cx="3335337" cy="254000"/>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これらの書籍・文献にも目を通してみましょう</a:t>
              </a:r>
            </a:p>
          </p:txBody>
        </p:sp>
      </p:grpSp>
      <p:sp>
        <p:nvSpPr>
          <p:cNvPr id="6" name="Slide Number Placeholder 5">
            <a:extLst>
              <a:ext uri="{FF2B5EF4-FFF2-40B4-BE49-F238E27FC236}">
                <a16:creationId xmlns:a16="http://schemas.microsoft.com/office/drawing/2014/main" id="{1E5ACF88-A172-29A9-1583-99868A32E7B5}"/>
              </a:ext>
            </a:extLst>
          </p:cNvPr>
          <p:cNvSpPr>
            <a:spLocks noGrp="1"/>
          </p:cNvSpPr>
          <p:nvPr>
            <p:ph type="sldNum" sz="quarter" idx="10"/>
          </p:nvPr>
        </p:nvSpPr>
        <p:spPr/>
        <p:txBody>
          <a:bodyPr/>
          <a:lstStyle>
            <a:lvl1pPr>
              <a:defRPr/>
            </a:lvl1pPr>
          </a:lstStyle>
          <a:p>
            <a:pPr>
              <a:defRPr/>
            </a:pPr>
            <a:fld id="{EE6E47B4-E333-4436-B1E8-209EB43C1602}" type="slidenum">
              <a:rPr lang="ja-JP" altLang="en-US" smtClean="0"/>
              <a:pPr>
                <a:defRPr/>
              </a:pPr>
              <a:t>‹#›</a:t>
            </a:fld>
            <a:endParaRPr lang="ja-JP" altLang="en-US"/>
          </a:p>
        </p:txBody>
      </p:sp>
    </p:spTree>
    <p:extLst>
      <p:ext uri="{BB962C8B-B14F-4D97-AF65-F5344CB8AC3E}">
        <p14:creationId xmlns:p14="http://schemas.microsoft.com/office/powerpoint/2010/main" val="2712361927"/>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7A9241-E511-A6E9-4EBF-9F13D7F8F86A}"/>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3F3459BF-2E5A-60BF-F6EA-09CD183D8FC0}"/>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FB74AF5C-C70D-2805-8864-8AE28A00DF71}"/>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defRPr>
            </a:lvl1pPr>
          </a:lstStyle>
          <a:p>
            <a:pPr>
              <a:defRPr/>
            </a:pPr>
            <a:fld id="{06BBD176-8A0B-4009-9B6E-C4338303A45A}" type="datetime1">
              <a:rPr lang="ja-JP" altLang="en-US" smtClean="0"/>
              <a:pPr>
                <a:defRPr/>
              </a:pPr>
              <a:t>2025/4/11</a:t>
            </a:fld>
            <a:endParaRPr lang="ja-JP" altLang="en-US"/>
          </a:p>
        </p:txBody>
      </p:sp>
      <p:sp>
        <p:nvSpPr>
          <p:cNvPr id="5" name="Footer Placeholder 4">
            <a:extLst>
              <a:ext uri="{FF2B5EF4-FFF2-40B4-BE49-F238E27FC236}">
                <a16:creationId xmlns:a16="http://schemas.microsoft.com/office/drawing/2014/main" id="{797CFFD3-35A4-457C-32A6-AA3FD0F407D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119CAC09-A2F6-FA3E-E805-9FEC3589E132}"/>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a:solidFill>
                  <a:srgbClr val="898989"/>
                </a:solidFill>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245310406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20" r:id="rId5"/>
    <p:sldLayoutId id="2147483716" r:id="rId6"/>
    <p:sldLayoutId id="2147483717" r:id="rId7"/>
    <p:sldLayoutId id="2147483718" r:id="rId8"/>
    <p:sldLayoutId id="2147483719" r:id="rId9"/>
  </p:sldLayoutIdLst>
  <p:hf hdr="0" ftr="0" dt="0"/>
  <p:txStyles>
    <p:titleStyle>
      <a:lvl1pPr algn="l" rtl="0" eaLnBrk="1" fontAlgn="base" hangingPunct="1">
        <a:lnSpc>
          <a:spcPct val="90000"/>
        </a:lnSpc>
        <a:spcBef>
          <a:spcPct val="0"/>
        </a:spcBef>
        <a:spcAft>
          <a:spcPct val="0"/>
        </a:spcAft>
        <a:defRPr kumimoji="1"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kodomoshien.cfa.go.jp/young-carer/abou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fa.go.jp/policies/kodomo-kihon/"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city.minato.tokyo.jp/jidousoudanjunbitan/soudan/about.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cfa.go.jp/assets/contents/node/basic_page/field_ref_resources/a176de99-390e-4065-a7fb-fe569ab2450c/43ce0992/20230401_policies_jidougyakutai_10.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mhlw.go.jp/stf/seisakunitsuite/bunya/hukushi_kaigo/seikatsuhogo/seikatuhogo/index.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8" Type="http://schemas.openxmlformats.org/officeDocument/2006/relationships/hyperlink" Target="https://www.mhlw.go.jp/stf/newpage_41971.html" TargetMode="External"/><Relationship Id="rId3" Type="http://schemas.openxmlformats.org/officeDocument/2006/relationships/hyperlink" Target="https://www.mhlw.go.jp/stf/newpage_36563.html" TargetMode="External"/><Relationship Id="rId7" Type="http://schemas.openxmlformats.org/officeDocument/2006/relationships/hyperlink" Target="https://www.mhlw.go.jp/stf/newpage_52773.html" TargetMode="External"/><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hyperlink" Target="https://www.cfa.go.jp/policies/kodomo-kihon/" TargetMode="External"/><Relationship Id="rId11" Type="http://schemas.openxmlformats.org/officeDocument/2006/relationships/hyperlink" Target="https://www.mhlw.go.jp/content/001270093.pdf" TargetMode="External"/><Relationship Id="rId5" Type="http://schemas.openxmlformats.org/officeDocument/2006/relationships/hyperlink" Target="https://kodomoshien.cfa.go.jp/young-carer/about/" TargetMode="External"/><Relationship Id="rId10" Type="http://schemas.openxmlformats.org/officeDocument/2006/relationships/hyperlink" Target="https://www.cfa.go.jp/assets/contents/node/basic_page/field_ref_resources/a176de99-390e-4065-a7fb-fe569ab2450c/43ce0992/20230401_policies_jidougyakutai_10.pdf" TargetMode="External"/><Relationship Id="rId4" Type="http://schemas.openxmlformats.org/officeDocument/2006/relationships/hyperlink" Target="https://www.mhlw.go.jp/stf/newpage_28862.html" TargetMode="External"/><Relationship Id="rId9" Type="http://schemas.openxmlformats.org/officeDocument/2006/relationships/hyperlink" Target="https://www.city.minato.tokyo.jp/jidousoudanjunbitan/soudan/about.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497B6-D9A1-A6B7-1A8B-013813056E70}"/>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04A0BDA6-6078-9DBA-24C8-3095F7E17F76}"/>
              </a:ext>
            </a:extLst>
          </p:cNvPr>
          <p:cNvSpPr/>
          <p:nvPr/>
        </p:nvSpPr>
        <p:spPr>
          <a:xfrm>
            <a:off x="273000" y="349765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F0D1EE34-A7BC-CDA6-7965-6C7A71769456}"/>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子どものいる世帯への支援</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282F076-655D-20A1-A46E-6D73840C1C43}"/>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No.4-4</a:t>
            </a:r>
          </a:p>
        </p:txBody>
      </p:sp>
      <p:sp>
        <p:nvSpPr>
          <p:cNvPr id="11" name="正方形/長方形 10">
            <a:extLst>
              <a:ext uri="{FF2B5EF4-FFF2-40B4-BE49-F238E27FC236}">
                <a16:creationId xmlns:a16="http://schemas.microsoft.com/office/drawing/2014/main" id="{6314334D-DCC5-EB11-FC63-BD54D1F79208}"/>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92812238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B97B4-5FAC-320A-3E3F-C10EB5479240}"/>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896089CA-AEA3-34CA-E56E-647248078AF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9</a:t>
            </a:fld>
            <a:endParaRPr lang="ja-JP" altLang="en-US" sz="1000">
              <a:solidFill>
                <a:srgbClr val="898989"/>
              </a:solidFill>
            </a:endParaRPr>
          </a:p>
        </p:txBody>
      </p:sp>
      <p:sp>
        <p:nvSpPr>
          <p:cNvPr id="2" name="正方形/長方形 44">
            <a:extLst>
              <a:ext uri="{FF2B5EF4-FFF2-40B4-BE49-F238E27FC236}">
                <a16:creationId xmlns:a16="http://schemas.microsoft.com/office/drawing/2014/main" id="{D9D8F274-EE52-79BC-43B4-8A6E688FEE8B}"/>
              </a:ext>
            </a:extLst>
          </p:cNvPr>
          <p:cNvSpPr>
            <a:spLocks noChangeArrowheads="1"/>
          </p:cNvSpPr>
          <p:nvPr/>
        </p:nvSpPr>
        <p:spPr bwMode="auto">
          <a:xfrm>
            <a:off x="28258" y="6380458"/>
            <a:ext cx="9313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出典：こども家庭庁支援局虐待防止対策課「別添</a:t>
            </a:r>
            <a:r>
              <a:rPr kumimoji="0" lang="en-US" altLang="ja-JP" sz="1000" dirty="0">
                <a:latin typeface="メイリオ" panose="020B0604030504040204" pitchFamily="50" charset="-128"/>
                <a:ea typeface="メイリオ" panose="020B0604030504040204" pitchFamily="50" charset="-128"/>
              </a:rPr>
              <a:t>2</a:t>
            </a:r>
            <a:r>
              <a:rPr kumimoji="0" lang="ja-JP" altLang="en-US" sz="1000" dirty="0">
                <a:latin typeface="メイリオ" panose="020B0604030504040204" pitchFamily="50" charset="-128"/>
                <a:ea typeface="メイリオ" panose="020B0604030504040204" pitchFamily="50" charset="-128"/>
              </a:rPr>
              <a:t>学校でヤングケアラーに気づくために（学校向けポスター）」</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（事務連絡）ヤングケアラーへの支援に活用</a:t>
            </a:r>
            <a:br>
              <a:rPr kumimoji="0" lang="en-US" altLang="ja-JP" sz="1000" dirty="0">
                <a:latin typeface="メイリオ" panose="020B0604030504040204" pitchFamily="50" charset="-128"/>
                <a:ea typeface="メイリオ" panose="020B0604030504040204" pitchFamily="50" charset="-128"/>
              </a:rPr>
            </a:br>
            <a:r>
              <a:rPr kumimoji="0" lang="en-US" altLang="ja-JP" sz="1000" dirty="0">
                <a:latin typeface="メイリオ" panose="020B0604030504040204" pitchFamily="50" charset="-128"/>
                <a:ea typeface="メイリオ" panose="020B0604030504040204" pitchFamily="50" charset="-128"/>
              </a:rPr>
              <a:t>         </a:t>
            </a:r>
            <a:r>
              <a:rPr kumimoji="0" lang="ja-JP" altLang="en-US" sz="1000" dirty="0">
                <a:latin typeface="メイリオ" panose="020B0604030504040204" pitchFamily="50" charset="-128"/>
                <a:ea typeface="メイリオ" panose="020B0604030504040204" pitchFamily="50" charset="-128"/>
              </a:rPr>
              <a:t>可能な関係資料について</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 </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令和６年６月</a:t>
            </a:r>
            <a:r>
              <a:rPr kumimoji="0" lang="en-US" altLang="ja-JP" sz="1000" dirty="0">
                <a:latin typeface="メイリオ" panose="020B0604030504040204" pitchFamily="50" charset="-128"/>
                <a:ea typeface="メイリオ" panose="020B0604030504040204" pitchFamily="50" charset="-128"/>
              </a:rPr>
              <a:t>12</a:t>
            </a:r>
            <a:r>
              <a:rPr kumimoji="0" lang="ja-JP" altLang="en-US" sz="1000" dirty="0">
                <a:latin typeface="メイリオ" panose="020B0604030504040204" pitchFamily="50" charset="-128"/>
                <a:ea typeface="メイリオ" panose="020B0604030504040204" pitchFamily="50" charset="-128"/>
              </a:rPr>
              <a:t>日をもとに作成</a:t>
            </a:r>
            <a:endParaRPr kumimoji="0"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　　　こども家庭庁</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ヤングケアラーとは</a:t>
            </a:r>
            <a:r>
              <a:rPr kumimoji="0" lang="en-US" altLang="ja-JP" sz="1000" dirty="0">
                <a:latin typeface="メイリオ" panose="020B0604030504040204" pitchFamily="50" charset="-128"/>
                <a:ea typeface="メイリオ" panose="020B0604030504040204" pitchFamily="50" charset="-128"/>
              </a:rPr>
              <a:t>』, </a:t>
            </a:r>
            <a:r>
              <a:rPr kumimoji="0" lang="en-US" altLang="ja-JP" sz="1000" dirty="0">
                <a:latin typeface="メイリオ" panose="020B0604030504040204" pitchFamily="50" charset="-128"/>
                <a:ea typeface="メイリオ" panose="020B0604030504040204" pitchFamily="50" charset="-128"/>
                <a:hlinkClick r:id="rId3"/>
              </a:rPr>
              <a:t>https://kodomoshien.cfa.go.jp/young-carer/about/</a:t>
            </a:r>
            <a:r>
              <a:rPr kumimoji="0" lang="ja-JP" altLang="en-US" sz="1000" dirty="0">
                <a:latin typeface="メイリオ" panose="020B0604030504040204" pitchFamily="50" charset="-128"/>
                <a:ea typeface="メイリオ" panose="020B0604030504040204" pitchFamily="50" charset="-128"/>
              </a:rPr>
              <a:t>　をもとに作成</a:t>
            </a:r>
            <a:endParaRPr kumimoji="0" lang="en-US" altLang="ja-JP" sz="1000"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B001EE9A-3D7E-9E43-4F35-938661F99E27}"/>
              </a:ext>
            </a:extLst>
          </p:cNvPr>
          <p:cNvGrpSpPr/>
          <p:nvPr/>
        </p:nvGrpSpPr>
        <p:grpSpPr>
          <a:xfrm>
            <a:off x="374332" y="675263"/>
            <a:ext cx="8967788" cy="2277547"/>
            <a:chOff x="680720" y="801201"/>
            <a:chExt cx="8967788" cy="2277547"/>
          </a:xfrm>
        </p:grpSpPr>
        <p:sp>
          <p:nvSpPr>
            <p:cNvPr id="5" name="正方形/長方形 7">
              <a:extLst>
                <a:ext uri="{FF2B5EF4-FFF2-40B4-BE49-F238E27FC236}">
                  <a16:creationId xmlns:a16="http://schemas.microsoft.com/office/drawing/2014/main" id="{E47172EB-169F-D624-D76A-874B60E4BF24}"/>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✔ヤングケアラーとは</a:t>
              </a:r>
            </a:p>
          </p:txBody>
        </p:sp>
        <p:sp>
          <p:nvSpPr>
            <p:cNvPr id="6" name="正方形/長方形 7">
              <a:extLst>
                <a:ext uri="{FF2B5EF4-FFF2-40B4-BE49-F238E27FC236}">
                  <a16:creationId xmlns:a16="http://schemas.microsoft.com/office/drawing/2014/main" id="{9939513A-29AA-B1CD-0D00-DB08D8044B2B}"/>
                </a:ext>
              </a:extLst>
            </p:cNvPr>
            <p:cNvSpPr>
              <a:spLocks noChangeArrowheads="1"/>
            </p:cNvSpPr>
            <p:nvPr/>
          </p:nvSpPr>
          <p:spPr bwMode="auto">
            <a:xfrm>
              <a:off x="1103948" y="1262866"/>
              <a:ext cx="8544560" cy="181588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ヤングケアラーとは、「本来大人が担うと想定されている家事や家族の世話などを日常的に行っているこども・若者」のことです。</a:t>
              </a:r>
              <a:endParaRPr kumimoji="0" lang="en-US" altLang="ja-JP" sz="16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こども自身やその家族が「ヤングケアラー」であるということを認識していない、周囲が異変に気づいていても家族の問題に対してどこまで介入すべきかが分からないなどの理由から、必要な支援につながっていないケースもあります。</a:t>
              </a:r>
              <a:endParaRPr kumimoji="0" lang="en-US" altLang="ja-JP" sz="16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ヤングケアラーの支援については市区町村の「こども家庭センター」又は児童福祉担当部署等と連携しましょう。</a:t>
              </a:r>
              <a:endParaRPr kumimoji="0" lang="en-US" altLang="ja-JP" sz="1600" spc="100"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5BD91E66-B7D8-91A0-1082-921458B311EF}"/>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8" name="正方形/長方形 44">
            <a:extLst>
              <a:ext uri="{FF2B5EF4-FFF2-40B4-BE49-F238E27FC236}">
                <a16:creationId xmlns:a16="http://schemas.microsoft.com/office/drawing/2014/main" id="{913F7B72-73DE-2E88-B6D1-57FD0C561092}"/>
              </a:ext>
            </a:extLst>
          </p:cNvPr>
          <p:cNvSpPr>
            <a:spLocks noChangeArrowheads="1"/>
          </p:cNvSpPr>
          <p:nvPr/>
        </p:nvSpPr>
        <p:spPr bwMode="auto">
          <a:xfrm>
            <a:off x="31256" y="165579"/>
            <a:ext cx="1264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spc="100" dirty="0">
                <a:latin typeface="メイリオ" panose="020B0604030504040204" pitchFamily="50" charset="-128"/>
                <a:ea typeface="メイリオ" panose="020B0604030504040204" pitchFamily="50" charset="-128"/>
              </a:rPr>
              <a:t>【</a:t>
            </a:r>
            <a:r>
              <a:rPr lang="ja-JP" altLang="en-US" sz="2000" spc="100" dirty="0">
                <a:latin typeface="メイリオ" panose="020B0604030504040204" pitchFamily="50" charset="-128"/>
                <a:ea typeface="メイリオ" panose="020B0604030504040204" pitchFamily="50" charset="-128"/>
              </a:rPr>
              <a:t>参考</a:t>
            </a:r>
            <a:r>
              <a:rPr lang="en-US" altLang="ja-JP" sz="2000" spc="100" dirty="0">
                <a:latin typeface="メイリオ" panose="020B0604030504040204" pitchFamily="50" charset="-128"/>
                <a:ea typeface="メイリオ" panose="020B0604030504040204" pitchFamily="50" charset="-128"/>
              </a:rPr>
              <a:t>】</a:t>
            </a:r>
          </a:p>
        </p:txBody>
      </p:sp>
      <p:pic>
        <p:nvPicPr>
          <p:cNvPr id="1026" name="Picture 2" descr="ヤングケアラーについての説明画像">
            <a:extLst>
              <a:ext uri="{FF2B5EF4-FFF2-40B4-BE49-F238E27FC236}">
                <a16:creationId xmlns:a16="http://schemas.microsoft.com/office/drawing/2014/main" id="{F842C224-4C59-7FC8-BC15-16CE1B596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097" y="2898517"/>
            <a:ext cx="6777807" cy="336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2503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50F0F-7A94-0771-E549-238A9C40DC7F}"/>
            </a:ext>
          </a:extLst>
        </p:cNvPr>
        <p:cNvGrpSpPr/>
        <p:nvPr/>
      </p:nvGrpSpPr>
      <p:grpSpPr>
        <a:xfrm>
          <a:off x="0" y="0"/>
          <a:ext cx="0" cy="0"/>
          <a:chOff x="0" y="0"/>
          <a:chExt cx="0" cy="0"/>
        </a:xfrm>
      </p:grpSpPr>
      <p:sp>
        <p:nvSpPr>
          <p:cNvPr id="17410" name="スライド番号プレースホルダー 2">
            <a:extLst>
              <a:ext uri="{FF2B5EF4-FFF2-40B4-BE49-F238E27FC236}">
                <a16:creationId xmlns:a16="http://schemas.microsoft.com/office/drawing/2014/main" id="{A0A46E9C-F38E-2EE7-3913-8508FD218DB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30103A4-BDA9-4067-8C46-8CF76638D7F8}" type="slidenum">
              <a:rPr lang="ja-JP" altLang="en-US" sz="1000">
                <a:solidFill>
                  <a:srgbClr val="898989"/>
                </a:solidFill>
              </a:rPr>
              <a:pPr>
                <a:lnSpc>
                  <a:spcPct val="100000"/>
                </a:lnSpc>
                <a:spcBef>
                  <a:spcPct val="0"/>
                </a:spcBef>
                <a:buFontTx/>
                <a:buNone/>
              </a:pPr>
              <a:t>10</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5DAC837B-6276-E141-EE12-8D1DDCD3B3D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a:t>
            </a:r>
          </a:p>
        </p:txBody>
      </p:sp>
      <p:sp>
        <p:nvSpPr>
          <p:cNvPr id="3" name="四角形: 角を丸くする 2">
            <a:extLst>
              <a:ext uri="{FF2B5EF4-FFF2-40B4-BE49-F238E27FC236}">
                <a16:creationId xmlns:a16="http://schemas.microsoft.com/office/drawing/2014/main" id="{682A6B45-CB0A-047F-F422-DD8C4A829AEF}"/>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3600" b="1" dirty="0">
                <a:solidFill>
                  <a:schemeClr val="tx1"/>
                </a:solidFill>
                <a:latin typeface="メイリオ" panose="020B0604030504040204" pitchFamily="50" charset="-128"/>
                <a:ea typeface="メイリオ" panose="020B0604030504040204" pitchFamily="50" charset="-128"/>
              </a:rPr>
              <a:t>子どものいる世帯への支援で</a:t>
            </a:r>
          </a:p>
          <a:p>
            <a:pPr algn="ctr" eaLnBrk="1" fontAlgn="auto" hangingPunct="1">
              <a:spcBef>
                <a:spcPts val="0"/>
              </a:spcBef>
              <a:spcAft>
                <a:spcPts val="0"/>
              </a:spcAft>
              <a:defRPr/>
            </a:pPr>
            <a:r>
              <a:rPr kumimoji="1" lang="ja-JP" altLang="en-US" sz="3600" b="1" dirty="0">
                <a:solidFill>
                  <a:schemeClr val="tx1"/>
                </a:solidFill>
                <a:latin typeface="メイリオ" panose="020B0604030504040204" pitchFamily="50" charset="-128"/>
                <a:ea typeface="メイリオ" panose="020B0604030504040204" pitchFamily="50" charset="-128"/>
              </a:rPr>
              <a:t>難しさを感じる場面は？</a:t>
            </a:r>
          </a:p>
        </p:txBody>
      </p:sp>
    </p:spTree>
    <p:extLst>
      <p:ext uri="{BB962C8B-B14F-4D97-AF65-F5344CB8AC3E}">
        <p14:creationId xmlns:p14="http://schemas.microsoft.com/office/powerpoint/2010/main" val="178335230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38E61-EF4D-AF61-787B-478A0A349305}"/>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C991BA1A-39E7-36B2-3351-63EE97619E3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11</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B77E38AA-6DCF-5019-0A25-CDE151436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63D24E65-7F87-421B-6B75-540E6CD91E0E}"/>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Ⅱ</a:t>
            </a:r>
            <a:r>
              <a:rPr kumimoji="1" lang="ja-JP" altLang="en-US" sz="3200" b="1" spc="300" dirty="0">
                <a:latin typeface="メイリオ" panose="020B0604030504040204" pitchFamily="50" charset="-128"/>
                <a:ea typeface="メイリオ" panose="020B0604030504040204" pitchFamily="50" charset="-128"/>
              </a:rPr>
              <a:t>．子どものいる世帯への支援にあたって</a:t>
            </a:r>
          </a:p>
        </p:txBody>
      </p:sp>
      <p:sp>
        <p:nvSpPr>
          <p:cNvPr id="8" name="平行四辺形 7">
            <a:extLst>
              <a:ext uri="{FF2B5EF4-FFF2-40B4-BE49-F238E27FC236}">
                <a16:creationId xmlns:a16="http://schemas.microsoft.com/office/drawing/2014/main" id="{92D546AF-F245-EE36-53C6-FF57E1E5844E}"/>
              </a:ext>
            </a:extLst>
          </p:cNvPr>
          <p:cNvSpPr/>
          <p:nvPr/>
        </p:nvSpPr>
        <p:spPr>
          <a:xfrm>
            <a:off x="439737" y="2338705"/>
            <a:ext cx="8748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テキスト ボックス 1">
            <a:extLst>
              <a:ext uri="{FF2B5EF4-FFF2-40B4-BE49-F238E27FC236}">
                <a16:creationId xmlns:a16="http://schemas.microsoft.com/office/drawing/2014/main" id="{670E50EA-4F4C-1DC9-9B4A-757FB6D91B3A}"/>
              </a:ext>
            </a:extLst>
          </p:cNvPr>
          <p:cNvSpPr txBox="1"/>
          <p:nvPr/>
        </p:nvSpPr>
        <p:spPr>
          <a:xfrm>
            <a:off x="796925" y="4196283"/>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子どものいる世帯への支援にあたって、大切にしたい考え方や姿勢、</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主な連携先、関連施策等について学んでいきます。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2911616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21D1F-0D34-FCEE-3DBD-44CA17985F74}"/>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9EABCEDB-A85C-8C03-A80D-0E8FDEF5D90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12</a:t>
            </a:fld>
            <a:endParaRPr lang="ja-JP" altLang="en-US" sz="1000">
              <a:solidFill>
                <a:srgbClr val="898989"/>
              </a:solidFill>
            </a:endParaRPr>
          </a:p>
        </p:txBody>
      </p:sp>
      <p:sp>
        <p:nvSpPr>
          <p:cNvPr id="11" name="正方形/長方形 10">
            <a:extLst>
              <a:ext uri="{FF2B5EF4-FFF2-40B4-BE49-F238E27FC236}">
                <a16:creationId xmlns:a16="http://schemas.microsoft.com/office/drawing/2014/main" id="{AC53EBAB-E0E0-4FC6-10FB-818BB16ECC93}"/>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１．こども施策の基本理念「こども基本法」</a:t>
            </a:r>
          </a:p>
        </p:txBody>
      </p:sp>
      <p:sp>
        <p:nvSpPr>
          <p:cNvPr id="5" name="正方形/長方形 44">
            <a:extLst>
              <a:ext uri="{FF2B5EF4-FFF2-40B4-BE49-F238E27FC236}">
                <a16:creationId xmlns:a16="http://schemas.microsoft.com/office/drawing/2014/main" id="{654D2E26-BF0A-E08E-D293-9D692FE437FE}"/>
              </a:ext>
            </a:extLst>
          </p:cNvPr>
          <p:cNvSpPr>
            <a:spLocks noChangeArrowheads="1"/>
          </p:cNvSpPr>
          <p:nvPr/>
        </p:nvSpPr>
        <p:spPr bwMode="auto">
          <a:xfrm>
            <a:off x="7938" y="6704112"/>
            <a:ext cx="82438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出典：こども家庭庁</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こども基本法</a:t>
            </a:r>
            <a:r>
              <a:rPr kumimoji="0" lang="en-US" altLang="ja-JP" sz="1000" dirty="0">
                <a:latin typeface="メイリオ" panose="020B0604030504040204" pitchFamily="50" charset="-128"/>
                <a:ea typeface="メイリオ" panose="020B0604030504040204" pitchFamily="50" charset="-128"/>
              </a:rPr>
              <a:t>』, </a:t>
            </a:r>
            <a:r>
              <a:rPr kumimoji="0" lang="en-US" altLang="ja-JP" sz="1000" dirty="0">
                <a:latin typeface="メイリオ" panose="020B0604030504040204" pitchFamily="50" charset="-128"/>
                <a:ea typeface="メイリオ" panose="020B0604030504040204" pitchFamily="50" charset="-128"/>
                <a:hlinkClick r:id="rId3"/>
              </a:rPr>
              <a:t>https://www.cfa.go.jp/policies/kodomo-kihon/</a:t>
            </a:r>
            <a:endParaRPr lang="en-US" altLang="ja-JP" sz="10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006E8228-7B98-26E0-F8B6-13B59A04EA7A}"/>
              </a:ext>
            </a:extLst>
          </p:cNvPr>
          <p:cNvPicPr>
            <a:picLocks noChangeAspect="1"/>
          </p:cNvPicPr>
          <p:nvPr/>
        </p:nvPicPr>
        <p:blipFill>
          <a:blip r:embed="rId4"/>
          <a:stretch>
            <a:fillRect/>
          </a:stretch>
        </p:blipFill>
        <p:spPr>
          <a:xfrm>
            <a:off x="162003" y="2072382"/>
            <a:ext cx="9581994" cy="4331202"/>
          </a:xfrm>
          <a:prstGeom prst="rect">
            <a:avLst/>
          </a:prstGeom>
        </p:spPr>
      </p:pic>
      <p:sp>
        <p:nvSpPr>
          <p:cNvPr id="2" name="テキスト ボックス 2">
            <a:extLst>
              <a:ext uri="{FF2B5EF4-FFF2-40B4-BE49-F238E27FC236}">
                <a16:creationId xmlns:a16="http://schemas.microsoft.com/office/drawing/2014/main" id="{FD14C065-58F1-0F8D-26C1-C26AA041DBF3}"/>
              </a:ext>
            </a:extLst>
          </p:cNvPr>
          <p:cNvSpPr txBox="1">
            <a:spLocks noChangeArrowheads="1"/>
          </p:cNvSpPr>
          <p:nvPr/>
        </p:nvSpPr>
        <p:spPr bwMode="auto">
          <a:xfrm>
            <a:off x="469106" y="687387"/>
            <a:ext cx="89677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「こども基本法」は、従来、諸法律に基づいて、国の関係省庁、地方自治体において進められてきた、こどもに関する様々な取組を講ずるに当たっての</a:t>
            </a:r>
            <a:r>
              <a:rPr lang="ja-JP" altLang="en-US" sz="1400" b="1" u="sng" spc="100" dirty="0">
                <a:latin typeface="メイリオ" panose="020B0604030504040204" pitchFamily="50" charset="-128"/>
                <a:ea typeface="メイリオ" panose="020B0604030504040204" pitchFamily="50" charset="-128"/>
              </a:rPr>
              <a:t>共通の基盤となるもの</a:t>
            </a:r>
            <a:r>
              <a:rPr lang="ja-JP" altLang="en-US" sz="1400" spc="100" dirty="0">
                <a:latin typeface="メイリオ" panose="020B0604030504040204" pitchFamily="50" charset="-128"/>
                <a:ea typeface="メイリオ" panose="020B0604030504040204" pitchFamily="50" charset="-128"/>
              </a:rPr>
              <a:t>として、こども施策の基本理念や基本となる事項を明らかにすることにより、</a:t>
            </a:r>
            <a:r>
              <a:rPr lang="ja-JP" altLang="en-US" sz="1400" b="1" u="sng" spc="100" dirty="0">
                <a:latin typeface="メイリオ" panose="020B0604030504040204" pitchFamily="50" charset="-128"/>
                <a:ea typeface="メイリオ" panose="020B0604030504040204" pitchFamily="50" charset="-128"/>
              </a:rPr>
              <a:t>こども施策を社会全体で総合的かつ強力に実施していくための包括的な基本法</a:t>
            </a:r>
            <a:r>
              <a:rPr lang="ja-JP" altLang="en-US" sz="1400" spc="100" dirty="0">
                <a:latin typeface="メイリオ" panose="020B0604030504040204" pitchFamily="50" charset="-128"/>
                <a:ea typeface="メイリオ" panose="020B0604030504040204" pitchFamily="50" charset="-128"/>
              </a:rPr>
              <a:t>として、令和</a:t>
            </a:r>
            <a:r>
              <a:rPr lang="en-US" altLang="ja-JP" sz="1400" spc="100" dirty="0">
                <a:latin typeface="メイリオ" panose="020B0604030504040204" pitchFamily="50" charset="-128"/>
                <a:ea typeface="メイリオ" panose="020B0604030504040204" pitchFamily="50" charset="-128"/>
              </a:rPr>
              <a:t>5</a:t>
            </a:r>
            <a:r>
              <a:rPr lang="ja-JP" altLang="en-US" sz="1400" spc="100" dirty="0">
                <a:latin typeface="メイリオ" panose="020B0604030504040204" pitchFamily="50" charset="-128"/>
                <a:ea typeface="メイリオ" panose="020B0604030504040204" pitchFamily="50" charset="-128"/>
              </a:rPr>
              <a:t>年</a:t>
            </a:r>
            <a:r>
              <a:rPr lang="en-US" altLang="ja-JP" sz="1400" spc="100" dirty="0">
                <a:latin typeface="メイリオ" panose="020B0604030504040204" pitchFamily="50" charset="-128"/>
                <a:ea typeface="メイリオ" panose="020B0604030504040204" pitchFamily="50" charset="-128"/>
              </a:rPr>
              <a:t>4</a:t>
            </a:r>
            <a:r>
              <a:rPr lang="ja-JP" altLang="en-US" sz="1400" spc="100" dirty="0">
                <a:latin typeface="メイリオ" panose="020B0604030504040204" pitchFamily="50" charset="-128"/>
                <a:ea typeface="メイリオ" panose="020B0604030504040204" pitchFamily="50" charset="-128"/>
              </a:rPr>
              <a:t>月に施行されました。</a:t>
            </a:r>
            <a:endParaRPr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こども基本法には、以下の６つが「基本理念」として掲げられています。子どもに対する支援において基本となる考え方となるため、子どものいる世帯の支援の際には念頭に置いて接しましょう。</a:t>
            </a:r>
          </a:p>
        </p:txBody>
      </p:sp>
      <p:sp>
        <p:nvSpPr>
          <p:cNvPr id="7" name="正方形/長方形 6">
            <a:extLst>
              <a:ext uri="{FF2B5EF4-FFF2-40B4-BE49-F238E27FC236}">
                <a16:creationId xmlns:a16="http://schemas.microsoft.com/office/drawing/2014/main" id="{86E6B893-722F-12DF-71E8-4FC6E94ED8BB}"/>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．子どものいる世帯への支援にあたって</a:t>
            </a:r>
          </a:p>
        </p:txBody>
      </p:sp>
    </p:spTree>
    <p:extLst>
      <p:ext uri="{BB962C8B-B14F-4D97-AF65-F5344CB8AC3E}">
        <p14:creationId xmlns:p14="http://schemas.microsoft.com/office/powerpoint/2010/main" val="314873744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DE832-D983-16D4-B8BD-AFA25287A1B8}"/>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6F0FD5C2-5C51-837A-1B74-FC9C59F9F81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13</a:t>
            </a:fld>
            <a:endParaRPr lang="ja-JP" altLang="en-US" sz="1000">
              <a:solidFill>
                <a:srgbClr val="898989"/>
              </a:solidFill>
            </a:endParaRPr>
          </a:p>
        </p:txBody>
      </p:sp>
      <p:sp>
        <p:nvSpPr>
          <p:cNvPr id="8" name="正方形/長方形 7">
            <a:extLst>
              <a:ext uri="{FF2B5EF4-FFF2-40B4-BE49-F238E27FC236}">
                <a16:creationId xmlns:a16="http://schemas.microsoft.com/office/drawing/2014/main" id="{9E85BF24-5FEF-EC37-29FB-8A377D00ADF2}"/>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２．生活保護受給者に対する「子どもの貧困」主な施策</a:t>
            </a:r>
          </a:p>
        </p:txBody>
      </p:sp>
      <p:sp>
        <p:nvSpPr>
          <p:cNvPr id="3" name="正方形/長方形 2">
            <a:extLst>
              <a:ext uri="{FF2B5EF4-FFF2-40B4-BE49-F238E27FC236}">
                <a16:creationId xmlns:a16="http://schemas.microsoft.com/office/drawing/2014/main" id="{7284B83A-C5ED-E6DC-82FD-A2FA3D5C9CC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．子どものいる世帯への支援にあたって</a:t>
            </a:r>
          </a:p>
        </p:txBody>
      </p:sp>
      <p:sp>
        <p:nvSpPr>
          <p:cNvPr id="28" name="正方形/長方形 27">
            <a:extLst>
              <a:ext uri="{FF2B5EF4-FFF2-40B4-BE49-F238E27FC236}">
                <a16:creationId xmlns:a16="http://schemas.microsoft.com/office/drawing/2014/main" id="{002BE6A3-65C3-20A0-5B6D-A75BE3E3EEED}"/>
              </a:ext>
            </a:extLst>
          </p:cNvPr>
          <p:cNvSpPr/>
          <p:nvPr/>
        </p:nvSpPr>
        <p:spPr>
          <a:xfrm>
            <a:off x="453000" y="1146009"/>
            <a:ext cx="9000000" cy="12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受給世帯の子どもは、家庭での学習・生活環境、学習意欲や将来の進学に向けた意識面等で課題を抱えており、保護者も周囲の地域との関わりが少ない傾向があります。必要な情報や支援が届きにくいという課題も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b="1" u="sng" spc="100" dirty="0">
                <a:solidFill>
                  <a:schemeClr val="tx1"/>
                </a:solidFill>
                <a:latin typeface="メイリオ" panose="020B0604030504040204" pitchFamily="50" charset="-128"/>
                <a:ea typeface="メイリオ" panose="020B0604030504040204" pitchFamily="50" charset="-128"/>
              </a:rPr>
              <a:t>貧困の連鎖を予防するため、子どものいる世帯への教育施策を含めた各種支援施策</a:t>
            </a:r>
            <a:r>
              <a:rPr kumimoji="1" lang="ja-JP" altLang="en-US" sz="1400" spc="100" dirty="0">
                <a:solidFill>
                  <a:schemeClr val="tx1"/>
                </a:solidFill>
                <a:latin typeface="メイリオ" panose="020B0604030504040204" pitchFamily="50" charset="-128"/>
                <a:ea typeface="メイリオ" panose="020B0604030504040204" pitchFamily="50" charset="-128"/>
              </a:rPr>
              <a:t>の説明や助言等を通じて、</a:t>
            </a:r>
            <a:r>
              <a:rPr kumimoji="1" lang="ja-JP" altLang="en-US" sz="1400" b="1" u="sng" spc="100" dirty="0">
                <a:solidFill>
                  <a:schemeClr val="tx1"/>
                </a:solidFill>
                <a:latin typeface="メイリオ" panose="020B0604030504040204" pitchFamily="50" charset="-128"/>
                <a:ea typeface="メイリオ" panose="020B0604030504040204" pitchFamily="50" charset="-128"/>
              </a:rPr>
              <a:t>子どもの学習や進路選択の支援を行うことが重要</a:t>
            </a:r>
            <a:r>
              <a:rPr kumimoji="1" lang="ja-JP" altLang="en-US" sz="1400" spc="100" dirty="0">
                <a:solidFill>
                  <a:schemeClr val="tx1"/>
                </a:solidFill>
                <a:latin typeface="メイリオ" panose="020B0604030504040204" pitchFamily="50" charset="-128"/>
                <a:ea typeface="メイリオ" panose="020B0604030504040204" pitchFamily="50" charset="-128"/>
              </a:rPr>
              <a:t>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endParaRPr kumimoji="1" lang="ja-JP" altLang="en-US" sz="1400" spc="100" dirty="0">
              <a:solidFill>
                <a:schemeClr val="tx1"/>
              </a:solidFill>
              <a:latin typeface="メイリオ" panose="020B0604030504040204" pitchFamily="50" charset="-128"/>
              <a:ea typeface="メイリオ" panose="020B0604030504040204" pitchFamily="50" charset="-128"/>
            </a:endParaRPr>
          </a:p>
        </p:txBody>
      </p:sp>
      <p:sp>
        <p:nvSpPr>
          <p:cNvPr id="29" name="角丸四角形 30">
            <a:extLst>
              <a:ext uri="{FF2B5EF4-FFF2-40B4-BE49-F238E27FC236}">
                <a16:creationId xmlns:a16="http://schemas.microsoft.com/office/drawing/2014/main" id="{70A44E50-DB44-A84A-E96F-E120563CC5CD}"/>
              </a:ext>
            </a:extLst>
          </p:cNvPr>
          <p:cNvSpPr/>
          <p:nvPr/>
        </p:nvSpPr>
        <p:spPr>
          <a:xfrm>
            <a:off x="24815" y="2851325"/>
            <a:ext cx="3821611" cy="324000"/>
          </a:xfrm>
          <a:prstGeom prst="roundRect">
            <a:avLst>
              <a:gd name="adj" fmla="val 50000"/>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生活保護制度・生活困窮者自立支援制度</a:t>
            </a:r>
          </a:p>
        </p:txBody>
      </p:sp>
      <p:sp>
        <p:nvSpPr>
          <p:cNvPr id="30" name="角丸四角形 30">
            <a:extLst>
              <a:ext uri="{FF2B5EF4-FFF2-40B4-BE49-F238E27FC236}">
                <a16:creationId xmlns:a16="http://schemas.microsoft.com/office/drawing/2014/main" id="{5E1CC117-8F8C-0240-116D-100E881D64F5}"/>
              </a:ext>
            </a:extLst>
          </p:cNvPr>
          <p:cNvSpPr/>
          <p:nvPr/>
        </p:nvSpPr>
        <p:spPr>
          <a:xfrm>
            <a:off x="136406" y="3335952"/>
            <a:ext cx="3710020" cy="3085978"/>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t"/>
          <a:lstStyle/>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教育扶助費の支給</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zh-TW" altLang="en-US" sz="1400" i="1" spc="100" dirty="0">
                <a:solidFill>
                  <a:schemeClr val="tx1"/>
                </a:solidFill>
                <a:latin typeface="メイリオ" panose="020B0604030504040204" pitchFamily="50" charset="-128"/>
                <a:ea typeface="メイリオ" panose="020B0604030504040204" pitchFamily="50" charset="-128"/>
              </a:rPr>
              <a:t>生業扶助</a:t>
            </a:r>
            <a:r>
              <a:rPr lang="ja-JP" altLang="en-US" sz="1400" i="1" spc="100" dirty="0">
                <a:solidFill>
                  <a:schemeClr val="tx1"/>
                </a:solidFill>
                <a:latin typeface="メイリオ" panose="020B0604030504040204" pitchFamily="50" charset="-128"/>
                <a:ea typeface="メイリオ" panose="020B0604030504040204" pitchFamily="50" charset="-128"/>
              </a:rPr>
              <a:t>（高等学校等就学費）の支給</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子どもの学習塾費、大学等の進学費用について、奨学金やアルバイト収入から収入認定除外</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大学等に進学した場合の世帯分離の取扱い（大学等に進学した子どもに係る住宅扶助費は減額しない）</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進学・就職準備給付金の支給</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⼦どもの進路選択⽀援事業</a:t>
            </a:r>
            <a:endParaRPr lang="en-US" altLang="ja-JP" sz="1400" i="1" spc="100" dirty="0">
              <a:solidFill>
                <a:schemeClr val="tx1"/>
              </a:solidFill>
              <a:latin typeface="メイリオ" panose="020B0604030504040204" pitchFamily="50" charset="-128"/>
              <a:ea typeface="メイリオ" panose="020B0604030504040204" pitchFamily="50" charset="-128"/>
            </a:endParaRPr>
          </a:p>
        </p:txBody>
      </p:sp>
      <p:pic>
        <p:nvPicPr>
          <p:cNvPr id="31" name="図 30">
            <a:extLst>
              <a:ext uri="{FF2B5EF4-FFF2-40B4-BE49-F238E27FC236}">
                <a16:creationId xmlns:a16="http://schemas.microsoft.com/office/drawing/2014/main" id="{C530AD12-F266-4D22-5F51-B524E7DF1E10}"/>
              </a:ext>
            </a:extLst>
          </p:cNvPr>
          <p:cNvPicPr>
            <a:picLocks noChangeAspect="1"/>
          </p:cNvPicPr>
          <p:nvPr/>
        </p:nvPicPr>
        <p:blipFill>
          <a:blip r:embed="rId3"/>
          <a:stretch>
            <a:fillRect/>
          </a:stretch>
        </p:blipFill>
        <p:spPr>
          <a:xfrm>
            <a:off x="3810825" y="3189988"/>
            <a:ext cx="1904175" cy="2572228"/>
          </a:xfrm>
          <a:prstGeom prst="rect">
            <a:avLst/>
          </a:prstGeom>
          <a:ln>
            <a:solidFill>
              <a:schemeClr val="bg2">
                <a:lumMod val="90000"/>
              </a:schemeClr>
            </a:solidFill>
          </a:ln>
        </p:spPr>
      </p:pic>
      <p:sp>
        <p:nvSpPr>
          <p:cNvPr id="32" name="角丸四角形 30">
            <a:extLst>
              <a:ext uri="{FF2B5EF4-FFF2-40B4-BE49-F238E27FC236}">
                <a16:creationId xmlns:a16="http://schemas.microsoft.com/office/drawing/2014/main" id="{76E3960B-54D4-F450-AFFB-44998AA26327}"/>
              </a:ext>
            </a:extLst>
          </p:cNvPr>
          <p:cNvSpPr/>
          <p:nvPr/>
        </p:nvSpPr>
        <p:spPr>
          <a:xfrm>
            <a:off x="5899375" y="2845142"/>
            <a:ext cx="3600000" cy="324000"/>
          </a:xfrm>
          <a:prstGeom prst="roundRect">
            <a:avLst>
              <a:gd name="adj" fmla="val 50000"/>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教育・こども関係施策</a:t>
            </a:r>
          </a:p>
        </p:txBody>
      </p:sp>
      <p:sp>
        <p:nvSpPr>
          <p:cNvPr id="33" name="角丸四角形 30">
            <a:extLst>
              <a:ext uri="{FF2B5EF4-FFF2-40B4-BE49-F238E27FC236}">
                <a16:creationId xmlns:a16="http://schemas.microsoft.com/office/drawing/2014/main" id="{CA7D0289-35CA-CA7C-69D0-DF00883B0811}"/>
              </a:ext>
            </a:extLst>
          </p:cNvPr>
          <p:cNvSpPr/>
          <p:nvPr/>
        </p:nvSpPr>
        <p:spPr>
          <a:xfrm>
            <a:off x="4185919" y="5746391"/>
            <a:ext cx="1231875" cy="324000"/>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050" spc="100" dirty="0">
                <a:solidFill>
                  <a:prstClr val="black"/>
                </a:solidFill>
                <a:latin typeface="メイリオ" panose="020B0604030504040204" pitchFamily="50" charset="-128"/>
                <a:ea typeface="メイリオ" panose="020B0604030504040204" pitchFamily="50" charset="-128"/>
              </a:rPr>
              <a:t>▲○カツ！</a:t>
            </a:r>
            <a:endParaRPr lang="en-US" altLang="ja-JP" sz="1050" spc="100" dirty="0">
              <a:solidFill>
                <a:prstClr val="black"/>
              </a:solidFill>
              <a:latin typeface="メイリオ" panose="020B0604030504040204" pitchFamily="50" charset="-128"/>
              <a:ea typeface="メイリオ" panose="020B0604030504040204" pitchFamily="50" charset="-128"/>
            </a:endParaRPr>
          </a:p>
        </p:txBody>
      </p:sp>
      <p:sp>
        <p:nvSpPr>
          <p:cNvPr id="34" name="角丸四角形 30">
            <a:extLst>
              <a:ext uri="{FF2B5EF4-FFF2-40B4-BE49-F238E27FC236}">
                <a16:creationId xmlns:a16="http://schemas.microsoft.com/office/drawing/2014/main" id="{B3F9AD5B-B8BF-AB2E-0BE8-757D2F227EB4}"/>
              </a:ext>
            </a:extLst>
          </p:cNvPr>
          <p:cNvSpPr/>
          <p:nvPr/>
        </p:nvSpPr>
        <p:spPr>
          <a:xfrm>
            <a:off x="5910139" y="3335952"/>
            <a:ext cx="3600000" cy="3241675"/>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t"/>
          <a:lstStyle/>
          <a:p>
            <a:pPr marL="285750" indent="-285750" defTabSz="914400">
              <a:buFont typeface="Arial" panose="020B0604020202020204" pitchFamily="34" charset="0"/>
              <a:buChar char="•"/>
              <a:defRPr/>
            </a:pPr>
            <a:r>
              <a:rPr lang="ja-JP" altLang="en-US" sz="1400" spc="100" dirty="0">
                <a:solidFill>
                  <a:prstClr val="black"/>
                </a:solidFill>
                <a:latin typeface="メイリオ" panose="020B0604030504040204" pitchFamily="50" charset="-128"/>
                <a:ea typeface="メイリオ" panose="020B0604030504040204" pitchFamily="50" charset="-128"/>
              </a:rPr>
              <a:t>就学援助制度</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marL="179388" indent="-179388" defTabSz="914400">
              <a:defRPr/>
            </a:pPr>
            <a:r>
              <a:rPr lang="ja-JP" altLang="en-US" sz="1400" spc="100" dirty="0">
                <a:solidFill>
                  <a:prstClr val="black"/>
                </a:solidFill>
                <a:latin typeface="メイリオ" panose="020B0604030504040204" pitchFamily="50" charset="-128"/>
                <a:ea typeface="メイリオ" panose="020B0604030504040204" pitchFamily="50" charset="-128"/>
              </a:rPr>
              <a:t>　 教育扶助の対象外の経費（修学旅行費用等</a:t>
            </a:r>
            <a:r>
              <a:rPr lang="ja-JP" altLang="en-US" sz="1400" spc="100" dirty="0">
                <a:solidFill>
                  <a:schemeClr val="tx1"/>
                </a:solidFill>
                <a:latin typeface="メイリオ" panose="020B0604030504040204" pitchFamily="50" charset="-128"/>
                <a:ea typeface="メイリオ" panose="020B0604030504040204" pitchFamily="50" charset="-128"/>
              </a:rPr>
              <a:t>）</a:t>
            </a:r>
            <a:r>
              <a:rPr lang="ja-JP" altLang="en-US" sz="1400" spc="100" dirty="0">
                <a:solidFill>
                  <a:prstClr val="black"/>
                </a:solidFill>
                <a:latin typeface="メイリオ" panose="020B0604030504040204" pitchFamily="50" charset="-128"/>
                <a:ea typeface="メイリオ" panose="020B0604030504040204" pitchFamily="50" charset="-128"/>
              </a:rPr>
              <a:t>の助成</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spc="100" dirty="0">
                <a:solidFill>
                  <a:prstClr val="black"/>
                </a:solidFill>
                <a:latin typeface="メイリオ" panose="020B0604030504040204" pitchFamily="50" charset="-128"/>
                <a:ea typeface="メイリオ" panose="020B0604030504040204" pitchFamily="50" charset="-128"/>
              </a:rPr>
              <a:t>高等教育の修学支援新制度</a:t>
            </a:r>
            <a:r>
              <a:rPr lang="en-US" altLang="ja-JP" sz="1400" spc="100" dirty="0">
                <a:solidFill>
                  <a:prstClr val="black"/>
                </a:solidFill>
                <a:latin typeface="メイリオ" panose="020B0604030504040204" pitchFamily="50" charset="-128"/>
                <a:ea typeface="メイリオ" panose="020B0604030504040204" pitchFamily="50" charset="-128"/>
              </a:rPr>
              <a:t>【</a:t>
            </a:r>
            <a:r>
              <a:rPr lang="ja-JP" altLang="en-US" sz="1400" spc="100" dirty="0">
                <a:solidFill>
                  <a:prstClr val="black"/>
                </a:solidFill>
                <a:latin typeface="メイリオ" panose="020B0604030504040204" pitchFamily="50" charset="-128"/>
                <a:ea typeface="メイリオ" panose="020B0604030504040204" pitchFamily="50" charset="-128"/>
              </a:rPr>
              <a:t>文部科学省</a:t>
            </a:r>
            <a:r>
              <a:rPr lang="en-US" altLang="ja-JP" sz="1400" spc="100" dirty="0">
                <a:solidFill>
                  <a:prstClr val="black"/>
                </a:solidFill>
                <a:latin typeface="メイリオ" panose="020B0604030504040204" pitchFamily="50" charset="-128"/>
                <a:ea typeface="メイリオ" panose="020B0604030504040204" pitchFamily="50" charset="-128"/>
              </a:rPr>
              <a:t>】</a:t>
            </a:r>
            <a:br>
              <a:rPr lang="en-US" altLang="ja-JP" sz="1400" spc="100" dirty="0">
                <a:solidFill>
                  <a:prstClr val="black"/>
                </a:solidFill>
                <a:latin typeface="メイリオ" panose="020B0604030504040204" pitchFamily="50" charset="-128"/>
                <a:ea typeface="メイリオ" panose="020B0604030504040204" pitchFamily="50" charset="-128"/>
              </a:rPr>
            </a:br>
            <a:r>
              <a:rPr lang="ja-JP" altLang="en-US" sz="1400" spc="100" dirty="0">
                <a:solidFill>
                  <a:prstClr val="black"/>
                </a:solidFill>
                <a:latin typeface="メイリオ" panose="020B0604030504040204" pitchFamily="50" charset="-128"/>
                <a:ea typeface="メイリオ" panose="020B0604030504040204" pitchFamily="50" charset="-128"/>
              </a:rPr>
              <a:t>　①授業料等の減免</a:t>
            </a:r>
            <a:br>
              <a:rPr lang="en-US" altLang="ja-JP" sz="1400" spc="100" dirty="0">
                <a:solidFill>
                  <a:prstClr val="black"/>
                </a:solidFill>
                <a:latin typeface="メイリオ" panose="020B0604030504040204" pitchFamily="50" charset="-128"/>
                <a:ea typeface="メイリオ" panose="020B0604030504040204" pitchFamily="50" charset="-128"/>
              </a:rPr>
            </a:br>
            <a:r>
              <a:rPr lang="ja-JP" altLang="en-US" sz="1400" spc="100" dirty="0">
                <a:solidFill>
                  <a:prstClr val="black"/>
                </a:solidFill>
                <a:latin typeface="メイリオ" panose="020B0604030504040204" pitchFamily="50" charset="-128"/>
                <a:ea typeface="メイリオ" panose="020B0604030504040204" pitchFamily="50" charset="-128"/>
              </a:rPr>
              <a:t>　②給付型奨学金の支給</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spc="100" dirty="0">
                <a:solidFill>
                  <a:prstClr val="black"/>
                </a:solidFill>
                <a:latin typeface="メイリオ" panose="020B0604030504040204" pitchFamily="50" charset="-128"/>
                <a:ea typeface="メイリオ" panose="020B0604030504040204" pitchFamily="50" charset="-128"/>
              </a:rPr>
              <a:t>こどもの生活・学習支援事業</a:t>
            </a:r>
            <a:r>
              <a:rPr lang="en-US" altLang="ja-JP" sz="1400" spc="100" dirty="0">
                <a:solidFill>
                  <a:prstClr val="black"/>
                </a:solidFill>
                <a:latin typeface="メイリオ" panose="020B0604030504040204" pitchFamily="50" charset="-128"/>
                <a:ea typeface="メイリオ" panose="020B0604030504040204" pitchFamily="50" charset="-128"/>
              </a:rPr>
              <a:t>【</a:t>
            </a:r>
            <a:r>
              <a:rPr lang="ja-JP" altLang="en-US" sz="1400" spc="100" dirty="0">
                <a:solidFill>
                  <a:prstClr val="black"/>
                </a:solidFill>
                <a:latin typeface="メイリオ" panose="020B0604030504040204" pitchFamily="50" charset="-128"/>
                <a:ea typeface="メイリオ" panose="020B0604030504040204" pitchFamily="50" charset="-128"/>
              </a:rPr>
              <a:t>こども家庭庁</a:t>
            </a:r>
            <a:r>
              <a:rPr lang="en-US" altLang="ja-JP" sz="1400" spc="100" dirty="0">
                <a:solidFill>
                  <a:prstClr val="black"/>
                </a:solidFill>
                <a:latin typeface="メイリオ" panose="020B0604030504040204" pitchFamily="50" charset="-128"/>
                <a:ea typeface="メイリオ" panose="020B0604030504040204" pitchFamily="50" charset="-128"/>
              </a:rPr>
              <a:t>】</a:t>
            </a:r>
          </a:p>
        </p:txBody>
      </p:sp>
      <p:grpSp>
        <p:nvGrpSpPr>
          <p:cNvPr id="35" name="グループ化 14">
            <a:extLst>
              <a:ext uri="{FF2B5EF4-FFF2-40B4-BE49-F238E27FC236}">
                <a16:creationId xmlns:a16="http://schemas.microsoft.com/office/drawing/2014/main" id="{582677A4-027F-DFFB-1D57-2C5E549D1E4B}"/>
              </a:ext>
            </a:extLst>
          </p:cNvPr>
          <p:cNvGrpSpPr>
            <a:grpSpLocks/>
          </p:cNvGrpSpPr>
          <p:nvPr/>
        </p:nvGrpSpPr>
        <p:grpSpPr bwMode="auto">
          <a:xfrm>
            <a:off x="427024" y="5630291"/>
            <a:ext cx="8144244" cy="1189024"/>
            <a:chOff x="925526" y="5362636"/>
            <a:chExt cx="8144244" cy="1189024"/>
          </a:xfrm>
        </p:grpSpPr>
        <p:sp>
          <p:nvSpPr>
            <p:cNvPr id="36" name="二等辺三角形 35">
              <a:extLst>
                <a:ext uri="{FF2B5EF4-FFF2-40B4-BE49-F238E27FC236}">
                  <a16:creationId xmlns:a16="http://schemas.microsoft.com/office/drawing/2014/main" id="{468446BD-15E8-CDA1-BC30-DDA27130C5A1}"/>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7" name="角丸四角形 30">
              <a:extLst>
                <a:ext uri="{FF2B5EF4-FFF2-40B4-BE49-F238E27FC236}">
                  <a16:creationId xmlns:a16="http://schemas.microsoft.com/office/drawing/2014/main" id="{941A124C-6198-189C-095B-098EA92A3AE2}"/>
                </a:ext>
              </a:extLst>
            </p:cNvPr>
            <p:cNvSpPr/>
            <p:nvPr/>
          </p:nvSpPr>
          <p:spPr>
            <a:xfrm>
              <a:off x="2162968" y="5786910"/>
              <a:ext cx="6906802" cy="501752"/>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厚生労働省のホームページに掲載している</a:t>
              </a:r>
              <a:r>
                <a:rPr kumimoji="1" lang="ja-JP" altLang="en-US" sz="1200" b="1" u="sng" spc="100" dirty="0">
                  <a:solidFill>
                    <a:schemeClr val="tx1"/>
                  </a:solidFill>
                  <a:latin typeface="メイリオ" panose="020B0604030504040204" pitchFamily="50" charset="-128"/>
                  <a:ea typeface="メイリオ" panose="020B0604030504040204" pitchFamily="50" charset="-128"/>
                </a:rPr>
                <a:t>「○カツ」</a:t>
              </a:r>
              <a:r>
                <a:rPr kumimoji="1" lang="ja-JP" altLang="en-US" sz="1200" spc="100" dirty="0">
                  <a:solidFill>
                    <a:schemeClr val="tx1"/>
                  </a:solidFill>
                  <a:latin typeface="メイリオ" panose="020B0604030504040204" pitchFamily="50" charset="-128"/>
                  <a:ea typeface="メイリオ" panose="020B0604030504040204" pitchFamily="50" charset="-128"/>
                </a:rPr>
                <a:t>では、生活保護受給中の</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子どものいる世帯の支援策などを分かりやすくまとめています。</a:t>
              </a:r>
              <a:r>
                <a:rPr kumimoji="1" lang="ja-JP" altLang="en-US" sz="1200" b="1" u="sng" spc="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積極的に活用しましょう。</a:t>
              </a:r>
              <a:endParaRPr kumimoji="1" lang="en-US" altLang="ja-JP" sz="1200" b="1" u="sng" spc="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38" name="図 37" descr="黒い背景と男性の絵&#10;&#10;低い精度で自動的に生成された説明">
              <a:extLst>
                <a:ext uri="{FF2B5EF4-FFF2-40B4-BE49-F238E27FC236}">
                  <a16:creationId xmlns:a16="http://schemas.microsoft.com/office/drawing/2014/main" id="{05EB3EE5-70AD-6A86-DE23-FEF03BBDC3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467"/>
            <a:stretch/>
          </p:blipFill>
          <p:spPr bwMode="auto">
            <a:xfrm>
              <a:off x="925526" y="5362636"/>
              <a:ext cx="1343025" cy="118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正方形/長方形 38">
            <a:extLst>
              <a:ext uri="{FF2B5EF4-FFF2-40B4-BE49-F238E27FC236}">
                <a16:creationId xmlns:a16="http://schemas.microsoft.com/office/drawing/2014/main" id="{79683284-7143-DB7B-B1DF-530AE84DD194}"/>
              </a:ext>
            </a:extLst>
          </p:cNvPr>
          <p:cNvSpPr/>
          <p:nvPr/>
        </p:nvSpPr>
        <p:spPr>
          <a:xfrm>
            <a:off x="453000" y="903900"/>
            <a:ext cx="9000000" cy="1560785"/>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40" name="角丸四角形 30">
            <a:extLst>
              <a:ext uri="{FF2B5EF4-FFF2-40B4-BE49-F238E27FC236}">
                <a16:creationId xmlns:a16="http://schemas.microsoft.com/office/drawing/2014/main" id="{2A26114C-A311-20D9-F4F6-E6DEAE56708F}"/>
              </a:ext>
            </a:extLst>
          </p:cNvPr>
          <p:cNvSpPr/>
          <p:nvPr/>
        </p:nvSpPr>
        <p:spPr>
          <a:xfrm>
            <a:off x="180000" y="720000"/>
            <a:ext cx="4678364"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ポイント：子どもの学習支援に関する各種対応</a:t>
            </a:r>
          </a:p>
        </p:txBody>
      </p:sp>
    </p:spTree>
    <p:extLst>
      <p:ext uri="{BB962C8B-B14F-4D97-AF65-F5344CB8AC3E}">
        <p14:creationId xmlns:p14="http://schemas.microsoft.com/office/powerpoint/2010/main" val="343603536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8C02B-BE99-C0D0-939F-1B1CD4E5CB79}"/>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3DFE5700-3C51-561E-61C2-BCF08D97A1C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14</a:t>
            </a:fld>
            <a:endParaRPr lang="ja-JP" altLang="en-US" sz="1000">
              <a:solidFill>
                <a:srgbClr val="898989"/>
              </a:solidFill>
            </a:endParaRPr>
          </a:p>
        </p:txBody>
      </p:sp>
      <p:pic>
        <p:nvPicPr>
          <p:cNvPr id="4" name="図 3">
            <a:extLst>
              <a:ext uri="{FF2B5EF4-FFF2-40B4-BE49-F238E27FC236}">
                <a16:creationId xmlns:a16="http://schemas.microsoft.com/office/drawing/2014/main" id="{AF9EFD72-D7F4-9528-A1C5-EB7C4611B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7" y="1617980"/>
            <a:ext cx="853122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4252ECEC-13E1-27F4-B8B8-36906333E3E8}"/>
              </a:ext>
            </a:extLst>
          </p:cNvPr>
          <p:cNvSpPr/>
          <p:nvPr/>
        </p:nvSpPr>
        <p:spPr>
          <a:xfrm>
            <a:off x="0" y="654251"/>
            <a:ext cx="9906000" cy="1390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生活保護受給世帯の高校生に対する支援の仕組みです。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大学等への進学をさらに支援する観点から、高校生のアルバイト収入等を認定する際、除外する範囲に、進学前に納付する費用である前期授業料等を含めることも考えられると示されたことを踏まえ、令和</a:t>
            </a:r>
            <a:r>
              <a:rPr kumimoji="1" lang="en-US" altLang="ja-JP" sz="1400" spc="100" dirty="0">
                <a:solidFill>
                  <a:schemeClr val="tx1"/>
                </a:solidFill>
                <a:latin typeface="メイリオ" panose="020B0604030504040204" pitchFamily="50" charset="-128"/>
                <a:ea typeface="メイリオ" panose="020B0604030504040204" pitchFamily="50" charset="-128"/>
              </a:rPr>
              <a:t>5</a:t>
            </a:r>
            <a:r>
              <a:rPr kumimoji="1" lang="ja-JP" altLang="en-US" sz="1400" spc="100" dirty="0">
                <a:solidFill>
                  <a:schemeClr val="tx1"/>
                </a:solidFill>
                <a:latin typeface="メイリオ" panose="020B0604030504040204" pitchFamily="50" charset="-128"/>
                <a:ea typeface="メイリオ" panose="020B0604030504040204" pitchFamily="50" charset="-128"/>
              </a:rPr>
              <a:t>年</a:t>
            </a:r>
            <a:r>
              <a:rPr kumimoji="1" lang="en-US" altLang="ja-JP" sz="1400" spc="100" dirty="0">
                <a:solidFill>
                  <a:schemeClr val="tx1"/>
                </a:solidFill>
                <a:latin typeface="メイリオ" panose="020B0604030504040204" pitchFamily="50" charset="-128"/>
                <a:ea typeface="メイリオ" panose="020B0604030504040204" pitchFamily="50" charset="-128"/>
              </a:rPr>
              <a:t>4</a:t>
            </a:r>
            <a:r>
              <a:rPr kumimoji="1" lang="ja-JP" altLang="en-US" sz="1400" spc="100" dirty="0">
                <a:solidFill>
                  <a:schemeClr val="tx1"/>
                </a:solidFill>
                <a:latin typeface="メイリオ" panose="020B0604030504040204" pitchFamily="50" charset="-128"/>
                <a:ea typeface="メイリオ" panose="020B0604030504040204" pitchFamily="50" charset="-128"/>
              </a:rPr>
              <a:t>月から、</a:t>
            </a:r>
            <a:r>
              <a:rPr kumimoji="1" lang="ja-JP" altLang="en-US" sz="1400" b="1" u="sng" spc="100" dirty="0">
                <a:solidFill>
                  <a:schemeClr val="tx1"/>
                </a:solidFill>
                <a:latin typeface="メイリオ" panose="020B0604030504040204" pitchFamily="50" charset="-128"/>
                <a:ea typeface="メイリオ" panose="020B0604030504040204" pitchFamily="50" charset="-128"/>
              </a:rPr>
              <a:t>大学等の前期授業料相当について収入認定除外すること</a:t>
            </a:r>
            <a:r>
              <a:rPr kumimoji="1" lang="ja-JP" altLang="en-US" sz="1400" spc="100" dirty="0">
                <a:solidFill>
                  <a:schemeClr val="tx1"/>
                </a:solidFill>
                <a:latin typeface="メイリオ" panose="020B0604030504040204" pitchFamily="50" charset="-128"/>
                <a:ea typeface="メイリオ" panose="020B0604030504040204" pitchFamily="50" charset="-128"/>
              </a:rPr>
              <a:t>となっています。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44">
            <a:extLst>
              <a:ext uri="{FF2B5EF4-FFF2-40B4-BE49-F238E27FC236}">
                <a16:creationId xmlns:a16="http://schemas.microsoft.com/office/drawing/2014/main" id="{55AC4D59-31B1-C179-C72E-4738D09F5D93}"/>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5" name="正方形/長方形 44">
            <a:extLst>
              <a:ext uri="{FF2B5EF4-FFF2-40B4-BE49-F238E27FC236}">
                <a16:creationId xmlns:a16="http://schemas.microsoft.com/office/drawing/2014/main" id="{37FF7027-13D0-3A4D-3C98-103E5A16AFAC}"/>
              </a:ext>
            </a:extLst>
          </p:cNvPr>
          <p:cNvSpPr>
            <a:spLocks noChangeArrowheads="1"/>
          </p:cNvSpPr>
          <p:nvPr/>
        </p:nvSpPr>
        <p:spPr bwMode="auto">
          <a:xfrm>
            <a:off x="7938" y="6528434"/>
            <a:ext cx="9776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spc="100" dirty="0">
                <a:latin typeface="メイリオ" panose="020B0604030504040204" pitchFamily="50" charset="-128"/>
                <a:ea typeface="メイリオ" panose="020B0604030504040204" pitchFamily="50" charset="-128"/>
              </a:rPr>
              <a:t>厚生労働省「資料１ 子どもの貧困への対応について」</a:t>
            </a:r>
            <a:r>
              <a:rPr lang="en-US" altLang="ja-JP" sz="1000" spc="100" dirty="0">
                <a:latin typeface="メイリオ" panose="020B0604030504040204" pitchFamily="50" charset="-128"/>
                <a:ea typeface="メイリオ" panose="020B0604030504040204" pitchFamily="50" charset="-128"/>
              </a:rPr>
              <a:t>『</a:t>
            </a:r>
            <a:r>
              <a:rPr lang="ja-JP" altLang="en-US" sz="10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回）</a:t>
            </a:r>
            <a:r>
              <a:rPr lang="en-US" altLang="ja-JP" sz="1000" spc="100" dirty="0">
                <a:latin typeface="メイリオ" panose="020B0604030504040204" pitchFamily="50" charset="-128"/>
                <a:ea typeface="メイリオ" panose="020B0604030504040204" pitchFamily="50" charset="-128"/>
              </a:rPr>
              <a:t>』,</a:t>
            </a:r>
            <a:br>
              <a:rPr lang="en-US" altLang="ja-JP" sz="1000" spc="100" dirty="0">
                <a:latin typeface="メイリオ" panose="020B0604030504040204" pitchFamily="50" charset="-128"/>
                <a:ea typeface="メイリオ" panose="020B0604030504040204" pitchFamily="50" charset="-128"/>
              </a:rPr>
            </a:br>
            <a:r>
              <a:rPr lang="en-US" altLang="ja-JP" sz="1000" spc="100" dirty="0">
                <a:latin typeface="メイリオ" panose="020B0604030504040204" pitchFamily="50" charset="-128"/>
                <a:ea typeface="メイリオ" panose="020B0604030504040204" pitchFamily="50" charset="-128"/>
              </a:rPr>
              <a:t>       </a:t>
            </a:r>
            <a:r>
              <a:rPr lang="ja-JP" altLang="en-US" sz="1000" spc="100" dirty="0">
                <a:latin typeface="メイリオ" panose="020B0604030504040204" pitchFamily="50" charset="-128"/>
                <a:ea typeface="メイリオ" panose="020B0604030504040204" pitchFamily="50" charset="-128"/>
              </a:rPr>
              <a:t>令和５年</a:t>
            </a:r>
            <a:r>
              <a:rPr lang="en-US" altLang="ja-JP" sz="1000" spc="100" dirty="0">
                <a:latin typeface="メイリオ" panose="020B0604030504040204" pitchFamily="50" charset="-128"/>
                <a:ea typeface="メイリオ" panose="020B0604030504040204" pitchFamily="50" charset="-128"/>
              </a:rPr>
              <a:t>11</a:t>
            </a:r>
            <a:r>
              <a:rPr lang="ja-JP" altLang="en-US" sz="1000" spc="100" dirty="0">
                <a:latin typeface="メイリオ" panose="020B0604030504040204" pitchFamily="50" charset="-128"/>
                <a:ea typeface="メイリオ" panose="020B0604030504040204" pitchFamily="50" charset="-128"/>
              </a:rPr>
              <a:t>月</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日</a:t>
            </a:r>
            <a:r>
              <a:rPr lang="en-US" altLang="ja-JP" sz="1000" spc="100" dirty="0">
                <a:latin typeface="メイリオ" panose="020B0604030504040204" pitchFamily="50" charset="-128"/>
                <a:ea typeface="メイリオ" panose="020B0604030504040204" pitchFamily="50" charset="-128"/>
              </a:rPr>
              <a:t>,</a:t>
            </a:r>
            <a:r>
              <a:rPr kumimoji="0" lang="en-US" altLang="ja-JP" sz="1000" dirty="0">
                <a:latin typeface="メイリオ" panose="020B0604030504040204" pitchFamily="50" charset="-128"/>
                <a:ea typeface="メイリオ" panose="020B0604030504040204" pitchFamily="50" charset="-128"/>
              </a:rPr>
              <a:t>p10</a:t>
            </a:r>
          </a:p>
        </p:txBody>
      </p:sp>
    </p:spTree>
    <p:extLst>
      <p:ext uri="{BB962C8B-B14F-4D97-AF65-F5344CB8AC3E}">
        <p14:creationId xmlns:p14="http://schemas.microsoft.com/office/powerpoint/2010/main" val="381136249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82A71-C6F4-4A4A-E129-3041D34B6064}"/>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86DC0692-BB0D-28C8-0518-028DA47CDB5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15</a:t>
            </a:fld>
            <a:endParaRPr lang="ja-JP" altLang="en-US" sz="1000">
              <a:solidFill>
                <a:srgbClr val="898989"/>
              </a:solidFill>
            </a:endParaRPr>
          </a:p>
        </p:txBody>
      </p:sp>
      <p:sp>
        <p:nvSpPr>
          <p:cNvPr id="2" name="正方形/長方形 44">
            <a:extLst>
              <a:ext uri="{FF2B5EF4-FFF2-40B4-BE49-F238E27FC236}">
                <a16:creationId xmlns:a16="http://schemas.microsoft.com/office/drawing/2014/main" id="{44FCA874-8844-01B5-A7E8-238F79EBEDFE}"/>
              </a:ext>
            </a:extLst>
          </p:cNvPr>
          <p:cNvSpPr>
            <a:spLocks noChangeArrowheads="1"/>
          </p:cNvSpPr>
          <p:nvPr/>
        </p:nvSpPr>
        <p:spPr bwMode="auto">
          <a:xfrm>
            <a:off x="7938" y="6704013"/>
            <a:ext cx="8243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出典：厚生労働省社会・援護局保護課</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令和６年度社会・援護局関係主管課長会議　資料</a:t>
            </a:r>
            <a:r>
              <a:rPr kumimoji="0" lang="en-US" altLang="ja-JP" sz="1000" dirty="0">
                <a:latin typeface="メイリオ" panose="020B0604030504040204" pitchFamily="50" charset="-128"/>
                <a:ea typeface="メイリオ" panose="020B0604030504040204" pitchFamily="50" charset="-128"/>
              </a:rPr>
              <a:t>4』,p80</a:t>
            </a:r>
            <a:r>
              <a:rPr kumimoji="0" lang="ja-JP" altLang="en-US" sz="1000" dirty="0">
                <a:latin typeface="メイリオ" panose="020B0604030504040204" pitchFamily="50" charset="-128"/>
                <a:ea typeface="メイリオ" panose="020B0604030504040204" pitchFamily="50" charset="-128"/>
              </a:rPr>
              <a:t>　より加工</a:t>
            </a:r>
            <a:endParaRPr lang="en-US" altLang="ja-JP" sz="1000" dirty="0">
              <a:latin typeface="メイリオ" panose="020B0604030504040204" pitchFamily="50" charset="-128"/>
              <a:ea typeface="メイリオ" panose="020B0604030504040204" pitchFamily="50" charset="-128"/>
            </a:endParaRPr>
          </a:p>
        </p:txBody>
      </p:sp>
      <p:sp>
        <p:nvSpPr>
          <p:cNvPr id="6" name="テキスト ボックス 2">
            <a:extLst>
              <a:ext uri="{FF2B5EF4-FFF2-40B4-BE49-F238E27FC236}">
                <a16:creationId xmlns:a16="http://schemas.microsoft.com/office/drawing/2014/main" id="{834F6B32-F552-BF69-B330-9E4FEEE6DC91}"/>
              </a:ext>
            </a:extLst>
          </p:cNvPr>
          <p:cNvSpPr txBox="1">
            <a:spLocks noChangeArrowheads="1"/>
          </p:cNvSpPr>
          <p:nvPr/>
        </p:nvSpPr>
        <p:spPr bwMode="auto">
          <a:xfrm>
            <a:off x="7938" y="672566"/>
            <a:ext cx="98980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pPr>
            <a:r>
              <a:rPr kumimoji="1" lang="ja-JP" altLang="en-US" sz="1400" spc="100" dirty="0">
                <a:solidFill>
                  <a:schemeClr val="tx1"/>
                </a:solidFill>
                <a:latin typeface="メイリオ" panose="020B0604030504040204" pitchFamily="50" charset="-128"/>
                <a:ea typeface="メイリオ" panose="020B0604030504040204" pitchFamily="50" charset="-128"/>
              </a:rPr>
              <a:t>改正生活保護法の施行により、「</a:t>
            </a:r>
            <a:r>
              <a:rPr kumimoji="1" lang="ja-JP" altLang="en-US" sz="1400" b="1" u="sng" spc="100" dirty="0">
                <a:solidFill>
                  <a:schemeClr val="tx1"/>
                </a:solidFill>
                <a:latin typeface="メイリオ" panose="020B0604030504040204" pitchFamily="50" charset="-128"/>
                <a:ea typeface="メイリオ" panose="020B0604030504040204" pitchFamily="50" charset="-128"/>
              </a:rPr>
              <a:t>子どもの進路選択支援事業</a:t>
            </a:r>
            <a:r>
              <a:rPr kumimoji="1" lang="ja-JP" altLang="en-US" sz="1400" spc="100" dirty="0">
                <a:solidFill>
                  <a:schemeClr val="tx1"/>
                </a:solidFill>
                <a:latin typeface="メイリオ" panose="020B0604030504040204" pitchFamily="50" charset="-128"/>
                <a:ea typeface="メイリオ" panose="020B0604030504040204" pitchFamily="50" charset="-128"/>
              </a:rPr>
              <a:t>」が開始されました</a:t>
            </a:r>
            <a:r>
              <a:rPr kumimoji="1" lang="ja-JP" altLang="en-US" sz="1050" spc="100" dirty="0">
                <a:solidFill>
                  <a:schemeClr val="tx1"/>
                </a:solidFill>
                <a:latin typeface="メイリオ" panose="020B0604030504040204" pitchFamily="50" charset="-128"/>
                <a:ea typeface="メイリオ" panose="020B0604030504040204" pitchFamily="50" charset="-128"/>
              </a:rPr>
              <a:t>（</a:t>
            </a:r>
            <a:r>
              <a:rPr kumimoji="1" lang="en-US" altLang="ja-JP" sz="1050" spc="100" dirty="0">
                <a:solidFill>
                  <a:schemeClr val="tx1"/>
                </a:solidFill>
                <a:latin typeface="メイリオ" panose="020B0604030504040204" pitchFamily="50" charset="-128"/>
                <a:ea typeface="メイリオ" panose="020B0604030504040204" pitchFamily="50" charset="-128"/>
              </a:rPr>
              <a:t>R6.10.1</a:t>
            </a:r>
            <a:r>
              <a:rPr kumimoji="1" lang="ja-JP" altLang="en-US" sz="1050"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a:t>
            </a:r>
            <a:endParaRPr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生活保護受給中の子育て世帯については、子どもが将来の進学に向けた意識などの面で課題を抱えていることや、保護者も周囲の地域との関わり合いが少ない傾向があり、</a:t>
            </a:r>
            <a:r>
              <a:rPr lang="ja-JP" altLang="en-US" sz="1400" b="1" u="sng" spc="100" dirty="0">
                <a:latin typeface="メイリオ" panose="020B0604030504040204" pitchFamily="50" charset="-128"/>
                <a:ea typeface="メイリオ" panose="020B0604030504040204" pitchFamily="50" charset="-128"/>
              </a:rPr>
              <a:t>必要な情報や支援が届きにくい</a:t>
            </a:r>
            <a:r>
              <a:rPr lang="ja-JP" altLang="en-US" sz="1400" spc="100" dirty="0">
                <a:latin typeface="メイリオ" panose="020B0604030504040204" pitchFamily="50" charset="-128"/>
                <a:ea typeface="メイリオ" panose="020B0604030504040204" pitchFamily="50" charset="-128"/>
              </a:rPr>
              <a:t>という課題があります。また、福祉事務所のケースワーカーは、</a:t>
            </a:r>
            <a:r>
              <a:rPr lang="ja-JP" altLang="en-US" sz="1400" b="1" u="sng" spc="100" dirty="0">
                <a:latin typeface="メイリオ" panose="020B0604030504040204" pitchFamily="50" charset="-128"/>
                <a:ea typeface="メイリオ" panose="020B0604030504040204" pitchFamily="50" charset="-128"/>
              </a:rPr>
              <a:t>教育面での支援に必要な知識（子どもの発達等）が不足している</a:t>
            </a:r>
            <a:r>
              <a:rPr lang="ja-JP" altLang="en-US" sz="1400" spc="100" dirty="0">
                <a:latin typeface="メイリオ" panose="020B0604030504040204" pitchFamily="50" charset="-128"/>
                <a:ea typeface="メイリオ" panose="020B0604030504040204" pitchFamily="50" charset="-128"/>
              </a:rPr>
              <a:t>といった課題もあります。</a:t>
            </a:r>
            <a:endParaRPr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この事業は、貧困の連鎖を防止する観点から、生活保護世帯の子ども・保護者に対し、専門性を有する支援員による訪問等により、</a:t>
            </a:r>
            <a:r>
              <a:rPr lang="ja-JP" altLang="en-US" sz="1400" b="1" u="sng" spc="100" dirty="0">
                <a:latin typeface="メイリオ" panose="020B0604030504040204" pitchFamily="50" charset="-128"/>
                <a:ea typeface="メイリオ" panose="020B0604030504040204" pitchFamily="50" charset="-128"/>
              </a:rPr>
              <a:t>学習・生活環境の改善、進路選択、奨学金の活用等に関する相談・助言</a:t>
            </a:r>
            <a:r>
              <a:rPr lang="ja-JP" altLang="en-US" sz="1400" spc="100" dirty="0">
                <a:latin typeface="メイリオ" panose="020B0604030504040204" pitchFamily="50" charset="-128"/>
                <a:ea typeface="メイリオ" panose="020B0604030504040204" pitchFamily="50" charset="-128"/>
              </a:rPr>
              <a:t>を行い、</a:t>
            </a:r>
            <a:r>
              <a:rPr lang="ja-JP" altLang="en-US" sz="1400" b="1" u="sng" spc="100" dirty="0">
                <a:latin typeface="メイリオ" panose="020B0604030504040204" pitchFamily="50" charset="-128"/>
                <a:ea typeface="メイリオ" panose="020B0604030504040204" pitchFamily="50" charset="-128"/>
              </a:rPr>
              <a:t>本人の希望を踏まえた多様な進路選択に向けた環境改善を図ること</a:t>
            </a:r>
            <a:r>
              <a:rPr lang="ja-JP" altLang="en-US" sz="1400" spc="100" dirty="0">
                <a:latin typeface="メイリオ" panose="020B0604030504040204" pitchFamily="50" charset="-128"/>
                <a:ea typeface="メイリオ" panose="020B0604030504040204" pitchFamily="50" charset="-128"/>
              </a:rPr>
              <a:t>を目的としたものです。</a:t>
            </a:r>
          </a:p>
        </p:txBody>
      </p:sp>
      <p:sp>
        <p:nvSpPr>
          <p:cNvPr id="18" name="正方形/長方形 17">
            <a:extLst>
              <a:ext uri="{FF2B5EF4-FFF2-40B4-BE49-F238E27FC236}">
                <a16:creationId xmlns:a16="http://schemas.microsoft.com/office/drawing/2014/main" id="{4869CDA3-40C1-D8B8-C12D-8FB9B2BF80F5}"/>
              </a:ext>
            </a:extLst>
          </p:cNvPr>
          <p:cNvSpPr/>
          <p:nvPr/>
        </p:nvSpPr>
        <p:spPr>
          <a:xfrm>
            <a:off x="0" y="654252"/>
            <a:ext cx="9906000" cy="270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pic>
        <p:nvPicPr>
          <p:cNvPr id="23" name="図 22" descr="Web サイト, タイムライン&#10;&#10;AI によって生成されたコンテンツは間違っている可能性があります。">
            <a:extLst>
              <a:ext uri="{FF2B5EF4-FFF2-40B4-BE49-F238E27FC236}">
                <a16:creationId xmlns:a16="http://schemas.microsoft.com/office/drawing/2014/main" id="{9541BA9D-0FAB-B51E-E18C-54DA27670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44" y="2506762"/>
            <a:ext cx="8645912" cy="3908524"/>
          </a:xfrm>
          <a:prstGeom prst="rect">
            <a:avLst/>
          </a:prstGeom>
        </p:spPr>
      </p:pic>
      <p:sp>
        <p:nvSpPr>
          <p:cNvPr id="24" name="正方形/長方形 23">
            <a:extLst>
              <a:ext uri="{FF2B5EF4-FFF2-40B4-BE49-F238E27FC236}">
                <a16:creationId xmlns:a16="http://schemas.microsoft.com/office/drawing/2014/main" id="{D8D8F4B3-D1CF-118D-8845-26856FC9DF44}"/>
              </a:ext>
            </a:extLst>
          </p:cNvPr>
          <p:cNvSpPr/>
          <p:nvPr/>
        </p:nvSpPr>
        <p:spPr>
          <a:xfrm>
            <a:off x="6374674" y="2969623"/>
            <a:ext cx="1741715" cy="26996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56F38466-39B3-7527-CB5D-00207405EC88}"/>
              </a:ext>
            </a:extLst>
          </p:cNvPr>
          <p:cNvCxnSpPr>
            <a:cxnSpLocks/>
            <a:stCxn id="24" idx="0"/>
            <a:endCxn id="27" idx="2"/>
          </p:cNvCxnSpPr>
          <p:nvPr/>
        </p:nvCxnSpPr>
        <p:spPr>
          <a:xfrm flipV="1">
            <a:off x="7245532" y="2680168"/>
            <a:ext cx="1557155" cy="2894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2D176DA4-61B1-7E86-D7E9-D0E189DFAB6E}"/>
              </a:ext>
            </a:extLst>
          </p:cNvPr>
          <p:cNvSpPr/>
          <p:nvPr/>
        </p:nvSpPr>
        <p:spPr>
          <a:xfrm>
            <a:off x="7831976" y="2315043"/>
            <a:ext cx="1941422" cy="365125"/>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生活困窮者自立支援制度に</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ctr"/>
            <a:r>
              <a:rPr kumimoji="1" lang="ja-JP" altLang="en-US" sz="1050" dirty="0">
                <a:solidFill>
                  <a:schemeClr val="tx1"/>
                </a:solidFill>
                <a:latin typeface="メイリオ" panose="020B0604030504040204" pitchFamily="50" charset="-128"/>
                <a:ea typeface="メイリオ" panose="020B0604030504040204" pitchFamily="50" charset="-128"/>
              </a:rPr>
              <a:t>おける施策（次頁参照）</a:t>
            </a:r>
          </a:p>
        </p:txBody>
      </p:sp>
      <p:sp>
        <p:nvSpPr>
          <p:cNvPr id="3" name="正方形/長方形 44">
            <a:extLst>
              <a:ext uri="{FF2B5EF4-FFF2-40B4-BE49-F238E27FC236}">
                <a16:creationId xmlns:a16="http://schemas.microsoft.com/office/drawing/2014/main" id="{9719DA99-D711-D657-36C4-0E1D3071C72B}"/>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2701399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D034E-6FEF-FCDF-FD24-FBF46BF87306}"/>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B6DA67C2-391C-30BA-5970-B4D7D8FF555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pic>
        <p:nvPicPr>
          <p:cNvPr id="17" name="図 16">
            <a:extLst>
              <a:ext uri="{FF2B5EF4-FFF2-40B4-BE49-F238E27FC236}">
                <a16:creationId xmlns:a16="http://schemas.microsoft.com/office/drawing/2014/main" id="{419F16F6-9666-3BD6-66B2-90D14F19005E}"/>
              </a:ext>
            </a:extLst>
          </p:cNvPr>
          <p:cNvPicPr>
            <a:picLocks noChangeAspect="1"/>
          </p:cNvPicPr>
          <p:nvPr/>
        </p:nvPicPr>
        <p:blipFill>
          <a:blip r:embed="rId3"/>
          <a:stretch>
            <a:fillRect/>
          </a:stretch>
        </p:blipFill>
        <p:spPr>
          <a:xfrm>
            <a:off x="103288" y="1890832"/>
            <a:ext cx="9699424" cy="4417076"/>
          </a:xfrm>
          <a:prstGeom prst="rect">
            <a:avLst/>
          </a:prstGeom>
        </p:spPr>
      </p:pic>
      <p:sp>
        <p:nvSpPr>
          <p:cNvPr id="3" name="テキスト ボックス 2">
            <a:extLst>
              <a:ext uri="{FF2B5EF4-FFF2-40B4-BE49-F238E27FC236}">
                <a16:creationId xmlns:a16="http://schemas.microsoft.com/office/drawing/2014/main" id="{B6D27C85-AC62-C465-8D26-71B11D13FC86}"/>
              </a:ext>
            </a:extLst>
          </p:cNvPr>
          <p:cNvSpPr txBox="1">
            <a:spLocks noChangeArrowheads="1"/>
          </p:cNvSpPr>
          <p:nvPr/>
        </p:nvSpPr>
        <p:spPr bwMode="auto">
          <a:xfrm>
            <a:off x="7938" y="672566"/>
            <a:ext cx="98980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生活困窮者自立支援制度では、任意事業として「</a:t>
            </a:r>
            <a:r>
              <a:rPr lang="ja-JP" altLang="en-US" sz="1400" b="1" u="sng" spc="100" dirty="0">
                <a:latin typeface="メイリオ" panose="020B0604030504040204" pitchFamily="50" charset="-128"/>
                <a:ea typeface="メイリオ" panose="020B0604030504040204" pitchFamily="50" charset="-128"/>
              </a:rPr>
              <a:t>子どもの学習・生活支援事業</a:t>
            </a:r>
            <a:r>
              <a:rPr lang="ja-JP" altLang="en-US" sz="1400" spc="100" dirty="0">
                <a:latin typeface="メイリオ" panose="020B0604030504040204" pitchFamily="50" charset="-128"/>
                <a:ea typeface="メイリオ" panose="020B0604030504040204" pitchFamily="50" charset="-128"/>
              </a:rPr>
              <a:t>」が行われています。</a:t>
            </a:r>
            <a:endParaRPr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子どもの学習支援をはじめ、日常的な生活習慣、仲間と出会い活動ができる居場所づくり、進学に関する支援、高校中退の防止支援などを行います。また、子どもの進学について保護者に助言するなど、子どもと保護者の双方に対して必要な支援を行います。</a:t>
            </a:r>
            <a:endParaRPr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pPr>
            <a:r>
              <a:rPr lang="ja-JP" altLang="en-US" sz="1400" b="1" u="sng" spc="100" dirty="0">
                <a:latin typeface="メイリオ" panose="020B0604030504040204" pitchFamily="50" charset="-128"/>
                <a:ea typeface="メイリオ" panose="020B0604030504040204" pitchFamily="50" charset="-128"/>
              </a:rPr>
              <a:t>生活困窮者自立支援制度の事業ですが、生活保護受給世帯を含む生活困窮世帯の子どもが対象</a:t>
            </a:r>
            <a:r>
              <a:rPr lang="ja-JP" altLang="en-US" sz="1400" spc="100" dirty="0">
                <a:latin typeface="メイリオ" panose="020B0604030504040204" pitchFamily="50" charset="-128"/>
                <a:ea typeface="メイリオ" panose="020B0604030504040204" pitchFamily="50" charset="-128"/>
              </a:rPr>
              <a:t>です。</a:t>
            </a:r>
          </a:p>
        </p:txBody>
      </p:sp>
      <p:sp>
        <p:nvSpPr>
          <p:cNvPr id="2" name="正方形/長方形 44">
            <a:extLst>
              <a:ext uri="{FF2B5EF4-FFF2-40B4-BE49-F238E27FC236}">
                <a16:creationId xmlns:a16="http://schemas.microsoft.com/office/drawing/2014/main" id="{FEE21792-84E4-2C5B-960A-45F2AAEEE10A}"/>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4" name="正方形/長方形 44">
            <a:extLst>
              <a:ext uri="{FF2B5EF4-FFF2-40B4-BE49-F238E27FC236}">
                <a16:creationId xmlns:a16="http://schemas.microsoft.com/office/drawing/2014/main" id="{DB6AE9EE-78EC-2169-DC23-FEF47DD10C05}"/>
              </a:ext>
            </a:extLst>
          </p:cNvPr>
          <p:cNvSpPr>
            <a:spLocks noChangeArrowheads="1"/>
          </p:cNvSpPr>
          <p:nvPr/>
        </p:nvSpPr>
        <p:spPr bwMode="auto">
          <a:xfrm>
            <a:off x="7938" y="6528434"/>
            <a:ext cx="9776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spc="100" dirty="0">
                <a:latin typeface="メイリオ" panose="020B0604030504040204" pitchFamily="50" charset="-128"/>
                <a:ea typeface="メイリオ" panose="020B0604030504040204" pitchFamily="50" charset="-128"/>
              </a:rPr>
              <a:t>厚生労働省「資料１ 子どもの貧困への対応について」</a:t>
            </a:r>
            <a:r>
              <a:rPr lang="en-US" altLang="ja-JP" sz="1000" spc="100" dirty="0">
                <a:latin typeface="メイリオ" panose="020B0604030504040204" pitchFamily="50" charset="-128"/>
                <a:ea typeface="メイリオ" panose="020B0604030504040204" pitchFamily="50" charset="-128"/>
              </a:rPr>
              <a:t>『</a:t>
            </a:r>
            <a:r>
              <a:rPr lang="ja-JP" altLang="en-US" sz="10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回）</a:t>
            </a:r>
            <a:r>
              <a:rPr lang="en-US" altLang="ja-JP" sz="1000" spc="100" dirty="0">
                <a:latin typeface="メイリオ" panose="020B0604030504040204" pitchFamily="50" charset="-128"/>
                <a:ea typeface="メイリオ" panose="020B0604030504040204" pitchFamily="50" charset="-128"/>
              </a:rPr>
              <a:t>』,</a:t>
            </a:r>
            <a:br>
              <a:rPr lang="en-US" altLang="ja-JP" sz="1000" spc="100" dirty="0">
                <a:latin typeface="メイリオ" panose="020B0604030504040204" pitchFamily="50" charset="-128"/>
                <a:ea typeface="メイリオ" panose="020B0604030504040204" pitchFamily="50" charset="-128"/>
              </a:rPr>
            </a:br>
            <a:r>
              <a:rPr lang="en-US" altLang="ja-JP" sz="1000" spc="100" dirty="0">
                <a:latin typeface="メイリオ" panose="020B0604030504040204" pitchFamily="50" charset="-128"/>
                <a:ea typeface="メイリオ" panose="020B0604030504040204" pitchFamily="50" charset="-128"/>
              </a:rPr>
              <a:t>       </a:t>
            </a:r>
            <a:r>
              <a:rPr lang="ja-JP" altLang="en-US" sz="1000" spc="100" dirty="0">
                <a:latin typeface="メイリオ" panose="020B0604030504040204" pitchFamily="50" charset="-128"/>
                <a:ea typeface="メイリオ" panose="020B0604030504040204" pitchFamily="50" charset="-128"/>
              </a:rPr>
              <a:t>令和５年</a:t>
            </a:r>
            <a:r>
              <a:rPr lang="en-US" altLang="ja-JP" sz="1000" spc="100" dirty="0">
                <a:latin typeface="メイリオ" panose="020B0604030504040204" pitchFamily="50" charset="-128"/>
                <a:ea typeface="メイリオ" panose="020B0604030504040204" pitchFamily="50" charset="-128"/>
              </a:rPr>
              <a:t>11</a:t>
            </a:r>
            <a:r>
              <a:rPr lang="ja-JP" altLang="en-US" sz="1000" spc="100" dirty="0">
                <a:latin typeface="メイリオ" panose="020B0604030504040204" pitchFamily="50" charset="-128"/>
                <a:ea typeface="メイリオ" panose="020B0604030504040204" pitchFamily="50" charset="-128"/>
              </a:rPr>
              <a:t>月</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日</a:t>
            </a:r>
            <a:r>
              <a:rPr lang="en-US" altLang="ja-JP" sz="1000" spc="100" dirty="0">
                <a:latin typeface="メイリオ" panose="020B0604030504040204" pitchFamily="50" charset="-128"/>
                <a:ea typeface="メイリオ" panose="020B0604030504040204" pitchFamily="50" charset="-128"/>
              </a:rPr>
              <a:t>,</a:t>
            </a:r>
            <a:r>
              <a:rPr kumimoji="0" lang="en-US" altLang="ja-JP" sz="1000" dirty="0">
                <a:latin typeface="メイリオ" panose="020B0604030504040204" pitchFamily="50" charset="-128"/>
                <a:ea typeface="メイリオ" panose="020B0604030504040204" pitchFamily="50" charset="-128"/>
              </a:rPr>
              <a:t>p14</a:t>
            </a:r>
          </a:p>
        </p:txBody>
      </p:sp>
    </p:spTree>
    <p:extLst>
      <p:ext uri="{BB962C8B-B14F-4D97-AF65-F5344CB8AC3E}">
        <p14:creationId xmlns:p14="http://schemas.microsoft.com/office/powerpoint/2010/main" val="408732955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CE80C-BBC0-24F1-8167-E7FF704F11D2}"/>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35FFFF69-9D84-1C08-571F-2B3E6CAF5D3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17</a:t>
            </a:fld>
            <a:endParaRPr lang="ja-JP" altLang="en-US" sz="1000">
              <a:solidFill>
                <a:srgbClr val="898989"/>
              </a:solidFill>
            </a:endParaRPr>
          </a:p>
        </p:txBody>
      </p:sp>
      <p:pic>
        <p:nvPicPr>
          <p:cNvPr id="6" name="図 5">
            <a:extLst>
              <a:ext uri="{FF2B5EF4-FFF2-40B4-BE49-F238E27FC236}">
                <a16:creationId xmlns:a16="http://schemas.microsoft.com/office/drawing/2014/main" id="{4FC5DA57-6FE4-2953-C9E2-54AFFF4D4C36}"/>
              </a:ext>
            </a:extLst>
          </p:cNvPr>
          <p:cNvPicPr>
            <a:picLocks noChangeAspect="1"/>
          </p:cNvPicPr>
          <p:nvPr/>
        </p:nvPicPr>
        <p:blipFill>
          <a:blip r:embed="rId3"/>
          <a:stretch>
            <a:fillRect/>
          </a:stretch>
        </p:blipFill>
        <p:spPr>
          <a:xfrm>
            <a:off x="174872" y="1842117"/>
            <a:ext cx="9559837" cy="3868810"/>
          </a:xfrm>
          <a:prstGeom prst="rect">
            <a:avLst/>
          </a:prstGeom>
        </p:spPr>
      </p:pic>
      <p:sp>
        <p:nvSpPr>
          <p:cNvPr id="3" name="テキスト ボックス 2">
            <a:extLst>
              <a:ext uri="{FF2B5EF4-FFF2-40B4-BE49-F238E27FC236}">
                <a16:creationId xmlns:a16="http://schemas.microsoft.com/office/drawing/2014/main" id="{58DA463D-ED3A-CD7F-D2D5-D646CE852394}"/>
              </a:ext>
            </a:extLst>
          </p:cNvPr>
          <p:cNvSpPr txBox="1">
            <a:spLocks noChangeArrowheads="1"/>
          </p:cNvSpPr>
          <p:nvPr/>
        </p:nvSpPr>
        <p:spPr bwMode="auto">
          <a:xfrm>
            <a:off x="7938" y="672566"/>
            <a:ext cx="98980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生活保護世帯を含む生活困窮世帯に対して、子どもの学習・生活支援事業の周知を行い、事業の参加を促すことが求められています。</a:t>
            </a:r>
            <a:endParaRPr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地域において子どもの学習・生活支援事業を実施している場合は、</a:t>
            </a:r>
            <a:r>
              <a:rPr lang="en-US" altLang="ja-JP" sz="1400" spc="100" dirty="0">
                <a:latin typeface="メイリオ" panose="020B0604030504040204" pitchFamily="50" charset="-128"/>
                <a:ea typeface="メイリオ" panose="020B0604030504040204" pitchFamily="50" charset="-128"/>
              </a:rPr>
              <a:t> CW</a:t>
            </a:r>
            <a:r>
              <a:rPr lang="ja-JP" altLang="en-US" sz="1400" spc="100" dirty="0">
                <a:latin typeface="メイリオ" panose="020B0604030504040204" pitchFamily="50" charset="-128"/>
                <a:ea typeface="メイリオ" panose="020B0604030504040204" pitchFamily="50" charset="-128"/>
              </a:rPr>
              <a:t>としても、子どものいる世帯に助言し、生活困窮者自立支援制度の担当部局や、子ども関係部局との連携を行っていきましょう。</a:t>
            </a:r>
          </a:p>
          <a:p>
            <a:pPr eaLnBrk="1" hangingPunct="1">
              <a:lnSpc>
                <a:spcPct val="100000"/>
              </a:lnSpc>
              <a:spcBef>
                <a:spcPct val="0"/>
              </a:spcBef>
            </a:pPr>
            <a:endParaRPr lang="ja-JP" altLang="en-US" sz="1400" spc="100" dirty="0">
              <a:latin typeface="メイリオ" panose="020B0604030504040204" pitchFamily="50" charset="-128"/>
              <a:ea typeface="メイリオ" panose="020B0604030504040204" pitchFamily="50" charset="-128"/>
            </a:endParaRPr>
          </a:p>
        </p:txBody>
      </p:sp>
      <p:sp>
        <p:nvSpPr>
          <p:cNvPr id="11" name="正方形/長方形 44">
            <a:extLst>
              <a:ext uri="{FF2B5EF4-FFF2-40B4-BE49-F238E27FC236}">
                <a16:creationId xmlns:a16="http://schemas.microsoft.com/office/drawing/2014/main" id="{050D0F92-5C67-941F-E977-8D4A66C352CA}"/>
              </a:ext>
            </a:extLst>
          </p:cNvPr>
          <p:cNvSpPr>
            <a:spLocks noChangeArrowheads="1"/>
          </p:cNvSpPr>
          <p:nvPr/>
        </p:nvSpPr>
        <p:spPr bwMode="auto">
          <a:xfrm>
            <a:off x="3078709" y="5793924"/>
            <a:ext cx="37485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200" dirty="0">
                <a:latin typeface="メイリオ" panose="020B0604030504040204" pitchFamily="50" charset="-128"/>
                <a:ea typeface="メイリオ" panose="020B0604030504040204" pitchFamily="50" charset="-128"/>
              </a:rPr>
              <a:t>▲子どもの学習・生活支援事業の支援体系図</a:t>
            </a:r>
            <a:endParaRPr lang="en-US" altLang="ja-JP" sz="1200" dirty="0">
              <a:latin typeface="メイリオ" panose="020B0604030504040204" pitchFamily="50" charset="-128"/>
              <a:ea typeface="メイリオ" panose="020B0604030504040204" pitchFamily="50" charset="-128"/>
            </a:endParaRPr>
          </a:p>
        </p:txBody>
      </p:sp>
      <p:sp>
        <p:nvSpPr>
          <p:cNvPr id="5" name="正方形/長方形 44">
            <a:extLst>
              <a:ext uri="{FF2B5EF4-FFF2-40B4-BE49-F238E27FC236}">
                <a16:creationId xmlns:a16="http://schemas.microsoft.com/office/drawing/2014/main" id="{721B983C-5CD2-C78C-2BBE-59C1F9BFB5A1}"/>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4" name="正方形/長方形 44">
            <a:extLst>
              <a:ext uri="{FF2B5EF4-FFF2-40B4-BE49-F238E27FC236}">
                <a16:creationId xmlns:a16="http://schemas.microsoft.com/office/drawing/2014/main" id="{2F783214-EF5A-A650-C06B-10B48C330249}"/>
              </a:ext>
            </a:extLst>
          </p:cNvPr>
          <p:cNvSpPr>
            <a:spLocks noChangeArrowheads="1"/>
          </p:cNvSpPr>
          <p:nvPr/>
        </p:nvSpPr>
        <p:spPr bwMode="auto">
          <a:xfrm>
            <a:off x="7938" y="6528434"/>
            <a:ext cx="9776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spc="100" dirty="0">
                <a:latin typeface="メイリオ" panose="020B0604030504040204" pitchFamily="50" charset="-128"/>
                <a:ea typeface="メイリオ" panose="020B0604030504040204" pitchFamily="50" charset="-128"/>
              </a:rPr>
              <a:t>厚生労働省「資料１ 子どもの貧困への対応について」</a:t>
            </a:r>
            <a:r>
              <a:rPr lang="en-US" altLang="ja-JP" sz="1000" spc="100" dirty="0">
                <a:latin typeface="メイリオ" panose="020B0604030504040204" pitchFamily="50" charset="-128"/>
                <a:ea typeface="メイリオ" panose="020B0604030504040204" pitchFamily="50" charset="-128"/>
              </a:rPr>
              <a:t>『</a:t>
            </a:r>
            <a:r>
              <a:rPr lang="ja-JP" altLang="en-US" sz="10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000" spc="100" dirty="0">
                <a:latin typeface="メイリオ" panose="020B0604030504040204" pitchFamily="50" charset="-128"/>
                <a:ea typeface="メイリオ" panose="020B0604030504040204" pitchFamily="50" charset="-128"/>
              </a:rPr>
              <a:t>22</a:t>
            </a:r>
            <a:r>
              <a:rPr lang="ja-JP" altLang="en-US" sz="1000" spc="100" dirty="0">
                <a:latin typeface="メイリオ" panose="020B0604030504040204" pitchFamily="50" charset="-128"/>
                <a:ea typeface="メイリオ" panose="020B0604030504040204" pitchFamily="50" charset="-128"/>
              </a:rPr>
              <a:t>回）</a:t>
            </a:r>
            <a:r>
              <a:rPr lang="en-US" altLang="ja-JP" sz="1000" spc="100" dirty="0">
                <a:latin typeface="メイリオ" panose="020B0604030504040204" pitchFamily="50" charset="-128"/>
                <a:ea typeface="メイリオ" panose="020B0604030504040204" pitchFamily="50" charset="-128"/>
              </a:rPr>
              <a:t>』,</a:t>
            </a:r>
            <a:br>
              <a:rPr lang="en-US" altLang="ja-JP" sz="1000" spc="100" dirty="0">
                <a:latin typeface="メイリオ" panose="020B0604030504040204" pitchFamily="50" charset="-128"/>
                <a:ea typeface="メイリオ" panose="020B0604030504040204" pitchFamily="50" charset="-128"/>
              </a:rPr>
            </a:br>
            <a:r>
              <a:rPr lang="en-US" altLang="ja-JP" sz="1000" spc="100" dirty="0">
                <a:latin typeface="メイリオ" panose="020B0604030504040204" pitchFamily="50" charset="-128"/>
                <a:ea typeface="メイリオ" panose="020B0604030504040204" pitchFamily="50" charset="-128"/>
              </a:rPr>
              <a:t>       </a:t>
            </a:r>
            <a:r>
              <a:rPr lang="ja-JP" altLang="en-US" sz="1000" spc="100" dirty="0">
                <a:latin typeface="メイリオ" panose="020B0604030504040204" pitchFamily="50" charset="-128"/>
                <a:ea typeface="メイリオ" panose="020B0604030504040204" pitchFamily="50" charset="-128"/>
              </a:rPr>
              <a:t>令和４年</a:t>
            </a:r>
            <a:r>
              <a:rPr lang="en-US" altLang="ja-JP" sz="1000" spc="100" dirty="0">
                <a:latin typeface="メイリオ" panose="020B0604030504040204" pitchFamily="50" charset="-128"/>
                <a:ea typeface="メイリオ" panose="020B0604030504040204" pitchFamily="50" charset="-128"/>
              </a:rPr>
              <a:t>10</a:t>
            </a:r>
            <a:r>
              <a:rPr lang="ja-JP" altLang="en-US" sz="1000" spc="100" dirty="0">
                <a:latin typeface="メイリオ" panose="020B0604030504040204" pitchFamily="50" charset="-128"/>
                <a:ea typeface="メイリオ" panose="020B0604030504040204" pitchFamily="50" charset="-128"/>
              </a:rPr>
              <a:t>月</a:t>
            </a:r>
            <a:r>
              <a:rPr lang="en-US" altLang="ja-JP" sz="1000" spc="100" dirty="0">
                <a:latin typeface="メイリオ" panose="020B0604030504040204" pitchFamily="50" charset="-128"/>
                <a:ea typeface="メイリオ" panose="020B0604030504040204" pitchFamily="50" charset="-128"/>
              </a:rPr>
              <a:t>31</a:t>
            </a:r>
            <a:r>
              <a:rPr lang="ja-JP" altLang="en-US" sz="1000" spc="100" dirty="0">
                <a:latin typeface="メイリオ" panose="020B0604030504040204" pitchFamily="50" charset="-128"/>
                <a:ea typeface="メイリオ" panose="020B0604030504040204" pitchFamily="50" charset="-128"/>
              </a:rPr>
              <a:t>日</a:t>
            </a:r>
            <a:r>
              <a:rPr lang="en-US" altLang="ja-JP" sz="1000" spc="100" dirty="0">
                <a:latin typeface="メイリオ" panose="020B0604030504040204" pitchFamily="50" charset="-128"/>
                <a:ea typeface="メイリオ" panose="020B0604030504040204" pitchFamily="50" charset="-128"/>
              </a:rPr>
              <a:t>,p8</a:t>
            </a:r>
            <a:endParaRPr kumimoji="0"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6524250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9D7F7-A714-B0AA-741A-D943E154B53B}"/>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702F7EF6-2529-AFC6-E8C7-AFCE449012A8}"/>
              </a:ext>
            </a:extLst>
          </p:cNvPr>
          <p:cNvSpPr>
            <a:spLocks noGrp="1" noChangeArrowheads="1"/>
          </p:cNvSpPr>
          <p:nvPr>
            <p:ph type="sldNum" sz="quarter" idx="10"/>
          </p:nvPr>
        </p:nvSpPr>
        <p:spPr bwMode="auto">
          <a:xfrm>
            <a:off x="9526588" y="6360795"/>
            <a:ext cx="3794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18</a:t>
            </a:fld>
            <a:endParaRPr lang="ja-JP" altLang="en-US" sz="1000">
              <a:solidFill>
                <a:srgbClr val="898989"/>
              </a:solidFill>
            </a:endParaRPr>
          </a:p>
        </p:txBody>
      </p:sp>
      <p:sp>
        <p:nvSpPr>
          <p:cNvPr id="29" name="正方形/長方形 28">
            <a:extLst>
              <a:ext uri="{FF2B5EF4-FFF2-40B4-BE49-F238E27FC236}">
                <a16:creationId xmlns:a16="http://schemas.microsoft.com/office/drawing/2014/main" id="{5EDD8E7D-62ED-19C0-74E5-ADA139872341}"/>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３．主な連携・相談先</a:t>
            </a:r>
          </a:p>
        </p:txBody>
      </p:sp>
      <p:sp>
        <p:nvSpPr>
          <p:cNvPr id="2" name="正方形/長方形 1">
            <a:extLst>
              <a:ext uri="{FF2B5EF4-FFF2-40B4-BE49-F238E27FC236}">
                <a16:creationId xmlns:a16="http://schemas.microsoft.com/office/drawing/2014/main" id="{645943B8-82A2-E90E-263C-E931D6B511CF}"/>
              </a:ext>
            </a:extLst>
          </p:cNvPr>
          <p:cNvSpPr/>
          <p:nvPr/>
        </p:nvSpPr>
        <p:spPr>
          <a:xfrm>
            <a:off x="1146753" y="1234598"/>
            <a:ext cx="6926261" cy="3895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lstStyle/>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民生委員・児童委員</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母子・父子自立支援員、婦人相談員</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スクールソーシャルワーカー</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こども家庭センター</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保健師・保育士・こども家庭ソーシャルワーカー</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児童相談所</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ハローワーク・マザーズハローワーク</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社会福祉協議会</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法務少年支援センター</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警察・配偶者暴力相談支援センター</a:t>
            </a:r>
            <a:endParaRPr kumimoji="1" lang="en-US" altLang="ja-JP" sz="2000" dirty="0">
              <a:solidFill>
                <a:prstClr val="black"/>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FE24594-354C-3976-4B79-1DF6197C14AA}"/>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．子どものいる世帯への支援にあたって</a:t>
            </a:r>
          </a:p>
        </p:txBody>
      </p:sp>
      <p:sp>
        <p:nvSpPr>
          <p:cNvPr id="3" name="吹き出し: 角を丸めた四角形 2">
            <a:extLst>
              <a:ext uri="{FF2B5EF4-FFF2-40B4-BE49-F238E27FC236}">
                <a16:creationId xmlns:a16="http://schemas.microsoft.com/office/drawing/2014/main" id="{1F24D2AB-0722-EC42-472C-AF247CC77274}"/>
              </a:ext>
            </a:extLst>
          </p:cNvPr>
          <p:cNvSpPr/>
          <p:nvPr/>
        </p:nvSpPr>
        <p:spPr>
          <a:xfrm>
            <a:off x="2589197" y="5718923"/>
            <a:ext cx="5610528" cy="523875"/>
          </a:xfrm>
          <a:prstGeom prst="wedgeRoundRectCallout">
            <a:avLst>
              <a:gd name="adj1" fmla="val 53554"/>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他にも様々な機関があります。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上記の機関も含めて、自治体の各機関や専門職を確認しておきましょう。</a:t>
            </a:r>
          </a:p>
        </p:txBody>
      </p:sp>
      <p:pic>
        <p:nvPicPr>
          <p:cNvPr id="6" name="図 5" descr="黒い背景と男性の絵&#10;&#10;AI によって生成されたコンテンツは間違っている可能性があります。">
            <a:extLst>
              <a:ext uri="{FF2B5EF4-FFF2-40B4-BE49-F238E27FC236}">
                <a16:creationId xmlns:a16="http://schemas.microsoft.com/office/drawing/2014/main" id="{AB9ADDDF-ACD4-BD62-2924-30D2B57EC705}"/>
              </a:ext>
            </a:extLst>
          </p:cNvPr>
          <p:cNvPicPr>
            <a:picLocks noChangeAspect="1"/>
          </p:cNvPicPr>
          <p:nvPr/>
        </p:nvPicPr>
        <p:blipFill>
          <a:blip r:embed="rId3">
            <a:extLst>
              <a:ext uri="{28A0092B-C50C-407E-A947-70E740481C1C}">
                <a14:useLocalDpi xmlns:a14="http://schemas.microsoft.com/office/drawing/2010/main" val="0"/>
              </a:ext>
            </a:extLst>
          </a:blip>
          <a:srcRect l="18587" t="14375" r="12569" b="15184"/>
          <a:stretch/>
        </p:blipFill>
        <p:spPr>
          <a:xfrm>
            <a:off x="8251825" y="5593583"/>
            <a:ext cx="1018811" cy="1042439"/>
          </a:xfrm>
          <a:prstGeom prst="rect">
            <a:avLst/>
          </a:prstGeom>
        </p:spPr>
      </p:pic>
    </p:spTree>
    <p:extLst>
      <p:ext uri="{BB962C8B-B14F-4D97-AF65-F5344CB8AC3E}">
        <p14:creationId xmlns:p14="http://schemas.microsoft.com/office/powerpoint/2010/main" val="392871067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0E933F7A-2994-D0C7-0351-907049145AAD}"/>
              </a:ext>
            </a:extLst>
          </p:cNvPr>
          <p:cNvGraphicFramePr>
            <a:graphicFrameLocks noGrp="1"/>
          </p:cNvGraphicFramePr>
          <p:nvPr>
            <p:extLst>
              <p:ext uri="{D42A27DB-BD31-4B8C-83A1-F6EECF244321}">
                <p14:modId xmlns:p14="http://schemas.microsoft.com/office/powerpoint/2010/main" val="283356769"/>
              </p:ext>
            </p:extLst>
          </p:nvPr>
        </p:nvGraphicFramePr>
        <p:xfrm>
          <a:off x="273050" y="647700"/>
          <a:ext cx="9359900" cy="4572000"/>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28800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anchor="ctr">
                    <a:solidFill>
                      <a:schemeClr val="accent1">
                        <a:lumMod val="50000"/>
                      </a:schemeClr>
                    </a:solidFill>
                  </a:tcPr>
                </a:tc>
                <a:extLst>
                  <a:ext uri="{0D108BD9-81ED-4DB2-BD59-A6C34878D82A}">
                    <a16:rowId xmlns:a16="http://schemas.microsoft.com/office/drawing/2014/main" val="10000"/>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anchor="ctr">
                    <a:solidFill>
                      <a:schemeClr val="bg2"/>
                    </a:solidFill>
                  </a:tcPr>
                </a:tc>
                <a:tc>
                  <a:txBody>
                    <a:bodyPr/>
                    <a:lstStyle/>
                    <a:p>
                      <a:pPr algn="r"/>
                      <a:r>
                        <a:rPr kumimoji="1" lang="ja-JP" altLang="en-US" sz="1400" b="1" dirty="0">
                          <a:latin typeface="メイリオ" panose="020B0604030504040204" pitchFamily="50" charset="-128"/>
                          <a:ea typeface="メイリオ" panose="020B0604030504040204" pitchFamily="50" charset="-128"/>
                        </a:rPr>
                        <a:t>２</a:t>
                      </a:r>
                      <a:endParaRPr kumimoji="1" lang="en-US" altLang="ja-JP"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anchor="ctr">
                    <a:solidFill>
                      <a:schemeClr val="bg2"/>
                    </a:solidFill>
                  </a:tcPr>
                </a:tc>
                <a:tc>
                  <a:txBody>
                    <a:bodyPr/>
                    <a:lstStyle/>
                    <a:p>
                      <a:pPr algn="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３</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2"/>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本編</a:t>
                      </a: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．子どものいる世帯の状況について</a:t>
                      </a:r>
                    </a:p>
                  </a:txBody>
                  <a:tcPr marL="91439" marR="91439" anchor="ctr">
                    <a:solidFill>
                      <a:schemeClr val="bg2"/>
                    </a:solidFill>
                  </a:tcPr>
                </a:tc>
                <a:tc>
                  <a:txBody>
                    <a:bodyPr/>
                    <a:lstStyle/>
                    <a:p>
                      <a:pPr algn="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４</a:t>
                      </a:r>
                      <a:endParaRPr kumimoji="1" lang="ja-JP" altLang="en-US" sz="1400"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3"/>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１．子どものいる世帯が抱えている悩み</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anchor="ct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5"/>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b="0" spc="100" baseline="0" dirty="0">
                          <a:latin typeface="メイリオ" panose="020B0604030504040204" pitchFamily="50" charset="-128"/>
                          <a:ea typeface="メイリオ" panose="020B0604030504040204" pitchFamily="50" charset="-128"/>
                        </a:rPr>
                        <a:t>◆ワーク　子どものいる世帯への支援で難しさを感じる場面は？</a:t>
                      </a:r>
                    </a:p>
                  </a:txBody>
                  <a:tcPr marL="91439" marR="91439"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extLst>
                  <a:ext uri="{0D108BD9-81ED-4DB2-BD59-A6C34878D82A}">
                    <a16:rowId xmlns:a16="http://schemas.microsoft.com/office/drawing/2014/main" val="12310674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．子どものいる世帯への支援にあたって</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11</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10180553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１．子ども施策の基本理念「こども基本法」</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anchor="ct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392185161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２．生活保護受給者に対する「子どもの貧困」主な施策</a:t>
                      </a:r>
                    </a:p>
                  </a:txBody>
                  <a:tcPr marL="91439" marR="91439" anchor="ct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３．主な連携・相談先</a:t>
                      </a:r>
                    </a:p>
                  </a:txBody>
                  <a:tcPr marL="91439" marR="91439" anchor="ct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0"/>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４．援助方針策定にあたってのアセスメントの観点</a:t>
                      </a:r>
                    </a:p>
                  </a:txBody>
                  <a:tcPr marL="91439" marR="91439" anchor="ct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．事例で深める</a:t>
                      </a:r>
                      <a:r>
                        <a:rPr kumimoji="1" lang="ja-JP" altLang="en-US" sz="1400" b="1" spc="100" baseline="0">
                          <a:latin typeface="メイリオ" panose="020B0604030504040204" pitchFamily="50" charset="-128"/>
                          <a:ea typeface="メイリオ" panose="020B0604030504040204" pitchFamily="50" charset="-128"/>
                        </a:rPr>
                        <a:t>！子どものいる</a:t>
                      </a:r>
                      <a:r>
                        <a:rPr kumimoji="1" lang="ja-JP" altLang="en-US" sz="1400" b="1" spc="100" baseline="0" dirty="0">
                          <a:latin typeface="メイリオ" panose="020B0604030504040204" pitchFamily="50" charset="-128"/>
                          <a:ea typeface="メイリオ" panose="020B0604030504040204" pitchFamily="50" charset="-128"/>
                        </a:rPr>
                        <a:t>世帯への支援</a:t>
                      </a:r>
                    </a:p>
                  </a:txBody>
                  <a:tcPr marL="91439" marR="91439" anchor="ctr">
                    <a:solidFill>
                      <a:schemeClr val="bg2"/>
                    </a:solidFill>
                  </a:tcPr>
                </a:tc>
                <a:tc>
                  <a:txBody>
                    <a:bodyPr/>
                    <a:lstStyle/>
                    <a:p>
                      <a:pPr algn="r"/>
                      <a:r>
                        <a:rPr kumimoji="1" lang="en-US" altLang="ja-JP" sz="1400" b="1">
                          <a:latin typeface="メイリオ" panose="020B0604030504040204" pitchFamily="50" charset="-128"/>
                          <a:ea typeface="メイリオ" panose="020B0604030504040204" pitchFamily="50" charset="-128"/>
                        </a:rPr>
                        <a:t>27</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3464148212"/>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おわりに</a:t>
                      </a: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49</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1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50</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1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anchor="ctr"/>
                </a:tc>
                <a:tc>
                  <a:txBody>
                    <a:bodyPr/>
                    <a:lstStyle/>
                    <a:p>
                      <a:pPr algn="r"/>
                      <a:r>
                        <a:rPr kumimoji="1" lang="en-US" altLang="ja-JP" sz="1400" dirty="0">
                          <a:latin typeface="メイリオ" panose="020B0604030504040204" pitchFamily="50" charset="-128"/>
                          <a:ea typeface="メイリオ" panose="020B0604030504040204" pitchFamily="50" charset="-128"/>
                        </a:rPr>
                        <a:t>51</a:t>
                      </a: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3B690-3C15-1CF6-60AC-12E792B89DD8}"/>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BD6E626F-3083-2AF3-7187-88B0CD3478A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19</a:t>
            </a:fld>
            <a:endParaRPr lang="ja-JP" altLang="en-US" sz="1000">
              <a:solidFill>
                <a:srgbClr val="898989"/>
              </a:solidFill>
            </a:endParaRPr>
          </a:p>
        </p:txBody>
      </p:sp>
      <p:sp>
        <p:nvSpPr>
          <p:cNvPr id="2" name="正方形/長方形 44">
            <a:extLst>
              <a:ext uri="{FF2B5EF4-FFF2-40B4-BE49-F238E27FC236}">
                <a16:creationId xmlns:a16="http://schemas.microsoft.com/office/drawing/2014/main" id="{F2E98646-3B96-86D5-EE05-5CE672A1FC82}"/>
              </a:ext>
            </a:extLst>
          </p:cNvPr>
          <p:cNvSpPr>
            <a:spLocks noChangeArrowheads="1"/>
          </p:cNvSpPr>
          <p:nvPr/>
        </p:nvSpPr>
        <p:spPr bwMode="auto">
          <a:xfrm>
            <a:off x="7938" y="6704112"/>
            <a:ext cx="90057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出典：厚生労働省健康・生活衛生局健康課保健指導室</a:t>
            </a:r>
            <a:r>
              <a:rPr kumimoji="0" lang="en-US" altLang="ja-JP" sz="1000" dirty="0">
                <a:latin typeface="メイリオ" panose="020B0604030504040204" pitchFamily="50" charset="-128"/>
                <a:ea typeface="メイリオ" panose="020B0604030504040204" pitchFamily="50" charset="-128"/>
              </a:rPr>
              <a:t>『</a:t>
            </a:r>
            <a:r>
              <a:rPr kumimoji="0" lang="zh-TW" altLang="en-US" sz="1000" dirty="0">
                <a:latin typeface="メイリオ" panose="020B0604030504040204" pitchFamily="50" charset="-128"/>
                <a:ea typeface="メイリオ" panose="020B0604030504040204" pitchFamily="50" charset="-128"/>
              </a:rPr>
              <a:t>令和</a:t>
            </a:r>
            <a:r>
              <a:rPr kumimoji="0" lang="en-US" altLang="zh-TW" sz="1000" dirty="0">
                <a:latin typeface="メイリオ" panose="020B0604030504040204" pitchFamily="50" charset="-128"/>
                <a:ea typeface="メイリオ" panose="020B0604030504040204" pitchFamily="50" charset="-128"/>
              </a:rPr>
              <a:t>6</a:t>
            </a:r>
            <a:r>
              <a:rPr kumimoji="0" lang="zh-TW" altLang="en-US" sz="1000" dirty="0">
                <a:latin typeface="メイリオ" panose="020B0604030504040204" pitchFamily="50" charset="-128"/>
                <a:ea typeface="メイリオ" panose="020B0604030504040204" pitchFamily="50" charset="-128"/>
              </a:rPr>
              <a:t>年度保健師中央会議</a:t>
            </a:r>
            <a:r>
              <a:rPr kumimoji="0" lang="ja-JP" altLang="en-US" sz="1000" dirty="0">
                <a:latin typeface="メイリオ" panose="020B0604030504040204" pitchFamily="50" charset="-128"/>
                <a:ea typeface="メイリオ" panose="020B0604030504040204" pitchFamily="50" charset="-128"/>
              </a:rPr>
              <a:t>」</a:t>
            </a:r>
            <a:r>
              <a:rPr kumimoji="0" lang="en-US" altLang="ja-JP" sz="1000" dirty="0">
                <a:latin typeface="メイリオ" panose="020B0604030504040204" pitchFamily="50" charset="-128"/>
                <a:ea typeface="メイリオ" panose="020B0604030504040204" pitchFamily="50" charset="-128"/>
              </a:rPr>
              <a:t>【</a:t>
            </a:r>
            <a:r>
              <a:rPr kumimoji="0" lang="zh-TW" altLang="en-US" sz="1000" dirty="0">
                <a:latin typeface="メイリオ" panose="020B0604030504040204" pitchFamily="50" charset="-128"/>
                <a:ea typeface="メイリオ" panose="020B0604030504040204" pitchFamily="50" charset="-128"/>
              </a:rPr>
              <a:t>行政説明 資料</a:t>
            </a:r>
            <a:r>
              <a:rPr kumimoji="0" lang="en-US" altLang="zh-TW" sz="1000" dirty="0">
                <a:latin typeface="メイリオ" panose="020B0604030504040204" pitchFamily="50" charset="-128"/>
                <a:ea typeface="メイリオ" panose="020B0604030504040204" pitchFamily="50" charset="-128"/>
              </a:rPr>
              <a:t>16</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令和６年８月８日～８月９日</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ｐ</a:t>
            </a:r>
            <a:r>
              <a:rPr kumimoji="0" lang="en-US" altLang="ja-JP" sz="1000" dirty="0">
                <a:latin typeface="メイリオ" panose="020B0604030504040204" pitchFamily="50" charset="-128"/>
                <a:ea typeface="メイリオ" panose="020B0604030504040204" pitchFamily="50" charset="-128"/>
              </a:rPr>
              <a:t>1</a:t>
            </a:r>
          </a:p>
        </p:txBody>
      </p:sp>
      <p:pic>
        <p:nvPicPr>
          <p:cNvPr id="9" name="図 8">
            <a:extLst>
              <a:ext uri="{FF2B5EF4-FFF2-40B4-BE49-F238E27FC236}">
                <a16:creationId xmlns:a16="http://schemas.microsoft.com/office/drawing/2014/main" id="{B3E847AB-E4EA-1185-8915-BA347497D6AB}"/>
              </a:ext>
            </a:extLst>
          </p:cNvPr>
          <p:cNvPicPr>
            <a:picLocks noChangeAspect="1"/>
          </p:cNvPicPr>
          <p:nvPr/>
        </p:nvPicPr>
        <p:blipFill>
          <a:blip r:embed="rId3"/>
          <a:stretch>
            <a:fillRect/>
          </a:stretch>
        </p:blipFill>
        <p:spPr>
          <a:xfrm>
            <a:off x="1584141" y="2316330"/>
            <a:ext cx="6747310" cy="4306238"/>
          </a:xfrm>
          <a:prstGeom prst="rect">
            <a:avLst/>
          </a:prstGeom>
        </p:spPr>
      </p:pic>
      <p:sp>
        <p:nvSpPr>
          <p:cNvPr id="4" name="正方形/長方形 44">
            <a:extLst>
              <a:ext uri="{FF2B5EF4-FFF2-40B4-BE49-F238E27FC236}">
                <a16:creationId xmlns:a16="http://schemas.microsoft.com/office/drawing/2014/main" id="{CDFBF07A-659E-731A-9E15-19241A304FC7}"/>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60246EB4-473F-143D-09BC-D0BE79BAA3BC}"/>
              </a:ext>
            </a:extLst>
          </p:cNvPr>
          <p:cNvGrpSpPr/>
          <p:nvPr/>
        </p:nvGrpSpPr>
        <p:grpSpPr>
          <a:xfrm>
            <a:off x="469106" y="609709"/>
            <a:ext cx="8967788" cy="1706621"/>
            <a:chOff x="680720" y="801201"/>
            <a:chExt cx="8967788" cy="1706621"/>
          </a:xfrm>
        </p:grpSpPr>
        <p:sp>
          <p:nvSpPr>
            <p:cNvPr id="5" name="正方形/長方形 7">
              <a:extLst>
                <a:ext uri="{FF2B5EF4-FFF2-40B4-BE49-F238E27FC236}">
                  <a16:creationId xmlns:a16="http://schemas.microsoft.com/office/drawing/2014/main" id="{03869E9C-5F68-B585-89B8-0CB108FCACE2}"/>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✔こども家庭センターとは</a:t>
              </a:r>
            </a:p>
          </p:txBody>
        </p:sp>
        <p:sp>
          <p:nvSpPr>
            <p:cNvPr id="6" name="正方形/長方形 7">
              <a:extLst>
                <a:ext uri="{FF2B5EF4-FFF2-40B4-BE49-F238E27FC236}">
                  <a16:creationId xmlns:a16="http://schemas.microsoft.com/office/drawing/2014/main" id="{3312FF8F-1FDE-4F52-ACE4-D3091B745074}"/>
                </a:ext>
              </a:extLst>
            </p:cNvPr>
            <p:cNvSpPr>
              <a:spLocks noChangeArrowheads="1"/>
            </p:cNvSpPr>
            <p:nvPr/>
          </p:nvSpPr>
          <p:spPr bwMode="auto">
            <a:xfrm>
              <a:off x="1103948" y="1262866"/>
              <a:ext cx="8544560" cy="124495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fontAlgn="auto" hangingPunct="1">
                <a:spcBef>
                  <a:spcPts val="300"/>
                </a:spcBef>
                <a:spcAft>
                  <a:spcPts val="0"/>
                </a:spcAft>
                <a:buNone/>
                <a:defRPr/>
              </a:pPr>
              <a:r>
                <a:rPr kumimoji="0" lang="ja-JP" altLang="en-US" sz="1600" spc="100" dirty="0">
                  <a:latin typeface="メイリオ" panose="020B0604030504040204" pitchFamily="50" charset="-128"/>
                  <a:ea typeface="メイリオ" panose="020B0604030504040204" pitchFamily="50" charset="-128"/>
                </a:rPr>
                <a:t>　</a:t>
              </a:r>
              <a:r>
                <a:rPr kumimoji="1" lang="ja-JP" altLang="en-US" sz="1600" spc="100" dirty="0">
                  <a:solidFill>
                    <a:schemeClr val="tx1"/>
                  </a:solidFill>
                  <a:latin typeface="メイリオ" panose="020B0604030504040204" pitchFamily="50" charset="-128"/>
                  <a:ea typeface="メイリオ" panose="020B0604030504040204" pitchFamily="50" charset="-128"/>
                </a:rPr>
                <a:t>子育て世帯を包括的に支援する体制を構築するため、従来の「子育て世代包括支援センター」と「市区町村子ども家庭総合支援拠点」が有してきた機能を引き続き活かしながら、子育て世帯に対する相談支援機能を一体化させた「こども家庭センター」が、令和</a:t>
              </a:r>
              <a:r>
                <a:rPr kumimoji="1" lang="en-US" altLang="ja-JP" sz="1600" spc="100" dirty="0">
                  <a:solidFill>
                    <a:schemeClr val="tx1"/>
                  </a:solidFill>
                  <a:latin typeface="メイリオ" panose="020B0604030504040204" pitchFamily="50" charset="-128"/>
                  <a:ea typeface="メイリオ" panose="020B0604030504040204" pitchFamily="50" charset="-128"/>
                </a:rPr>
                <a:t>6</a:t>
              </a:r>
              <a:r>
                <a:rPr kumimoji="1" lang="ja-JP" altLang="en-US" sz="1600" spc="100" dirty="0">
                  <a:solidFill>
                    <a:schemeClr val="tx1"/>
                  </a:solidFill>
                  <a:latin typeface="メイリオ" panose="020B0604030504040204" pitchFamily="50" charset="-128"/>
                  <a:ea typeface="メイリオ" panose="020B0604030504040204" pitchFamily="50" charset="-128"/>
                </a:rPr>
                <a:t>年から設置されています。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buNone/>
                <a:defRPr/>
              </a:pPr>
              <a:r>
                <a:rPr kumimoji="1" lang="ja-JP" altLang="en-US" sz="1600" spc="100" dirty="0">
                  <a:solidFill>
                    <a:schemeClr val="tx1"/>
                  </a:solidFill>
                  <a:latin typeface="メイリオ" panose="020B0604030504040204" pitchFamily="50" charset="-128"/>
                  <a:ea typeface="メイリオ" panose="020B0604030504040204" pitchFamily="50" charset="-128"/>
                </a:rPr>
                <a:t>　自地域の「こども家庭センター」との連携状況について、確認しておきましょう。</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428F752C-35A3-515B-CEBA-AA01CB12BAB7}"/>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909200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C025E-C925-3150-B602-E51309134CA1}"/>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D7D9738B-1A78-7F8B-3D32-2D01F6B7C59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20</a:t>
            </a:fld>
            <a:endParaRPr lang="ja-JP" altLang="en-US" sz="1000">
              <a:solidFill>
                <a:srgbClr val="898989"/>
              </a:solidFill>
            </a:endParaRPr>
          </a:p>
        </p:txBody>
      </p:sp>
      <p:grpSp>
        <p:nvGrpSpPr>
          <p:cNvPr id="12" name="グループ化 11">
            <a:extLst>
              <a:ext uri="{FF2B5EF4-FFF2-40B4-BE49-F238E27FC236}">
                <a16:creationId xmlns:a16="http://schemas.microsoft.com/office/drawing/2014/main" id="{907CBE9E-ADFD-629B-2A50-216634AE1568}"/>
              </a:ext>
            </a:extLst>
          </p:cNvPr>
          <p:cNvGrpSpPr/>
          <p:nvPr/>
        </p:nvGrpSpPr>
        <p:grpSpPr>
          <a:xfrm>
            <a:off x="469106" y="609709"/>
            <a:ext cx="8967788" cy="2031325"/>
            <a:chOff x="680720" y="801201"/>
            <a:chExt cx="8967788" cy="2031325"/>
          </a:xfrm>
        </p:grpSpPr>
        <p:sp>
          <p:nvSpPr>
            <p:cNvPr id="13" name="正方形/長方形 7">
              <a:extLst>
                <a:ext uri="{FF2B5EF4-FFF2-40B4-BE49-F238E27FC236}">
                  <a16:creationId xmlns:a16="http://schemas.microsoft.com/office/drawing/2014/main" id="{56368485-4CE4-B44E-7E31-6E1BB2158AAA}"/>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✔児童相談所とは</a:t>
              </a:r>
            </a:p>
          </p:txBody>
        </p:sp>
        <p:sp>
          <p:nvSpPr>
            <p:cNvPr id="14" name="正方形/長方形 7">
              <a:extLst>
                <a:ext uri="{FF2B5EF4-FFF2-40B4-BE49-F238E27FC236}">
                  <a16:creationId xmlns:a16="http://schemas.microsoft.com/office/drawing/2014/main" id="{008BC179-297D-275D-DD47-7F0B13D4CF25}"/>
                </a:ext>
              </a:extLst>
            </p:cNvPr>
            <p:cNvSpPr>
              <a:spLocks noChangeArrowheads="1"/>
            </p:cNvSpPr>
            <p:nvPr/>
          </p:nvSpPr>
          <p:spPr bwMode="auto">
            <a:xfrm>
              <a:off x="1103948" y="1262866"/>
              <a:ext cx="8544560" cy="156966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児童相談所は、児童福祉法第</a:t>
              </a:r>
              <a:r>
                <a:rPr kumimoji="0" lang="en-US" altLang="ja-JP" sz="1600" spc="100" dirty="0">
                  <a:latin typeface="メイリオ" panose="020B0604030504040204" pitchFamily="50" charset="-128"/>
                  <a:ea typeface="メイリオ" panose="020B0604030504040204" pitchFamily="50" charset="-128"/>
                </a:rPr>
                <a:t>12</a:t>
              </a:r>
              <a:r>
                <a:rPr kumimoji="0" lang="ja-JP" altLang="en-US" sz="1600" spc="100" dirty="0">
                  <a:latin typeface="メイリオ" panose="020B0604030504040204" pitchFamily="50" charset="-128"/>
                  <a:ea typeface="メイリオ" panose="020B0604030504040204" pitchFamily="50" charset="-128"/>
                </a:rPr>
                <a:t>条に基づく行政機関で、子どもと子どもを養育する保護者等のための専門相談を行います。子どもの権利を擁護することを基本に、児童福祉司、児童心理司、保健師、医師、弁護士等が、さまざまな子どもと家庭の問題に対応します。必要に応じて一時保護を行い、子どもの心身の状況や置かれている環境その他の状況を把握し、適切な援助を判断します。保護者と暮らせない場合は、乳児院や児童養護施設、里親等に児童を措置する役割があります。</a:t>
              </a:r>
              <a:endParaRPr kumimoji="0" lang="en-US" altLang="ja-JP" sz="1600" spc="100" dirty="0">
                <a:latin typeface="メイリオ" panose="020B0604030504040204" pitchFamily="50" charset="-128"/>
                <a:ea typeface="メイリオ" panose="020B0604030504040204" pitchFamily="50" charset="-128"/>
              </a:endParaRPr>
            </a:p>
          </p:txBody>
        </p:sp>
        <p:cxnSp>
          <p:nvCxnSpPr>
            <p:cNvPr id="15" name="直線コネクタ 14">
              <a:extLst>
                <a:ext uri="{FF2B5EF4-FFF2-40B4-BE49-F238E27FC236}">
                  <a16:creationId xmlns:a16="http://schemas.microsoft.com/office/drawing/2014/main" id="{2A7CD421-94C9-068D-3288-7C9A8FC0B42E}"/>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6" name="正方形/長方形 44">
            <a:extLst>
              <a:ext uri="{FF2B5EF4-FFF2-40B4-BE49-F238E27FC236}">
                <a16:creationId xmlns:a16="http://schemas.microsoft.com/office/drawing/2014/main" id="{5EDA007B-C896-256A-7A0D-9D605EA3B353}"/>
              </a:ext>
            </a:extLst>
          </p:cNvPr>
          <p:cNvSpPr>
            <a:spLocks noChangeArrowheads="1"/>
          </p:cNvSpPr>
          <p:nvPr/>
        </p:nvSpPr>
        <p:spPr bwMode="auto">
          <a:xfrm>
            <a:off x="31256" y="6396335"/>
            <a:ext cx="9495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出典：東京都港区</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児童相談所とは</a:t>
            </a:r>
            <a:r>
              <a:rPr kumimoji="0" lang="en-US" altLang="ja-JP" sz="1000" dirty="0">
                <a:latin typeface="メイリオ" panose="020B0604030504040204" pitchFamily="50" charset="-128"/>
                <a:ea typeface="メイリオ" panose="020B0604030504040204" pitchFamily="50" charset="-128"/>
              </a:rPr>
              <a:t>』, </a:t>
            </a:r>
            <a:r>
              <a:rPr kumimoji="0" lang="en-US" altLang="ja-JP" sz="1000" dirty="0">
                <a:latin typeface="メイリオ" panose="020B0604030504040204" pitchFamily="50" charset="-128"/>
                <a:ea typeface="メイリオ" panose="020B0604030504040204" pitchFamily="50" charset="-128"/>
                <a:hlinkClick r:id="rId3"/>
              </a:rPr>
              <a:t>https://www.city.minato.tokyo.jp/jidousoudanjunbitan/soudan/about.html</a:t>
            </a:r>
            <a:endParaRPr kumimoji="0"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　　　こども家庭庁</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児童相談所の概要</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をもとに作成</a:t>
            </a:r>
            <a:endParaRPr kumimoji="0"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en-US" altLang="ja-JP" sz="1000" dirty="0">
                <a:latin typeface="メイリオ" panose="020B0604030504040204" pitchFamily="50" charset="-128"/>
                <a:ea typeface="メイリオ" panose="020B0604030504040204" pitchFamily="50" charset="-128"/>
              </a:rPr>
              <a:t> </a:t>
            </a:r>
            <a:r>
              <a:rPr kumimoji="0" lang="ja-JP" altLang="en-US" sz="1000" dirty="0">
                <a:latin typeface="メイリオ" panose="020B0604030504040204" pitchFamily="50" charset="-128"/>
                <a:ea typeface="メイリオ" panose="020B0604030504040204" pitchFamily="50" charset="-128"/>
              </a:rPr>
              <a:t>　　　</a:t>
            </a:r>
            <a:r>
              <a:rPr kumimoji="0" lang="en-US" altLang="ja-JP" sz="800" dirty="0">
                <a:latin typeface="メイリオ" panose="020B0604030504040204" pitchFamily="50" charset="-128"/>
                <a:ea typeface="メイリオ" panose="020B0604030504040204" pitchFamily="50" charset="-128"/>
                <a:hlinkClick r:id="rId4"/>
              </a:rPr>
              <a:t>https://www.cfa.go.jp/assets/contents/node/basic_page/field_ref_resources/a176de99-390e-4065-a7fb-fe569ab2450c/43ce0992/20230401_policies_jidougyakutai_10.pdf</a:t>
            </a:r>
            <a:endParaRPr kumimoji="0" lang="en-US" altLang="ja-JP" sz="1100" dirty="0">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D14CCD5C-B402-0F7B-FB9E-7962DFEBD7D0}"/>
              </a:ext>
            </a:extLst>
          </p:cNvPr>
          <p:cNvGraphicFramePr>
            <a:graphicFrameLocks noGrp="1"/>
          </p:cNvGraphicFramePr>
          <p:nvPr>
            <p:extLst>
              <p:ext uri="{D42A27DB-BD31-4B8C-83A1-F6EECF244321}">
                <p14:modId xmlns:p14="http://schemas.microsoft.com/office/powerpoint/2010/main" val="3992694176"/>
              </p:ext>
            </p:extLst>
          </p:nvPr>
        </p:nvGraphicFramePr>
        <p:xfrm>
          <a:off x="680721" y="3038075"/>
          <a:ext cx="8544559" cy="3134360"/>
        </p:xfrm>
        <a:graphic>
          <a:graphicData uri="http://schemas.openxmlformats.org/drawingml/2006/table">
            <a:tbl>
              <a:tblPr firstRow="1" bandRow="1">
                <a:tableStyleId>{F5AB1C69-6EDB-4FF4-983F-18BD219EF322}</a:tableStyleId>
              </a:tblPr>
              <a:tblGrid>
                <a:gridCol w="1544962">
                  <a:extLst>
                    <a:ext uri="{9D8B030D-6E8A-4147-A177-3AD203B41FA5}">
                      <a16:colId xmlns:a16="http://schemas.microsoft.com/office/drawing/2014/main" val="2383977981"/>
                    </a:ext>
                  </a:extLst>
                </a:gridCol>
                <a:gridCol w="6999597">
                  <a:extLst>
                    <a:ext uri="{9D8B030D-6E8A-4147-A177-3AD203B41FA5}">
                      <a16:colId xmlns:a16="http://schemas.microsoft.com/office/drawing/2014/main" val="889154749"/>
                    </a:ext>
                  </a:extLst>
                </a:gridCol>
              </a:tblGrid>
              <a:tr h="370840">
                <a:tc>
                  <a:txBody>
                    <a:bodyPr/>
                    <a:lstStyle/>
                    <a:p>
                      <a:pPr algn="ctr"/>
                      <a:r>
                        <a:rPr lang="ja-JP" altLang="en-US" dirty="0">
                          <a:latin typeface="メイリオ" panose="020B0604030504040204" pitchFamily="50" charset="-128"/>
                          <a:ea typeface="メイリオ" panose="020B0604030504040204" pitchFamily="50" charset="-128"/>
                        </a:rPr>
                        <a:t>相談の種類</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lang="ja-JP" altLang="en-US" dirty="0">
                          <a:latin typeface="メイリオ" panose="020B0604030504040204" pitchFamily="50" charset="-128"/>
                          <a:ea typeface="メイリオ" panose="020B0604030504040204" pitchFamily="50" charset="-128"/>
                        </a:rPr>
                        <a:t>主な内容</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08986923"/>
                  </a:ext>
                </a:extLst>
              </a:tr>
              <a:tr h="370840">
                <a:tc>
                  <a:txBody>
                    <a:bodyPr/>
                    <a:lstStyle/>
                    <a:p>
                      <a:pPr algn="ctr"/>
                      <a:r>
                        <a:rPr kumimoji="0" lang="ja-JP" altLang="en-US" sz="1800" spc="100" dirty="0">
                          <a:latin typeface="メイリオ" panose="020B0604030504040204" pitchFamily="50" charset="-128"/>
                          <a:ea typeface="メイリオ" panose="020B0604030504040204" pitchFamily="50" charset="-128"/>
                        </a:rPr>
                        <a:t>養護相談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0" lang="ja-JP" altLang="en-US" sz="1800" spc="100" dirty="0">
                          <a:latin typeface="メイリオ" panose="020B0604030504040204" pitchFamily="50" charset="-128"/>
                          <a:ea typeface="メイリオ" panose="020B0604030504040204" pitchFamily="50" charset="-128"/>
                        </a:rPr>
                        <a:t>保護者の家出、失踪、死亡、入院等による養育困難、虐待、養子縁 組等に関する相談</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85617426"/>
                  </a:ext>
                </a:extLst>
              </a:tr>
              <a:tr h="370840">
                <a:tc>
                  <a:txBody>
                    <a:bodyPr/>
                    <a:lstStyle/>
                    <a:p>
                      <a:pPr algn="ctr"/>
                      <a:r>
                        <a:rPr kumimoji="0" lang="ja-JP" altLang="en-US" sz="1800" spc="100" dirty="0">
                          <a:latin typeface="メイリオ" panose="020B0604030504040204" pitchFamily="50" charset="-128"/>
                          <a:ea typeface="メイリオ" panose="020B0604030504040204" pitchFamily="50" charset="-128"/>
                        </a:rPr>
                        <a:t>保健相談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0" lang="ja-JP" altLang="en-US" sz="1800" spc="100" dirty="0">
                          <a:latin typeface="メイリオ" panose="020B0604030504040204" pitchFamily="50" charset="-128"/>
                          <a:ea typeface="メイリオ" panose="020B0604030504040204" pitchFamily="50" charset="-128"/>
                        </a:rPr>
                        <a:t>未熟児、疾患等に関する相談</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225013551"/>
                  </a:ext>
                </a:extLst>
              </a:tr>
              <a:tr h="370840">
                <a:tc>
                  <a:txBody>
                    <a:bodyPr/>
                    <a:lstStyle/>
                    <a:p>
                      <a:pPr algn="ctr"/>
                      <a:r>
                        <a:rPr kumimoji="0" lang="ja-JP" altLang="en-US" sz="1800" spc="100" dirty="0">
                          <a:latin typeface="メイリオ" panose="020B0604030504040204" pitchFamily="50" charset="-128"/>
                          <a:ea typeface="メイリオ" panose="020B0604030504040204" pitchFamily="50" charset="-128"/>
                        </a:rPr>
                        <a:t>障害相談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0" lang="ja-JP" altLang="en-US" sz="1800" spc="100" dirty="0">
                          <a:latin typeface="メイリオ" panose="020B0604030504040204" pitchFamily="50" charset="-128"/>
                          <a:ea typeface="メイリオ" panose="020B0604030504040204" pitchFamily="50" charset="-128"/>
                        </a:rPr>
                        <a:t>肢体不自由、視聴覚・言語発達・重症心身・知的障害、自閉症等に関する相談</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663369580"/>
                  </a:ext>
                </a:extLst>
              </a:tr>
              <a:tr h="370840">
                <a:tc>
                  <a:txBody>
                    <a:bodyPr/>
                    <a:lstStyle/>
                    <a:p>
                      <a:pPr algn="ctr"/>
                      <a:r>
                        <a:rPr kumimoji="0" lang="ja-JP" altLang="en-US" sz="1800" spc="100" dirty="0">
                          <a:latin typeface="メイリオ" panose="020B0604030504040204" pitchFamily="50" charset="-128"/>
                          <a:ea typeface="メイリオ" panose="020B0604030504040204" pitchFamily="50" charset="-128"/>
                        </a:rPr>
                        <a:t>非行相談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0" lang="ja-JP" altLang="en-US" sz="1800" spc="100" dirty="0">
                          <a:latin typeface="メイリオ" panose="020B0604030504040204" pitchFamily="50" charset="-128"/>
                          <a:ea typeface="メイリオ" panose="020B0604030504040204" pitchFamily="50" charset="-128"/>
                        </a:rPr>
                        <a:t>ぐ犯行為、触法行為、問題行動のある子どもに等に関する相談</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609624815"/>
                  </a:ext>
                </a:extLst>
              </a:tr>
              <a:tr h="370840">
                <a:tc>
                  <a:txBody>
                    <a:bodyPr/>
                    <a:lstStyle/>
                    <a:p>
                      <a:pPr algn="ctr"/>
                      <a:r>
                        <a:rPr kumimoji="0" lang="ja-JP" altLang="en-US" sz="1800" spc="100" dirty="0">
                          <a:latin typeface="メイリオ" panose="020B0604030504040204" pitchFamily="50" charset="-128"/>
                          <a:ea typeface="メイリオ" panose="020B0604030504040204" pitchFamily="50" charset="-128"/>
                        </a:rPr>
                        <a:t>育成相談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0" lang="ja-JP" altLang="en-US" sz="1800" spc="100" dirty="0">
                          <a:latin typeface="メイリオ" panose="020B0604030504040204" pitchFamily="50" charset="-128"/>
                          <a:ea typeface="メイリオ" panose="020B0604030504040204" pitchFamily="50" charset="-128"/>
                        </a:rPr>
                        <a:t>家庭内のしつけ、不登校、進学適性等に関する相談</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361447616"/>
                  </a:ext>
                </a:extLst>
              </a:tr>
              <a:tr h="370840">
                <a:tc>
                  <a:txBody>
                    <a:bodyPr/>
                    <a:lstStyle/>
                    <a:p>
                      <a:pPr algn="ctr"/>
                      <a:r>
                        <a:rPr kumimoji="1" lang="ja-JP" altLang="en-US" dirty="0">
                          <a:latin typeface="メイリオ" panose="020B0604030504040204" pitchFamily="50" charset="-128"/>
                          <a:ea typeface="メイリオ" panose="020B0604030504040204" pitchFamily="50" charset="-128"/>
                        </a:rPr>
                        <a:t>その他</a:t>
                      </a:r>
                    </a:p>
                  </a:txBody>
                  <a:tcPr anchor="ctr"/>
                </a:tc>
                <a:tc>
                  <a:txBody>
                    <a:bodyPr/>
                    <a:lstStyle/>
                    <a:p>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47523517"/>
                  </a:ext>
                </a:extLst>
              </a:tr>
            </a:tbl>
          </a:graphicData>
        </a:graphic>
      </p:graphicFrame>
      <p:sp>
        <p:nvSpPr>
          <p:cNvPr id="2" name="正方形/長方形 44">
            <a:extLst>
              <a:ext uri="{FF2B5EF4-FFF2-40B4-BE49-F238E27FC236}">
                <a16:creationId xmlns:a16="http://schemas.microsoft.com/office/drawing/2014/main" id="{79DD66BB-AFC1-A36E-5EE4-4F1F43C1FA30}"/>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748253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7A691-1B06-9264-2F17-03DB4386D387}"/>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51522C2A-58C0-9EB8-FF29-66DB590BFE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21</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C9EFAB7B-AE45-1FB3-4460-FA54CF17C9F5}"/>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４．援助方針策定にあたってのアセスメントの観点</a:t>
            </a:r>
          </a:p>
        </p:txBody>
      </p:sp>
      <p:sp>
        <p:nvSpPr>
          <p:cNvPr id="11" name="正方形/長方形 6">
            <a:extLst>
              <a:ext uri="{FF2B5EF4-FFF2-40B4-BE49-F238E27FC236}">
                <a16:creationId xmlns:a16="http://schemas.microsoft.com/office/drawing/2014/main" id="{369C2057-97DA-DA26-6A13-4A2122832465}"/>
              </a:ext>
            </a:extLst>
          </p:cNvPr>
          <p:cNvSpPr>
            <a:spLocks noChangeArrowheads="1"/>
          </p:cNvSpPr>
          <p:nvPr/>
        </p:nvSpPr>
        <p:spPr bwMode="auto">
          <a:xfrm>
            <a:off x="639287" y="1950720"/>
            <a:ext cx="8707437"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457200" indent="-457200" eaLnBrk="1" hangingPunct="1">
              <a:lnSpc>
                <a:spcPct val="100000"/>
              </a:lnSpc>
              <a:spcBef>
                <a:spcPct val="0"/>
              </a:spcBef>
              <a:spcAft>
                <a:spcPts val="600"/>
              </a:spcAft>
              <a:buFont typeface="Wingdings" panose="05000000000000000000" pitchFamily="2" charset="2"/>
              <a:buChar char="l"/>
            </a:pPr>
            <a:r>
              <a:rPr kumimoji="0" lang="ja-JP" altLang="en-US" sz="1800" dirty="0">
                <a:latin typeface="メイリオ" panose="020B0604030504040204" pitchFamily="50" charset="-128"/>
                <a:ea typeface="メイリオ" panose="020B0604030504040204" pitchFamily="50" charset="-128"/>
              </a:rPr>
              <a:t>親の育児や子どもの生活状況（家事、家計管理）、健康状態はどうか</a:t>
            </a:r>
          </a:p>
          <a:p>
            <a:pPr marL="457200" indent="-457200" eaLnBrk="1" hangingPunct="1">
              <a:lnSpc>
                <a:spcPct val="100000"/>
              </a:lnSpc>
              <a:spcBef>
                <a:spcPct val="0"/>
              </a:spcBef>
              <a:spcAft>
                <a:spcPts val="600"/>
              </a:spcAft>
              <a:buFont typeface="Wingdings" panose="05000000000000000000" pitchFamily="2" charset="2"/>
              <a:buChar char="l"/>
            </a:pPr>
            <a:r>
              <a:rPr kumimoji="0" lang="ja-JP" altLang="en-US" sz="1800" dirty="0">
                <a:latin typeface="メイリオ" panose="020B0604030504040204" pitchFamily="50" charset="-128"/>
                <a:ea typeface="メイリオ" panose="020B0604030504040204" pitchFamily="50" charset="-128"/>
              </a:rPr>
              <a:t>🌻子どもの状況：生育状況、学校への通学状況、今後の進路希望などの状況、家族に介護等が必要な世帯員がいる場合にヤングケアラーとして介護等をしていないか、虐待等の疑いはないか</a:t>
            </a:r>
          </a:p>
          <a:p>
            <a:pPr marL="457200" indent="-457200" eaLnBrk="1" hangingPunct="1">
              <a:lnSpc>
                <a:spcPct val="100000"/>
              </a:lnSpc>
              <a:spcBef>
                <a:spcPct val="0"/>
              </a:spcBef>
              <a:spcAft>
                <a:spcPts val="600"/>
              </a:spcAft>
              <a:buFont typeface="Wingdings" panose="05000000000000000000" pitchFamily="2" charset="2"/>
              <a:buChar char="l"/>
            </a:pPr>
            <a:r>
              <a:rPr kumimoji="0" lang="ja-JP" altLang="en-US" sz="1800" dirty="0">
                <a:latin typeface="メイリオ" panose="020B0604030504040204" pitchFamily="50" charset="-128"/>
                <a:ea typeface="メイリオ" panose="020B0604030504040204" pitchFamily="50" charset="-128"/>
              </a:rPr>
              <a:t>母子世帯の場合は前夫との関係や、こどもの養育費の援助の状況はどうか</a:t>
            </a:r>
          </a:p>
          <a:p>
            <a:pPr marL="457200" indent="-457200" eaLnBrk="1" hangingPunct="1">
              <a:lnSpc>
                <a:spcPct val="100000"/>
              </a:lnSpc>
              <a:spcBef>
                <a:spcPct val="0"/>
              </a:spcBef>
              <a:spcAft>
                <a:spcPts val="600"/>
              </a:spcAft>
              <a:buFont typeface="Wingdings" panose="05000000000000000000" pitchFamily="2" charset="2"/>
              <a:buChar char="l"/>
            </a:pPr>
            <a:r>
              <a:rPr kumimoji="0" lang="ja-JP" altLang="en-US" sz="1800" dirty="0">
                <a:latin typeface="メイリオ" panose="020B0604030504040204" pitchFamily="50" charset="-128"/>
                <a:ea typeface="メイリオ" panose="020B0604030504040204" pitchFamily="50" charset="-128"/>
              </a:rPr>
              <a:t>稼働できる場合は就労状況はどうか、稼働していない場合は就労できる可能性はどうか</a:t>
            </a:r>
          </a:p>
        </p:txBody>
      </p:sp>
      <p:sp>
        <p:nvSpPr>
          <p:cNvPr id="13" name="四角形: 角を丸くする 12">
            <a:extLst>
              <a:ext uri="{FF2B5EF4-FFF2-40B4-BE49-F238E27FC236}">
                <a16:creationId xmlns:a16="http://schemas.microsoft.com/office/drawing/2014/main" id="{791A4311-DB45-9683-9719-2D9EEA496B2E}"/>
              </a:ext>
            </a:extLst>
          </p:cNvPr>
          <p:cNvSpPr/>
          <p:nvPr/>
        </p:nvSpPr>
        <p:spPr>
          <a:xfrm>
            <a:off x="105887" y="1433780"/>
            <a:ext cx="2630487" cy="425184"/>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♦基礎的な内容</a:t>
            </a:r>
          </a:p>
        </p:txBody>
      </p:sp>
      <p:sp>
        <p:nvSpPr>
          <p:cNvPr id="2" name="四角形: 角を丸くする 1">
            <a:extLst>
              <a:ext uri="{FF2B5EF4-FFF2-40B4-BE49-F238E27FC236}">
                <a16:creationId xmlns:a16="http://schemas.microsoft.com/office/drawing/2014/main" id="{871A905A-B3FE-538A-588C-5D5442A4D176}"/>
              </a:ext>
            </a:extLst>
          </p:cNvPr>
          <p:cNvSpPr/>
          <p:nvPr/>
        </p:nvSpPr>
        <p:spPr>
          <a:xfrm>
            <a:off x="105887" y="4267637"/>
            <a:ext cx="2894647" cy="425184"/>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♦その他</a:t>
            </a:r>
          </a:p>
        </p:txBody>
      </p:sp>
      <p:sp>
        <p:nvSpPr>
          <p:cNvPr id="8" name="正方形/長方形 6">
            <a:extLst>
              <a:ext uri="{FF2B5EF4-FFF2-40B4-BE49-F238E27FC236}">
                <a16:creationId xmlns:a16="http://schemas.microsoft.com/office/drawing/2014/main" id="{075EC14A-B118-E7A6-3B3B-5640471FA7CE}"/>
              </a:ext>
            </a:extLst>
          </p:cNvPr>
          <p:cNvSpPr>
            <a:spLocks noChangeArrowheads="1"/>
          </p:cNvSpPr>
          <p:nvPr/>
        </p:nvSpPr>
        <p:spPr bwMode="auto">
          <a:xfrm>
            <a:off x="639286" y="4784261"/>
            <a:ext cx="8707437"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457200" indent="-457200" eaLnBrk="1" hangingPunct="1">
              <a:lnSpc>
                <a:spcPct val="100000"/>
              </a:lnSpc>
              <a:spcBef>
                <a:spcPct val="0"/>
              </a:spcBef>
              <a:spcAft>
                <a:spcPts val="600"/>
              </a:spcAft>
              <a:buFont typeface="Wingdings" panose="05000000000000000000" pitchFamily="2" charset="2"/>
              <a:buChar char="l"/>
            </a:pPr>
            <a:r>
              <a:rPr kumimoji="0" lang="ja-JP" altLang="en-US" sz="1800" dirty="0">
                <a:latin typeface="メイリオ" panose="020B0604030504040204" pitchFamily="50" charset="-128"/>
                <a:ea typeface="メイリオ" panose="020B0604030504040204" pitchFamily="50" charset="-128"/>
              </a:rPr>
              <a:t>🌻近隣との交流など地域との関係はどうか</a:t>
            </a:r>
          </a:p>
          <a:p>
            <a:pPr marL="457200" indent="-457200" eaLnBrk="1" hangingPunct="1">
              <a:lnSpc>
                <a:spcPct val="100000"/>
              </a:lnSpc>
              <a:spcBef>
                <a:spcPct val="0"/>
              </a:spcBef>
              <a:spcAft>
                <a:spcPts val="600"/>
              </a:spcAft>
              <a:buFont typeface="Wingdings" panose="05000000000000000000" pitchFamily="2" charset="2"/>
              <a:buChar char="l"/>
            </a:pPr>
            <a:r>
              <a:rPr kumimoji="0" lang="ja-JP" altLang="en-US" sz="1800" dirty="0">
                <a:latin typeface="メイリオ" panose="020B0604030504040204" pitchFamily="50" charset="-128"/>
                <a:ea typeface="メイリオ" panose="020B0604030504040204" pitchFamily="50" charset="-128"/>
              </a:rPr>
              <a:t>子どもが今楽しんでいること、熱中していることは何か</a:t>
            </a:r>
          </a:p>
        </p:txBody>
      </p:sp>
      <p:sp>
        <p:nvSpPr>
          <p:cNvPr id="6" name="テキスト ボックス 5">
            <a:extLst>
              <a:ext uri="{FF2B5EF4-FFF2-40B4-BE49-F238E27FC236}">
                <a16:creationId xmlns:a16="http://schemas.microsoft.com/office/drawing/2014/main" id="{21608B3F-BFAF-BEBB-9607-B3557ABDC4DE}"/>
              </a:ext>
            </a:extLst>
          </p:cNvPr>
          <p:cNvSpPr txBox="1"/>
          <p:nvPr/>
        </p:nvSpPr>
        <p:spPr>
          <a:xfrm>
            <a:off x="6499412" y="5562052"/>
            <a:ext cx="3027176" cy="510778"/>
          </a:xfrm>
          <a:prstGeom prst="wedgeRoundRectCallout">
            <a:avLst>
              <a:gd name="adj1" fmla="val -67031"/>
              <a:gd name="adj2" fmla="val -56847"/>
              <a:gd name="adj3" fmla="val 16667"/>
            </a:avLst>
          </a:prstGeom>
          <a:solidFill>
            <a:schemeClr val="accent3">
              <a:lumMod val="40000"/>
              <a:lumOff val="60000"/>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spc="100" dirty="0">
                <a:solidFill>
                  <a:schemeClr val="tx1"/>
                </a:solidFill>
                <a:latin typeface="メイリオ" panose="020B0604030504040204" pitchFamily="50" charset="-128"/>
                <a:ea typeface="メイリオ" panose="020B0604030504040204" pitchFamily="50" charset="-128"/>
              </a:rPr>
              <a:t>🌻は、できるだけ子ども自身との面接により把握することが望まれます。</a:t>
            </a:r>
            <a:endParaRPr kumimoji="1" lang="en-US" altLang="ja-JP" sz="1200" b="0" spc="100" baseline="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C1CBDE72-9714-35EE-49D9-7ECFBDA0C331}"/>
              </a:ext>
            </a:extLst>
          </p:cNvPr>
          <p:cNvSpPr/>
          <p:nvPr/>
        </p:nvSpPr>
        <p:spPr>
          <a:xfrm>
            <a:off x="-3970" y="628316"/>
            <a:ext cx="9905999" cy="56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受給者の生活状況を踏まえ、個々の受給者の自立に向けた課題を把握します。</a:t>
            </a:r>
          </a:p>
          <a:p>
            <a:pPr marL="285750" indent="-285750" eaLnBrk="1" fontAlgn="auto" hangingPunct="1">
              <a:spcBef>
                <a:spcPts val="6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アセスメントに当たっては、支援対象者の持つ良い点や力を大切にしていく視点が必要です。</a:t>
            </a:r>
          </a:p>
        </p:txBody>
      </p:sp>
      <p:sp>
        <p:nvSpPr>
          <p:cNvPr id="10" name="正方形/長方形 9">
            <a:extLst>
              <a:ext uri="{FF2B5EF4-FFF2-40B4-BE49-F238E27FC236}">
                <a16:creationId xmlns:a16="http://schemas.microsoft.com/office/drawing/2014/main" id="{E73E6BCF-2052-A19E-18F7-4A98E683085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．子どものいる世帯への支援にあたって</a:t>
            </a:r>
          </a:p>
        </p:txBody>
      </p:sp>
    </p:spTree>
    <p:extLst>
      <p:ext uri="{BB962C8B-B14F-4D97-AF65-F5344CB8AC3E}">
        <p14:creationId xmlns:p14="http://schemas.microsoft.com/office/powerpoint/2010/main" val="267951640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60BCA-2E27-472F-53E2-C0FBCE2654AF}"/>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6093F4EB-6ED7-FC99-7A68-52E48855A28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DA79DDE9-85AC-9E45-EEE9-88DC2C6F1ED5}"/>
              </a:ext>
            </a:extLst>
          </p:cNvPr>
          <p:cNvSpPr/>
          <p:nvPr/>
        </p:nvSpPr>
        <p:spPr>
          <a:xfrm>
            <a:off x="1645420" y="1493747"/>
            <a:ext cx="6615157" cy="26213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marL="971550" lvl="1" indent="-514350" eaLnBrk="1" fontAlgn="auto" hangingPunct="1">
              <a:spcBef>
                <a:spcPts val="0"/>
              </a:spcBef>
              <a:spcAft>
                <a:spcPts val="0"/>
              </a:spcAft>
              <a:buFont typeface="+mj-ea"/>
              <a:buAutoNum type="circleNumDbPlain"/>
              <a:defRPr/>
            </a:pPr>
            <a:r>
              <a:rPr kumimoji="1" lang="ja-JP" altLang="en-US" sz="3200" b="1" spc="300" dirty="0">
                <a:solidFill>
                  <a:prstClr val="black"/>
                </a:solidFill>
                <a:latin typeface="メイリオ" panose="020B0604030504040204" pitchFamily="50" charset="-128"/>
                <a:ea typeface="メイリオ" panose="020B0604030504040204" pitchFamily="50" charset="-128"/>
              </a:rPr>
              <a:t>親の思いを受け止める　</a:t>
            </a:r>
            <a:endParaRPr kumimoji="1" lang="en-US" altLang="ja-JP" sz="3200" b="1" spc="300" dirty="0">
              <a:solidFill>
                <a:prstClr val="black"/>
              </a:solidFill>
              <a:latin typeface="メイリオ" panose="020B0604030504040204" pitchFamily="50" charset="-128"/>
              <a:ea typeface="メイリオ" panose="020B0604030504040204" pitchFamily="50" charset="-128"/>
            </a:endParaRPr>
          </a:p>
          <a:p>
            <a:pPr marL="971550" lvl="1" indent="-514350" eaLnBrk="1" fontAlgn="auto" hangingPunct="1">
              <a:spcBef>
                <a:spcPts val="1200"/>
              </a:spcBef>
              <a:spcAft>
                <a:spcPts val="0"/>
              </a:spcAft>
              <a:buFont typeface="+mj-ea"/>
              <a:buAutoNum type="circleNumDbPlain"/>
              <a:defRPr/>
            </a:pPr>
            <a:r>
              <a:rPr kumimoji="1" lang="ja-JP" altLang="en-US" sz="3200" b="1" spc="300" dirty="0">
                <a:solidFill>
                  <a:prstClr val="black"/>
                </a:solidFill>
                <a:latin typeface="メイリオ" panose="020B0604030504040204" pitchFamily="50" charset="-128"/>
                <a:ea typeface="メイリオ" panose="020B0604030504040204" pitchFamily="50" charset="-128"/>
              </a:rPr>
              <a:t>子どもの声を聞く</a:t>
            </a:r>
            <a:endParaRPr kumimoji="1" lang="en-US" altLang="ja-JP" sz="3200" b="1" spc="300" dirty="0">
              <a:solidFill>
                <a:prstClr val="black"/>
              </a:solidFill>
              <a:latin typeface="メイリオ" panose="020B0604030504040204" pitchFamily="50" charset="-128"/>
              <a:ea typeface="メイリオ" panose="020B0604030504040204" pitchFamily="50" charset="-128"/>
            </a:endParaRPr>
          </a:p>
          <a:p>
            <a:pPr marL="971550" lvl="1" indent="-514350" eaLnBrk="1" fontAlgn="auto" hangingPunct="1">
              <a:spcBef>
                <a:spcPts val="1200"/>
              </a:spcBef>
              <a:spcAft>
                <a:spcPts val="0"/>
              </a:spcAft>
              <a:buFont typeface="+mj-ea"/>
              <a:buAutoNum type="circleNumDbPlain"/>
              <a:defRPr/>
            </a:pPr>
            <a:r>
              <a:rPr kumimoji="1" lang="ja-JP" altLang="en-US" sz="3200" b="1" spc="300" dirty="0">
                <a:solidFill>
                  <a:prstClr val="black"/>
                </a:solidFill>
                <a:latin typeface="メイリオ" panose="020B0604030504040204" pitchFamily="50" charset="-128"/>
                <a:ea typeface="メイリオ" panose="020B0604030504040204" pitchFamily="50" charset="-128"/>
              </a:rPr>
              <a:t>将来を考える機会を作る</a:t>
            </a:r>
            <a:endParaRPr kumimoji="1" lang="en-US" altLang="ja-JP" sz="3200" b="1" spc="300" dirty="0">
              <a:solidFill>
                <a:prstClr val="black"/>
              </a:solidFill>
              <a:latin typeface="メイリオ" panose="020B0604030504040204" pitchFamily="50" charset="-128"/>
              <a:ea typeface="メイリオ" panose="020B0604030504040204" pitchFamily="50" charset="-128"/>
            </a:endParaRPr>
          </a:p>
          <a:p>
            <a:pPr marL="971550" lvl="1" indent="-514350" eaLnBrk="1" fontAlgn="auto" hangingPunct="1">
              <a:spcBef>
                <a:spcPts val="1200"/>
              </a:spcBef>
              <a:spcAft>
                <a:spcPts val="0"/>
              </a:spcAft>
              <a:buFont typeface="+mj-ea"/>
              <a:buAutoNum type="circleNumDbPlain"/>
              <a:defRPr/>
            </a:pPr>
            <a:r>
              <a:rPr kumimoji="1" lang="ja-JP" altLang="en-US" sz="3200" b="1" spc="300" dirty="0">
                <a:solidFill>
                  <a:prstClr val="black"/>
                </a:solidFill>
                <a:latin typeface="メイリオ" panose="020B0604030504040204" pitchFamily="50" charset="-128"/>
                <a:ea typeface="メイリオ" panose="020B0604030504040204" pitchFamily="50" charset="-128"/>
              </a:rPr>
              <a:t>担当者が一人でかかえない</a:t>
            </a:r>
            <a:endParaRPr kumimoji="1" lang="en-US" altLang="ja-JP" sz="3200" b="1" spc="300" dirty="0">
              <a:solidFill>
                <a:prstClr val="black"/>
              </a:solidFill>
              <a:latin typeface="メイリオ" panose="020B0604030504040204" pitchFamily="50" charset="-128"/>
              <a:ea typeface="メイリオ" panose="020B0604030504040204" pitchFamily="50" charset="-128"/>
            </a:endParaRPr>
          </a:p>
        </p:txBody>
      </p:sp>
      <p:sp>
        <p:nvSpPr>
          <p:cNvPr id="4" name="正方形/長方形 1">
            <a:extLst>
              <a:ext uri="{FF2B5EF4-FFF2-40B4-BE49-F238E27FC236}">
                <a16:creationId xmlns:a16="http://schemas.microsoft.com/office/drawing/2014/main" id="{5F15B56B-457B-A2B5-4B48-51841A6729E3}"/>
              </a:ext>
            </a:extLst>
          </p:cNvPr>
          <p:cNvSpPr>
            <a:spLocks noChangeArrowheads="1"/>
          </p:cNvSpPr>
          <p:nvPr/>
        </p:nvSpPr>
        <p:spPr bwMode="auto">
          <a:xfrm>
            <a:off x="561974" y="4546855"/>
            <a:ext cx="8782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ts val="600"/>
              </a:spcBef>
              <a:buFontTx/>
              <a:buNone/>
            </a:pPr>
            <a:r>
              <a:rPr lang="ja-JP" altLang="en-US" sz="1600" spc="100" dirty="0">
                <a:latin typeface="メイリオ" panose="020B0604030504040204" pitchFamily="50" charset="-128"/>
                <a:ea typeface="メイリオ" panose="020B0604030504040204" pitchFamily="50" charset="-128"/>
              </a:rPr>
              <a:t>　とくに④について、被保護世帯の中には、子どもの養育ができない状況になっていたり、子どもとの関係構築ができずにいる親もいます。また、子ども自身が学校になじめなかったり、友人関係で悩みをかかえている場合もあります。福祉事務所内で世帯の状況を共有するとともに、</a:t>
            </a:r>
            <a:r>
              <a:rPr lang="ja-JP" altLang="en-US" sz="1600" b="1" spc="100" dirty="0">
                <a:latin typeface="メイリオ" panose="020B0604030504040204" pitchFamily="50" charset="-128"/>
                <a:ea typeface="メイリオ" panose="020B0604030504040204" pitchFamily="50" charset="-128"/>
              </a:rPr>
              <a:t>子どもとかかわるさまざまな支援機関との連携体制を組織的に構築</a:t>
            </a:r>
            <a:r>
              <a:rPr lang="ja-JP" altLang="en-US" sz="1600" spc="100" dirty="0">
                <a:latin typeface="メイリオ" panose="020B0604030504040204" pitchFamily="50" charset="-128"/>
                <a:ea typeface="メイリオ" panose="020B0604030504040204" pitchFamily="50" charset="-128"/>
              </a:rPr>
              <a:t>し、担当者が親や子どもの</a:t>
            </a:r>
            <a:r>
              <a:rPr lang="en-US" altLang="ja-JP" sz="1600" spc="100" dirty="0">
                <a:latin typeface="メイリオ" panose="020B0604030504040204" pitchFamily="50" charset="-128"/>
                <a:ea typeface="メイリオ" panose="020B0604030504040204" pitchFamily="50" charset="-128"/>
              </a:rPr>
              <a:t>SOS</a:t>
            </a:r>
            <a:r>
              <a:rPr lang="ja-JP" altLang="en-US" sz="1600" spc="100" dirty="0">
                <a:latin typeface="メイリオ" panose="020B0604030504040204" pitchFamily="50" charset="-128"/>
                <a:ea typeface="メイリオ" panose="020B0604030504040204" pitchFamily="50" charset="-128"/>
              </a:rPr>
              <a:t>を専門機関に迅速につなげられるように心がけてください。</a:t>
            </a:r>
            <a:endParaRPr lang="en-US" altLang="ja-JP" sz="1600" spc="100" dirty="0">
              <a:latin typeface="メイリオ" panose="020B0604030504040204" pitchFamily="50" charset="-128"/>
              <a:ea typeface="メイリオ" panose="020B0604030504040204" pitchFamily="50" charset="-128"/>
            </a:endParaRPr>
          </a:p>
        </p:txBody>
      </p:sp>
      <p:sp>
        <p:nvSpPr>
          <p:cNvPr id="5" name="テキスト ボックス 7">
            <a:extLst>
              <a:ext uri="{FF2B5EF4-FFF2-40B4-BE49-F238E27FC236}">
                <a16:creationId xmlns:a16="http://schemas.microsoft.com/office/drawing/2014/main" id="{4CEDC262-74C4-5368-7B6F-608A5F92B0FC}"/>
              </a:ext>
            </a:extLst>
          </p:cNvPr>
          <p:cNvSpPr txBox="1">
            <a:spLocks noChangeArrowheads="1"/>
          </p:cNvSpPr>
          <p:nvPr/>
        </p:nvSpPr>
        <p:spPr bwMode="auto">
          <a:xfrm>
            <a:off x="19050" y="6657975"/>
            <a:ext cx="64764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出典：新保美香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生活保護実践講座－利用者とともに歩む社会福祉実践－</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,2018</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,p46</a:t>
            </a:r>
            <a:endParaRPr lang="ja-JP" altLang="en-US" sz="1000"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AA1FB348-FAD0-202D-FDE9-499D10440E77}"/>
              </a:ext>
            </a:extLst>
          </p:cNvPr>
          <p:cNvSpPr/>
          <p:nvPr/>
        </p:nvSpPr>
        <p:spPr>
          <a:xfrm>
            <a:off x="1351757" y="651460"/>
            <a:ext cx="7202487" cy="425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1600" spc="100" dirty="0">
                <a:solidFill>
                  <a:prstClr val="black"/>
                </a:solidFill>
                <a:latin typeface="メイリオ" panose="020B0604030504040204" pitchFamily="50" charset="-128"/>
                <a:ea typeface="メイリオ" panose="020B0604030504040204" pitchFamily="50" charset="-128"/>
              </a:rPr>
              <a:t>（子どもに着目した）支援に役立つ４つのポイント</a:t>
            </a:r>
          </a:p>
        </p:txBody>
      </p:sp>
      <p:sp>
        <p:nvSpPr>
          <p:cNvPr id="9" name="正方形/長方形 44">
            <a:extLst>
              <a:ext uri="{FF2B5EF4-FFF2-40B4-BE49-F238E27FC236}">
                <a16:creationId xmlns:a16="http://schemas.microsoft.com/office/drawing/2014/main" id="{47602A88-F87A-6C6A-16D6-499DEB2553DD}"/>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315473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6072A-2EE6-418D-A951-B71D308A7F41}"/>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684F15DF-ABFA-CE2B-B16E-56E3D0FBB10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23</a:t>
            </a:fld>
            <a:endParaRPr lang="ja-JP" altLang="en-US" sz="1000">
              <a:solidFill>
                <a:srgbClr val="898989"/>
              </a:solidFill>
            </a:endParaRPr>
          </a:p>
        </p:txBody>
      </p:sp>
      <p:sp>
        <p:nvSpPr>
          <p:cNvPr id="11" name="正方形/長方形 6">
            <a:extLst>
              <a:ext uri="{FF2B5EF4-FFF2-40B4-BE49-F238E27FC236}">
                <a16:creationId xmlns:a16="http://schemas.microsoft.com/office/drawing/2014/main" id="{AB6D32DA-14FE-7B42-63DB-2473DCD71210}"/>
              </a:ext>
            </a:extLst>
          </p:cNvPr>
          <p:cNvSpPr>
            <a:spLocks noChangeArrowheads="1"/>
          </p:cNvSpPr>
          <p:nvPr/>
        </p:nvSpPr>
        <p:spPr bwMode="auto">
          <a:xfrm>
            <a:off x="599280" y="1345370"/>
            <a:ext cx="8707437" cy="2535360"/>
          </a:xfrm>
          <a:prstGeom prst="rect">
            <a:avLst/>
          </a:prstGeom>
          <a:solidFill>
            <a:schemeClr val="accent2">
              <a:lumMod val="20000"/>
              <a:lumOff val="80000"/>
            </a:schemeClr>
          </a:solidFill>
          <a:ln>
            <a:noFill/>
          </a:ln>
        </p:spPr>
        <p:txBody>
          <a:bodyPr anchor="ctr">
            <a:no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342900" indent="-342900" eaLnBrk="1" hangingPunct="1">
              <a:lnSpc>
                <a:spcPct val="100000"/>
              </a:lnSpc>
              <a:spcBef>
                <a:spcPct val="0"/>
              </a:spcBef>
              <a:spcAft>
                <a:spcPts val="600"/>
              </a:spcAft>
              <a:buFont typeface="Wingdings" panose="05000000000000000000" pitchFamily="2" charset="2"/>
              <a:buChar char="ü"/>
            </a:pPr>
            <a:r>
              <a:rPr kumimoji="0" lang="ja-JP" altLang="en-US" sz="2400" b="1" spc="300" dirty="0">
                <a:latin typeface="メイリオ" panose="020B0604030504040204" pitchFamily="50" charset="-128"/>
                <a:ea typeface="メイリオ" panose="020B0604030504040204" pitchFamily="50" charset="-128"/>
              </a:rPr>
              <a:t>教材費や学習支援費等の必要性を確認する</a:t>
            </a:r>
            <a:endParaRPr kumimoji="0" lang="en-US" altLang="ja-JP" sz="2400" b="1" spc="300" dirty="0">
              <a:latin typeface="メイリオ" panose="020B0604030504040204" pitchFamily="50" charset="-128"/>
              <a:ea typeface="メイリオ" panose="020B0604030504040204" pitchFamily="50" charset="-128"/>
            </a:endParaRPr>
          </a:p>
          <a:p>
            <a:pPr marL="342900" indent="-342900" eaLnBrk="1" hangingPunct="1">
              <a:lnSpc>
                <a:spcPct val="100000"/>
              </a:lnSpc>
              <a:spcBef>
                <a:spcPct val="0"/>
              </a:spcBef>
              <a:spcAft>
                <a:spcPts val="600"/>
              </a:spcAft>
              <a:buFont typeface="Wingdings" panose="05000000000000000000" pitchFamily="2" charset="2"/>
              <a:buChar char="ü"/>
            </a:pPr>
            <a:r>
              <a:rPr kumimoji="0" lang="ja-JP" altLang="en-US" sz="2400" b="1" spc="300" dirty="0">
                <a:latin typeface="メイリオ" panose="020B0604030504040204" pitchFamily="50" charset="-128"/>
                <a:ea typeface="メイリオ" panose="020B0604030504040204" pitchFamily="50" charset="-128"/>
              </a:rPr>
              <a:t>将来の進学、就職等の希望を聴き取る</a:t>
            </a:r>
            <a:endParaRPr kumimoji="0" lang="en-US" altLang="ja-JP" sz="2400" b="1" spc="300" dirty="0">
              <a:latin typeface="メイリオ" panose="020B0604030504040204" pitchFamily="50" charset="-128"/>
              <a:ea typeface="メイリオ" panose="020B0604030504040204" pitchFamily="50" charset="-128"/>
            </a:endParaRPr>
          </a:p>
          <a:p>
            <a:pPr marL="342900" indent="-342900" eaLnBrk="1" hangingPunct="1">
              <a:lnSpc>
                <a:spcPct val="100000"/>
              </a:lnSpc>
              <a:spcBef>
                <a:spcPct val="0"/>
              </a:spcBef>
              <a:spcAft>
                <a:spcPts val="600"/>
              </a:spcAft>
              <a:buFont typeface="Wingdings" panose="05000000000000000000" pitchFamily="2" charset="2"/>
              <a:buChar char="ü"/>
            </a:pPr>
            <a:r>
              <a:rPr kumimoji="0" lang="ja-JP" altLang="en-US" sz="2400" b="1" spc="300" dirty="0">
                <a:latin typeface="メイリオ" panose="020B0604030504040204" pitchFamily="50" charset="-128"/>
                <a:ea typeface="メイリオ" panose="020B0604030504040204" pitchFamily="50" charset="-128"/>
              </a:rPr>
              <a:t>高校生が進学を希望する場合には、アルバイト収入を将来の目標のために充てられること等を説明する　</a:t>
            </a:r>
            <a:endParaRPr kumimoji="0" lang="en-US" altLang="ja-JP" sz="2400" b="1" spc="300" dirty="0">
              <a:latin typeface="メイリオ" panose="020B0604030504040204" pitchFamily="50" charset="-128"/>
              <a:ea typeface="メイリオ" panose="020B0604030504040204" pitchFamily="50" charset="-128"/>
            </a:endParaRPr>
          </a:p>
        </p:txBody>
      </p:sp>
      <p:sp>
        <p:nvSpPr>
          <p:cNvPr id="6" name="正方形/長方形 6">
            <a:extLst>
              <a:ext uri="{FF2B5EF4-FFF2-40B4-BE49-F238E27FC236}">
                <a16:creationId xmlns:a16="http://schemas.microsoft.com/office/drawing/2014/main" id="{25D30CF4-BFA2-9573-4A54-000BF8F09A51}"/>
              </a:ext>
            </a:extLst>
          </p:cNvPr>
          <p:cNvSpPr>
            <a:spLocks noChangeArrowheads="1"/>
          </p:cNvSpPr>
          <p:nvPr/>
        </p:nvSpPr>
        <p:spPr bwMode="auto">
          <a:xfrm>
            <a:off x="595310" y="4949064"/>
            <a:ext cx="87074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spcAft>
                <a:spcPts val="0"/>
              </a:spcAft>
              <a:buNone/>
            </a:pPr>
            <a:r>
              <a:rPr kumimoji="0" lang="ja-JP" altLang="en-US" sz="2000" spc="100" dirty="0">
                <a:latin typeface="メイリオ" panose="020B0604030504040204" pitchFamily="50" charset="-128"/>
                <a:ea typeface="メイリオ" panose="020B0604030504040204" pitchFamily="50" charset="-128"/>
              </a:rPr>
              <a:t>子ども自身が制度を活用し、</a:t>
            </a:r>
            <a:endParaRPr kumimoji="0" lang="en-US" altLang="ja-JP" sz="2000" spc="100" dirty="0">
              <a:latin typeface="メイリオ" panose="020B0604030504040204" pitchFamily="50" charset="-128"/>
              <a:ea typeface="メイリオ" panose="020B0604030504040204" pitchFamily="50" charset="-128"/>
            </a:endParaRPr>
          </a:p>
          <a:p>
            <a:pPr algn="ctr" eaLnBrk="1" hangingPunct="1">
              <a:lnSpc>
                <a:spcPct val="100000"/>
              </a:lnSpc>
              <a:spcBef>
                <a:spcPct val="0"/>
              </a:spcBef>
              <a:spcAft>
                <a:spcPts val="0"/>
              </a:spcAft>
              <a:buNone/>
            </a:pPr>
            <a:r>
              <a:rPr kumimoji="0" lang="ja-JP" altLang="en-US" sz="2000" b="1" spc="100" dirty="0">
                <a:latin typeface="メイリオ" panose="020B0604030504040204" pitchFamily="50" charset="-128"/>
                <a:ea typeface="メイリオ" panose="020B0604030504040204" pitchFamily="50" charset="-128"/>
              </a:rPr>
              <a:t>目標に向けた準備ができるよう働きかけていくこと</a:t>
            </a:r>
            <a:r>
              <a:rPr kumimoji="0" lang="ja-JP" altLang="en-US" sz="2000" spc="100" dirty="0">
                <a:latin typeface="メイリオ" panose="020B0604030504040204" pitchFamily="50" charset="-128"/>
                <a:ea typeface="メイリオ" panose="020B0604030504040204" pitchFamily="50" charset="-128"/>
              </a:rPr>
              <a:t>が</a:t>
            </a:r>
            <a:endParaRPr kumimoji="0" lang="en-US" altLang="ja-JP" sz="2000" spc="100" dirty="0">
              <a:latin typeface="メイリオ" panose="020B0604030504040204" pitchFamily="50" charset="-128"/>
              <a:ea typeface="メイリオ" panose="020B0604030504040204" pitchFamily="50" charset="-128"/>
            </a:endParaRPr>
          </a:p>
          <a:p>
            <a:pPr algn="ctr" eaLnBrk="1" hangingPunct="1">
              <a:lnSpc>
                <a:spcPct val="100000"/>
              </a:lnSpc>
              <a:spcBef>
                <a:spcPct val="0"/>
              </a:spcBef>
              <a:spcAft>
                <a:spcPts val="0"/>
              </a:spcAft>
              <a:buNone/>
            </a:pPr>
            <a:r>
              <a:rPr kumimoji="0" lang="ja-JP" altLang="en-US" sz="2000" spc="100" dirty="0">
                <a:latin typeface="メイリオ" panose="020B0604030504040204" pitchFamily="50" charset="-128"/>
                <a:ea typeface="メイリオ" panose="020B0604030504040204" pitchFamily="50" charset="-128"/>
              </a:rPr>
              <a:t>求められています。</a:t>
            </a:r>
            <a:endParaRPr kumimoji="0" lang="en-US" altLang="ja-JP" sz="2000" spc="100" dirty="0">
              <a:latin typeface="メイリオ" panose="020B0604030504040204" pitchFamily="50" charset="-128"/>
              <a:ea typeface="メイリオ" panose="020B0604030504040204" pitchFamily="50" charset="-128"/>
            </a:endParaRPr>
          </a:p>
        </p:txBody>
      </p:sp>
      <p:sp>
        <p:nvSpPr>
          <p:cNvPr id="7" name="テキスト ボックス 7">
            <a:extLst>
              <a:ext uri="{FF2B5EF4-FFF2-40B4-BE49-F238E27FC236}">
                <a16:creationId xmlns:a16="http://schemas.microsoft.com/office/drawing/2014/main" id="{04609FD8-3CA1-6034-95A6-182E73C885E1}"/>
              </a:ext>
            </a:extLst>
          </p:cNvPr>
          <p:cNvSpPr txBox="1">
            <a:spLocks noChangeArrowheads="1"/>
          </p:cNvSpPr>
          <p:nvPr/>
        </p:nvSpPr>
        <p:spPr bwMode="auto">
          <a:xfrm>
            <a:off x="19050" y="6657945"/>
            <a:ext cx="746550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出典：新保美香「生活保護実践講座</a:t>
            </a:r>
            <a:r>
              <a:rPr lang="en-US" altLang="ja-JP" sz="1000" dirty="0">
                <a:latin typeface="メイリオ" panose="020B0604030504040204" pitchFamily="50" charset="-128"/>
                <a:ea typeface="メイリオ" panose="020B0604030504040204" pitchFamily="50" charset="-128"/>
              </a:rPr>
              <a:t>2023</a:t>
            </a:r>
            <a:r>
              <a:rPr lang="ja-JP" altLang="en-US" sz="1000" dirty="0">
                <a:solidFill>
                  <a:schemeClr val="tx1"/>
                </a:solidFill>
                <a:latin typeface="メイリオ" panose="020B0604030504040204" pitchFamily="50" charset="-128"/>
                <a:ea typeface="メイリオ" panose="020B0604030504040204" pitchFamily="50" charset="-128"/>
              </a:rPr>
              <a:t> ／第</a:t>
            </a:r>
            <a:r>
              <a:rPr lang="en-US" altLang="ja-JP" sz="1000" dirty="0">
                <a:solidFill>
                  <a:schemeClr val="tx1"/>
                </a:solidFill>
                <a:latin typeface="メイリオ" panose="020B0604030504040204" pitchFamily="50" charset="-128"/>
                <a:ea typeface="メイリオ" panose="020B0604030504040204" pitchFamily="50" charset="-128"/>
              </a:rPr>
              <a:t>10</a:t>
            </a:r>
            <a:r>
              <a:rPr lang="ja-JP" altLang="en-US" sz="1000" dirty="0">
                <a:solidFill>
                  <a:schemeClr val="tx1"/>
                </a:solidFill>
                <a:latin typeface="メイリオ" panose="020B0604030504040204" pitchFamily="50" charset="-128"/>
                <a:ea typeface="メイリオ" panose="020B0604030504040204" pitchFamily="50" charset="-128"/>
              </a:rPr>
              <a:t>回</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生活と福祉（</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月号）</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,p22</a:t>
            </a:r>
            <a:r>
              <a:rPr lang="ja-JP" altLang="en-US" sz="1000" dirty="0">
                <a:latin typeface="メイリオ" panose="020B0604030504040204" pitchFamily="50" charset="-128"/>
                <a:ea typeface="メイリオ" panose="020B0604030504040204" pitchFamily="50" charset="-128"/>
              </a:rPr>
              <a:t>をもとに作成</a:t>
            </a:r>
          </a:p>
        </p:txBody>
      </p:sp>
      <p:sp>
        <p:nvSpPr>
          <p:cNvPr id="10" name="正方形/長方形 9">
            <a:extLst>
              <a:ext uri="{FF2B5EF4-FFF2-40B4-BE49-F238E27FC236}">
                <a16:creationId xmlns:a16="http://schemas.microsoft.com/office/drawing/2014/main" id="{28C8783F-8B9F-37AD-A1F4-A40437CCFB54}"/>
              </a:ext>
            </a:extLst>
          </p:cNvPr>
          <p:cNvSpPr/>
          <p:nvPr/>
        </p:nvSpPr>
        <p:spPr>
          <a:xfrm>
            <a:off x="-3970" y="628316"/>
            <a:ext cx="9905999" cy="56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特に学齢期の子どもについては、以下の点も重要です。 　</a:t>
            </a:r>
          </a:p>
        </p:txBody>
      </p:sp>
      <p:sp>
        <p:nvSpPr>
          <p:cNvPr id="12" name="二等辺三角形 11">
            <a:extLst>
              <a:ext uri="{FF2B5EF4-FFF2-40B4-BE49-F238E27FC236}">
                <a16:creationId xmlns:a16="http://schemas.microsoft.com/office/drawing/2014/main" id="{486CDA40-A6CD-9E89-DD50-07BD7E9795E7}"/>
              </a:ext>
            </a:extLst>
          </p:cNvPr>
          <p:cNvSpPr/>
          <p:nvPr/>
        </p:nvSpPr>
        <p:spPr>
          <a:xfrm flipV="1">
            <a:off x="4689630" y="4284391"/>
            <a:ext cx="518795" cy="28448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44">
            <a:extLst>
              <a:ext uri="{FF2B5EF4-FFF2-40B4-BE49-F238E27FC236}">
                <a16:creationId xmlns:a16="http://schemas.microsoft.com/office/drawing/2014/main" id="{12F527BA-3DF4-4961-857C-6579E8F2CED6}"/>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4386507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72A1A-2FDF-5227-FDDA-F5CEA649D971}"/>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384D545A-AC19-2397-2AF7-915B4AC3C32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24</a:t>
            </a:fld>
            <a:endParaRPr lang="ja-JP" altLang="en-US" sz="1000">
              <a:solidFill>
                <a:srgbClr val="898989"/>
              </a:solidFill>
            </a:endParaRPr>
          </a:p>
        </p:txBody>
      </p:sp>
      <p:sp>
        <p:nvSpPr>
          <p:cNvPr id="7" name="テキスト ボックス 7">
            <a:extLst>
              <a:ext uri="{FF2B5EF4-FFF2-40B4-BE49-F238E27FC236}">
                <a16:creationId xmlns:a16="http://schemas.microsoft.com/office/drawing/2014/main" id="{EB4E0BC8-8AC2-A6DC-BAC9-33745EDFACC7}"/>
              </a:ext>
            </a:extLst>
          </p:cNvPr>
          <p:cNvSpPr txBox="1">
            <a:spLocks noChangeArrowheads="1"/>
          </p:cNvSpPr>
          <p:nvPr/>
        </p:nvSpPr>
        <p:spPr bwMode="auto">
          <a:xfrm>
            <a:off x="19050" y="6629400"/>
            <a:ext cx="9557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 子どもの進路に関する情報</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カツ！</a:t>
            </a:r>
            <a:r>
              <a:rPr lang="en-US" altLang="ja-JP" sz="10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hlinkClick r:id="rId3"/>
              </a:rPr>
              <a:t>https://www.mhlw.go.jp/stf/seisakunitsuite/bunya/hukushi_kaigo/seikatsuhogo/seikatuhogo/index.html</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 </a:t>
            </a:r>
          </a:p>
        </p:txBody>
      </p:sp>
      <p:sp>
        <p:nvSpPr>
          <p:cNvPr id="10" name="正方形/長方形 9">
            <a:extLst>
              <a:ext uri="{FF2B5EF4-FFF2-40B4-BE49-F238E27FC236}">
                <a16:creationId xmlns:a16="http://schemas.microsoft.com/office/drawing/2014/main" id="{EC1A5A2D-8AF1-4404-E574-9ADC9435F2A0}"/>
              </a:ext>
            </a:extLst>
          </p:cNvPr>
          <p:cNvSpPr/>
          <p:nvPr/>
        </p:nvSpPr>
        <p:spPr>
          <a:xfrm>
            <a:off x="128110" y="973756"/>
            <a:ext cx="9398477" cy="1037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6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「○カツ！～あなたの○活応援します～」は、生活保護世帯の中学生や高校生が進路を選択するにあたり、必要となる情報や受け取ることができる支援策等についてまとめた進路支援冊子です。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子ども本人や保護者と話す際に活用し、丁寧な説明を心がけましょう。</a:t>
            </a:r>
          </a:p>
        </p:txBody>
      </p:sp>
      <p:sp>
        <p:nvSpPr>
          <p:cNvPr id="2" name="正方形/長方形 44">
            <a:extLst>
              <a:ext uri="{FF2B5EF4-FFF2-40B4-BE49-F238E27FC236}">
                <a16:creationId xmlns:a16="http://schemas.microsoft.com/office/drawing/2014/main" id="{134B320F-8CE1-75A0-466A-1D7B380F8CCA}"/>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037C4E96-82E9-92BD-2E8F-FD7AE8BE55D8}"/>
              </a:ext>
            </a:extLst>
          </p:cNvPr>
          <p:cNvPicPr>
            <a:picLocks noChangeAspect="1"/>
          </p:cNvPicPr>
          <p:nvPr/>
        </p:nvPicPr>
        <p:blipFill>
          <a:blip r:embed="rId4"/>
          <a:srcRect l="25161" t="5217" r="4786" b="24065"/>
          <a:stretch/>
        </p:blipFill>
        <p:spPr>
          <a:xfrm>
            <a:off x="6910608" y="2281834"/>
            <a:ext cx="2615980" cy="3759200"/>
          </a:xfrm>
          <a:prstGeom prst="rect">
            <a:avLst/>
          </a:prstGeom>
        </p:spPr>
      </p:pic>
      <p:pic>
        <p:nvPicPr>
          <p:cNvPr id="3" name="図 2">
            <a:extLst>
              <a:ext uri="{FF2B5EF4-FFF2-40B4-BE49-F238E27FC236}">
                <a16:creationId xmlns:a16="http://schemas.microsoft.com/office/drawing/2014/main" id="{D5ED6D29-BD77-CCF4-06F0-45A48B129649}"/>
              </a:ext>
            </a:extLst>
          </p:cNvPr>
          <p:cNvPicPr>
            <a:picLocks noChangeAspect="1"/>
          </p:cNvPicPr>
          <p:nvPr/>
        </p:nvPicPr>
        <p:blipFill>
          <a:blip r:embed="rId5"/>
          <a:stretch>
            <a:fillRect/>
          </a:stretch>
        </p:blipFill>
        <p:spPr>
          <a:xfrm>
            <a:off x="405373" y="2262464"/>
            <a:ext cx="2940430" cy="3972039"/>
          </a:xfrm>
          <a:prstGeom prst="rect">
            <a:avLst/>
          </a:prstGeom>
          <a:ln>
            <a:solidFill>
              <a:schemeClr val="bg2">
                <a:lumMod val="90000"/>
              </a:schemeClr>
            </a:solidFill>
          </a:ln>
        </p:spPr>
      </p:pic>
      <p:pic>
        <p:nvPicPr>
          <p:cNvPr id="13" name="図 12">
            <a:extLst>
              <a:ext uri="{FF2B5EF4-FFF2-40B4-BE49-F238E27FC236}">
                <a16:creationId xmlns:a16="http://schemas.microsoft.com/office/drawing/2014/main" id="{CB60884F-ABF2-C970-8286-DB15A580A8BB}"/>
              </a:ext>
            </a:extLst>
          </p:cNvPr>
          <p:cNvPicPr>
            <a:picLocks noChangeAspect="1"/>
          </p:cNvPicPr>
          <p:nvPr/>
        </p:nvPicPr>
        <p:blipFill>
          <a:blip r:embed="rId6"/>
          <a:stretch>
            <a:fillRect/>
          </a:stretch>
        </p:blipFill>
        <p:spPr>
          <a:xfrm>
            <a:off x="3731203" y="2223724"/>
            <a:ext cx="2739374" cy="3836680"/>
          </a:xfrm>
          <a:prstGeom prst="rect">
            <a:avLst/>
          </a:prstGeom>
        </p:spPr>
      </p:pic>
    </p:spTree>
    <p:extLst>
      <p:ext uri="{BB962C8B-B14F-4D97-AF65-F5344CB8AC3E}">
        <p14:creationId xmlns:p14="http://schemas.microsoft.com/office/powerpoint/2010/main" val="339286550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D6819-3689-D285-C6CC-E6150D0112B7}"/>
            </a:ext>
          </a:extLst>
        </p:cNvPr>
        <p:cNvGrpSpPr/>
        <p:nvPr/>
      </p:nvGrpSpPr>
      <p:grpSpPr>
        <a:xfrm>
          <a:off x="0" y="0"/>
          <a:ext cx="0" cy="0"/>
          <a:chOff x="0" y="0"/>
          <a:chExt cx="0" cy="0"/>
        </a:xfrm>
      </p:grpSpPr>
      <p:sp>
        <p:nvSpPr>
          <p:cNvPr id="15" name="吹き出し: 角を丸めた四角形 14">
            <a:extLst>
              <a:ext uri="{FF2B5EF4-FFF2-40B4-BE49-F238E27FC236}">
                <a16:creationId xmlns:a16="http://schemas.microsoft.com/office/drawing/2014/main" id="{A3E26E36-E7B9-EBE6-3F1C-CDAAA58A29A9}"/>
              </a:ext>
            </a:extLst>
          </p:cNvPr>
          <p:cNvSpPr/>
          <p:nvPr/>
        </p:nvSpPr>
        <p:spPr>
          <a:xfrm>
            <a:off x="1385740" y="1041692"/>
            <a:ext cx="6627044" cy="721978"/>
          </a:xfrm>
          <a:prstGeom prst="wedgeRoundRectCallout">
            <a:avLst>
              <a:gd name="adj1" fmla="val -53031"/>
              <a:gd name="adj2" fmla="val 19412"/>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59" name="スライド番号プレースホルダー 1">
            <a:extLst>
              <a:ext uri="{FF2B5EF4-FFF2-40B4-BE49-F238E27FC236}">
                <a16:creationId xmlns:a16="http://schemas.microsoft.com/office/drawing/2014/main" id="{B2AFE586-FF44-F351-E0E5-ABF6FA7BFFA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25</a:t>
            </a:fld>
            <a:endParaRPr lang="ja-JP" altLang="en-US" sz="1000">
              <a:solidFill>
                <a:srgbClr val="898989"/>
              </a:solidFill>
            </a:endParaRPr>
          </a:p>
        </p:txBody>
      </p:sp>
      <p:sp>
        <p:nvSpPr>
          <p:cNvPr id="6" name="テキスト ボックス 10">
            <a:extLst>
              <a:ext uri="{FF2B5EF4-FFF2-40B4-BE49-F238E27FC236}">
                <a16:creationId xmlns:a16="http://schemas.microsoft.com/office/drawing/2014/main" id="{97ADED88-35D6-9A62-008E-B46680A09316}"/>
              </a:ext>
            </a:extLst>
          </p:cNvPr>
          <p:cNvSpPr txBox="1">
            <a:spLocks noChangeArrowheads="1"/>
          </p:cNvSpPr>
          <p:nvPr/>
        </p:nvSpPr>
        <p:spPr bwMode="auto">
          <a:xfrm>
            <a:off x="9525" y="6657945"/>
            <a:ext cx="71384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出典：神奈川県保健福祉局福祉部生活援護課</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神奈川県版子どもの健全育成プログラム</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6</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月版をもとに作成</a:t>
            </a:r>
            <a:endParaRPr lang="en-US" altLang="ja-JP" sz="1000"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D7B0EA95-0BD4-0ADA-22C0-31B9FEA3C451}"/>
              </a:ext>
            </a:extLst>
          </p:cNvPr>
          <p:cNvSpPr/>
          <p:nvPr/>
        </p:nvSpPr>
        <p:spPr>
          <a:xfrm>
            <a:off x="453000" y="628316"/>
            <a:ext cx="9000000" cy="35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6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支援にあたり以下のような困りごとに直面した際は、ここにあることをヒントにしてみて下さい。</a:t>
            </a:r>
          </a:p>
        </p:txBody>
      </p:sp>
      <p:sp>
        <p:nvSpPr>
          <p:cNvPr id="14" name="正方形/長方形 13">
            <a:extLst>
              <a:ext uri="{FF2B5EF4-FFF2-40B4-BE49-F238E27FC236}">
                <a16:creationId xmlns:a16="http://schemas.microsoft.com/office/drawing/2014/main" id="{A5B8C511-D3EB-576F-1ACA-A08886237370}"/>
              </a:ext>
            </a:extLst>
          </p:cNvPr>
          <p:cNvSpPr/>
          <p:nvPr/>
        </p:nvSpPr>
        <p:spPr>
          <a:xfrm>
            <a:off x="1496260" y="1160879"/>
            <a:ext cx="5734099" cy="515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お子さんになかなか会うことができません。</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生活のことや学校のことなど、直接色々聞けるとよいのですが</a:t>
            </a:r>
            <a:r>
              <a:rPr kumimoji="1" lang="en-US" altLang="ja-JP" sz="1400" b="1" spc="100" dirty="0">
                <a:solidFill>
                  <a:schemeClr val="tx1"/>
                </a:solidFill>
                <a:latin typeface="メイリオ" panose="020B0604030504040204" pitchFamily="50" charset="-128"/>
                <a:ea typeface="メイリオ" panose="020B0604030504040204" pitchFamily="50" charset="-128"/>
              </a:rPr>
              <a:t>…</a:t>
            </a:r>
            <a:r>
              <a:rPr kumimoji="1" lang="ja-JP" altLang="en-US" sz="1400" b="1" spc="100" dirty="0">
                <a:solidFill>
                  <a:schemeClr val="tx1"/>
                </a:solidFill>
                <a:latin typeface="メイリオ" panose="020B0604030504040204" pitchFamily="50" charset="-128"/>
                <a:ea typeface="メイリオ" panose="020B0604030504040204" pitchFamily="50" charset="-128"/>
              </a:rPr>
              <a:t>。</a:t>
            </a:r>
          </a:p>
        </p:txBody>
      </p:sp>
      <p:pic>
        <p:nvPicPr>
          <p:cNvPr id="17" name="図 16" descr="黒い背景と男性の絵&#10;&#10;AI によって生成されたコンテンツは間違っている可能性があります。">
            <a:extLst>
              <a:ext uri="{FF2B5EF4-FFF2-40B4-BE49-F238E27FC236}">
                <a16:creationId xmlns:a16="http://schemas.microsoft.com/office/drawing/2014/main" id="{FF763F91-6D90-846F-D491-615757906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878" y="2512403"/>
            <a:ext cx="1429987" cy="1429987"/>
          </a:xfrm>
          <a:prstGeom prst="rect">
            <a:avLst/>
          </a:prstGeom>
        </p:spPr>
      </p:pic>
      <p:sp>
        <p:nvSpPr>
          <p:cNvPr id="19" name="四角形: 角を丸くする 18">
            <a:extLst>
              <a:ext uri="{FF2B5EF4-FFF2-40B4-BE49-F238E27FC236}">
                <a16:creationId xmlns:a16="http://schemas.microsoft.com/office/drawing/2014/main" id="{6EC4ECAD-1EF3-7286-5242-129415409234}"/>
              </a:ext>
            </a:extLst>
          </p:cNvPr>
          <p:cNvSpPr/>
          <p:nvPr/>
        </p:nvSpPr>
        <p:spPr>
          <a:xfrm>
            <a:off x="867266" y="2071518"/>
            <a:ext cx="7429008" cy="1766982"/>
          </a:xfrm>
          <a:prstGeom prst="roundRect">
            <a:avLst>
              <a:gd name="adj" fmla="val 1185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6">
            <a:extLst>
              <a:ext uri="{FF2B5EF4-FFF2-40B4-BE49-F238E27FC236}">
                <a16:creationId xmlns:a16="http://schemas.microsoft.com/office/drawing/2014/main" id="{916E6418-EF19-CD75-EC68-0584C9BAA084}"/>
              </a:ext>
            </a:extLst>
          </p:cNvPr>
          <p:cNvSpPr>
            <a:spLocks noChangeArrowheads="1"/>
          </p:cNvSpPr>
          <p:nvPr/>
        </p:nvSpPr>
        <p:spPr bwMode="auto">
          <a:xfrm>
            <a:off x="1065229" y="2166227"/>
            <a:ext cx="68373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32385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indent="0" eaLnBrk="1" hangingPunct="1">
              <a:lnSpc>
                <a:spcPct val="100000"/>
              </a:lnSpc>
              <a:spcBef>
                <a:spcPct val="0"/>
              </a:spcBef>
              <a:spcAft>
                <a:spcPts val="600"/>
              </a:spcAft>
              <a:buNone/>
            </a:pPr>
            <a:r>
              <a:rPr kumimoji="0" lang="ja-JP" altLang="en-US" sz="1400" spc="100" dirty="0">
                <a:latin typeface="メイリオ" panose="020B0604030504040204" pitchFamily="50" charset="-128"/>
                <a:ea typeface="メイリオ" panose="020B0604030504040204" pitchFamily="50" charset="-128"/>
              </a:rPr>
              <a:t>子どもに直接会うことが難しい場合でも、継続的な支援をしていく必要があるため、なるべく会う機会をうかがいましょう。</a:t>
            </a:r>
          </a:p>
          <a:p>
            <a:pPr marL="0" indent="0" eaLnBrk="1" hangingPunct="1">
              <a:lnSpc>
                <a:spcPct val="100000"/>
              </a:lnSpc>
              <a:spcBef>
                <a:spcPct val="0"/>
              </a:spcBef>
              <a:spcAft>
                <a:spcPts val="600"/>
              </a:spcAft>
              <a:buNone/>
            </a:pPr>
            <a:r>
              <a:rPr kumimoji="0" lang="ja-JP" altLang="en-US" sz="1400" spc="100" dirty="0">
                <a:latin typeface="メイリオ" panose="020B0604030504040204" pitchFamily="50" charset="-128"/>
                <a:ea typeface="メイリオ" panose="020B0604030504040204" pitchFamily="50" charset="-128"/>
              </a:rPr>
              <a:t>通学している子どもと面接する場合は部活動のない日、学校行事の代休日や長期休業期間などを利用しましょう。</a:t>
            </a:r>
            <a:endParaRPr kumimoji="0" lang="en-US" altLang="ja-JP" sz="1400" spc="100" dirty="0">
              <a:latin typeface="メイリオ" panose="020B0604030504040204" pitchFamily="50" charset="-128"/>
              <a:ea typeface="メイリオ" panose="020B0604030504040204" pitchFamily="50" charset="-128"/>
            </a:endParaRPr>
          </a:p>
          <a:p>
            <a:pPr marL="0" indent="0" eaLnBrk="1" hangingPunct="1">
              <a:lnSpc>
                <a:spcPct val="100000"/>
              </a:lnSpc>
              <a:spcBef>
                <a:spcPct val="0"/>
              </a:spcBef>
              <a:spcAft>
                <a:spcPts val="600"/>
              </a:spcAft>
              <a:buNone/>
            </a:pPr>
            <a:r>
              <a:rPr kumimoji="0" lang="ja-JP" altLang="en-US" sz="1400" spc="100" dirty="0">
                <a:latin typeface="メイリオ" panose="020B0604030504040204" pitchFamily="50" charset="-128"/>
                <a:ea typeface="メイリオ" panose="020B0604030504040204" pitchFamily="50" charset="-128"/>
              </a:rPr>
              <a:t>家庭以外で子どもと面接する場合は、学校や公民館、役場などを利用するなどの工夫が考えられます。</a:t>
            </a:r>
            <a:endParaRPr kumimoji="0" lang="en-US" altLang="ja-JP" sz="1400" spc="100" dirty="0">
              <a:latin typeface="メイリオ" panose="020B0604030504040204" pitchFamily="50" charset="-128"/>
              <a:ea typeface="メイリオ" panose="020B0604030504040204" pitchFamily="50" charset="-128"/>
            </a:endParaRPr>
          </a:p>
        </p:txBody>
      </p:sp>
      <p:sp>
        <p:nvSpPr>
          <p:cNvPr id="20" name="二等辺三角形 19">
            <a:extLst>
              <a:ext uri="{FF2B5EF4-FFF2-40B4-BE49-F238E27FC236}">
                <a16:creationId xmlns:a16="http://schemas.microsoft.com/office/drawing/2014/main" id="{F21AF561-2BC2-419A-04A4-E53078EE782A}"/>
              </a:ext>
            </a:extLst>
          </p:cNvPr>
          <p:cNvSpPr/>
          <p:nvPr/>
        </p:nvSpPr>
        <p:spPr>
          <a:xfrm rot="16200000" flipV="1">
            <a:off x="8129872" y="2946895"/>
            <a:ext cx="354011" cy="427669"/>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挿絵 が含まれている画像&#10;&#10;AI によって生成されたコンテンツは間違っている可能性があります。">
            <a:extLst>
              <a:ext uri="{FF2B5EF4-FFF2-40B4-BE49-F238E27FC236}">
                <a16:creationId xmlns:a16="http://schemas.microsoft.com/office/drawing/2014/main" id="{B79CB73E-6C0C-FF90-DB9B-97EA61FA3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28" y="870517"/>
            <a:ext cx="1312813" cy="1312813"/>
          </a:xfrm>
          <a:prstGeom prst="rect">
            <a:avLst/>
          </a:prstGeom>
        </p:spPr>
      </p:pic>
      <p:sp>
        <p:nvSpPr>
          <p:cNvPr id="25" name="四角形: 角を丸くする 24">
            <a:extLst>
              <a:ext uri="{FF2B5EF4-FFF2-40B4-BE49-F238E27FC236}">
                <a16:creationId xmlns:a16="http://schemas.microsoft.com/office/drawing/2014/main" id="{E656B65B-2C93-3F95-B026-DF6744BF1E7D}"/>
              </a:ext>
            </a:extLst>
          </p:cNvPr>
          <p:cNvSpPr/>
          <p:nvPr/>
        </p:nvSpPr>
        <p:spPr>
          <a:xfrm>
            <a:off x="723900" y="4146348"/>
            <a:ext cx="8458200" cy="2083335"/>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t"/>
          <a:lstStyle/>
          <a:p>
            <a:pPr algn="ct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ミニワーク「あなたの職場ではどうしますか？」</a:t>
            </a:r>
          </a:p>
        </p:txBody>
      </p:sp>
      <p:sp>
        <p:nvSpPr>
          <p:cNvPr id="2" name="正方形/長方形 44">
            <a:extLst>
              <a:ext uri="{FF2B5EF4-FFF2-40B4-BE49-F238E27FC236}">
                <a16:creationId xmlns:a16="http://schemas.microsoft.com/office/drawing/2014/main" id="{9062C699-D028-4DC9-7F3A-E21BDF812022}"/>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8333913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FC63C-1318-323A-CBF5-84E5ED8B76F3}"/>
            </a:ext>
          </a:extLst>
        </p:cNvPr>
        <p:cNvGrpSpPr/>
        <p:nvPr/>
      </p:nvGrpSpPr>
      <p:grpSpPr>
        <a:xfrm>
          <a:off x="0" y="0"/>
          <a:ext cx="0" cy="0"/>
          <a:chOff x="0" y="0"/>
          <a:chExt cx="0" cy="0"/>
        </a:xfrm>
      </p:grpSpPr>
      <p:sp>
        <p:nvSpPr>
          <p:cNvPr id="15" name="吹き出し: 角を丸めた四角形 14">
            <a:extLst>
              <a:ext uri="{FF2B5EF4-FFF2-40B4-BE49-F238E27FC236}">
                <a16:creationId xmlns:a16="http://schemas.microsoft.com/office/drawing/2014/main" id="{52B3F508-BF33-4CE8-423E-B44CA9B2BFCA}"/>
              </a:ext>
            </a:extLst>
          </p:cNvPr>
          <p:cNvSpPr/>
          <p:nvPr/>
        </p:nvSpPr>
        <p:spPr>
          <a:xfrm>
            <a:off x="1385740" y="849668"/>
            <a:ext cx="6627044" cy="721978"/>
          </a:xfrm>
          <a:prstGeom prst="wedgeRoundRectCallout">
            <a:avLst>
              <a:gd name="adj1" fmla="val -53031"/>
              <a:gd name="adj2" fmla="val 19412"/>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59" name="スライド番号プレースホルダー 1">
            <a:extLst>
              <a:ext uri="{FF2B5EF4-FFF2-40B4-BE49-F238E27FC236}">
                <a16:creationId xmlns:a16="http://schemas.microsoft.com/office/drawing/2014/main" id="{73F766A3-6B36-25B7-EC22-24D8CED02D4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26</a:t>
            </a:fld>
            <a:endParaRPr lang="ja-JP" altLang="en-US" sz="1000">
              <a:solidFill>
                <a:srgbClr val="898989"/>
              </a:solidFill>
            </a:endParaRPr>
          </a:p>
        </p:txBody>
      </p:sp>
      <p:sp>
        <p:nvSpPr>
          <p:cNvPr id="6" name="テキスト ボックス 10">
            <a:extLst>
              <a:ext uri="{FF2B5EF4-FFF2-40B4-BE49-F238E27FC236}">
                <a16:creationId xmlns:a16="http://schemas.microsoft.com/office/drawing/2014/main" id="{F89F10FF-CADF-40E6-106F-A29E7E42DA51}"/>
              </a:ext>
            </a:extLst>
          </p:cNvPr>
          <p:cNvSpPr txBox="1">
            <a:spLocks noChangeArrowheads="1"/>
          </p:cNvSpPr>
          <p:nvPr/>
        </p:nvSpPr>
        <p:spPr bwMode="auto">
          <a:xfrm>
            <a:off x="9525" y="6657945"/>
            <a:ext cx="72458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出典：新保美香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生活保護実践講座－利用者とともに歩む社会福祉実践－</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,2018</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,p46</a:t>
            </a:r>
            <a:r>
              <a:rPr lang="ja-JP" altLang="en-US" sz="1000" dirty="0">
                <a:latin typeface="メイリオ" panose="020B0604030504040204" pitchFamily="50" charset="-128"/>
                <a:ea typeface="メイリオ" panose="020B0604030504040204" pitchFamily="50" charset="-128"/>
              </a:rPr>
              <a:t>をもとに作成</a:t>
            </a:r>
          </a:p>
        </p:txBody>
      </p:sp>
      <p:pic>
        <p:nvPicPr>
          <p:cNvPr id="13" name="図 12" descr="黒い背景と男性の絵&#10;&#10;AI によって生成されたコンテンツは間違っている可能性があります。">
            <a:extLst>
              <a:ext uri="{FF2B5EF4-FFF2-40B4-BE49-F238E27FC236}">
                <a16:creationId xmlns:a16="http://schemas.microsoft.com/office/drawing/2014/main" id="{C5F6043D-60B7-2C24-E383-0BFB6C6D1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47" y="672821"/>
            <a:ext cx="1312813" cy="1312813"/>
          </a:xfrm>
          <a:prstGeom prst="rect">
            <a:avLst/>
          </a:prstGeom>
        </p:spPr>
      </p:pic>
      <p:sp>
        <p:nvSpPr>
          <p:cNvPr id="14" name="正方形/長方形 13">
            <a:extLst>
              <a:ext uri="{FF2B5EF4-FFF2-40B4-BE49-F238E27FC236}">
                <a16:creationId xmlns:a16="http://schemas.microsoft.com/office/drawing/2014/main" id="{1D919A45-1413-2438-D2A7-8A85C15932C5}"/>
              </a:ext>
            </a:extLst>
          </p:cNvPr>
          <p:cNvSpPr/>
          <p:nvPr/>
        </p:nvSpPr>
        <p:spPr>
          <a:xfrm>
            <a:off x="1496260" y="968855"/>
            <a:ext cx="5734099" cy="515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親子関係</a:t>
            </a:r>
            <a:r>
              <a:rPr kumimoji="1" lang="ja-JP" altLang="en-US" sz="1400" b="1" spc="100">
                <a:solidFill>
                  <a:schemeClr val="tx1"/>
                </a:solidFill>
                <a:latin typeface="メイリオ" panose="020B0604030504040204" pitchFamily="50" charset="-128"/>
                <a:ea typeface="メイリオ" panose="020B0604030504040204" pitchFamily="50" charset="-128"/>
              </a:rPr>
              <a:t>や子どもが抱える</a:t>
            </a:r>
            <a:r>
              <a:rPr kumimoji="1" lang="ja-JP" altLang="en-US" sz="1400" b="1" spc="100" dirty="0">
                <a:solidFill>
                  <a:schemeClr val="tx1"/>
                </a:solidFill>
                <a:latin typeface="メイリオ" panose="020B0604030504040204" pitchFamily="50" charset="-128"/>
                <a:ea typeface="メイリオ" panose="020B0604030504040204" pitchFamily="50" charset="-128"/>
              </a:rPr>
              <a:t>問題に対して、ケースワーカーの</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関わりを拒否されるのですが、どうすればよいでしょうか</a:t>
            </a:r>
            <a:r>
              <a:rPr kumimoji="1" lang="en-US" altLang="ja-JP" sz="1400" b="1" spc="100" dirty="0">
                <a:solidFill>
                  <a:schemeClr val="tx1"/>
                </a:solidFill>
                <a:latin typeface="メイリオ" panose="020B0604030504040204" pitchFamily="50" charset="-128"/>
                <a:ea typeface="メイリオ" panose="020B0604030504040204" pitchFamily="50" charset="-128"/>
              </a:rPr>
              <a:t>…</a:t>
            </a:r>
            <a:r>
              <a:rPr kumimoji="1" lang="ja-JP" altLang="en-US" sz="1400" b="1" spc="100" dirty="0">
                <a:solidFill>
                  <a:schemeClr val="tx1"/>
                </a:solidFill>
                <a:latin typeface="メイリオ" panose="020B0604030504040204" pitchFamily="50" charset="-128"/>
                <a:ea typeface="メイリオ" panose="020B0604030504040204" pitchFamily="50" charset="-128"/>
              </a:rPr>
              <a:t>。</a:t>
            </a:r>
          </a:p>
        </p:txBody>
      </p:sp>
      <p:pic>
        <p:nvPicPr>
          <p:cNvPr id="17" name="図 16" descr="黒い背景と男性の絵&#10;&#10;AI によって生成されたコンテンツは間違っている可能性があります。">
            <a:extLst>
              <a:ext uri="{FF2B5EF4-FFF2-40B4-BE49-F238E27FC236}">
                <a16:creationId xmlns:a16="http://schemas.microsoft.com/office/drawing/2014/main" id="{BCBFA6C4-533D-6452-6805-1F09C16575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6878" y="2292947"/>
            <a:ext cx="1429987" cy="1429987"/>
          </a:xfrm>
          <a:prstGeom prst="rect">
            <a:avLst/>
          </a:prstGeom>
        </p:spPr>
      </p:pic>
      <p:sp>
        <p:nvSpPr>
          <p:cNvPr id="19" name="四角形: 角を丸くする 18">
            <a:extLst>
              <a:ext uri="{FF2B5EF4-FFF2-40B4-BE49-F238E27FC236}">
                <a16:creationId xmlns:a16="http://schemas.microsoft.com/office/drawing/2014/main" id="{83A1C253-755C-F77A-B493-2512293A8848}"/>
              </a:ext>
            </a:extLst>
          </p:cNvPr>
          <p:cNvSpPr/>
          <p:nvPr/>
        </p:nvSpPr>
        <p:spPr>
          <a:xfrm>
            <a:off x="867266" y="1852062"/>
            <a:ext cx="7429008" cy="1600043"/>
          </a:xfrm>
          <a:prstGeom prst="roundRect">
            <a:avLst>
              <a:gd name="adj" fmla="val 1185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6">
            <a:extLst>
              <a:ext uri="{FF2B5EF4-FFF2-40B4-BE49-F238E27FC236}">
                <a16:creationId xmlns:a16="http://schemas.microsoft.com/office/drawing/2014/main" id="{028E890F-4F26-83C6-4585-ECAC1F82EF92}"/>
              </a:ext>
            </a:extLst>
          </p:cNvPr>
          <p:cNvSpPr>
            <a:spLocks noChangeArrowheads="1"/>
          </p:cNvSpPr>
          <p:nvPr/>
        </p:nvSpPr>
        <p:spPr bwMode="auto">
          <a:xfrm>
            <a:off x="1061495" y="1942244"/>
            <a:ext cx="683732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32385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indent="0" eaLnBrk="1" hangingPunct="1">
              <a:lnSpc>
                <a:spcPct val="100000"/>
              </a:lnSpc>
              <a:spcBef>
                <a:spcPct val="0"/>
              </a:spcBef>
              <a:spcAft>
                <a:spcPts val="600"/>
              </a:spcAft>
              <a:buNone/>
            </a:pPr>
            <a:r>
              <a:rPr kumimoji="0" lang="ja-JP" altLang="en-US" sz="1400" spc="100" dirty="0">
                <a:latin typeface="メイリオ" panose="020B0604030504040204" pitchFamily="50" charset="-128"/>
                <a:ea typeface="メイリオ" panose="020B0604030504040204" pitchFamily="50" charset="-128"/>
              </a:rPr>
              <a:t>査察指導員を含めた役割分担により複数体制で粘り強く関わりましょう。</a:t>
            </a:r>
          </a:p>
          <a:p>
            <a:pPr marL="0" indent="0" eaLnBrk="1" hangingPunct="1">
              <a:lnSpc>
                <a:spcPct val="100000"/>
              </a:lnSpc>
              <a:spcBef>
                <a:spcPct val="0"/>
              </a:spcBef>
              <a:spcAft>
                <a:spcPts val="600"/>
              </a:spcAft>
              <a:buNone/>
            </a:pPr>
            <a:r>
              <a:rPr kumimoji="0" lang="ja-JP" altLang="en-US" sz="1400" spc="100" dirty="0">
                <a:latin typeface="メイリオ" panose="020B0604030504040204" pitchFamily="50" charset="-128"/>
                <a:ea typeface="メイリオ" panose="020B0604030504040204" pitchFamily="50" charset="-128"/>
              </a:rPr>
              <a:t>一方で、生活保護による支援以外の切り口で、関わりの糸口を探ることも重要です。例えば、生活困窮者自立支援法では学習支援や不登校・ひきこもり支援などが実施されています。それ以外にも様々な子どもにとっての「居場所づくり」が進められています。地域の中でそれらを数多く見出し、連携して問題解決にあたれるようにしましょう。</a:t>
            </a:r>
          </a:p>
        </p:txBody>
      </p:sp>
      <p:sp>
        <p:nvSpPr>
          <p:cNvPr id="20" name="二等辺三角形 19">
            <a:extLst>
              <a:ext uri="{FF2B5EF4-FFF2-40B4-BE49-F238E27FC236}">
                <a16:creationId xmlns:a16="http://schemas.microsoft.com/office/drawing/2014/main" id="{2928594B-26B5-4FDE-1216-6FC3398777EC}"/>
              </a:ext>
            </a:extLst>
          </p:cNvPr>
          <p:cNvSpPr/>
          <p:nvPr/>
        </p:nvSpPr>
        <p:spPr>
          <a:xfrm rot="16200000" flipV="1">
            <a:off x="8129872" y="2727439"/>
            <a:ext cx="354011" cy="427669"/>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DF050360-D396-87BF-EBB3-8BF88BC15D1D}"/>
              </a:ext>
            </a:extLst>
          </p:cNvPr>
          <p:cNvSpPr/>
          <p:nvPr/>
        </p:nvSpPr>
        <p:spPr>
          <a:xfrm>
            <a:off x="723900" y="4146348"/>
            <a:ext cx="8458200" cy="2083335"/>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t"/>
          <a:lstStyle/>
          <a:p>
            <a:pPr algn="ct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ミニワーク「あなたの職場ではどうしますか？」</a:t>
            </a:r>
          </a:p>
        </p:txBody>
      </p:sp>
      <p:sp>
        <p:nvSpPr>
          <p:cNvPr id="4" name="正方形/長方形 44">
            <a:extLst>
              <a:ext uri="{FF2B5EF4-FFF2-40B4-BE49-F238E27FC236}">
                <a16:creationId xmlns:a16="http://schemas.microsoft.com/office/drawing/2014/main" id="{A3418E25-C058-679C-41D7-2EF3A78C195C}"/>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8611571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6A79-4DE0-F307-735C-5B0F042C147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ACF5BA0-5421-2731-C996-2B56AB8816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27</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409E8D70-61D6-1DE9-76E6-0246CA88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4E656F8A-979A-4F6D-85FF-ECB08272EC11}"/>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Ⅲ</a:t>
            </a:r>
            <a:r>
              <a:rPr kumimoji="1" lang="ja-JP" altLang="en-US" sz="3200" b="1" spc="300" dirty="0">
                <a:latin typeface="メイリオ" panose="020B0604030504040204" pitchFamily="50" charset="-128"/>
                <a:ea typeface="メイリオ" panose="020B0604030504040204" pitchFamily="50" charset="-128"/>
              </a:rPr>
              <a:t>．</a:t>
            </a:r>
            <a:r>
              <a:rPr kumimoji="1" lang="ja-JP" altLang="en-US" sz="3200" b="1" spc="100" baseline="0" dirty="0">
                <a:latin typeface="メイリオ" panose="020B0604030504040204" pitchFamily="50" charset="-128"/>
                <a:ea typeface="メイリオ" panose="020B0604030504040204" pitchFamily="50" charset="-128"/>
              </a:rPr>
              <a:t>事例で深める！子どものいる世帯への支援</a:t>
            </a:r>
            <a:endParaRPr kumimoji="1" lang="ja-JP" altLang="en-US" sz="3200" b="1" spc="300" dirty="0">
              <a:latin typeface="メイリオ" panose="020B0604030504040204" pitchFamily="50" charset="-128"/>
              <a:ea typeface="メイリオ" panose="020B0604030504040204" pitchFamily="50" charset="-128"/>
            </a:endParaRPr>
          </a:p>
        </p:txBody>
      </p:sp>
      <p:sp>
        <p:nvSpPr>
          <p:cNvPr id="5" name="平行四辺形 4">
            <a:extLst>
              <a:ext uri="{FF2B5EF4-FFF2-40B4-BE49-F238E27FC236}">
                <a16:creationId xmlns:a16="http://schemas.microsoft.com/office/drawing/2014/main" id="{7EF944D8-CF14-7720-CBBD-9007697B88C6}"/>
              </a:ext>
            </a:extLst>
          </p:cNvPr>
          <p:cNvSpPr/>
          <p:nvPr/>
        </p:nvSpPr>
        <p:spPr>
          <a:xfrm>
            <a:off x="439737" y="233870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テキスト ボックス 5">
            <a:extLst>
              <a:ext uri="{FF2B5EF4-FFF2-40B4-BE49-F238E27FC236}">
                <a16:creationId xmlns:a16="http://schemas.microsoft.com/office/drawing/2014/main" id="{48C6E572-A8AC-27E7-D738-A84C09221876}"/>
              </a:ext>
            </a:extLst>
          </p:cNvPr>
          <p:cNvSpPr txBox="1"/>
          <p:nvPr/>
        </p:nvSpPr>
        <p:spPr>
          <a:xfrm>
            <a:off x="796925" y="3946062"/>
            <a:ext cx="8729663" cy="2185214"/>
          </a:xfrm>
          <a:prstGeom prst="rect">
            <a:avLst/>
          </a:prstGeom>
          <a:noFill/>
          <a:ln>
            <a:noFill/>
          </a:ln>
        </p:spPr>
        <p:txBody>
          <a:bodyPr wrap="square"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「子どものいる世帯」の事例検討に取り組んでみましょう。</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ここでは、例題をもとに、「①課題分析」「②ストレングスの検討」「③氷山モデルでの理解」「④（改めて）課題分析」 「⑤援助方針の策定」の５つのステップで、対象者の理解を深めていきます。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この枠組みを使用して、日々の業務の中で「今後どのように支援していけばよいだろう？」と感じている事例についても、検討してみてください。</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582384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BEFD-E89E-B4E9-C69C-E675F052FE85}"/>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1159975E-09A7-7AFB-E8F4-F7CC482FB5C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28</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FFEF5BC2-3DB5-1911-40DB-18FBCB282FDA}"/>
              </a:ext>
            </a:extLst>
          </p:cNvPr>
          <p:cNvSpPr txBox="1"/>
          <p:nvPr/>
        </p:nvSpPr>
        <p:spPr>
          <a:xfrm>
            <a:off x="588168" y="256490"/>
            <a:ext cx="8729663" cy="100027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この事例検討は、以下のプロセスですすめていきます。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躓いたら、研修教材「</a:t>
            </a:r>
            <a:r>
              <a:rPr kumimoji="1" lang="en-US" altLang="ja-JP" sz="1800" spc="100" dirty="0">
                <a:latin typeface="メイリオ" panose="020B0604030504040204" pitchFamily="50" charset="-128"/>
                <a:ea typeface="メイリオ" panose="020B0604030504040204" pitchFamily="50" charset="-128"/>
              </a:rPr>
              <a:t>No.3-5 </a:t>
            </a:r>
            <a:r>
              <a:rPr kumimoji="1" lang="ja-JP" altLang="en-US" sz="1800" spc="100" dirty="0">
                <a:latin typeface="メイリオ" panose="020B0604030504040204" pitchFamily="50" charset="-128"/>
                <a:ea typeface="メイリオ" panose="020B0604030504040204" pitchFamily="50" charset="-128"/>
              </a:rPr>
              <a:t>アセスメントと援助方針の策定</a:t>
            </a:r>
            <a:r>
              <a:rPr kumimoji="1" lang="ja-JP" altLang="en-US" spc="300" dirty="0">
                <a:latin typeface="メイリオ" panose="020B0604030504040204" pitchFamily="50" charset="-128"/>
                <a:ea typeface="メイリオ" panose="020B0604030504040204" pitchFamily="50" charset="-128"/>
              </a:rPr>
              <a:t>」も参考にしていただきながら、ポイントを確認しましょう。</a:t>
            </a:r>
            <a:endParaRPr kumimoji="1" lang="en-US" altLang="ja-JP" spc="300" dirty="0">
              <a:latin typeface="メイリオ" panose="020B0604030504040204" pitchFamily="50" charset="-128"/>
              <a:ea typeface="メイリオ" panose="020B0604030504040204" pitchFamily="50" charset="-128"/>
            </a:endParaRPr>
          </a:p>
        </p:txBody>
      </p:sp>
      <p:sp>
        <p:nvSpPr>
          <p:cNvPr id="9" name="アーチ 8">
            <a:extLst>
              <a:ext uri="{FF2B5EF4-FFF2-40B4-BE49-F238E27FC236}">
                <a16:creationId xmlns:a16="http://schemas.microsoft.com/office/drawing/2014/main" id="{7EA397CD-1B36-9D8E-A137-CA4A3C499BD1}"/>
              </a:ext>
            </a:extLst>
          </p:cNvPr>
          <p:cNvSpPr/>
          <p:nvPr/>
        </p:nvSpPr>
        <p:spPr>
          <a:xfrm>
            <a:off x="-4149382" y="1119793"/>
            <a:ext cx="6206963" cy="6206963"/>
          </a:xfrm>
          <a:prstGeom prst="blockArc">
            <a:avLst>
              <a:gd name="adj1" fmla="val 18900000"/>
              <a:gd name="adj2" fmla="val 2700000"/>
              <a:gd name="adj3" fmla="val 348"/>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0" name="フリーフォーム: 図形 9">
            <a:extLst>
              <a:ext uri="{FF2B5EF4-FFF2-40B4-BE49-F238E27FC236}">
                <a16:creationId xmlns:a16="http://schemas.microsoft.com/office/drawing/2014/main" id="{02C8C880-022D-02D8-337B-09A34C8B1804}"/>
              </a:ext>
            </a:extLst>
          </p:cNvPr>
          <p:cNvSpPr/>
          <p:nvPr/>
        </p:nvSpPr>
        <p:spPr>
          <a:xfrm>
            <a:off x="1497974" y="2206201"/>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課題分析</a:t>
            </a:r>
          </a:p>
        </p:txBody>
      </p:sp>
      <p:sp>
        <p:nvSpPr>
          <p:cNvPr id="11" name="楕円 10">
            <a:extLst>
              <a:ext uri="{FF2B5EF4-FFF2-40B4-BE49-F238E27FC236}">
                <a16:creationId xmlns:a16="http://schemas.microsoft.com/office/drawing/2014/main" id="{1A9873BA-DD7E-B649-6C4C-853265DA9735}"/>
              </a:ext>
            </a:extLst>
          </p:cNvPr>
          <p:cNvSpPr/>
          <p:nvPr/>
        </p:nvSpPr>
        <p:spPr>
          <a:xfrm>
            <a:off x="1137683" y="2134143"/>
            <a:ext cx="720580" cy="72058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2" name="フリーフォーム: 図形 11">
            <a:extLst>
              <a:ext uri="{FF2B5EF4-FFF2-40B4-BE49-F238E27FC236}">
                <a16:creationId xmlns:a16="http://schemas.microsoft.com/office/drawing/2014/main" id="{A0A1041C-ED40-115C-0F86-BE048B5596D3}"/>
              </a:ext>
            </a:extLst>
          </p:cNvPr>
          <p:cNvSpPr/>
          <p:nvPr/>
        </p:nvSpPr>
        <p:spPr>
          <a:xfrm>
            <a:off x="1911051" y="307062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ストレングスの検討</a:t>
            </a:r>
          </a:p>
        </p:txBody>
      </p:sp>
      <p:sp>
        <p:nvSpPr>
          <p:cNvPr id="13" name="楕円 12">
            <a:extLst>
              <a:ext uri="{FF2B5EF4-FFF2-40B4-BE49-F238E27FC236}">
                <a16:creationId xmlns:a16="http://schemas.microsoft.com/office/drawing/2014/main" id="{53A47CD7-B843-F647-CF4C-AB195C9686F3}"/>
              </a:ext>
            </a:extLst>
          </p:cNvPr>
          <p:cNvSpPr/>
          <p:nvPr/>
        </p:nvSpPr>
        <p:spPr>
          <a:xfrm>
            <a:off x="1550761" y="2998563"/>
            <a:ext cx="720580" cy="720580"/>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4" name="フリーフォーム: 図形 13">
            <a:extLst>
              <a:ext uri="{FF2B5EF4-FFF2-40B4-BE49-F238E27FC236}">
                <a16:creationId xmlns:a16="http://schemas.microsoft.com/office/drawing/2014/main" id="{089FEED7-5C48-658B-105F-71A3295016A6}"/>
              </a:ext>
            </a:extLst>
          </p:cNvPr>
          <p:cNvSpPr/>
          <p:nvPr/>
        </p:nvSpPr>
        <p:spPr>
          <a:xfrm>
            <a:off x="2037833" y="3935042"/>
            <a:ext cx="6741391" cy="576464"/>
          </a:xfrm>
          <a:custGeom>
            <a:avLst/>
            <a:gdLst>
              <a:gd name="connsiteX0" fmla="*/ 0 w 6741391"/>
              <a:gd name="connsiteY0" fmla="*/ 0 h 576464"/>
              <a:gd name="connsiteX1" fmla="*/ 6741391 w 6741391"/>
              <a:gd name="connsiteY1" fmla="*/ 0 h 576464"/>
              <a:gd name="connsiteX2" fmla="*/ 6741391 w 6741391"/>
              <a:gd name="connsiteY2" fmla="*/ 576464 h 576464"/>
              <a:gd name="connsiteX3" fmla="*/ 0 w 6741391"/>
              <a:gd name="connsiteY3" fmla="*/ 576464 h 576464"/>
              <a:gd name="connsiteX4" fmla="*/ 0 w 6741391"/>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91" h="576464">
                <a:moveTo>
                  <a:pt x="0" y="0"/>
                </a:moveTo>
                <a:lnTo>
                  <a:pt x="6741391" y="0"/>
                </a:lnTo>
                <a:lnTo>
                  <a:pt x="6741391" y="576464"/>
                </a:lnTo>
                <a:lnTo>
                  <a:pt x="0" y="576464"/>
                </a:lnTo>
                <a:lnTo>
                  <a:pt x="0" y="0"/>
                </a:lnTo>
                <a:close/>
              </a:path>
            </a:pathLst>
          </a:custGeom>
          <a:solidFill>
            <a:schemeClr val="accent5">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氷山モデルでの理解</a:t>
            </a:r>
          </a:p>
        </p:txBody>
      </p:sp>
      <p:sp>
        <p:nvSpPr>
          <p:cNvPr id="15" name="楕円 14">
            <a:extLst>
              <a:ext uri="{FF2B5EF4-FFF2-40B4-BE49-F238E27FC236}">
                <a16:creationId xmlns:a16="http://schemas.microsoft.com/office/drawing/2014/main" id="{B68E00F4-EBC8-D8AA-12B9-4A327D6F0061}"/>
              </a:ext>
            </a:extLst>
          </p:cNvPr>
          <p:cNvSpPr/>
          <p:nvPr/>
        </p:nvSpPr>
        <p:spPr>
          <a:xfrm>
            <a:off x="1677543" y="3862984"/>
            <a:ext cx="720580" cy="720580"/>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6" name="フリーフォーム: 図形 15">
            <a:extLst>
              <a:ext uri="{FF2B5EF4-FFF2-40B4-BE49-F238E27FC236}">
                <a16:creationId xmlns:a16="http://schemas.microsoft.com/office/drawing/2014/main" id="{C4565468-D210-43EB-9B3A-83BD672CDBA8}"/>
              </a:ext>
            </a:extLst>
          </p:cNvPr>
          <p:cNvSpPr/>
          <p:nvPr/>
        </p:nvSpPr>
        <p:spPr>
          <a:xfrm>
            <a:off x="1911051" y="479946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（改めて）課題分析</a:t>
            </a:r>
          </a:p>
        </p:txBody>
      </p:sp>
      <p:sp>
        <p:nvSpPr>
          <p:cNvPr id="17" name="楕円 16">
            <a:extLst>
              <a:ext uri="{FF2B5EF4-FFF2-40B4-BE49-F238E27FC236}">
                <a16:creationId xmlns:a16="http://schemas.microsoft.com/office/drawing/2014/main" id="{B363382A-8073-A698-F7C5-365C0B5D3B6E}"/>
              </a:ext>
            </a:extLst>
          </p:cNvPr>
          <p:cNvSpPr/>
          <p:nvPr/>
        </p:nvSpPr>
        <p:spPr>
          <a:xfrm>
            <a:off x="1550761" y="4727404"/>
            <a:ext cx="720580" cy="72058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8" name="フリーフォーム: 図形 17">
            <a:extLst>
              <a:ext uri="{FF2B5EF4-FFF2-40B4-BE49-F238E27FC236}">
                <a16:creationId xmlns:a16="http://schemas.microsoft.com/office/drawing/2014/main" id="{B4ABB864-7C49-E0B6-32AE-B1713DC76F81}"/>
              </a:ext>
            </a:extLst>
          </p:cNvPr>
          <p:cNvSpPr/>
          <p:nvPr/>
        </p:nvSpPr>
        <p:spPr>
          <a:xfrm>
            <a:off x="1497974" y="5663882"/>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援助方針の策定</a:t>
            </a:r>
          </a:p>
        </p:txBody>
      </p:sp>
      <p:sp>
        <p:nvSpPr>
          <p:cNvPr id="19" name="楕円 18">
            <a:extLst>
              <a:ext uri="{FF2B5EF4-FFF2-40B4-BE49-F238E27FC236}">
                <a16:creationId xmlns:a16="http://schemas.microsoft.com/office/drawing/2014/main" id="{8E455397-618A-CDDE-9623-0A3563BD86AD}"/>
              </a:ext>
            </a:extLst>
          </p:cNvPr>
          <p:cNvSpPr/>
          <p:nvPr/>
        </p:nvSpPr>
        <p:spPr>
          <a:xfrm>
            <a:off x="1137683" y="5591824"/>
            <a:ext cx="720580" cy="72058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1" name="テキスト ボックス 20">
            <a:extLst>
              <a:ext uri="{FF2B5EF4-FFF2-40B4-BE49-F238E27FC236}">
                <a16:creationId xmlns:a16="http://schemas.microsoft.com/office/drawing/2014/main" id="{1591E10E-8A7D-F4A6-ACF4-01FC98CA858E}"/>
              </a:ext>
            </a:extLst>
          </p:cNvPr>
          <p:cNvSpPr txBox="1"/>
          <p:nvPr/>
        </p:nvSpPr>
        <p:spPr>
          <a:xfrm>
            <a:off x="1250375" y="224230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１</a:t>
            </a:r>
            <a:endParaRPr lang="ja-JP" altLang="en-US" sz="3200" b="1" dirty="0">
              <a:solidFill>
                <a:schemeClr val="tx1">
                  <a:lumMod val="75000"/>
                  <a:lumOff val="25000"/>
                </a:schemeClr>
              </a:solidFill>
            </a:endParaRPr>
          </a:p>
        </p:txBody>
      </p:sp>
      <p:sp>
        <p:nvSpPr>
          <p:cNvPr id="22" name="テキスト ボックス 21">
            <a:extLst>
              <a:ext uri="{FF2B5EF4-FFF2-40B4-BE49-F238E27FC236}">
                <a16:creationId xmlns:a16="http://schemas.microsoft.com/office/drawing/2014/main" id="{B5141A33-167A-B044-48C4-F1A9649AC7B2}"/>
              </a:ext>
            </a:extLst>
          </p:cNvPr>
          <p:cNvSpPr txBox="1"/>
          <p:nvPr/>
        </p:nvSpPr>
        <p:spPr>
          <a:xfrm>
            <a:off x="1666910" y="3128233"/>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２</a:t>
            </a:r>
            <a:endParaRPr lang="ja-JP" altLang="en-US" sz="3200" b="1" dirty="0">
              <a:solidFill>
                <a:schemeClr val="tx1">
                  <a:lumMod val="75000"/>
                  <a:lumOff val="25000"/>
                </a:schemeClr>
              </a:solidFill>
            </a:endParaRPr>
          </a:p>
        </p:txBody>
      </p:sp>
      <p:sp>
        <p:nvSpPr>
          <p:cNvPr id="23" name="テキスト ボックス 22">
            <a:extLst>
              <a:ext uri="{FF2B5EF4-FFF2-40B4-BE49-F238E27FC236}">
                <a16:creationId xmlns:a16="http://schemas.microsoft.com/office/drawing/2014/main" id="{16B3A2C6-06B7-E2C9-730F-28F30C11EE85}"/>
              </a:ext>
            </a:extLst>
          </p:cNvPr>
          <p:cNvSpPr txBox="1"/>
          <p:nvPr/>
        </p:nvSpPr>
        <p:spPr>
          <a:xfrm>
            <a:off x="1807937" y="3992697"/>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３</a:t>
            </a:r>
            <a:endParaRPr lang="ja-JP" altLang="en-US" sz="3200" b="1" dirty="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C5E05CA9-9AD0-C684-32DE-3C5F01AEF661}"/>
              </a:ext>
            </a:extLst>
          </p:cNvPr>
          <p:cNvSpPr txBox="1"/>
          <p:nvPr/>
        </p:nvSpPr>
        <p:spPr>
          <a:xfrm>
            <a:off x="1656810" y="4863071"/>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４</a:t>
            </a:r>
            <a:endParaRPr lang="ja-JP" altLang="en-US" sz="3200" b="1" dirty="0">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3B5B4F72-4FDF-3BA5-B496-CAFC363872B6}"/>
              </a:ext>
            </a:extLst>
          </p:cNvPr>
          <p:cNvSpPr txBox="1"/>
          <p:nvPr/>
        </p:nvSpPr>
        <p:spPr>
          <a:xfrm>
            <a:off x="1250375" y="572762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５</a:t>
            </a:r>
            <a:endParaRPr lang="ja-JP" altLang="en-US" sz="3200" b="1" dirty="0">
              <a:solidFill>
                <a:schemeClr val="tx1">
                  <a:lumMod val="75000"/>
                  <a:lumOff val="25000"/>
                </a:schemeClr>
              </a:solidFill>
            </a:endParaRPr>
          </a:p>
        </p:txBody>
      </p:sp>
      <p:sp>
        <p:nvSpPr>
          <p:cNvPr id="27" name="四角形: 角を丸くする 26">
            <a:extLst>
              <a:ext uri="{FF2B5EF4-FFF2-40B4-BE49-F238E27FC236}">
                <a16:creationId xmlns:a16="http://schemas.microsoft.com/office/drawing/2014/main" id="{4C628835-6C73-0BA4-0361-49C72B1FB7C8}"/>
              </a:ext>
            </a:extLst>
          </p:cNvPr>
          <p:cNvSpPr/>
          <p:nvPr/>
        </p:nvSpPr>
        <p:spPr>
          <a:xfrm>
            <a:off x="678890" y="1459951"/>
            <a:ext cx="5254076" cy="576464"/>
          </a:xfrm>
          <a:prstGeom prst="roundRect">
            <a:avLst>
              <a:gd name="adj" fmla="val 50000"/>
            </a:avLst>
          </a:pr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2000" b="1" kern="1200" spc="300" dirty="0">
                <a:solidFill>
                  <a:schemeClr val="tx1">
                    <a:lumMod val="75000"/>
                    <a:lumOff val="25000"/>
                  </a:schemeClr>
                </a:solidFill>
                <a:latin typeface="メイリオ" panose="020B0604030504040204" pitchFamily="50" charset="-128"/>
                <a:ea typeface="メイリオ" panose="020B0604030504040204" pitchFamily="50" charset="-128"/>
              </a:rPr>
              <a:t>事前準備（事例の概要を記入）</a:t>
            </a:r>
          </a:p>
        </p:txBody>
      </p:sp>
    </p:spTree>
    <p:extLst>
      <p:ext uri="{BB962C8B-B14F-4D97-AF65-F5344CB8AC3E}">
        <p14:creationId xmlns:p14="http://schemas.microsoft.com/office/powerpoint/2010/main" val="162540590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スライド番号プレースホルダー 2">
            <a:extLst>
              <a:ext uri="{FF2B5EF4-FFF2-40B4-BE49-F238E27FC236}">
                <a16:creationId xmlns:a16="http://schemas.microsoft.com/office/drawing/2014/main" id="{EE2ADFD1-3335-02B7-D702-B13430423FC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09741B2-9C28-49AE-9278-344A95A6BFB2}"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90DDFE07-5933-4D21-C15C-92238905A607}"/>
              </a:ext>
            </a:extLst>
          </p:cNvPr>
          <p:cNvSpPr/>
          <p:nvPr/>
        </p:nvSpPr>
        <p:spPr>
          <a:xfrm>
            <a:off x="347473" y="1479550"/>
            <a:ext cx="9179116" cy="296227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914400" lvl="1" indent="-457200" eaLnBrk="1" fontAlgn="auto" hangingPunct="1">
              <a:spcBef>
                <a:spcPts val="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子どものいる世帯の特徴や基本的な</a:t>
            </a:r>
            <a:br>
              <a:rPr kumimoji="1" lang="en-US" altLang="ja-JP" sz="3200" b="1" spc="300" dirty="0">
                <a:solidFill>
                  <a:schemeClr val="tx1"/>
                </a:solidFill>
                <a:latin typeface="メイリオ" panose="020B0604030504040204" pitchFamily="50" charset="-128"/>
                <a:ea typeface="メイリオ" panose="020B0604030504040204" pitchFamily="50" charset="-128"/>
              </a:rPr>
            </a:br>
            <a:r>
              <a:rPr kumimoji="1" lang="ja-JP" altLang="en-US" sz="3200" b="1" spc="300" dirty="0">
                <a:solidFill>
                  <a:schemeClr val="tx1"/>
                </a:solidFill>
                <a:latin typeface="メイリオ" panose="020B0604030504040204" pitchFamily="50" charset="-128"/>
                <a:ea typeface="メイリオ" panose="020B0604030504040204" pitchFamily="50" charset="-128"/>
              </a:rPr>
              <a:t>知識を学び、支援にあたっての</a:t>
            </a:r>
            <a:br>
              <a:rPr kumimoji="1" lang="en-US" altLang="ja-JP" sz="3200" b="1" spc="300" dirty="0">
                <a:solidFill>
                  <a:schemeClr val="tx1"/>
                </a:solidFill>
                <a:latin typeface="メイリオ" panose="020B0604030504040204" pitchFamily="50" charset="-128"/>
                <a:ea typeface="メイリオ" panose="020B0604030504040204" pitchFamily="50" charset="-128"/>
              </a:rPr>
            </a:br>
            <a:r>
              <a:rPr kumimoji="1" lang="ja-JP" altLang="en-US" sz="3200" b="1" spc="300" dirty="0">
                <a:solidFill>
                  <a:schemeClr val="tx1"/>
                </a:solidFill>
                <a:latin typeface="メイリオ" panose="020B0604030504040204" pitchFamily="50" charset="-128"/>
                <a:ea typeface="メイリオ" panose="020B0604030504040204" pitchFamily="50" charset="-128"/>
              </a:rPr>
              <a:t>考え方や姿勢を理解する</a:t>
            </a:r>
            <a:endParaRPr kumimoji="1" lang="ja-JP" altLang="en-US" sz="3200" b="1" spc="3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CEEA-00A9-DE81-E968-A97112381C44}"/>
            </a:ext>
          </a:extLst>
        </p:cNvPr>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F5CB66AC-8F36-52BB-0D43-7B9B421486B5}"/>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29</a:t>
            </a:fld>
            <a:endParaRPr lang="ja-JP" altLang="en-US" sz="1200">
              <a:solidFill>
                <a:srgbClr val="898989"/>
              </a:solidFill>
            </a:endParaRPr>
          </a:p>
        </p:txBody>
      </p:sp>
      <p:graphicFrame>
        <p:nvGraphicFramePr>
          <p:cNvPr id="8" name="表 7">
            <a:extLst>
              <a:ext uri="{FF2B5EF4-FFF2-40B4-BE49-F238E27FC236}">
                <a16:creationId xmlns:a16="http://schemas.microsoft.com/office/drawing/2014/main" id="{CA76C8B5-5B09-B566-F513-F19C6308F74C}"/>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690049">
                  <a:extLst>
                    <a:ext uri="{9D8B030D-6E8A-4147-A177-3AD203B41FA5}">
                      <a16:colId xmlns:a16="http://schemas.microsoft.com/office/drawing/2014/main" val="20003"/>
                    </a:ext>
                  </a:extLst>
                </a:gridCol>
                <a:gridCol w="954065">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r>
                        <a:rPr lang="en-US" sz="1100" kern="100" dirty="0">
                          <a:solidFill>
                            <a:schemeClr val="accent2">
                              <a:lumMod val="50000"/>
                            </a:schemeClr>
                          </a:solidFill>
                          <a:effectLst/>
                          <a:latin typeface="メイリオ" panose="020B0604030504040204" pitchFamily="50" charset="-128"/>
                          <a:ea typeface="メイリオ" panose="020B0604030504040204" pitchFamily="50" charset="-128"/>
                        </a:rPr>
                        <a:t>1</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主</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３６</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パート就労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有</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r>
                        <a:rPr lang="en-US"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2</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長男</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男</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１５</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高校１年生</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表 3">
            <a:extLst>
              <a:ext uri="{FF2B5EF4-FFF2-40B4-BE49-F238E27FC236}">
                <a16:creationId xmlns:a16="http://schemas.microsoft.com/office/drawing/2014/main" id="{B781DEE2-F825-49E3-C220-A4A316871014}"/>
              </a:ext>
            </a:extLst>
          </p:cNvPr>
          <p:cNvGraphicFramePr>
            <a:graphicFrameLocks noGrp="1"/>
          </p:cNvGraphicFramePr>
          <p:nvPr/>
        </p:nvGraphicFramePr>
        <p:xfrm>
          <a:off x="134938" y="3602166"/>
          <a:ext cx="4464050" cy="2984299"/>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r>
                        <a:rPr lang="ja-JP" altLang="en-US"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生活扶助・住宅扶助・医療扶助</a:t>
                      </a:r>
                      <a:endParaRPr lang="ja-JP"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３年前より開始。</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なし</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01669">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主</a:t>
                      </a:r>
                      <a:r>
                        <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うつ病にて精神科クリニックに通院</a:t>
                      </a:r>
                      <a:endPar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長男</a:t>
                      </a:r>
                      <a:r>
                        <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特になし</a:t>
                      </a: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主、長男ともに問題なし</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活用可能な資産なし</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なし</a:t>
                      </a:r>
                      <a:endPar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rPr>
                        <a:t>パート収入、児童手当・児童扶養手当</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10" name="正方形/長方形 9">
            <a:extLst>
              <a:ext uri="{FF2B5EF4-FFF2-40B4-BE49-F238E27FC236}">
                <a16:creationId xmlns:a16="http://schemas.microsoft.com/office/drawing/2014/main" id="{3D0D4A69-735F-DD30-B72D-9A021F10C970}"/>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DDDBE2F-F9AD-8ADD-0E00-ED6EA22D0359}"/>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849664F-FC99-C5AB-5421-A559F8698FF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はじめに：検討したい事例の概要</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327C42F2-D134-A4BB-726D-2C65AE1DDC06}"/>
              </a:ext>
            </a:extLst>
          </p:cNvPr>
          <p:cNvSpPr/>
          <p:nvPr/>
        </p:nvSpPr>
        <p:spPr>
          <a:xfrm>
            <a:off x="4672013" y="3398886"/>
            <a:ext cx="5040000" cy="1999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1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主は市内で出生。両親は、主が</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14</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歳の時に離婚。父とは、それ以降、音信不通である。母は、その後、介護施設の職員として働きながら、</a:t>
            </a:r>
            <a:b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b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主を育てた。</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主は、中学卒業後、通信制高校に入学したが中退。服飾雑貨の小売店の店員として働いていた。</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20</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歳で結婚し、</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21</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歳の時に長男が誕生。</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５年前に、夫の両親と二世帯住宅で生活を始めたが、そのころから夫との関係が悪くなり、</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DV</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を受けるようになった。</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３年前に、夫と離婚。離婚と同時に長男とともに母子生活支援施設に入所し生活保護を申請。その１年後に公営住宅にて居宅生活を始めた。</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母は同じ市内に住んでいるが、再婚しており交流はない。</a:t>
            </a:r>
          </a:p>
        </p:txBody>
      </p:sp>
      <p:sp>
        <p:nvSpPr>
          <p:cNvPr id="30" name="正方形/長方形 29">
            <a:extLst>
              <a:ext uri="{FF2B5EF4-FFF2-40B4-BE49-F238E27FC236}">
                <a16:creationId xmlns:a16="http://schemas.microsoft.com/office/drawing/2014/main" id="{17396226-E57D-1E0E-2739-6A41FB49CB11}"/>
              </a:ext>
            </a:extLst>
          </p:cNvPr>
          <p:cNvSpPr/>
          <p:nvPr/>
        </p:nvSpPr>
        <p:spPr>
          <a:xfrm>
            <a:off x="4678642" y="656407"/>
            <a:ext cx="5040000" cy="15175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1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母子世帯。主は</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3</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年前に離婚し、長男とともに</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人で生活している。</a:t>
            </a: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主は、うつ病のため精神科クリニックに通院。毎日</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3</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時間程度、清掃のパート就労を休まず継続している。</a:t>
            </a: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長男は、高校を休みがちである。中学校まではサッカー部のレギュラーとして活躍していたが、母が離婚し公営住宅に転居した中学２年生時に退部。高校では部活に入らず、家でゲームをしていることが多い。</a:t>
            </a:r>
          </a:p>
          <a:p>
            <a:pPr eaLnBrk="1" fontAlgn="auto" hangingPunct="1">
              <a:spcBef>
                <a:spcPts val="1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・人づきあいがほとんどなく、主の相談相手はケースワーカーのみ。</a:t>
            </a:r>
          </a:p>
        </p:txBody>
      </p:sp>
      <p:sp>
        <p:nvSpPr>
          <p:cNvPr id="31" name="正方形/長方形 30">
            <a:extLst>
              <a:ext uri="{FF2B5EF4-FFF2-40B4-BE49-F238E27FC236}">
                <a16:creationId xmlns:a16="http://schemas.microsoft.com/office/drawing/2014/main" id="{9A6B306E-6A55-00F1-4126-63B577C874EF}"/>
              </a:ext>
            </a:extLst>
          </p:cNvPr>
          <p:cNvSpPr/>
          <p:nvPr/>
        </p:nvSpPr>
        <p:spPr>
          <a:xfrm>
            <a:off x="4677569" y="2208340"/>
            <a:ext cx="5040000" cy="1125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1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主は、疲れがあるのか、家の掃除、片付けが行き届いていない。</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自宅では調理はせず、主が買ってきたものを２人で食べている状況。</a:t>
            </a: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主は長男が欲しがるゲームソフトなどは買っており、生活費が足りなくなることがある。</a:t>
            </a:r>
          </a:p>
        </p:txBody>
      </p:sp>
      <p:sp>
        <p:nvSpPr>
          <p:cNvPr id="32" name="テキスト ボックス 31">
            <a:extLst>
              <a:ext uri="{FF2B5EF4-FFF2-40B4-BE49-F238E27FC236}">
                <a16:creationId xmlns:a16="http://schemas.microsoft.com/office/drawing/2014/main" id="{535B2235-D409-7D49-A46C-BEF4E03E7431}"/>
              </a:ext>
            </a:extLst>
          </p:cNvPr>
          <p:cNvSpPr txBox="1"/>
          <p:nvPr/>
        </p:nvSpPr>
        <p:spPr>
          <a:xfrm>
            <a:off x="4651820" y="690838"/>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F966D080-3C05-7832-851C-1FFA23471CDB}"/>
              </a:ext>
            </a:extLst>
          </p:cNvPr>
          <p:cNvSpPr txBox="1"/>
          <p:nvPr/>
        </p:nvSpPr>
        <p:spPr>
          <a:xfrm>
            <a:off x="4651820" y="3443057"/>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A6E498C9-D0E3-BD57-9B0F-AFA8F97A053D}"/>
              </a:ext>
            </a:extLst>
          </p:cNvPr>
          <p:cNvSpPr txBox="1"/>
          <p:nvPr/>
        </p:nvSpPr>
        <p:spPr>
          <a:xfrm>
            <a:off x="4651820" y="2291031"/>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28355015-AA5A-8EC5-239D-2A3430C1D889}"/>
              </a:ext>
            </a:extLst>
          </p:cNvPr>
          <p:cNvSpPr/>
          <p:nvPr/>
        </p:nvSpPr>
        <p:spPr>
          <a:xfrm>
            <a:off x="4677569" y="5494196"/>
            <a:ext cx="5040000" cy="1092269"/>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日常生活面に課題があり、家計のやりくりがうまくいっていないが、</a:t>
            </a:r>
            <a:b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b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どのようにアドバイスしたらよいかわからない。</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主は、長男が学校に行っていないことを心配しているが、</a:t>
            </a:r>
            <a:b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b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長男にどのようにアプローチしたらよいかわからない。</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B44022F7-CF7B-1FC9-BD71-788112585EE8}"/>
              </a:ext>
            </a:extLst>
          </p:cNvPr>
          <p:cNvSpPr txBox="1"/>
          <p:nvPr/>
        </p:nvSpPr>
        <p:spPr>
          <a:xfrm>
            <a:off x="4727700" y="5558931"/>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0" name="吹き出し: 角を丸めた四角形 39">
            <a:extLst>
              <a:ext uri="{FF2B5EF4-FFF2-40B4-BE49-F238E27FC236}">
                <a16:creationId xmlns:a16="http://schemas.microsoft.com/office/drawing/2014/main" id="{BCCED286-6F3B-2627-DF5B-39957E5FAFA3}"/>
              </a:ext>
            </a:extLst>
          </p:cNvPr>
          <p:cNvSpPr/>
          <p:nvPr/>
        </p:nvSpPr>
        <p:spPr>
          <a:xfrm>
            <a:off x="7697971" y="112604"/>
            <a:ext cx="2096591"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分かっていることだけで</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かまいません</a:t>
            </a:r>
          </a:p>
        </p:txBody>
      </p:sp>
      <p:grpSp>
        <p:nvGrpSpPr>
          <p:cNvPr id="35859" name="グループ化 35858">
            <a:extLst>
              <a:ext uri="{FF2B5EF4-FFF2-40B4-BE49-F238E27FC236}">
                <a16:creationId xmlns:a16="http://schemas.microsoft.com/office/drawing/2014/main" id="{A552D7A1-2EDA-1F99-724B-72117C88CC2B}"/>
              </a:ext>
            </a:extLst>
          </p:cNvPr>
          <p:cNvGrpSpPr/>
          <p:nvPr/>
        </p:nvGrpSpPr>
        <p:grpSpPr>
          <a:xfrm>
            <a:off x="1158669" y="2001776"/>
            <a:ext cx="2454863" cy="1292593"/>
            <a:chOff x="946797" y="2001776"/>
            <a:chExt cx="2454863" cy="1292593"/>
          </a:xfrm>
        </p:grpSpPr>
        <p:sp>
          <p:nvSpPr>
            <p:cNvPr id="3" name="楕円 12">
              <a:extLst>
                <a:ext uri="{FF2B5EF4-FFF2-40B4-BE49-F238E27FC236}">
                  <a16:creationId xmlns:a16="http://schemas.microsoft.com/office/drawing/2014/main" id="{91D7C2A5-0C31-B69B-E392-80E3A779F225}"/>
                </a:ext>
              </a:extLst>
            </p:cNvPr>
            <p:cNvSpPr/>
            <p:nvPr/>
          </p:nvSpPr>
          <p:spPr>
            <a:xfrm>
              <a:off x="2281830" y="2628322"/>
              <a:ext cx="255620" cy="253325"/>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5" name="楕円 12">
              <a:extLst>
                <a:ext uri="{FF2B5EF4-FFF2-40B4-BE49-F238E27FC236}">
                  <a16:creationId xmlns:a16="http://schemas.microsoft.com/office/drawing/2014/main" id="{D544D456-813B-BFB6-3D34-810CDF765540}"/>
                </a:ext>
              </a:extLst>
            </p:cNvPr>
            <p:cNvSpPr/>
            <p:nvPr/>
          </p:nvSpPr>
          <p:spPr>
            <a:xfrm>
              <a:off x="2575304" y="2001776"/>
              <a:ext cx="255620" cy="2533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5729FBE-C020-15D4-B5C4-69730E5A12C0}"/>
                </a:ext>
              </a:extLst>
            </p:cNvPr>
            <p:cNvSpPr/>
            <p:nvPr/>
          </p:nvSpPr>
          <p:spPr>
            <a:xfrm>
              <a:off x="1945916" y="2001776"/>
              <a:ext cx="255620" cy="253325"/>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nvGrpSpPr>
            <p:cNvPr id="9" name="グループ化 37">
              <a:extLst>
                <a:ext uri="{FF2B5EF4-FFF2-40B4-BE49-F238E27FC236}">
                  <a16:creationId xmlns:a16="http://schemas.microsoft.com/office/drawing/2014/main" id="{62D56991-5470-D548-62FA-9A3731B6331C}"/>
                </a:ext>
              </a:extLst>
            </p:cNvPr>
            <p:cNvGrpSpPr>
              <a:grpSpLocks/>
            </p:cNvGrpSpPr>
            <p:nvPr/>
          </p:nvGrpSpPr>
          <p:grpSpPr bwMode="auto">
            <a:xfrm>
              <a:off x="2261833" y="2076616"/>
              <a:ext cx="75182" cy="101827"/>
              <a:chOff x="5781368" y="2608770"/>
              <a:chExt cx="126616" cy="180811"/>
            </a:xfrm>
          </p:grpSpPr>
          <p:cxnSp>
            <p:nvCxnSpPr>
              <p:cNvPr id="13" name="直線コネクタ 12">
                <a:extLst>
                  <a:ext uri="{FF2B5EF4-FFF2-40B4-BE49-F238E27FC236}">
                    <a16:creationId xmlns:a16="http://schemas.microsoft.com/office/drawing/2014/main" id="{E32813D3-80E2-8EBF-F61D-B646251986D4}"/>
                  </a:ext>
                </a:extLst>
              </p:cNvPr>
              <p:cNvCxnSpPr/>
              <p:nvPr/>
            </p:nvCxnSpPr>
            <p:spPr>
              <a:xfrm flipH="1">
                <a:off x="5781368" y="2608770"/>
                <a:ext cx="84411" cy="1433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88C62CAF-97E0-AC1D-A124-0261F5870756}"/>
                  </a:ext>
                </a:extLst>
              </p:cNvPr>
              <p:cNvCxnSpPr/>
              <p:nvPr/>
            </p:nvCxnSpPr>
            <p:spPr>
              <a:xfrm flipH="1">
                <a:off x="5823573" y="2646256"/>
                <a:ext cx="84411" cy="14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正方形/長方形 15">
              <a:extLst>
                <a:ext uri="{FF2B5EF4-FFF2-40B4-BE49-F238E27FC236}">
                  <a16:creationId xmlns:a16="http://schemas.microsoft.com/office/drawing/2014/main" id="{C32E47C6-A79F-15A9-DD5E-9DF884926367}"/>
                </a:ext>
              </a:extLst>
            </p:cNvPr>
            <p:cNvSpPr/>
            <p:nvPr/>
          </p:nvSpPr>
          <p:spPr>
            <a:xfrm>
              <a:off x="1257446" y="2629564"/>
              <a:ext cx="255620" cy="253325"/>
            </a:xfrm>
            <a:prstGeom prst="rect">
              <a:avLst/>
            </a:prstGeom>
            <a:no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9D70C33F-9115-278E-1922-AC7405DC96C1}"/>
                </a:ext>
              </a:extLst>
            </p:cNvPr>
            <p:cNvSpPr/>
            <p:nvPr/>
          </p:nvSpPr>
          <p:spPr>
            <a:xfrm>
              <a:off x="3146040" y="2001776"/>
              <a:ext cx="255620" cy="253325"/>
            </a:xfrm>
            <a:prstGeom prst="rect">
              <a:avLst/>
            </a:prstGeom>
            <a:no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24" name="直線コネクタ 23">
              <a:extLst>
                <a:ext uri="{FF2B5EF4-FFF2-40B4-BE49-F238E27FC236}">
                  <a16:creationId xmlns:a16="http://schemas.microsoft.com/office/drawing/2014/main" id="{5B09F367-C168-6599-AAA0-8D603354D0E2}"/>
                </a:ext>
              </a:extLst>
            </p:cNvPr>
            <p:cNvCxnSpPr>
              <a:cxnSpLocks/>
              <a:stCxn id="23" idx="1"/>
              <a:endCxn id="5" idx="6"/>
            </p:cNvCxnSpPr>
            <p:nvPr/>
          </p:nvCxnSpPr>
          <p:spPr>
            <a:xfrm flipH="1">
              <a:off x="2830924" y="2128439"/>
              <a:ext cx="315116" cy="0"/>
            </a:xfrm>
            <a:prstGeom prst="line">
              <a:avLst/>
            </a:prstGeom>
            <a:ln w="25400"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A0CD8B3-7133-99B0-109F-1DFB70FEFE1C}"/>
                </a:ext>
              </a:extLst>
            </p:cNvPr>
            <p:cNvCxnSpPr>
              <a:cxnSpLocks/>
              <a:stCxn id="5" idx="2"/>
              <a:endCxn id="6" idx="3"/>
            </p:cNvCxnSpPr>
            <p:nvPr/>
          </p:nvCxnSpPr>
          <p:spPr>
            <a:xfrm flipH="1">
              <a:off x="2201536" y="2128439"/>
              <a:ext cx="373768"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EE3098E-1D49-7DCB-F70A-4E9741296D29}"/>
                </a:ext>
              </a:extLst>
            </p:cNvPr>
            <p:cNvCxnSpPr>
              <a:cxnSpLocks/>
              <a:stCxn id="35855" idx="0"/>
            </p:cNvCxnSpPr>
            <p:nvPr/>
          </p:nvCxnSpPr>
          <p:spPr>
            <a:xfrm flipV="1">
              <a:off x="1901035" y="2756226"/>
              <a:ext cx="2914" cy="284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06E00C67-810B-F5DC-F846-F82BDB85D974}"/>
                </a:ext>
              </a:extLst>
            </p:cNvPr>
            <p:cNvSpPr/>
            <p:nvPr/>
          </p:nvSpPr>
          <p:spPr bwMode="auto">
            <a:xfrm>
              <a:off x="946797" y="2001776"/>
              <a:ext cx="255620" cy="253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56" name="直線コネクタ 55">
              <a:extLst>
                <a:ext uri="{FF2B5EF4-FFF2-40B4-BE49-F238E27FC236}">
                  <a16:creationId xmlns:a16="http://schemas.microsoft.com/office/drawing/2014/main" id="{6B6AFAAB-95D0-B9C8-2A60-8F8DDB65A5BA}"/>
                </a:ext>
              </a:extLst>
            </p:cNvPr>
            <p:cNvCxnSpPr>
              <a:cxnSpLocks/>
              <a:stCxn id="29" idx="3"/>
              <a:endCxn id="35849" idx="2"/>
            </p:cNvCxnSpPr>
            <p:nvPr/>
          </p:nvCxnSpPr>
          <p:spPr>
            <a:xfrm>
              <a:off x="1202417" y="2128439"/>
              <a:ext cx="326678"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8F49C7B1-EDCA-A7DB-8D21-C02AD6DA61D3}"/>
                </a:ext>
              </a:extLst>
            </p:cNvPr>
            <p:cNvCxnSpPr>
              <a:cxnSpLocks/>
              <a:stCxn id="3" idx="0"/>
            </p:cNvCxnSpPr>
            <p:nvPr/>
          </p:nvCxnSpPr>
          <p:spPr>
            <a:xfrm flipH="1" flipV="1">
              <a:off x="2408450" y="2144290"/>
              <a:ext cx="1190" cy="484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4D118DAA-C0F4-DE36-43AD-BD37875C6ED6}"/>
                </a:ext>
              </a:extLst>
            </p:cNvPr>
            <p:cNvCxnSpPr>
              <a:cxnSpLocks/>
              <a:stCxn id="16" idx="0"/>
            </p:cNvCxnSpPr>
            <p:nvPr/>
          </p:nvCxnSpPr>
          <p:spPr>
            <a:xfrm flipV="1">
              <a:off x="1385256" y="2143968"/>
              <a:ext cx="0" cy="4855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9F98C32F-39B4-71B2-852E-BF838CE6416B}"/>
                </a:ext>
              </a:extLst>
            </p:cNvPr>
            <p:cNvCxnSpPr>
              <a:cxnSpLocks/>
              <a:stCxn id="3" idx="2"/>
              <a:endCxn id="16" idx="3"/>
            </p:cNvCxnSpPr>
            <p:nvPr/>
          </p:nvCxnSpPr>
          <p:spPr>
            <a:xfrm flipH="1">
              <a:off x="1513066" y="2754985"/>
              <a:ext cx="768764" cy="124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841" name="グループ化 37">
              <a:extLst>
                <a:ext uri="{FF2B5EF4-FFF2-40B4-BE49-F238E27FC236}">
                  <a16:creationId xmlns:a16="http://schemas.microsoft.com/office/drawing/2014/main" id="{2CF80860-616D-CFE0-205C-085846138FC1}"/>
                </a:ext>
              </a:extLst>
            </p:cNvPr>
            <p:cNvGrpSpPr>
              <a:grpSpLocks/>
            </p:cNvGrpSpPr>
            <p:nvPr/>
          </p:nvGrpSpPr>
          <p:grpSpPr bwMode="auto">
            <a:xfrm>
              <a:off x="1667087" y="2704070"/>
              <a:ext cx="75182" cy="101827"/>
              <a:chOff x="5781368" y="2608770"/>
              <a:chExt cx="126616" cy="180811"/>
            </a:xfrm>
          </p:grpSpPr>
          <p:cxnSp>
            <p:nvCxnSpPr>
              <p:cNvPr id="35842" name="直線コネクタ 35841">
                <a:extLst>
                  <a:ext uri="{FF2B5EF4-FFF2-40B4-BE49-F238E27FC236}">
                    <a16:creationId xmlns:a16="http://schemas.microsoft.com/office/drawing/2014/main" id="{2442B531-C80E-3F5E-2E03-826B08BC728C}"/>
                  </a:ext>
                </a:extLst>
              </p:cNvPr>
              <p:cNvCxnSpPr/>
              <p:nvPr/>
            </p:nvCxnSpPr>
            <p:spPr>
              <a:xfrm flipH="1">
                <a:off x="5781368" y="2608770"/>
                <a:ext cx="84411" cy="1433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43" name="直線コネクタ 35842">
                <a:extLst>
                  <a:ext uri="{FF2B5EF4-FFF2-40B4-BE49-F238E27FC236}">
                    <a16:creationId xmlns:a16="http://schemas.microsoft.com/office/drawing/2014/main" id="{7A459160-9D1A-EA6C-DC5E-C4E0C488AB38}"/>
                  </a:ext>
                </a:extLst>
              </p:cNvPr>
              <p:cNvCxnSpPr/>
              <p:nvPr/>
            </p:nvCxnSpPr>
            <p:spPr>
              <a:xfrm flipH="1">
                <a:off x="5823573" y="2646256"/>
                <a:ext cx="84411" cy="14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849" name="楕円 12">
              <a:extLst>
                <a:ext uri="{FF2B5EF4-FFF2-40B4-BE49-F238E27FC236}">
                  <a16:creationId xmlns:a16="http://schemas.microsoft.com/office/drawing/2014/main" id="{DDB7B982-1D5A-DA3C-B1B4-EC1A56D81E22}"/>
                </a:ext>
              </a:extLst>
            </p:cNvPr>
            <p:cNvSpPr/>
            <p:nvPr/>
          </p:nvSpPr>
          <p:spPr>
            <a:xfrm>
              <a:off x="1529095" y="2001776"/>
              <a:ext cx="255620" cy="2533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35854" name="楕円 35853">
              <a:extLst>
                <a:ext uri="{FF2B5EF4-FFF2-40B4-BE49-F238E27FC236}">
                  <a16:creationId xmlns:a16="http://schemas.microsoft.com/office/drawing/2014/main" id="{5DFC9810-DB6A-BCA2-00E2-6EF8F81CB25A}"/>
                </a:ext>
              </a:extLst>
            </p:cNvPr>
            <p:cNvSpPr/>
            <p:nvPr/>
          </p:nvSpPr>
          <p:spPr>
            <a:xfrm rot="19008846">
              <a:off x="1587418" y="2629142"/>
              <a:ext cx="1128648" cy="63311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1050">
                <a:latin typeface="メイリオ" panose="020B0604030504040204" pitchFamily="50" charset="-128"/>
                <a:ea typeface="メイリオ" panose="020B0604030504040204" pitchFamily="50" charset="-128"/>
              </a:endParaRPr>
            </a:p>
          </p:txBody>
        </p:sp>
        <p:sp>
          <p:nvSpPr>
            <p:cNvPr id="35855" name="正方形/長方形 35854">
              <a:extLst>
                <a:ext uri="{FF2B5EF4-FFF2-40B4-BE49-F238E27FC236}">
                  <a16:creationId xmlns:a16="http://schemas.microsoft.com/office/drawing/2014/main" id="{90B7BBC8-8B61-BE67-FA03-6B7450C18FF8}"/>
                </a:ext>
              </a:extLst>
            </p:cNvPr>
            <p:cNvSpPr/>
            <p:nvPr/>
          </p:nvSpPr>
          <p:spPr>
            <a:xfrm>
              <a:off x="1773225" y="3041044"/>
              <a:ext cx="255620" cy="253325"/>
            </a:xfrm>
            <a:prstGeom prst="rect">
              <a:avLst/>
            </a:prstGeom>
            <a:no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643161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935F-549E-4DBD-D6A2-02403138611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DD9C60-8A3D-7E78-AFA7-5728CE94306A}"/>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65B35C5E-3F9C-2081-D82D-7DC0C68025F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30</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58C53263-BD7E-A417-4254-A59B95C0F8B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F155AA74-74F0-37FB-59C5-EBB40F484E78}"/>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C77247FC-5F41-D6BB-F96B-F4AD0166933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59D8BF1E-16C2-7388-7027-28C8AFBE1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88C943F-0BDD-7419-6654-39C285329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7E119280-2980-E270-EA1B-8C5B22FF94F0}"/>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886074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8287-E9C0-FB65-4866-B439C09C998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5FF67855-3F64-AE5A-1215-A85F709D62B0}"/>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7CD9BA36-4044-C53A-4D71-9EFD5AC27FE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31</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7797CD0D-D292-C155-F5BD-658DC8823F1B}"/>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・家事ができていない。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・学校に行っていない長男に、どのように対応したらよいかわからない。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・（長男）高校を休みがちであることから、留年などの可能性がある。</a:t>
            </a:r>
            <a:br>
              <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rPr>
            </a:b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　また、家から出ることが少ないため、健康状態にも不安がある。</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・近隣とのかかわりがない。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・困った時に助けてくれる人がいない。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・（長男）高校を休みがちであり、友人とのかかわりが途絶えている。</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・家計のやりくりができない。</a:t>
            </a:r>
          </a:p>
        </p:txBody>
      </p:sp>
      <p:sp>
        <p:nvSpPr>
          <p:cNvPr id="17" name="正方形/長方形 16">
            <a:extLst>
              <a:ext uri="{FF2B5EF4-FFF2-40B4-BE49-F238E27FC236}">
                <a16:creationId xmlns:a16="http://schemas.microsoft.com/office/drawing/2014/main" id="{660F2EB2-5FE2-FC8A-17C3-10C9EC635BBA}"/>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9966A75E-0B7C-1446-E05A-17B1357BC4D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E9381AA8-44BD-06CC-C11A-C6DE9E41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81E4AFB-143B-0E39-B679-F32BFC2B0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4" name="吹き出し: 角を丸めた四角形 3">
            <a:extLst>
              <a:ext uri="{FF2B5EF4-FFF2-40B4-BE49-F238E27FC236}">
                <a16:creationId xmlns:a16="http://schemas.microsoft.com/office/drawing/2014/main" id="{E046BAF9-3B6A-DD76-23C9-4E1381F89DC3}"/>
              </a:ext>
            </a:extLst>
          </p:cNvPr>
          <p:cNvSpPr/>
          <p:nvPr/>
        </p:nvSpPr>
        <p:spPr>
          <a:xfrm>
            <a:off x="7435355" y="1539680"/>
            <a:ext cx="2360014" cy="540000"/>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110674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0DCDEAA-ABF1-4216-AB4D-74D8D9ABE3D6}"/>
              </a:ext>
            </a:extLst>
          </p:cNvPr>
          <p:cNvGraphicFramePr>
            <a:graphicFrameLocks noGrp="1"/>
          </p:cNvGraphicFramePr>
          <p:nvPr/>
        </p:nvGraphicFramePr>
        <p:xfrm>
          <a:off x="250032" y="2287847"/>
          <a:ext cx="9405936" cy="3591790"/>
        </p:xfrm>
        <a:graphic>
          <a:graphicData uri="http://schemas.openxmlformats.org/drawingml/2006/table">
            <a:tbl>
              <a:tblPr firstRow="1" bandRow="1">
                <a:tableStyleId>{5C22544A-7EE6-4342-B048-85BDC9FD1C3A}</a:tableStyleId>
              </a:tblPr>
              <a:tblGrid>
                <a:gridCol w="2351484">
                  <a:extLst>
                    <a:ext uri="{9D8B030D-6E8A-4147-A177-3AD203B41FA5}">
                      <a16:colId xmlns:a16="http://schemas.microsoft.com/office/drawing/2014/main" val="20000"/>
                    </a:ext>
                  </a:extLst>
                </a:gridCol>
                <a:gridCol w="2351484">
                  <a:extLst>
                    <a:ext uri="{9D8B030D-6E8A-4147-A177-3AD203B41FA5}">
                      <a16:colId xmlns:a16="http://schemas.microsoft.com/office/drawing/2014/main" val="20001"/>
                    </a:ext>
                  </a:extLst>
                </a:gridCol>
                <a:gridCol w="2351484">
                  <a:extLst>
                    <a:ext uri="{9D8B030D-6E8A-4147-A177-3AD203B41FA5}">
                      <a16:colId xmlns:a16="http://schemas.microsoft.com/office/drawing/2014/main" val="20002"/>
                    </a:ext>
                  </a:extLst>
                </a:gridCol>
                <a:gridCol w="2351484">
                  <a:extLst>
                    <a:ext uri="{9D8B030D-6E8A-4147-A177-3AD203B41FA5}">
                      <a16:colId xmlns:a16="http://schemas.microsoft.com/office/drawing/2014/main" val="20003"/>
                    </a:ext>
                  </a:extLst>
                </a:gridCol>
              </a:tblGrid>
              <a:tr h="370880">
                <a:tc>
                  <a:txBody>
                    <a:bodyPr/>
                    <a:lstStyle/>
                    <a:p>
                      <a:pPr algn="ctr"/>
                      <a:r>
                        <a:rPr kumimoji="1" lang="ja-JP" altLang="en-US" sz="1800" dirty="0">
                          <a:latin typeface="メイリオ" panose="020B0604030504040204" pitchFamily="50" charset="-128"/>
                          <a:ea typeface="メイリオ" panose="020B0604030504040204" pitchFamily="50" charset="-128"/>
                        </a:rPr>
                        <a:t>①性質・性格</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②技能・才能</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③環境</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④関心・願望</a:t>
                      </a:r>
                    </a:p>
                  </a:txBody>
                  <a:tcPr marL="91447" marR="91447" marT="45725" marB="45725">
                    <a:solidFill>
                      <a:schemeClr val="tx2"/>
                    </a:solidFill>
                  </a:tcPr>
                </a:tc>
                <a:extLst>
                  <a:ext uri="{0D108BD9-81ED-4DB2-BD59-A6C34878D82A}">
                    <a16:rowId xmlns:a16="http://schemas.microsoft.com/office/drawing/2014/main" val="10000"/>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正直である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金銭管理が正確</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相談できる家族がいる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読書が好き</a:t>
                      </a:r>
                    </a:p>
                  </a:txBody>
                  <a:tcPr marL="91447" marR="91447" marT="45725" marB="45725" anchor="ctr"/>
                </a:tc>
                <a:extLst>
                  <a:ext uri="{0D108BD9-81ED-4DB2-BD59-A6C34878D82A}">
                    <a16:rowId xmlns:a16="http://schemas.microsoft.com/office/drawing/2014/main" val="10001"/>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思いやりがある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記憶力が高い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心の支えになっている猫がいる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魚釣りが好き</a:t>
                      </a:r>
                    </a:p>
                  </a:txBody>
                  <a:tcPr marL="91447" marR="91447" marT="45725" marB="45725" anchor="ctr"/>
                </a:tc>
                <a:extLst>
                  <a:ext uri="{0D108BD9-81ED-4DB2-BD59-A6C34878D82A}">
                    <a16:rowId xmlns:a16="http://schemas.microsoft.com/office/drawing/2014/main" val="10002"/>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勤勉である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花を生けられる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年金を受給している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映画が好き</a:t>
                      </a:r>
                    </a:p>
                  </a:txBody>
                  <a:tcPr marL="91447" marR="91447" marT="45725" marB="45725" anchor="ctr"/>
                </a:tc>
                <a:extLst>
                  <a:ext uri="{0D108BD9-81ED-4DB2-BD59-A6C34878D82A}">
                    <a16:rowId xmlns:a16="http://schemas.microsoft.com/office/drawing/2014/main" val="10003"/>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親切である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数字が得意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安心して暮らせる</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住まいがある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コーヒーが好き</a:t>
                      </a:r>
                    </a:p>
                  </a:txBody>
                  <a:tcPr marL="91447" marR="91447" marT="45725" marB="45725" anchor="ctr"/>
                </a:tc>
                <a:extLst>
                  <a:ext uri="{0D108BD9-81ED-4DB2-BD59-A6C34878D82A}">
                    <a16:rowId xmlns:a16="http://schemas.microsoft.com/office/drawing/2014/main" val="10004"/>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辛抱強い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英語が得意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近所に親友がいる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将来の夢がある</a:t>
                      </a:r>
                    </a:p>
                  </a:txBody>
                  <a:tcPr marL="91447" marR="91447" marT="45725" marB="45725" anchor="ctr"/>
                </a:tc>
                <a:extLst>
                  <a:ext uri="{0D108BD9-81ED-4DB2-BD59-A6C34878D82A}">
                    <a16:rowId xmlns:a16="http://schemas.microsoft.com/office/drawing/2014/main" val="10005"/>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感性が豊か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野球に詳しい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子育てサロンがある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旅行がしたい</a:t>
                      </a:r>
                    </a:p>
                  </a:txBody>
                  <a:tcPr marL="91447" marR="91447" marT="45725" marB="45725" anchor="ctr"/>
                </a:tc>
                <a:extLst>
                  <a:ext uri="{0D108BD9-81ED-4DB2-BD59-A6C34878D82A}">
                    <a16:rowId xmlns:a16="http://schemas.microsoft.com/office/drawing/2014/main" val="10006"/>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extLst>
                  <a:ext uri="{0D108BD9-81ED-4DB2-BD59-A6C34878D82A}">
                    <a16:rowId xmlns:a16="http://schemas.microsoft.com/office/drawing/2014/main" val="10007"/>
                  </a:ext>
                </a:extLst>
              </a:tr>
            </a:tbl>
          </a:graphicData>
        </a:graphic>
      </p:graphicFrame>
      <p:sp>
        <p:nvSpPr>
          <p:cNvPr id="44081" name="テキスト ボックス 2">
            <a:extLst>
              <a:ext uri="{FF2B5EF4-FFF2-40B4-BE49-F238E27FC236}">
                <a16:creationId xmlns:a16="http://schemas.microsoft.com/office/drawing/2014/main" id="{3C9B6219-EDC8-AB31-CCE2-1943AE64CBCA}"/>
              </a:ext>
            </a:extLst>
          </p:cNvPr>
          <p:cNvSpPr txBox="1">
            <a:spLocks noChangeArrowheads="1"/>
          </p:cNvSpPr>
          <p:nvPr/>
        </p:nvSpPr>
        <p:spPr bwMode="auto">
          <a:xfrm>
            <a:off x="3514145" y="1887737"/>
            <a:ext cx="2877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spc="100" dirty="0">
                <a:latin typeface="メイリオ" panose="020B0604030504040204" pitchFamily="50" charset="-128"/>
                <a:ea typeface="メイリオ" panose="020B0604030504040204" pitchFamily="50" charset="-128"/>
              </a:rPr>
              <a:t>【</a:t>
            </a:r>
            <a:r>
              <a:rPr lang="ja-JP" altLang="en-US" sz="2000" spc="100" dirty="0">
                <a:latin typeface="メイリオ" panose="020B0604030504040204" pitchFamily="50" charset="-128"/>
                <a:ea typeface="メイリオ" panose="020B0604030504040204" pitchFamily="50" charset="-128"/>
              </a:rPr>
              <a:t>ストレングスの例</a:t>
            </a:r>
            <a:r>
              <a:rPr lang="en-US" altLang="ja-JP" sz="2000" spc="100" dirty="0">
                <a:latin typeface="メイリオ" panose="020B0604030504040204" pitchFamily="50" charset="-128"/>
                <a:ea typeface="メイリオ" panose="020B0604030504040204" pitchFamily="50" charset="-128"/>
              </a:rPr>
              <a:t>】</a:t>
            </a:r>
            <a:endParaRPr lang="ja-JP" altLang="en-US" sz="2000" spc="100" dirty="0">
              <a:latin typeface="メイリオ" panose="020B0604030504040204" pitchFamily="50" charset="-128"/>
              <a:ea typeface="メイリオ" panose="020B0604030504040204" pitchFamily="50" charset="-128"/>
            </a:endParaRPr>
          </a:p>
        </p:txBody>
      </p:sp>
      <p:sp>
        <p:nvSpPr>
          <p:cNvPr id="44082" name="テキスト ボックス 9">
            <a:extLst>
              <a:ext uri="{FF2B5EF4-FFF2-40B4-BE49-F238E27FC236}">
                <a16:creationId xmlns:a16="http://schemas.microsoft.com/office/drawing/2014/main" id="{CE7687C3-0519-680A-7C6A-2506B9060856}"/>
              </a:ext>
            </a:extLst>
          </p:cNvPr>
          <p:cNvSpPr txBox="1">
            <a:spLocks noChangeArrowheads="1"/>
          </p:cNvSpPr>
          <p:nvPr/>
        </p:nvSpPr>
        <p:spPr bwMode="auto">
          <a:xfrm>
            <a:off x="453000" y="6024673"/>
            <a:ext cx="9000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☞上記のストレングスの例を参考に、主のストレングスを考えてみましょう。</a:t>
            </a:r>
          </a:p>
        </p:txBody>
      </p:sp>
      <p:sp>
        <p:nvSpPr>
          <p:cNvPr id="44083" name="テキスト ボックス 10">
            <a:extLst>
              <a:ext uri="{FF2B5EF4-FFF2-40B4-BE49-F238E27FC236}">
                <a16:creationId xmlns:a16="http://schemas.microsoft.com/office/drawing/2014/main" id="{24D65EE4-68AB-3CE9-C021-7F6723DC5984}"/>
              </a:ext>
            </a:extLst>
          </p:cNvPr>
          <p:cNvSpPr txBox="1">
            <a:spLocks noChangeArrowheads="1"/>
          </p:cNvSpPr>
          <p:nvPr/>
        </p:nvSpPr>
        <p:spPr bwMode="auto">
          <a:xfrm>
            <a:off x="453000" y="867694"/>
            <a:ext cx="900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課題解決にあたっては、「課題（できていないこと・取り組むべきこと）」だけでなく、本人のもつ強みやよいところ（ストレングス）も把握し、支援の方向性を検討していくことが大切です。</a:t>
            </a:r>
          </a:p>
        </p:txBody>
      </p:sp>
      <p:sp>
        <p:nvSpPr>
          <p:cNvPr id="7" name="スライド番号プレースホルダー 2">
            <a:extLst>
              <a:ext uri="{FF2B5EF4-FFF2-40B4-BE49-F238E27FC236}">
                <a16:creationId xmlns:a16="http://schemas.microsoft.com/office/drawing/2014/main" id="{67D9EE3A-4379-4CCD-AFC8-6A56D7FBB52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32</a:t>
            </a:fld>
            <a:endParaRPr lang="ja-JP" altLang="en-US">
              <a:solidFill>
                <a:srgbClr val="898989"/>
              </a:solidFill>
            </a:endParaRPr>
          </a:p>
        </p:txBody>
      </p:sp>
      <p:sp>
        <p:nvSpPr>
          <p:cNvPr id="3" name="正方形/長方形 2">
            <a:extLst>
              <a:ext uri="{FF2B5EF4-FFF2-40B4-BE49-F238E27FC236}">
                <a16:creationId xmlns:a16="http://schemas.microsoft.com/office/drawing/2014/main" id="{1077023F-69E0-1042-4A76-CBF321D071A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F3E8-D30C-2166-A7D2-3139B1F941F9}"/>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F191167-CC43-3F75-159A-BD69F209632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10EA3E17-88AD-6338-1F8B-A4038C0F12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33</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1A6EAA2-C412-34AE-4F52-9D511E8057F9}"/>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38D2341C-E9EE-4CDC-2B95-E149EC131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76B789B9-C85C-F849-11AD-EBA2C0B58D17}"/>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18B09483-6211-536B-B916-23716E87FE49}"/>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EE708250-DC5B-2F54-076D-D8E563084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1301481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5901F-427C-984B-7883-E1E306BB009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33423F-E586-2742-3C4C-D514177EA185}"/>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970F9734-3CF1-D9A8-D2D8-F03C7089CC30}"/>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34</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9DD4A935-8772-1A5F-C436-CBCC060B71CA}"/>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EE91341-A0E2-7167-1ED1-E95A56601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D6812E8D-9EF3-9F76-C6A9-03122B85E94C}"/>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・子どもを大切にしている。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・勤勉である。</a:t>
                      </a: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・パート就労を　継続している。</a:t>
                      </a: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・一人で子どもを、育ててきた。</a:t>
                      </a: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・ケースワーカーに相談することができている。</a:t>
                      </a:r>
                    </a:p>
                    <a:p>
                      <a:pPr marL="216000" indent="-216000" algn="l">
                        <a:spcBef>
                          <a:spcPts val="600"/>
                        </a:spcBef>
                      </a:pPr>
                      <a:endPar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・ケースワーカーがかかわっている。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・安心して暮らせる住まいがある。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・継続して通院できるクリニックが　ある。</a:t>
                      </a:r>
                    </a:p>
                    <a:p>
                      <a:pPr marL="216000" indent="-216000" algn="l">
                        <a:spcBef>
                          <a:spcPts val="600"/>
                        </a:spcBef>
                      </a:pPr>
                      <a:endPar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・子どもに、しあわせになってほしいと思っている。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D8125F01-9876-029C-4333-744F1EF524E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21172F16-F735-F3BC-7A11-BC9452E76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
        <p:nvSpPr>
          <p:cNvPr id="3" name="吹き出し: 円形 2">
            <a:extLst>
              <a:ext uri="{FF2B5EF4-FFF2-40B4-BE49-F238E27FC236}">
                <a16:creationId xmlns:a16="http://schemas.microsoft.com/office/drawing/2014/main" id="{3A9ADA49-0E6C-46BB-FA6E-A202EBFDFE37}"/>
              </a:ext>
            </a:extLst>
          </p:cNvPr>
          <p:cNvSpPr/>
          <p:nvPr/>
        </p:nvSpPr>
        <p:spPr>
          <a:xfrm>
            <a:off x="7415213" y="4235450"/>
            <a:ext cx="2355850" cy="1438275"/>
          </a:xfrm>
          <a:prstGeom prst="wedgeEllipseCallout">
            <a:avLst>
              <a:gd name="adj1" fmla="val -24848"/>
              <a:gd name="adj2" fmla="val -778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1" lang="ja-JP" altLang="en-US" sz="1400" dirty="0"/>
              <a:t>記入が少ない項目は、今後の面接の中で、把握していく必要がありそうです。</a:t>
            </a:r>
          </a:p>
        </p:txBody>
      </p:sp>
    </p:spTree>
    <p:extLst>
      <p:ext uri="{BB962C8B-B14F-4D97-AF65-F5344CB8AC3E}">
        <p14:creationId xmlns:p14="http://schemas.microsoft.com/office/powerpoint/2010/main" val="735388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85A5-0F81-9BDA-5E40-AA28B944E674}"/>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D05E5EA4-46FC-9355-7007-CAD1725A314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35</a:t>
            </a:fld>
            <a:endParaRPr lang="ja-JP" altLang="en-US">
              <a:solidFill>
                <a:srgbClr val="898989"/>
              </a:solidFill>
            </a:endParaRPr>
          </a:p>
        </p:txBody>
      </p:sp>
      <p:sp>
        <p:nvSpPr>
          <p:cNvPr id="3" name="正方形/長方形 2">
            <a:extLst>
              <a:ext uri="{FF2B5EF4-FFF2-40B4-BE49-F238E27FC236}">
                <a16:creationId xmlns:a16="http://schemas.microsoft.com/office/drawing/2014/main" id="{4A4CD5DB-3097-6D12-EE7E-E297CBFB09F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0BCB5BD-124E-08A0-D9CA-70B01C7B9D1C}"/>
              </a:ext>
            </a:extLst>
          </p:cNvPr>
          <p:cNvSpPr txBox="1"/>
          <p:nvPr/>
        </p:nvSpPr>
        <p:spPr>
          <a:xfrm>
            <a:off x="8072056" y="3316868"/>
            <a:ext cx="1828800" cy="585787"/>
          </a:xfrm>
          <a:prstGeom prst="rect">
            <a:avLst/>
          </a:prstGeom>
          <a:noFill/>
          <a:ln w="57150">
            <a:noFill/>
          </a:ln>
        </p:spPr>
        <p:txBody>
          <a:bodyPr anchor="ctr"/>
          <a:lstStyle/>
          <a:p>
            <a:pPr algn="ctr">
              <a:defRPr/>
            </a:pPr>
            <a:r>
              <a:rPr lang="ja-JP" altLang="en-US" sz="1600" b="1" spc="100" dirty="0">
                <a:solidFill>
                  <a:srgbClr val="C00000"/>
                </a:solidFill>
                <a:latin typeface="Meiryo UI" panose="020B0604030504040204" pitchFamily="50" charset="-128"/>
                <a:ea typeface="Meiryo UI" panose="020B0604030504040204" pitchFamily="50" charset="-128"/>
              </a:rPr>
              <a:t>ここがポイント</a:t>
            </a:r>
          </a:p>
        </p:txBody>
      </p:sp>
      <p:sp>
        <p:nvSpPr>
          <p:cNvPr id="10" name="テキスト ボックス 9">
            <a:extLst>
              <a:ext uri="{FF2B5EF4-FFF2-40B4-BE49-F238E27FC236}">
                <a16:creationId xmlns:a16="http://schemas.microsoft.com/office/drawing/2014/main" id="{7AB00B91-E1C8-ECDF-41F9-01591787A583}"/>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下図は「生活困窮の氷山モデル」といわれるものです。目の前にいる相談者・要保護者の言葉や行動を通じて、その人がおかれている状況や背景に目を向けられるよう、身につけておきたい考え方です。</a:t>
            </a:r>
            <a:endParaRPr kumimoji="1" lang="en-US" altLang="ja-JP" sz="1600" dirty="0">
              <a:latin typeface="メイリオ" panose="020B0604030504040204" pitchFamily="50" charset="-128"/>
              <a:ea typeface="メイリオ" panose="020B0604030504040204" pitchFamily="50" charset="-128"/>
            </a:endParaRPr>
          </a:p>
        </p:txBody>
      </p:sp>
      <p:pic>
        <p:nvPicPr>
          <p:cNvPr id="2" name="図 2">
            <a:extLst>
              <a:ext uri="{FF2B5EF4-FFF2-40B4-BE49-F238E27FC236}">
                <a16:creationId xmlns:a16="http://schemas.microsoft.com/office/drawing/2014/main" id="{8BA95ECF-2FB8-FF5B-DB51-A7B94CBE9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38" y="1726449"/>
            <a:ext cx="6773924" cy="44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26002112-F7B8-D5B5-CB13-1711C9B1C9F0}"/>
              </a:ext>
            </a:extLst>
          </p:cNvPr>
          <p:cNvSpPr/>
          <p:nvPr/>
        </p:nvSpPr>
        <p:spPr>
          <a:xfrm>
            <a:off x="5789507" y="3940116"/>
            <a:ext cx="2402006" cy="1265488"/>
          </a:xfrm>
          <a:prstGeom prst="roundRect">
            <a:avLst>
              <a:gd name="adj" fmla="val 1162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9B14573D-C63E-A677-F1BA-D42E393D8E61}"/>
              </a:ext>
            </a:extLst>
          </p:cNvPr>
          <p:cNvCxnSpPr>
            <a:stCxn id="11" idx="3"/>
          </p:cNvCxnSpPr>
          <p:nvPr/>
        </p:nvCxnSpPr>
        <p:spPr>
          <a:xfrm flipV="1">
            <a:off x="8191513" y="3881378"/>
            <a:ext cx="504967" cy="6914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11A37D9-8644-2CC9-1FCE-0C3BDD3679C6}"/>
              </a:ext>
            </a:extLst>
          </p:cNvPr>
          <p:cNvSpPr txBox="1"/>
          <p:nvPr/>
        </p:nvSpPr>
        <p:spPr>
          <a:xfrm>
            <a:off x="1153331" y="6239889"/>
            <a:ext cx="7599339" cy="338554"/>
          </a:xfrm>
          <a:prstGeom prst="rect">
            <a:avLst/>
          </a:prstGeom>
          <a:noFill/>
        </p:spPr>
        <p:txBody>
          <a:bodyPr wrap="square">
            <a:spAutoFit/>
          </a:bodyPr>
          <a:lstStyle/>
          <a:p>
            <a:pPr algn="ctr" eaLnBrk="1" fontAlgn="auto" hangingPunct="1">
              <a:spcBef>
                <a:spcPts val="0"/>
              </a:spcBef>
              <a:spcAft>
                <a:spcPts val="0"/>
              </a:spcAft>
              <a:defRPr/>
            </a:pPr>
            <a:r>
              <a:rPr kumimoji="1" lang="ja-JP" altLang="en-US" sz="1600" b="1" spc="100" dirty="0">
                <a:latin typeface="メイリオ" panose="020B0604030504040204" pitchFamily="50" charset="-128"/>
                <a:ea typeface="メイリオ" panose="020B0604030504040204" pitchFamily="50" charset="-128"/>
              </a:rPr>
              <a:t>☞事例の主の困りごとと、その背景にあるものを考えてみましょう。</a:t>
            </a:r>
            <a:endParaRPr kumimoji="1" lang="en-US" altLang="ja-JP" sz="1400" b="1"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C721CFE4-5931-A2BF-5E0B-F9EB5B891A44}"/>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Tree>
    <p:extLst>
      <p:ext uri="{BB962C8B-B14F-4D97-AF65-F5344CB8AC3E}">
        <p14:creationId xmlns:p14="http://schemas.microsoft.com/office/powerpoint/2010/main" val="2180422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5DE5-DE8E-DE6A-1223-BCD4227E9F27}"/>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F8A4C26-71D7-FA03-0D6D-D09514D49CE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36</a:t>
            </a:fld>
            <a:endParaRPr lang="ja-JP" altLang="en-US">
              <a:solidFill>
                <a:srgbClr val="898989"/>
              </a:solidFill>
            </a:endParaRPr>
          </a:p>
        </p:txBody>
      </p:sp>
      <p:sp>
        <p:nvSpPr>
          <p:cNvPr id="3" name="正方形/長方形 2">
            <a:extLst>
              <a:ext uri="{FF2B5EF4-FFF2-40B4-BE49-F238E27FC236}">
                <a16:creationId xmlns:a16="http://schemas.microsoft.com/office/drawing/2014/main" id="{D1E7BF3B-CC05-E68D-6DBA-BE671E201031}"/>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90BE0FA1-BD33-3857-0CE3-AA5827CBF745}"/>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854C330-CE0B-E4E2-9E11-094AC6C2229E}"/>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059CA7A-E72A-635F-ACF8-253BA1337DB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D7B48A36-269D-B82D-688B-0A521FA1A592}"/>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BA8B53B7-A430-16A8-7292-861D94485C4B}"/>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7778BA22-788B-3E11-D1AB-F0662701505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4004A8A6-A654-60E3-D991-2B10AD68D539}"/>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6B17E3B1-87E1-BC6E-2C94-53CF269F2A3D}"/>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06D48C39-1D52-566A-5E2D-0603DA95DA75}"/>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D123A2BF-2C4C-A238-7AE0-8D5FB6503AD8}"/>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9EFE31EC-07DE-44EE-B4C3-DDE4063CA8B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2F3D26A6-C8EA-AE12-805A-5EA04F4E5A35}"/>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B0AC89D1-6AD3-CC5E-85D5-C9395108445B}"/>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AA806FF-4FF3-FA1C-7E23-E87A305CEB50}"/>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1607998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4A572-A1EF-F70D-1303-13A04E9207C8}"/>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0326F7F5-3AC0-BFE0-45CF-B1DAD95CC77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37</a:t>
            </a:fld>
            <a:endParaRPr lang="ja-JP" altLang="en-US">
              <a:solidFill>
                <a:srgbClr val="898989"/>
              </a:solidFill>
            </a:endParaRPr>
          </a:p>
        </p:txBody>
      </p:sp>
      <p:sp>
        <p:nvSpPr>
          <p:cNvPr id="3" name="正方形/長方形 2">
            <a:extLst>
              <a:ext uri="{FF2B5EF4-FFF2-40B4-BE49-F238E27FC236}">
                <a16:creationId xmlns:a16="http://schemas.microsoft.com/office/drawing/2014/main" id="{0DD9DF75-0C50-46E4-969F-EA453022B90D}"/>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054A0772-22A2-8E24-D77D-6D589CBCA402}"/>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49A08EDF-CCA6-996E-DFEE-8423EED4FA4A}"/>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FD78EA9-F6BD-233F-6324-D62E111DF982}"/>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B07FC00-082A-3052-00EF-E2F6999F9314}"/>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8DACA44E-29DB-905E-B2FF-CDC022A88D95}"/>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84061C6D-CFC2-2E9C-D952-9597EF60A152}"/>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DA375BBB-C1F6-2598-2F15-C0CC23967E25}"/>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D832CE8A-3231-1422-3432-8F826D50078F}"/>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FBB22984-0603-649A-7B3E-46ADF850A50B}"/>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789D506D-4790-8F4C-FF6A-FB2968ECBBF8}"/>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9F9C3C5C-8D3F-2CFB-0447-C31D46374EE2}"/>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0D540522-158D-EC63-75C8-3DF119F44FFD}"/>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720F5137-4C1F-EBE4-CDF0-BB9D24C44663}"/>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1D886F50-177C-BF2F-D90E-B31F7C6A6D2A}"/>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
        <p:nvSpPr>
          <p:cNvPr id="6" name="正方形/長方形 5">
            <a:extLst>
              <a:ext uri="{FF2B5EF4-FFF2-40B4-BE49-F238E27FC236}">
                <a16:creationId xmlns:a16="http://schemas.microsoft.com/office/drawing/2014/main" id="{B138516C-3D0E-8D6E-6DCA-D97CE672EB5B}"/>
              </a:ext>
            </a:extLst>
          </p:cNvPr>
          <p:cNvSpPr/>
          <p:nvPr/>
        </p:nvSpPr>
        <p:spPr>
          <a:xfrm>
            <a:off x="4778487" y="1497890"/>
            <a:ext cx="4657963" cy="133170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・家事ができない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・家計のやりくりができない</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・学校に行っていない子どもがいる</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・困った時に助けてくれる人がいない</a:t>
            </a:r>
          </a:p>
        </p:txBody>
      </p:sp>
      <p:sp>
        <p:nvSpPr>
          <p:cNvPr id="8" name="正方形/長方形 7">
            <a:extLst>
              <a:ext uri="{FF2B5EF4-FFF2-40B4-BE49-F238E27FC236}">
                <a16:creationId xmlns:a16="http://schemas.microsoft.com/office/drawing/2014/main" id="{13153793-465E-F06A-02B7-30810D28D212}"/>
              </a:ext>
            </a:extLst>
          </p:cNvPr>
          <p:cNvSpPr/>
          <p:nvPr/>
        </p:nvSpPr>
        <p:spPr>
          <a:xfrm>
            <a:off x="4778487" y="3310161"/>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・うつ病がある</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・助けてくれる人がいない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・子どもに対する負い目がある</a:t>
            </a:r>
          </a:p>
        </p:txBody>
      </p:sp>
      <p:sp>
        <p:nvSpPr>
          <p:cNvPr id="9" name="正方形/長方形 8">
            <a:extLst>
              <a:ext uri="{FF2B5EF4-FFF2-40B4-BE49-F238E27FC236}">
                <a16:creationId xmlns:a16="http://schemas.microsoft.com/office/drawing/2014/main" id="{3AF8FB02-8AD7-2FEC-A085-0B4FAC9C6BE6}"/>
              </a:ext>
            </a:extLst>
          </p:cNvPr>
          <p:cNvSpPr/>
          <p:nvPr/>
        </p:nvSpPr>
        <p:spPr>
          <a:xfrm>
            <a:off x="4778487" y="4976594"/>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・子育ては母親が責任持ってするべき</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・生活保護受給者に対する偏見</a:t>
            </a:r>
          </a:p>
        </p:txBody>
      </p:sp>
    </p:spTree>
    <p:extLst>
      <p:ext uri="{BB962C8B-B14F-4D97-AF65-F5344CB8AC3E}">
        <p14:creationId xmlns:p14="http://schemas.microsoft.com/office/powerpoint/2010/main" val="1234850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FD65-193F-7D95-0F3F-654981B9A7CF}"/>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D2BF6464-F768-69AE-0936-71921D4263AB}"/>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38</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45F7B468-8BC2-F08E-D277-B4BE149116D8}"/>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A16E5A3-24FB-29B2-F5CA-0B89C8E96FD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5E70E25E-3C7C-BBB9-7905-63333D4CA70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813ED364-9004-2B50-CE57-535CF268B3F4}"/>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797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2">
            <a:extLst>
              <a:ext uri="{FF2B5EF4-FFF2-40B4-BE49-F238E27FC236}">
                <a16:creationId xmlns:a16="http://schemas.microsoft.com/office/drawing/2014/main" id="{5AFD9857-B1D4-0781-4C1E-AA118A5CBCE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451CCDD6-D8B7-4D94-892B-11850B22BC52}" type="slidenum">
              <a:rPr lang="ja-JP" altLang="en-US" sz="1000" smtClean="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49AF4FD2-90F2-5025-2CAF-8CCCE95E262C}"/>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3609CEFF-A9AE-449C-0858-BEE1F719D47E}"/>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8D218C26-70FD-22F6-6C7D-F5F1475F03C2}"/>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4A6B8462-635C-F3CC-C214-B20A35D814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E39486BC-75FF-AF0D-363B-5D33B2283354}"/>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81936887-9AB8-792E-0D63-AD10046F071E}"/>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7417" name="図 11" descr="抽象 が含まれている画像&#10;&#10;自動的に生成された説明">
            <a:extLst>
              <a:ext uri="{FF2B5EF4-FFF2-40B4-BE49-F238E27FC236}">
                <a16:creationId xmlns:a16="http://schemas.microsoft.com/office/drawing/2014/main" id="{945FFAF7-5BEE-E030-C381-42B891AEB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3BE25342-A94A-1B4B-A18D-261DC043DCB5}"/>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F729B47-184F-27DB-8504-6B2FD0359A75}"/>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6E6FB946-5768-7060-3227-8286D4BED892}"/>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B5201812-4298-57A6-F8B5-B3D0F5346412}"/>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5BBB6EDC-5FBD-F8A1-52FA-6A75D7A399E2}"/>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7AD7B538-C34C-6DC9-0ADF-2A82AB047F85}"/>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CAF43815-6B6F-1329-BAA3-899565C56959}"/>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7426" name="グループ化 36">
            <a:extLst>
              <a:ext uri="{FF2B5EF4-FFF2-40B4-BE49-F238E27FC236}">
                <a16:creationId xmlns:a16="http://schemas.microsoft.com/office/drawing/2014/main" id="{9DBE31B6-D2C5-D116-6470-F599685680CE}"/>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D44DF9EC-C566-5FB4-8FA3-D83483878E9E}"/>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5CB889FE-9316-F052-718B-E5C3ABB70F91}"/>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4D91D39B-95CC-D307-EA53-4FFD836A5A18}"/>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BD9E2228-CE14-48B8-7D27-293DB4CC7C9D}"/>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34236C9E-6DED-9049-7FDB-A9664285981E}"/>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24074049-9D6D-6AA4-BE03-6B618AEF9809}"/>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FE8D2400-D417-3C8B-5E5A-B23857AF2CE9}"/>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55D2DD4C-76B6-20A6-36F9-EF115519BC85}"/>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DE4D0F7B-77CA-9E47-5C7D-4671AE7B492B}"/>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149A-281E-FF53-38AB-E63B6C43A3F0}"/>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860423E5-03E5-2E17-8C5F-82C986E6C9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39</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94E8154E-0723-363C-5D03-6D69720358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sz="2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98B6BF2-BDE0-3D72-3CCE-5180FA2C9F7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4179A2C-C8E4-92FB-33E9-C01660DFA04A}"/>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CF74397-9EF0-3F02-35C7-BD5FCA329AB3}"/>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・家事ができていない。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・学校に行っていない長男に、どのように対応したらよいかわからない。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・（長男）高校を休みがちであることから、留年などの可能性がある。</a:t>
            </a:r>
            <a:br>
              <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rPr>
            </a:b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　また、家から出ることが少ないため、健康状態にも不安がある。</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・近隣とのかかわりがない。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・困った時に助けてくれる人がいない。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・（長男）高校を休みがちであり、友人とのかかわりが途絶えている。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・家計のやりくりができない。</a:t>
            </a:r>
          </a:p>
        </p:txBody>
      </p:sp>
      <p:sp>
        <p:nvSpPr>
          <p:cNvPr id="10" name="吹き出し: 角を丸めた四角形 9">
            <a:extLst>
              <a:ext uri="{FF2B5EF4-FFF2-40B4-BE49-F238E27FC236}">
                <a16:creationId xmlns:a16="http://schemas.microsoft.com/office/drawing/2014/main" id="{3637AE3D-494C-FC4C-7255-B769F2C80647}"/>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6" name="正方形/長方形 5">
            <a:extLst>
              <a:ext uri="{FF2B5EF4-FFF2-40B4-BE49-F238E27FC236}">
                <a16:creationId xmlns:a16="http://schemas.microsoft.com/office/drawing/2014/main" id="{11CE834F-9B18-4E75-75C5-EBCFD10D9EC6}"/>
              </a:ext>
            </a:extLst>
          </p:cNvPr>
          <p:cNvSpPr/>
          <p:nvPr/>
        </p:nvSpPr>
        <p:spPr>
          <a:xfrm>
            <a:off x="7598390" y="2354474"/>
            <a:ext cx="2037735" cy="6316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kumimoji="1" lang="ja-JP" altLang="en-US" sz="1200" spc="100" dirty="0">
                <a:solidFill>
                  <a:schemeClr val="bg1"/>
                </a:solidFill>
                <a:latin typeface="メイリオ" panose="020B0604030504040204" pitchFamily="50" charset="-128"/>
                <a:ea typeface="メイリオ" panose="020B0604030504040204" pitchFamily="50" charset="-128"/>
              </a:rPr>
              <a:t>疲れているのかも</a:t>
            </a:r>
            <a:r>
              <a:rPr kumimoji="1" lang="en-US" altLang="ja-JP" sz="1200" spc="100" dirty="0">
                <a:solidFill>
                  <a:schemeClr val="bg1"/>
                </a:solidFill>
                <a:latin typeface="メイリオ" panose="020B0604030504040204" pitchFamily="50" charset="-128"/>
                <a:ea typeface="メイリオ" panose="020B0604030504040204" pitchFamily="50" charset="-128"/>
              </a:rPr>
              <a:t>…</a:t>
            </a:r>
            <a:r>
              <a:rPr kumimoji="1" lang="ja-JP" altLang="en-US" sz="1200" spc="100" dirty="0">
                <a:solidFill>
                  <a:schemeClr val="bg1"/>
                </a:solidFill>
                <a:latin typeface="メイリオ" panose="020B0604030504040204" pitchFamily="50" charset="-128"/>
                <a:ea typeface="メイリオ" panose="020B0604030504040204" pitchFamily="50" charset="-128"/>
              </a:rPr>
              <a:t>。</a:t>
            </a:r>
            <a:endParaRPr kumimoji="1" lang="ja-JP" altLang="en-US" sz="1200" dirty="0">
              <a:solidFill>
                <a:schemeClr val="bg1"/>
              </a:solidFill>
              <a:latin typeface="メイリオ" panose="020B0604030504040204" pitchFamily="50" charset="-128"/>
              <a:ea typeface="メイリオ" panose="020B0604030504040204" pitchFamily="50" charset="-128"/>
            </a:endParaRPr>
          </a:p>
        </p:txBody>
      </p:sp>
      <p:cxnSp>
        <p:nvCxnSpPr>
          <p:cNvPr id="9" name="直線コネクタ 8">
            <a:extLst>
              <a:ext uri="{FF2B5EF4-FFF2-40B4-BE49-F238E27FC236}">
                <a16:creationId xmlns:a16="http://schemas.microsoft.com/office/drawing/2014/main" id="{AAB2DA06-2641-05F7-C662-5FDC45FEBEAA}"/>
              </a:ext>
            </a:extLst>
          </p:cNvPr>
          <p:cNvCxnSpPr>
            <a:cxnSpLocks/>
            <a:stCxn id="6" idx="1"/>
          </p:cNvCxnSpPr>
          <p:nvPr/>
        </p:nvCxnSpPr>
        <p:spPr>
          <a:xfrm flipH="1" flipV="1">
            <a:off x="2945219" y="2472046"/>
            <a:ext cx="4653171" cy="198266"/>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13" name="正方形/長方形 12">
            <a:extLst>
              <a:ext uri="{FF2B5EF4-FFF2-40B4-BE49-F238E27FC236}">
                <a16:creationId xmlns:a16="http://schemas.microsoft.com/office/drawing/2014/main" id="{5D1AE444-4570-18E3-D541-4D5C513826E3}"/>
              </a:ext>
            </a:extLst>
          </p:cNvPr>
          <p:cNvSpPr/>
          <p:nvPr/>
        </p:nvSpPr>
        <p:spPr>
          <a:xfrm>
            <a:off x="7460607" y="3887657"/>
            <a:ext cx="2037735" cy="6316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kumimoji="1" lang="ja-JP" altLang="en-US" sz="1200" dirty="0">
                <a:latin typeface="メイリオ" panose="020B0604030504040204" pitchFamily="50" charset="-128"/>
                <a:ea typeface="メイリオ" panose="020B0604030504040204" pitchFamily="50" charset="-128"/>
              </a:rPr>
              <a:t>母親や家のことが</a:t>
            </a:r>
            <a:endParaRPr kumimoji="1" lang="en-US" altLang="ja-JP" sz="12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200" dirty="0">
                <a:latin typeface="メイリオ" panose="020B0604030504040204" pitchFamily="50" charset="-128"/>
                <a:ea typeface="メイリオ" panose="020B0604030504040204" pitchFamily="50" charset="-128"/>
              </a:rPr>
              <a:t>気がかりなのかも</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a:t>
            </a:r>
            <a:endParaRPr kumimoji="1" lang="ja-JP" altLang="en-US" sz="1200" dirty="0">
              <a:solidFill>
                <a:schemeClr val="bg1"/>
              </a:solidFill>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BA36F776-62B6-43FD-53F0-B77CB5DB1173}"/>
              </a:ext>
            </a:extLst>
          </p:cNvPr>
          <p:cNvCxnSpPr>
            <a:cxnSpLocks/>
            <a:stCxn id="13" idx="1"/>
          </p:cNvCxnSpPr>
          <p:nvPr/>
        </p:nvCxnSpPr>
        <p:spPr>
          <a:xfrm flipH="1" flipV="1">
            <a:off x="7145079" y="3110969"/>
            <a:ext cx="315528" cy="1092526"/>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15" name="正方形/長方形 14">
            <a:extLst>
              <a:ext uri="{FF2B5EF4-FFF2-40B4-BE49-F238E27FC236}">
                <a16:creationId xmlns:a16="http://schemas.microsoft.com/office/drawing/2014/main" id="{F3DF5A1E-8F07-08BB-A937-CCA44A7E16A5}"/>
              </a:ext>
            </a:extLst>
          </p:cNvPr>
          <p:cNvSpPr/>
          <p:nvPr/>
        </p:nvSpPr>
        <p:spPr>
          <a:xfrm>
            <a:off x="7445990" y="4758762"/>
            <a:ext cx="2037735" cy="6316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kumimoji="1" lang="ja-JP" altLang="en-US" sz="1200" dirty="0">
                <a:latin typeface="メイリオ" panose="020B0604030504040204" pitchFamily="50" charset="-128"/>
                <a:ea typeface="メイリオ" panose="020B0604030504040204" pitchFamily="50" charset="-128"/>
              </a:rPr>
              <a:t>一人で辛くなって</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いるのかも</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a:t>
            </a:r>
          </a:p>
        </p:txBody>
      </p:sp>
      <p:cxnSp>
        <p:nvCxnSpPr>
          <p:cNvPr id="16" name="直線コネクタ 15">
            <a:extLst>
              <a:ext uri="{FF2B5EF4-FFF2-40B4-BE49-F238E27FC236}">
                <a16:creationId xmlns:a16="http://schemas.microsoft.com/office/drawing/2014/main" id="{96295460-3D4A-73AE-7BCC-8F03B88E1ACC}"/>
              </a:ext>
            </a:extLst>
          </p:cNvPr>
          <p:cNvCxnSpPr>
            <a:cxnSpLocks/>
          </p:cNvCxnSpPr>
          <p:nvPr/>
        </p:nvCxnSpPr>
        <p:spPr>
          <a:xfrm flipH="1" flipV="1">
            <a:off x="6020317" y="4612352"/>
            <a:ext cx="1425673" cy="354968"/>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17" name="正方形/長方形 16">
            <a:extLst>
              <a:ext uri="{FF2B5EF4-FFF2-40B4-BE49-F238E27FC236}">
                <a16:creationId xmlns:a16="http://schemas.microsoft.com/office/drawing/2014/main" id="{9D585BF9-5682-1C22-700E-834A6F5F992A}"/>
              </a:ext>
            </a:extLst>
          </p:cNvPr>
          <p:cNvSpPr/>
          <p:nvPr/>
        </p:nvSpPr>
        <p:spPr>
          <a:xfrm>
            <a:off x="4231658" y="5279718"/>
            <a:ext cx="2037735" cy="6316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kumimoji="1" lang="ja-JP" altLang="en-US" sz="1200" dirty="0">
                <a:latin typeface="メイリオ" panose="020B0604030504040204" pitchFamily="50" charset="-128"/>
                <a:ea typeface="メイリオ" panose="020B0604030504040204" pitchFamily="50" charset="-128"/>
              </a:rPr>
              <a:t>どうしたらよいか、</a:t>
            </a:r>
            <a:endParaRPr kumimoji="1" lang="en-US" altLang="ja-JP" sz="12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200" dirty="0">
                <a:latin typeface="メイリオ" panose="020B0604030504040204" pitchFamily="50" charset="-128"/>
                <a:ea typeface="メイリオ" panose="020B0604030504040204" pitchFamily="50" charset="-128"/>
              </a:rPr>
              <a:t>わからないのかも</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a:t>
            </a:r>
          </a:p>
        </p:txBody>
      </p:sp>
      <p:cxnSp>
        <p:nvCxnSpPr>
          <p:cNvPr id="18" name="直線コネクタ 17">
            <a:extLst>
              <a:ext uri="{FF2B5EF4-FFF2-40B4-BE49-F238E27FC236}">
                <a16:creationId xmlns:a16="http://schemas.microsoft.com/office/drawing/2014/main" id="{1C47A588-5486-89E6-22EC-2DAEE5550CD0}"/>
              </a:ext>
            </a:extLst>
          </p:cNvPr>
          <p:cNvCxnSpPr>
            <a:cxnSpLocks/>
          </p:cNvCxnSpPr>
          <p:nvPr/>
        </p:nvCxnSpPr>
        <p:spPr>
          <a:xfrm flipH="1" flipV="1">
            <a:off x="3480619" y="5279718"/>
            <a:ext cx="751039" cy="159222"/>
          </a:xfrm>
          <a:prstGeom prst="line">
            <a:avLst/>
          </a:prstGeom>
          <a:ln w="158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2442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52B4-FC52-1249-6572-9DD8CBE452BC}"/>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CC70C716-B65E-8ADF-5A6F-BD81CB5E6533}"/>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40</a:t>
            </a:fld>
            <a:endParaRPr lang="ja-JP" altLang="en-US">
              <a:solidFill>
                <a:srgbClr val="898989"/>
              </a:solidFill>
            </a:endParaRPr>
          </a:p>
        </p:txBody>
      </p:sp>
      <p:sp>
        <p:nvSpPr>
          <p:cNvPr id="3" name="正方形/長方形 2">
            <a:extLst>
              <a:ext uri="{FF2B5EF4-FFF2-40B4-BE49-F238E27FC236}">
                <a16:creationId xmlns:a16="http://schemas.microsoft.com/office/drawing/2014/main" id="{E79F3A32-395B-31E1-0655-10695AD152D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A2D52D66-0847-6839-2720-F3D308311980}"/>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9F3051A7-21C2-556C-1BD1-25BE80B77412}"/>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EDE98F62-A1B4-0B14-777A-A94ECDB67F3F}"/>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4291830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149B-0180-AE73-3F53-FA5E1334E991}"/>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49BA757-D631-71ED-1B9B-6E7E28851F3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41</a:t>
            </a:fld>
            <a:endParaRPr lang="ja-JP" altLang="en-US">
              <a:solidFill>
                <a:srgbClr val="898989"/>
              </a:solidFill>
            </a:endParaRPr>
          </a:p>
        </p:txBody>
      </p:sp>
      <p:sp>
        <p:nvSpPr>
          <p:cNvPr id="3" name="正方形/長方形 2">
            <a:extLst>
              <a:ext uri="{FF2B5EF4-FFF2-40B4-BE49-F238E27FC236}">
                <a16:creationId xmlns:a16="http://schemas.microsoft.com/office/drawing/2014/main" id="{92C94F04-7D99-6E2B-CCC7-5629105FCBF4}"/>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49C2D9F9-9BA0-4A5C-56BF-A51B113E2CBA}"/>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D998E35F-1972-4BEF-4D5C-FE6407359B4A}"/>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F2A84E0-C72C-3B58-D270-96C3322FF640}"/>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FA6FB8C2-9D09-4D6D-78E3-A69AAA6D3F1C}"/>
              </a:ext>
            </a:extLst>
          </p:cNvPr>
          <p:cNvSpPr/>
          <p:nvPr/>
        </p:nvSpPr>
        <p:spPr>
          <a:xfrm>
            <a:off x="6445595" y="4219610"/>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indent="-108000" eaLnBrk="1" fontAlgn="auto" hangingPunct="1">
              <a:spcBef>
                <a:spcPts val="0"/>
              </a:spcBef>
              <a:spcAft>
                <a:spcPts val="0"/>
              </a:spcAft>
              <a:buFont typeface="Arial" panose="020B0604020202020204" pitchFamily="34" charset="0"/>
              <a:buChar char="•"/>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世帯の生活の安定</a:t>
            </a:r>
          </a:p>
          <a:p>
            <a:pPr marL="108000" indent="-108000" eaLnBrk="1" fontAlgn="auto" hangingPunct="1">
              <a:spcBef>
                <a:spcPts val="0"/>
              </a:spcBef>
              <a:spcAft>
                <a:spcPts val="0"/>
              </a:spcAft>
              <a:buFont typeface="Arial" panose="020B0604020202020204" pitchFamily="34" charset="0"/>
              <a:buChar char="•"/>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孤立しない生活の維持</a:t>
            </a:r>
          </a:p>
        </p:txBody>
      </p:sp>
      <p:sp>
        <p:nvSpPr>
          <p:cNvPr id="5" name="正方形/長方形 4">
            <a:extLst>
              <a:ext uri="{FF2B5EF4-FFF2-40B4-BE49-F238E27FC236}">
                <a16:creationId xmlns:a16="http://schemas.microsoft.com/office/drawing/2014/main" id="{4C30ACDD-5F46-8856-CA49-12A786EA131F}"/>
              </a:ext>
            </a:extLst>
          </p:cNvPr>
          <p:cNvSpPr/>
          <p:nvPr/>
        </p:nvSpPr>
        <p:spPr>
          <a:xfrm>
            <a:off x="3463269" y="4219610"/>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indent="-108000" eaLnBrk="1" fontAlgn="auto" hangingPunct="1">
              <a:spcBef>
                <a:spcPts val="0"/>
              </a:spcBef>
              <a:spcAft>
                <a:spcPts val="0"/>
              </a:spcAft>
              <a:buFont typeface="Arial" panose="020B0604020202020204" pitchFamily="34" charset="0"/>
              <a:buChar char="•"/>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主と長男の希望をふまえて、活用可能なフォーマル・インフォーマルな支援を活用する。</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2FFE92D8-C53B-79E8-F429-16A84DAE6E07}"/>
              </a:ext>
            </a:extLst>
          </p:cNvPr>
          <p:cNvSpPr/>
          <p:nvPr/>
        </p:nvSpPr>
        <p:spPr>
          <a:xfrm>
            <a:off x="476613" y="4219610"/>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「調整会議」にて、今後の世帯への支援のあり方を検討する。</a:t>
            </a:r>
            <a:endParaRPr kumimoji="1"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DD70F3-7FBE-D537-F0D2-070A9C995170}"/>
              </a:ext>
            </a:extLst>
          </p:cNvPr>
          <p:cNvSpPr/>
          <p:nvPr/>
        </p:nvSpPr>
        <p:spPr>
          <a:xfrm>
            <a:off x="6445595" y="4906617"/>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indent="-108000" eaLnBrk="1" fontAlgn="auto" hangingPunct="1">
              <a:spcBef>
                <a:spcPts val="0"/>
              </a:spcBef>
              <a:spcAft>
                <a:spcPts val="0"/>
              </a:spcAft>
              <a:buFont typeface="Arial" panose="020B0604020202020204" pitchFamily="34" charset="0"/>
              <a:buChar char="•"/>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家計のやりくりが</a:t>
            </a: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できる</a:t>
            </a:r>
            <a:endParaRPr kumimoji="1"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91DCB9C0-899C-A901-275B-5C4F95CD61E6}"/>
              </a:ext>
            </a:extLst>
          </p:cNvPr>
          <p:cNvSpPr/>
          <p:nvPr/>
        </p:nvSpPr>
        <p:spPr>
          <a:xfrm>
            <a:off x="3463269" y="4906617"/>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家計改善支援事業</a:t>
            </a: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の利用　</a:t>
            </a:r>
            <a:endParaRPr kumimoji="1"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a:p>
            <a:pPr marL="108000" indent="-108000" eaLnBrk="1" fontAlgn="auto" hangingPunct="1">
              <a:spcBef>
                <a:spcPts val="0"/>
              </a:spcBef>
              <a:spcAft>
                <a:spcPts val="0"/>
              </a:spcAft>
              <a:buFont typeface="Arial" panose="020B0604020202020204" pitchFamily="34" charset="0"/>
              <a:buChar char="•"/>
              <a:defRPr/>
            </a:pP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7B4833F9-4C2A-F6E7-2EBA-E5A4699F4BC6}"/>
              </a:ext>
            </a:extLst>
          </p:cNvPr>
          <p:cNvSpPr/>
          <p:nvPr/>
        </p:nvSpPr>
        <p:spPr>
          <a:xfrm>
            <a:off x="476613" y="4906617"/>
            <a:ext cx="2959162" cy="45841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家計改善支援</a:t>
            </a: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事業の利用相談をする。</a:t>
            </a:r>
            <a:endParaRPr kumimoji="1"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0626044-38A9-EBB9-3DBE-FAC5508CEA39}"/>
              </a:ext>
            </a:extLst>
          </p:cNvPr>
          <p:cNvSpPr/>
          <p:nvPr/>
        </p:nvSpPr>
        <p:spPr>
          <a:xfrm>
            <a:off x="6445595" y="3368554"/>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indent="-108000">
              <a:buFont typeface="Arial" panose="020B0604020202020204" pitchFamily="34" charset="0"/>
              <a:buChar char="•"/>
            </a:pP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目標や希望を持った生活の継続</a:t>
            </a:r>
          </a:p>
        </p:txBody>
      </p:sp>
      <p:sp>
        <p:nvSpPr>
          <p:cNvPr id="14" name="正方形/長方形 13">
            <a:extLst>
              <a:ext uri="{FF2B5EF4-FFF2-40B4-BE49-F238E27FC236}">
                <a16:creationId xmlns:a16="http://schemas.microsoft.com/office/drawing/2014/main" id="{ED3D644C-439D-6F67-5CAE-1670F431126C}"/>
              </a:ext>
            </a:extLst>
          </p:cNvPr>
          <p:cNvSpPr/>
          <p:nvPr/>
        </p:nvSpPr>
        <p:spPr>
          <a:xfrm>
            <a:off x="3463269" y="3368554"/>
            <a:ext cx="2959162" cy="37754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本人と長男の目標、希望を実現するための取り組みを実施する。</a:t>
            </a:r>
          </a:p>
        </p:txBody>
      </p:sp>
      <p:sp>
        <p:nvSpPr>
          <p:cNvPr id="15" name="正方形/長方形 14">
            <a:extLst>
              <a:ext uri="{FF2B5EF4-FFF2-40B4-BE49-F238E27FC236}">
                <a16:creationId xmlns:a16="http://schemas.microsoft.com/office/drawing/2014/main" id="{60689946-788C-BEE6-CAD4-884884329BFD}"/>
              </a:ext>
            </a:extLst>
          </p:cNvPr>
          <p:cNvSpPr/>
          <p:nvPr/>
        </p:nvSpPr>
        <p:spPr>
          <a:xfrm>
            <a:off x="476613" y="3368554"/>
            <a:ext cx="2959162" cy="92526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本人、長男の現在および今後に向けた希望を聴取する。</a:t>
            </a:r>
            <a:endParaRPr kumimoji="1"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本人の病状、就労に無理がないかを確認する。</a:t>
            </a:r>
            <a:endParaRPr kumimoji="1"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EC5C2A15-B073-49D7-7A50-4B0A32BAB2FA}"/>
              </a:ext>
            </a:extLst>
          </p:cNvPr>
          <p:cNvSpPr/>
          <p:nvPr/>
        </p:nvSpPr>
        <p:spPr>
          <a:xfrm>
            <a:off x="2679450" y="6226838"/>
            <a:ext cx="6935535" cy="605846"/>
          </a:xfrm>
          <a:prstGeom prst="wedgeRoundRectCallout">
            <a:avLst>
              <a:gd name="adj1" fmla="val -54530"/>
              <a:gd name="adj2" fmla="val -3820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援助方針の策定にあたっては、本人のおかれている状況の理解につとめ、本人の想い、願いを大切にしながら、できるだけ本人と一緒に検討することが大切です。</a:t>
            </a:r>
          </a:p>
        </p:txBody>
      </p:sp>
      <p:sp>
        <p:nvSpPr>
          <p:cNvPr id="21" name="正方形/長方形 20">
            <a:extLst>
              <a:ext uri="{FF2B5EF4-FFF2-40B4-BE49-F238E27FC236}">
                <a16:creationId xmlns:a16="http://schemas.microsoft.com/office/drawing/2014/main" id="{D6299538-BB6E-0363-C0FA-33ED751EFB9F}"/>
              </a:ext>
            </a:extLst>
          </p:cNvPr>
          <p:cNvSpPr/>
          <p:nvPr/>
        </p:nvSpPr>
        <p:spPr>
          <a:xfrm>
            <a:off x="6445595" y="5329579"/>
            <a:ext cx="2959162" cy="80609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indent="-108000" eaLnBrk="1" fontAlgn="auto" hangingPunct="1">
              <a:spcBef>
                <a:spcPts val="0"/>
              </a:spcBef>
              <a:spcAft>
                <a:spcPts val="0"/>
              </a:spcAft>
              <a:buFont typeface="Arial" panose="020B0604020202020204" pitchFamily="34" charset="0"/>
              <a:buChar char="•"/>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長男の安定的な就学</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a:p>
            <a:pPr marL="108000" indent="-108000" eaLnBrk="1" fontAlgn="auto" hangingPunct="1">
              <a:spcBef>
                <a:spcPts val="0"/>
              </a:spcBef>
              <a:spcAft>
                <a:spcPts val="0"/>
              </a:spcAft>
              <a:buFont typeface="Arial" panose="020B0604020202020204" pitchFamily="34" charset="0"/>
              <a:buChar char="•"/>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部活動への参加</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2D442451-1211-D93D-F747-B8E9AAF112C9}"/>
              </a:ext>
            </a:extLst>
          </p:cNvPr>
          <p:cNvSpPr/>
          <p:nvPr/>
        </p:nvSpPr>
        <p:spPr>
          <a:xfrm>
            <a:off x="3463269" y="5329580"/>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子どもの進路選択支援事業の利用</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高等学校等就学費の利用</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48E91F3A-2EE8-3523-BE53-B93944DAB26E}"/>
              </a:ext>
            </a:extLst>
          </p:cNvPr>
          <p:cNvSpPr/>
          <p:nvPr/>
        </p:nvSpPr>
        <p:spPr>
          <a:xfrm>
            <a:off x="476613" y="5329580"/>
            <a:ext cx="2959162" cy="107122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子どもの進路選択支援事業の利用相談をする。</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本人、長男に「○カツ！」を渡し、クラブ活動費が支給できることを説明する。</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17631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8690-69DD-F6F1-62DA-1622E2EC9EB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0B6F8D-18CA-DEA7-6F9B-49597F0001D0}"/>
              </a:ext>
            </a:extLst>
          </p:cNvPr>
          <p:cNvSpPr>
            <a:spLocks noGrp="1"/>
          </p:cNvSpPr>
          <p:nvPr>
            <p:ph type="sldNum" sz="quarter" idx="10"/>
          </p:nvPr>
        </p:nvSpPr>
        <p:spPr/>
        <p:txBody>
          <a:bodyPr/>
          <a:lstStyle/>
          <a:p>
            <a:pPr>
              <a:defRPr/>
            </a:pPr>
            <a:fld id="{2A484881-CA4A-4772-BDA3-85E6A5CE156F}" type="slidenum">
              <a:rPr lang="ja-JP" altLang="en-US" smtClean="0"/>
              <a:pPr>
                <a:defRPr/>
              </a:pPr>
              <a:t>42</a:t>
            </a:fld>
            <a:endParaRPr lang="ja-JP" altLang="en-US"/>
          </a:p>
        </p:txBody>
      </p:sp>
      <p:sp>
        <p:nvSpPr>
          <p:cNvPr id="3" name="テキスト ボックス 2">
            <a:extLst>
              <a:ext uri="{FF2B5EF4-FFF2-40B4-BE49-F238E27FC236}">
                <a16:creationId xmlns:a16="http://schemas.microsoft.com/office/drawing/2014/main" id="{3D2EB8E5-323B-B4B1-BA19-EFE4063AB784}"/>
              </a:ext>
            </a:extLst>
          </p:cNvPr>
          <p:cNvSpPr txBox="1"/>
          <p:nvPr/>
        </p:nvSpPr>
        <p:spPr>
          <a:xfrm>
            <a:off x="1074018" y="2721114"/>
            <a:ext cx="7757965" cy="707886"/>
          </a:xfrm>
          <a:prstGeom prst="rect">
            <a:avLst/>
          </a:prstGeom>
          <a:noFill/>
        </p:spPr>
        <p:txBody>
          <a:bodyPr wrap="square">
            <a:spAutoFit/>
          </a:bodyPr>
          <a:lstStyle/>
          <a:p>
            <a:pPr algn="ctr">
              <a:defRPr/>
            </a:pPr>
            <a:r>
              <a:rPr kumimoji="1" lang="ja-JP" altLang="en-US" sz="4000" b="1" spc="600" dirty="0">
                <a:latin typeface="メイリオ" panose="020B0604030504040204" pitchFamily="50" charset="-128"/>
                <a:ea typeface="メイリオ" panose="020B0604030504040204" pitchFamily="50" charset="-128"/>
              </a:rPr>
              <a:t>参考資料：枠組み</a:t>
            </a:r>
          </a:p>
        </p:txBody>
      </p:sp>
      <p:pic>
        <p:nvPicPr>
          <p:cNvPr id="5" name="図 4" descr="ランプ, 光 が含まれている画像&#10;&#10;AI によって生成されたコンテンツは間違っている可能性があります。">
            <a:extLst>
              <a:ext uri="{FF2B5EF4-FFF2-40B4-BE49-F238E27FC236}">
                <a16:creationId xmlns:a16="http://schemas.microsoft.com/office/drawing/2014/main" id="{44D760D3-F83D-D9B9-2352-AF441307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3" y="785037"/>
            <a:ext cx="2643963" cy="2643963"/>
          </a:xfrm>
          <a:prstGeom prst="rect">
            <a:avLst/>
          </a:prstGeom>
        </p:spPr>
      </p:pic>
    </p:spTree>
    <p:extLst>
      <p:ext uri="{BB962C8B-B14F-4D97-AF65-F5344CB8AC3E}">
        <p14:creationId xmlns:p14="http://schemas.microsoft.com/office/powerpoint/2010/main" val="97781638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5F005235-3E17-044C-89A4-3DBDECBD87C8}"/>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43</a:t>
            </a:fld>
            <a:endParaRPr lang="ja-JP" altLang="en-US" sz="1200">
              <a:solidFill>
                <a:srgbClr val="898989"/>
              </a:solidFill>
            </a:endParaRPr>
          </a:p>
        </p:txBody>
      </p:sp>
      <p:sp>
        <p:nvSpPr>
          <p:cNvPr id="22" name="正方形/長方形 21">
            <a:extLst>
              <a:ext uri="{FF2B5EF4-FFF2-40B4-BE49-F238E27FC236}">
                <a16:creationId xmlns:a16="http://schemas.microsoft.com/office/drawing/2014/main" id="{DB5AFAA4-89DF-474F-A5F5-322B77BBA46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p>
        </p:txBody>
      </p:sp>
      <p:sp>
        <p:nvSpPr>
          <p:cNvPr id="2" name="正方形/長方形 1">
            <a:extLst>
              <a:ext uri="{FF2B5EF4-FFF2-40B4-BE49-F238E27FC236}">
                <a16:creationId xmlns:a16="http://schemas.microsoft.com/office/drawing/2014/main" id="{74B87260-EAA0-3357-A8F7-249364BC7ACC}"/>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5FAC299-3F92-1D13-D40F-E0FACC340FDC}"/>
              </a:ext>
            </a:extLst>
          </p:cNvPr>
          <p:cNvSpPr/>
          <p:nvPr/>
        </p:nvSpPr>
        <p:spPr>
          <a:xfrm>
            <a:off x="4676257" y="636666"/>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A23DC45-60B3-289B-4EAD-C5EDDD3C8AC5}"/>
              </a:ext>
            </a:extLst>
          </p:cNvPr>
          <p:cNvSpPr/>
          <p:nvPr/>
        </p:nvSpPr>
        <p:spPr>
          <a:xfrm>
            <a:off x="4677569" y="2336372"/>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065CD11F-8FDC-B07B-B8C6-40BD222B60BF}"/>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表 6">
            <a:extLst>
              <a:ext uri="{FF2B5EF4-FFF2-40B4-BE49-F238E27FC236}">
                <a16:creationId xmlns:a16="http://schemas.microsoft.com/office/drawing/2014/main" id="{5973ABB2-0177-751E-81BE-1CC6C0217796}"/>
              </a:ext>
            </a:extLst>
          </p:cNvPr>
          <p:cNvGraphicFramePr>
            <a:graphicFrameLocks noGrp="1"/>
          </p:cNvGraphicFramePr>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endParaRPr lang="ja-JP" sz="11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9" name="正方形/長方形 8">
            <a:extLst>
              <a:ext uri="{FF2B5EF4-FFF2-40B4-BE49-F238E27FC236}">
                <a16:creationId xmlns:a16="http://schemas.microsoft.com/office/drawing/2014/main" id="{4F41FB1C-471C-F4A2-347C-5C53EF3C11CD}"/>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031E7F4-9213-6F70-C091-0EC2F030F396}"/>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7CA68C4-1FF2-A013-736C-4F749A14B76E}"/>
              </a:ext>
            </a:extLst>
          </p:cNvPr>
          <p:cNvSpPr txBox="1"/>
          <p:nvPr/>
        </p:nvSpPr>
        <p:spPr>
          <a:xfrm>
            <a:off x="4649435" y="671097"/>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01AE9BA-465E-FBB0-82D6-00CEEC02E790}"/>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B0BDEF6C-7BCC-FB5C-881D-0D827C746256}"/>
              </a:ext>
            </a:extLst>
          </p:cNvPr>
          <p:cNvSpPr txBox="1"/>
          <p:nvPr/>
        </p:nvSpPr>
        <p:spPr>
          <a:xfrm>
            <a:off x="4632325" y="2372885"/>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ECDC5D7-8307-DFCD-A473-B71697138C56}"/>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C245EED8-ED77-3694-1E5A-249BFF37218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BDF02EE-09F0-45A7-AB5D-9BFDA7F27E92}"/>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26F956F1-FBA5-385F-B32C-06EA44C9CC8F}"/>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44</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A799D17A-5C29-4E31-81F0-0A83CABB4C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40FEFC0D-0EC1-4D85-92E9-385FCD1A76A1}"/>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8C155D66-016D-4FB7-92FA-DA3907039122}"/>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0EF7EF62-EB28-1478-7B60-82A0C0C9D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CF62DA4-217E-A97F-9F80-A71B9F800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B4DE6F2E-F423-654E-12D6-0E460644DEF8}"/>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14767-1956-D1C4-35A7-0A1F65F0E13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450B2E36-C202-150F-9583-C88B7D3A63D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2F4FBCC2-CC33-B28A-297A-361D535DEE13}"/>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45</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0B78DD4-93EB-836D-D050-F3A32E335A0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49A5C479-C895-B1DC-31C2-96BBEC300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4055F219-3ADD-E0D2-410C-7A73C7411C4E}"/>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84EC8EA6-D2E7-0C1F-CD9F-A58A7A8EDF0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BCCF5C0E-8E53-71DA-0B8C-B76DD3B83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2013340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E358-7CCE-4021-E9AB-FC2275BC3D19}"/>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E63EFA19-4E67-3E36-CF62-118BC6F43D5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46</a:t>
            </a:fld>
            <a:endParaRPr lang="ja-JP" altLang="en-US">
              <a:solidFill>
                <a:srgbClr val="898989"/>
              </a:solidFill>
            </a:endParaRPr>
          </a:p>
        </p:txBody>
      </p:sp>
      <p:sp>
        <p:nvSpPr>
          <p:cNvPr id="3" name="正方形/長方形 2">
            <a:extLst>
              <a:ext uri="{FF2B5EF4-FFF2-40B4-BE49-F238E27FC236}">
                <a16:creationId xmlns:a16="http://schemas.microsoft.com/office/drawing/2014/main" id="{83F568C2-0EB8-11A0-6C57-65B66252865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BE162435-7E33-8A49-778E-17AE0387E9EF}"/>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7C3AFF2-AFB5-9F98-411C-FF4588645E33}"/>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6F6E4D25-458A-7F06-4A63-65A07E1A147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37B6B06-1BCC-A2E1-EA15-796289FDE8E9}"/>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F5EDC927-A208-82AF-D0B8-29BE2CA0BD85}"/>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106CE9EE-C4E6-11FD-8DB9-04496D8AC6F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9E2D2895-377E-BC86-8565-B603EDA8BAC2}"/>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FD5043DA-FF79-E3A5-AA33-E1F06A2B2923}"/>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2134FB54-2FA6-F4FF-9CD8-826926162B07}"/>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8E369C2F-7070-3AF3-58B6-B42A8A49D7C7}"/>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5C31C0D7-0F74-549B-802A-E1D9FF3B034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151F9902-750A-557E-EE18-AEACA0B1AFD1}"/>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8DC74F0A-D0F0-2137-381D-8A30CFF28A25}"/>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DB0B996-A017-7382-3E34-F95894E68997}"/>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3722357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E9CF-3EB0-0A50-21D5-929964D18604}"/>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24F3FC04-92E8-7A84-8F21-A790F69B993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47</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C5D72810-697D-9CD6-3E7D-BCF5661315DD}"/>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0434FDB-7C70-39CA-E5BD-BE606806804D}"/>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A71100FC-56A6-E99F-7672-45500413D5E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0A4E062D-A712-CDDB-5BFD-25B7B1FB7087}"/>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04637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E9C3-2B0E-2791-7315-C72FD52665E5}"/>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08B1980-D5EA-F52E-F53F-4ED67D2956E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48</a:t>
            </a:fld>
            <a:endParaRPr lang="ja-JP" altLang="en-US">
              <a:solidFill>
                <a:srgbClr val="898989"/>
              </a:solidFill>
            </a:endParaRPr>
          </a:p>
        </p:txBody>
      </p:sp>
      <p:sp>
        <p:nvSpPr>
          <p:cNvPr id="3" name="正方形/長方形 2">
            <a:extLst>
              <a:ext uri="{FF2B5EF4-FFF2-40B4-BE49-F238E27FC236}">
                <a16:creationId xmlns:a16="http://schemas.microsoft.com/office/drawing/2014/main" id="{92CE013C-2AD2-1714-9774-651F3C395C5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a:t>
            </a:r>
            <a:r>
              <a:rPr kumimoji="1" lang="ja-JP" altLang="en-US" sz="2000" b="1" spc="200">
                <a:solidFill>
                  <a:schemeClr val="tx1"/>
                </a:solidFill>
                <a:latin typeface="メイリオ" panose="020B0604030504040204" pitchFamily="50" charset="-128"/>
                <a:ea typeface="メイリオ" panose="020B0604030504040204" pitchFamily="50" charset="-128"/>
              </a:rPr>
              <a:t>を検討する～</a:t>
            </a:r>
            <a:r>
              <a:rPr kumimoji="1" lang="ja-JP" altLang="en-US" sz="2000" b="1" spc="200" dirty="0">
                <a:solidFill>
                  <a:schemeClr val="tx1"/>
                </a:solidFill>
                <a:latin typeface="メイリオ" panose="020B0604030504040204" pitchFamily="50" charset="-128"/>
                <a:ea typeface="メイリオ" panose="020B0604030504040204" pitchFamily="50" charset="-128"/>
              </a:rPr>
              <a:t>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6F3E332-7E5F-A79B-84B3-C0206BCE5F6C}"/>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CAD94A46-9EA8-FE5C-2374-702FA5122163}"/>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557497C-480B-7A2B-520B-BF24C2AB247C}"/>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241013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4</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56707FF3-0558-075F-B3A4-58FD6DE7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9E53FDA-ECEE-79DD-DB67-AF0019736885}"/>
              </a:ext>
            </a:extLst>
          </p:cNvPr>
          <p:cNvSpPr txBox="1"/>
          <p:nvPr/>
        </p:nvSpPr>
        <p:spPr>
          <a:xfrm>
            <a:off x="796925" y="4196283"/>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子どものいる世帯の場合、どのような悩みがあるのか、</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どのような観点で接すればよいのかを学びましょう。</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626348"/>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．子どものいる世帯の状況について</a:t>
            </a:r>
          </a:p>
        </p:txBody>
      </p:sp>
      <p:sp>
        <p:nvSpPr>
          <p:cNvPr id="8" name="平行四辺形 7">
            <a:extLst>
              <a:ext uri="{FF2B5EF4-FFF2-40B4-BE49-F238E27FC236}">
                <a16:creationId xmlns:a16="http://schemas.microsoft.com/office/drawing/2014/main" id="{0C69DB5D-3D1B-9075-01F1-DE9F4F7CEE0D}"/>
              </a:ext>
            </a:extLst>
          </p:cNvPr>
          <p:cNvSpPr/>
          <p:nvPr/>
        </p:nvSpPr>
        <p:spPr>
          <a:xfrm>
            <a:off x="439738" y="2211123"/>
            <a:ext cx="7606982" cy="126844"/>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子どものいる世帯の特徴や基本的な知識を学び、支援に</a:t>
            </a:r>
            <a:br>
              <a:rPr kumimoji="1" lang="en-US" altLang="ja-JP" sz="2000" b="1" spc="300" dirty="0">
                <a:solidFill>
                  <a:schemeClr val="tx1"/>
                </a:solidFill>
                <a:latin typeface="メイリオ" panose="020B0604030504040204" pitchFamily="50" charset="-128"/>
                <a:ea typeface="メイリオ" panose="020B0604030504040204" pitchFamily="50" charset="-128"/>
              </a:rPr>
            </a:br>
            <a:r>
              <a:rPr kumimoji="1" lang="ja-JP" altLang="en-US" sz="2000" b="1" spc="300" dirty="0">
                <a:solidFill>
                  <a:schemeClr val="tx1"/>
                </a:solidFill>
                <a:latin typeface="メイリオ" panose="020B0604030504040204" pitchFamily="50" charset="-128"/>
                <a:ea typeface="メイリオ" panose="020B0604030504040204" pitchFamily="50" charset="-128"/>
              </a:rPr>
              <a:t>あたっての考え方や姿勢を理解する</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
        <p:nvSpPr>
          <p:cNvPr id="3" name="正方形/長方形 2">
            <a:extLst>
              <a:ext uri="{FF2B5EF4-FFF2-40B4-BE49-F238E27FC236}">
                <a16:creationId xmlns:a16="http://schemas.microsoft.com/office/drawing/2014/main" id="{426D68AA-2460-2AF4-3DBD-F1C5E83DB548}"/>
              </a:ext>
            </a:extLst>
          </p:cNvPr>
          <p:cNvSpPr/>
          <p:nvPr/>
        </p:nvSpPr>
        <p:spPr>
          <a:xfrm>
            <a:off x="609833" y="2991045"/>
            <a:ext cx="8686334" cy="357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子どもの課題と親自身の課題を理解・整理（アセスメント）しながら、</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ご本人たちの希望を確認しつつ、</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どのような支援が必要か、何から支援すべきか、</a:t>
            </a: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将来の展望も含めて丁寧に聞き取って支援していくことが大切です。</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こどもに接する際には、こども基本法の基本理念も念頭に置きながら、</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本音を聞き取れるよう心がけつつ、</a:t>
            </a:r>
            <a:endParaRPr kumimoji="0" lang="en-US" altLang="ja-JP" b="0" i="0" u="none" strike="noStrike" kern="1200" cap="none" spc="1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必要に応じて連携先と協力しながら支援していきましょう。</a:t>
            </a:r>
            <a:endPar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58AB3744-B323-BA3B-441B-9929CD6EFA99}"/>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Tree>
    <p:extLst>
      <p:ext uri="{BB962C8B-B14F-4D97-AF65-F5344CB8AC3E}">
        <p14:creationId xmlns:p14="http://schemas.microsoft.com/office/powerpoint/2010/main" val="282699742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スライド番号プレースホルダー 1">
            <a:extLst>
              <a:ext uri="{FF2B5EF4-FFF2-40B4-BE49-F238E27FC236}">
                <a16:creationId xmlns:a16="http://schemas.microsoft.com/office/drawing/2014/main" id="{23568A7D-961F-2FDA-7F5D-01B703E3AAE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A6AF27D0-3678-4026-A20C-FE8B33404A5B}" type="slidenum">
              <a:rPr lang="ja-JP" altLang="en-US" sz="1000">
                <a:solidFill>
                  <a:srgbClr val="898989"/>
                </a:solidFill>
              </a:rPr>
              <a:pPr>
                <a:lnSpc>
                  <a:spcPct val="100000"/>
                </a:lnSpc>
                <a:spcBef>
                  <a:spcPct val="0"/>
                </a:spcBef>
                <a:buFontTx/>
                <a:buNone/>
              </a:pPr>
              <a:t>50</a:t>
            </a:fld>
            <a:endParaRPr lang="ja-JP" altLang="en-US" sz="1000">
              <a:solidFill>
                <a:srgbClr val="898989"/>
              </a:solidFill>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スライド番号プレースホルダー 1">
            <a:extLst>
              <a:ext uri="{FF2B5EF4-FFF2-40B4-BE49-F238E27FC236}">
                <a16:creationId xmlns:a16="http://schemas.microsoft.com/office/drawing/2014/main" id="{E660B45B-B0B0-0C60-DF1F-6FFB45402B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92E733B-9FF7-4C2C-99C5-9E0E41F2F87D}" type="slidenum">
              <a:rPr lang="ja-JP" altLang="en-US" sz="1000">
                <a:solidFill>
                  <a:srgbClr val="898989"/>
                </a:solidFill>
              </a:rPr>
              <a:pPr>
                <a:lnSpc>
                  <a:spcPct val="100000"/>
                </a:lnSpc>
                <a:spcBef>
                  <a:spcPct val="0"/>
                </a:spcBef>
                <a:buFontTx/>
                <a:buNone/>
              </a:pPr>
              <a:t>51</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4F2E75E5-C1DC-E7CD-A434-6B3B0B29AD8B}"/>
              </a:ext>
            </a:extLst>
          </p:cNvPr>
          <p:cNvSpPr/>
          <p:nvPr/>
        </p:nvSpPr>
        <p:spPr>
          <a:xfrm>
            <a:off x="134938" y="745307"/>
            <a:ext cx="9636125" cy="5147563"/>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教材作成に用いた資料</a:t>
            </a:r>
            <a:r>
              <a:rPr lang="en-US" altLang="ja-JP" sz="2000" b="1" spc="200" dirty="0">
                <a:latin typeface="メイリオ" panose="020B0604030504040204" pitchFamily="50" charset="-128"/>
                <a:ea typeface="メイリオ" panose="020B0604030504040204" pitchFamily="50" charset="-128"/>
              </a:rPr>
              <a:t>】</a:t>
            </a:r>
          </a:p>
          <a:p>
            <a:pPr marL="342900" indent="-342900" eaLnBrk="1" fontAlgn="auto" hangingPunct="1">
              <a:spcBef>
                <a:spcPts val="300"/>
              </a:spcBef>
              <a:spcAft>
                <a:spcPts val="0"/>
              </a:spcAft>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厚生労働省「資料１子どもの貧困への対応について」</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200" spc="100" dirty="0">
                <a:latin typeface="メイリオ" panose="020B0604030504040204" pitchFamily="50" charset="-128"/>
                <a:ea typeface="メイリオ" panose="020B0604030504040204" pitchFamily="50" charset="-128"/>
              </a:rPr>
              <a:t>27</a:t>
            </a:r>
            <a:r>
              <a:rPr lang="ja-JP" altLang="en-US" sz="1200" spc="100" dirty="0">
                <a:latin typeface="メイリオ" panose="020B0604030504040204" pitchFamily="50" charset="-128"/>
                <a:ea typeface="メイリオ" panose="020B0604030504040204" pitchFamily="50" charset="-128"/>
              </a:rPr>
              <a:t>回）</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令和５年</a:t>
            </a:r>
            <a:r>
              <a:rPr lang="en-US" altLang="ja-JP" sz="1200" spc="100" dirty="0">
                <a:latin typeface="メイリオ" panose="020B0604030504040204" pitchFamily="50" charset="-128"/>
                <a:ea typeface="メイリオ" panose="020B0604030504040204" pitchFamily="50" charset="-128"/>
              </a:rPr>
              <a:t>11</a:t>
            </a:r>
            <a:r>
              <a:rPr lang="ja-JP" altLang="en-US" sz="1200" spc="100" dirty="0">
                <a:latin typeface="メイリオ" panose="020B0604030504040204" pitchFamily="50" charset="-128"/>
                <a:ea typeface="メイリオ" panose="020B0604030504040204" pitchFamily="50" charset="-128"/>
              </a:rPr>
              <a:t>月</a:t>
            </a:r>
            <a:r>
              <a:rPr lang="en-US" altLang="ja-JP" sz="1200" spc="100" dirty="0">
                <a:latin typeface="メイリオ" panose="020B0604030504040204" pitchFamily="50" charset="-128"/>
                <a:ea typeface="メイリオ" panose="020B0604030504040204" pitchFamily="50" charset="-128"/>
              </a:rPr>
              <a:t>27</a:t>
            </a:r>
            <a:r>
              <a:rPr lang="ja-JP" altLang="en-US" sz="1200" spc="100" dirty="0">
                <a:latin typeface="メイリオ" panose="020B0604030504040204" pitchFamily="50" charset="-128"/>
                <a:ea typeface="メイリオ" panose="020B0604030504040204" pitchFamily="50" charset="-128"/>
              </a:rPr>
              <a:t>日</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　</a:t>
            </a:r>
            <a:br>
              <a:rPr lang="en-US" altLang="ja-JP" sz="1200" dirty="0">
                <a:latin typeface="メイリオ" panose="020B0604030504040204" pitchFamily="50" charset="-128"/>
                <a:ea typeface="メイリオ" panose="020B0604030504040204" pitchFamily="50" charset="-128"/>
              </a:rPr>
            </a:b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lang="en-US" altLang="ja-JP" sz="1200" dirty="0">
                <a:latin typeface="メイリオ" panose="020B0604030504040204" pitchFamily="50" charset="-128"/>
                <a:ea typeface="メイリオ" panose="020B0604030504040204" pitchFamily="50" charset="-128"/>
                <a:hlinkClick r:id="rId3"/>
              </a:rPr>
              <a:t>https://www.mhlw.go.jp/stf/newpage_36563.html</a:t>
            </a:r>
            <a:endParaRPr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厚生労働省「資料１子どもの貧困への対応について」</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200" spc="100" dirty="0">
                <a:latin typeface="メイリオ" panose="020B0604030504040204" pitchFamily="50" charset="-128"/>
                <a:ea typeface="メイリオ" panose="020B0604030504040204" pitchFamily="50" charset="-128"/>
              </a:rPr>
              <a:t>22</a:t>
            </a:r>
            <a:r>
              <a:rPr lang="ja-JP" altLang="en-US" sz="1200" spc="100" dirty="0">
                <a:latin typeface="メイリオ" panose="020B0604030504040204" pitchFamily="50" charset="-128"/>
                <a:ea typeface="メイリオ" panose="020B0604030504040204" pitchFamily="50" charset="-128"/>
              </a:rPr>
              <a:t>回）</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令和４年</a:t>
            </a:r>
            <a:r>
              <a:rPr lang="en-US" altLang="ja-JP" sz="1200" spc="100" dirty="0">
                <a:latin typeface="メイリオ" panose="020B0604030504040204" pitchFamily="50" charset="-128"/>
                <a:ea typeface="メイリオ" panose="020B0604030504040204" pitchFamily="50" charset="-128"/>
              </a:rPr>
              <a:t>10</a:t>
            </a:r>
            <a:r>
              <a:rPr lang="ja-JP" altLang="en-US" sz="1200" spc="100" dirty="0">
                <a:latin typeface="メイリオ" panose="020B0604030504040204" pitchFamily="50" charset="-128"/>
                <a:ea typeface="メイリオ" panose="020B0604030504040204" pitchFamily="50" charset="-128"/>
              </a:rPr>
              <a:t>月</a:t>
            </a:r>
            <a:r>
              <a:rPr lang="en-US" altLang="ja-JP" sz="1200" spc="100" dirty="0">
                <a:latin typeface="メイリオ" panose="020B0604030504040204" pitchFamily="50" charset="-128"/>
                <a:ea typeface="メイリオ" panose="020B0604030504040204" pitchFamily="50" charset="-128"/>
              </a:rPr>
              <a:t>31</a:t>
            </a:r>
            <a:r>
              <a:rPr lang="ja-JP" altLang="en-US" sz="1200" spc="100" dirty="0">
                <a:latin typeface="メイリオ" panose="020B0604030504040204" pitchFamily="50" charset="-128"/>
                <a:ea typeface="メイリオ" panose="020B0604030504040204" pitchFamily="50" charset="-128"/>
              </a:rPr>
              <a:t>日</a:t>
            </a:r>
            <a:r>
              <a:rPr lang="en-US" altLang="ja-JP" sz="1200" spc="100" dirty="0">
                <a:latin typeface="メイリオ" panose="020B0604030504040204" pitchFamily="50" charset="-128"/>
                <a:ea typeface="メイリオ" panose="020B0604030504040204" pitchFamily="50" charset="-128"/>
              </a:rPr>
              <a:t>.</a:t>
            </a:r>
            <a:br>
              <a:rPr lang="en-US" altLang="ja-JP" sz="1200" spc="100" dirty="0">
                <a:latin typeface="メイリオ" panose="020B0604030504040204" pitchFamily="50" charset="-128"/>
                <a:ea typeface="メイリオ" panose="020B0604030504040204" pitchFamily="50" charset="-128"/>
              </a:rPr>
            </a:b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kumimoji="0" lang="en-US" altLang="ja-JP" sz="1200" dirty="0">
                <a:latin typeface="メイリオ" panose="020B0604030504040204" pitchFamily="50" charset="-128"/>
                <a:ea typeface="メイリオ" panose="020B0604030504040204" pitchFamily="50" charset="-128"/>
                <a:hlinkClick r:id="rId4"/>
              </a:rPr>
              <a:t>https://www.mhlw.go.jp/stf/newpage_28862.html</a:t>
            </a:r>
            <a:endParaRPr kumimoji="0"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kumimoji="1" lang="ja-JP" altLang="en-US" sz="1200" dirty="0">
                <a:latin typeface="メイリオ" panose="020B0604030504040204" pitchFamily="50" charset="-128"/>
                <a:ea typeface="メイリオ" panose="020B0604030504040204" pitchFamily="50" charset="-128"/>
              </a:rPr>
              <a:t>こども家庭庁支援局虐待防止対策課</a:t>
            </a:r>
            <a:r>
              <a:rPr kumimoji="0" lang="ja-JP" altLang="en-US" sz="1200" dirty="0">
                <a:latin typeface="メイリオ" panose="020B0604030504040204" pitchFamily="50" charset="-128"/>
                <a:ea typeface="メイリオ" panose="020B0604030504040204" pitchFamily="50" charset="-128"/>
              </a:rPr>
              <a:t>「別添</a:t>
            </a:r>
            <a:r>
              <a:rPr kumimoji="0" lang="en-US" altLang="ja-JP" sz="1200" dirty="0">
                <a:latin typeface="メイリオ" panose="020B0604030504040204" pitchFamily="50" charset="-128"/>
                <a:ea typeface="メイリオ" panose="020B0604030504040204" pitchFamily="50" charset="-128"/>
              </a:rPr>
              <a:t>2 </a:t>
            </a:r>
            <a:r>
              <a:rPr kumimoji="0" lang="ja-JP" altLang="en-US" sz="1200" dirty="0">
                <a:latin typeface="メイリオ" panose="020B0604030504040204" pitchFamily="50" charset="-128"/>
                <a:ea typeface="メイリオ" panose="020B0604030504040204" pitchFamily="50" charset="-128"/>
              </a:rPr>
              <a:t>学校でヤングケアラーに気づくために（学校向けポスター）」 </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（事務連絡）ヤングケアラーへの支援に活用可能な関係資料について</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令和６年６月</a:t>
            </a:r>
            <a:r>
              <a:rPr kumimoji="1" lang="en-US" altLang="ja-JP" sz="1200" dirty="0">
                <a:latin typeface="メイリオ" panose="020B0604030504040204" pitchFamily="50" charset="-128"/>
                <a:ea typeface="メイリオ" panose="020B0604030504040204" pitchFamily="50" charset="-128"/>
              </a:rPr>
              <a:t>12</a:t>
            </a:r>
            <a:r>
              <a:rPr kumimoji="1" lang="ja-JP" altLang="en-US" sz="1200" dirty="0">
                <a:latin typeface="メイリオ" panose="020B0604030504040204" pitchFamily="50" charset="-128"/>
                <a:ea typeface="メイリオ" panose="020B0604030504040204" pitchFamily="50" charset="-128"/>
              </a:rPr>
              <a:t>日．</a:t>
            </a:r>
          </a:p>
          <a:p>
            <a:pPr marL="342900" indent="-342900" eaLnBrk="1" fontAlgn="auto" hangingPunct="1">
              <a:spcBef>
                <a:spcPts val="300"/>
              </a:spcBef>
              <a:spcAft>
                <a:spcPts val="0"/>
              </a:spcAft>
              <a:buFont typeface="Arial" panose="020B0604020202020204" pitchFamily="34" charset="0"/>
              <a:buChar char="•"/>
              <a:defRPr/>
            </a:pPr>
            <a:r>
              <a:rPr kumimoji="1" lang="ja-JP" altLang="en-US" sz="1200" dirty="0">
                <a:latin typeface="メイリオ" panose="020B0604030504040204" pitchFamily="50" charset="-128"/>
                <a:ea typeface="メイリオ" panose="020B0604030504040204" pitchFamily="50" charset="-128"/>
              </a:rPr>
              <a:t>こども家庭庁</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ヤングケアラーとは</a:t>
            </a:r>
            <a:r>
              <a:rPr kumimoji="1" lang="en-US" altLang="ja-JP" sz="1200" dirty="0">
                <a:latin typeface="メイリオ" panose="020B0604030504040204" pitchFamily="50" charset="-128"/>
                <a:ea typeface="メイリオ" panose="020B0604030504040204" pitchFamily="50" charset="-128"/>
              </a:rPr>
              <a:t>』</a:t>
            </a: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kumimoji="1" lang="en-US" altLang="ja-JP" sz="1200" dirty="0">
                <a:latin typeface="メイリオ" panose="020B0604030504040204" pitchFamily="50" charset="-128"/>
                <a:ea typeface="メイリオ" panose="020B0604030504040204" pitchFamily="50" charset="-128"/>
                <a:hlinkClick r:id="rId5"/>
              </a:rPr>
              <a:t>https://kodomoshien.cfa.go.jp/young-carer/about/</a:t>
            </a:r>
            <a:endParaRPr kumimoji="1"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kumimoji="0" lang="ja-JP" altLang="en-US" sz="1200" dirty="0">
                <a:latin typeface="メイリオ" panose="020B0604030504040204" pitchFamily="50" charset="-128"/>
                <a:ea typeface="メイリオ" panose="020B0604030504040204" pitchFamily="50" charset="-128"/>
              </a:rPr>
              <a:t>こども家庭庁</a:t>
            </a:r>
            <a:r>
              <a:rPr kumimoji="0" lang="en-US" altLang="ja-JP" sz="1200" dirty="0">
                <a:latin typeface="メイリオ" panose="020B0604030504040204" pitchFamily="50" charset="-128"/>
                <a:ea typeface="メイリオ" panose="020B0604030504040204" pitchFamily="50" charset="-128"/>
              </a:rPr>
              <a:t>『</a:t>
            </a:r>
            <a:r>
              <a:rPr kumimoji="0" lang="ja-JP" altLang="en-US" sz="1200" dirty="0">
                <a:latin typeface="メイリオ" panose="020B0604030504040204" pitchFamily="50" charset="-128"/>
                <a:ea typeface="メイリオ" panose="020B0604030504040204" pitchFamily="50" charset="-128"/>
              </a:rPr>
              <a:t>こども基本法</a:t>
            </a:r>
            <a:r>
              <a:rPr kumimoji="0" lang="en-US" altLang="ja-JP" sz="1200" dirty="0">
                <a:latin typeface="メイリオ" panose="020B0604030504040204" pitchFamily="50" charset="-128"/>
                <a:ea typeface="メイリオ" panose="020B0604030504040204" pitchFamily="50" charset="-128"/>
              </a:rPr>
              <a:t>』</a:t>
            </a:r>
            <a:r>
              <a:rPr kumimoji="0" lang="ja-JP" altLang="en-US" sz="1200" dirty="0">
                <a:latin typeface="メイリオ" panose="020B0604030504040204" pitchFamily="50" charset="-128"/>
                <a:ea typeface="メイリオ" panose="020B0604030504040204" pitchFamily="50" charset="-128"/>
              </a:rPr>
              <a:t>　</a:t>
            </a:r>
            <a:r>
              <a:rPr kumimoji="1" lang="ja-JP" altLang="en-US" sz="1200" spc="100" dirty="0">
                <a:solidFill>
                  <a:prstClr val="black"/>
                </a:solidFill>
                <a:latin typeface="メイリオ" panose="020B0604030504040204" pitchFamily="50" charset="-128"/>
                <a:ea typeface="メイリオ" panose="020B0604030504040204" pitchFamily="50" charset="-128"/>
              </a:rPr>
              <a:t> </a:t>
            </a: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kumimoji="0" lang="en-US" altLang="ja-JP" sz="1200" dirty="0">
                <a:latin typeface="メイリオ" panose="020B0604030504040204" pitchFamily="50" charset="-128"/>
                <a:ea typeface="メイリオ" panose="020B0604030504040204" pitchFamily="50" charset="-128"/>
                <a:hlinkClick r:id="rId6"/>
              </a:rPr>
              <a:t>https://www.cfa.go.jp/policies/kodomo-kihon/</a:t>
            </a:r>
            <a:endParaRPr kumimoji="0"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kumimoji="0" lang="ja-JP" altLang="en-US" sz="1200" dirty="0">
                <a:latin typeface="メイリオ" panose="020B0604030504040204" pitchFamily="50" charset="-128"/>
                <a:ea typeface="メイリオ" panose="020B0604030504040204" pitchFamily="50" charset="-128"/>
              </a:rPr>
              <a:t>厚生労働省社会・援護局保護課</a:t>
            </a:r>
            <a:r>
              <a:rPr kumimoji="0" lang="en-US" altLang="ja-JP" sz="1200" dirty="0">
                <a:latin typeface="メイリオ" panose="020B0604030504040204" pitchFamily="50" charset="-128"/>
                <a:ea typeface="メイリオ" panose="020B0604030504040204" pitchFamily="50" charset="-128"/>
              </a:rPr>
              <a:t>『</a:t>
            </a:r>
            <a:r>
              <a:rPr kumimoji="0" lang="ja-JP" altLang="en-US" sz="1200" dirty="0">
                <a:latin typeface="メイリオ" panose="020B0604030504040204" pitchFamily="50" charset="-128"/>
                <a:ea typeface="メイリオ" panose="020B0604030504040204" pitchFamily="50" charset="-128"/>
              </a:rPr>
              <a:t>令和６年度社会・援護局関係主管課長会議　資料</a:t>
            </a:r>
            <a:r>
              <a:rPr kumimoji="0" lang="en-US" altLang="ja-JP" sz="1200" dirty="0">
                <a:latin typeface="メイリオ" panose="020B0604030504040204" pitchFamily="50" charset="-128"/>
                <a:ea typeface="メイリオ" panose="020B0604030504040204" pitchFamily="50" charset="-128"/>
              </a:rPr>
              <a:t>4』</a:t>
            </a:r>
            <a:r>
              <a:rPr kumimoji="0" lang="ja-JP" altLang="en-US" sz="1200" dirty="0">
                <a:latin typeface="メイリオ" panose="020B0604030504040204" pitchFamily="50" charset="-128"/>
                <a:ea typeface="メイリオ" panose="020B0604030504040204" pitchFamily="50" charset="-128"/>
              </a:rPr>
              <a:t>　</a:t>
            </a:r>
            <a:r>
              <a:rPr kumimoji="1" lang="ja-JP" altLang="en-US" sz="1200" spc="100" dirty="0">
                <a:solidFill>
                  <a:prstClr val="black"/>
                </a:solidFill>
                <a:latin typeface="メイリオ" panose="020B0604030504040204" pitchFamily="50" charset="-128"/>
                <a:ea typeface="メイリオ" panose="020B0604030504040204" pitchFamily="50" charset="-128"/>
              </a:rPr>
              <a:t> （最終閲覧日：令和</a:t>
            </a:r>
            <a:r>
              <a:rPr kumimoji="1" lang="en-US" altLang="ja-JP" sz="1200" spc="100" dirty="0">
                <a:solidFill>
                  <a:prstClr val="black"/>
                </a:solidFill>
                <a:latin typeface="メイリオ" panose="020B0604030504040204" pitchFamily="50" charset="-128"/>
                <a:ea typeface="メイリオ" panose="020B0604030504040204" pitchFamily="50" charset="-128"/>
              </a:rPr>
              <a:t>7</a:t>
            </a:r>
            <a:r>
              <a:rPr kumimoji="1" lang="ja-JP"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ja-JP" sz="1200" spc="100" dirty="0">
                <a:solidFill>
                  <a:prstClr val="black"/>
                </a:solidFill>
                <a:latin typeface="メイリオ" panose="020B0604030504040204" pitchFamily="50" charset="-128"/>
                <a:ea typeface="メイリオ" panose="020B0604030504040204" pitchFamily="50" charset="-128"/>
              </a:rPr>
              <a:t>3</a:t>
            </a:r>
            <a:r>
              <a:rPr kumimoji="1" lang="ja-JP"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ja-JP" sz="1200" spc="100" dirty="0">
                <a:solidFill>
                  <a:prstClr val="black"/>
                </a:solidFill>
                <a:latin typeface="メイリオ" panose="020B0604030504040204" pitchFamily="50" charset="-128"/>
                <a:ea typeface="メイリオ" panose="020B0604030504040204" pitchFamily="50" charset="-128"/>
              </a:rPr>
              <a:t>25</a:t>
            </a:r>
            <a:r>
              <a:rPr kumimoji="1" lang="ja-JP" altLang="en-US" sz="1200" spc="100" dirty="0">
                <a:solidFill>
                  <a:prstClr val="black"/>
                </a:solidFill>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hlinkClick r:id="rId7"/>
              </a:rPr>
              <a:t>https://www.mhlw.go.jp/stf/newpage_52773.html</a:t>
            </a:r>
            <a:endParaRPr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kumimoji="0" lang="ja-JP" altLang="en-US" sz="1200" dirty="0">
                <a:latin typeface="メイリオ" panose="020B0604030504040204" pitchFamily="50" charset="-128"/>
                <a:ea typeface="メイリオ" panose="020B0604030504040204" pitchFamily="50" charset="-128"/>
              </a:rPr>
              <a:t>厚生労働省健康・生活衛生局健康課保健指導室</a:t>
            </a:r>
            <a:r>
              <a:rPr kumimoji="0" lang="en-US" altLang="ja-JP" sz="1200" dirty="0">
                <a:latin typeface="メイリオ" panose="020B0604030504040204" pitchFamily="50" charset="-128"/>
                <a:ea typeface="メイリオ" panose="020B0604030504040204" pitchFamily="50" charset="-128"/>
              </a:rPr>
              <a:t>『</a:t>
            </a:r>
            <a:r>
              <a:rPr kumimoji="0" lang="zh-TW" altLang="en-US" sz="1200" dirty="0">
                <a:latin typeface="メイリオ" panose="020B0604030504040204" pitchFamily="50" charset="-128"/>
                <a:ea typeface="メイリオ" panose="020B0604030504040204" pitchFamily="50" charset="-128"/>
              </a:rPr>
              <a:t>令和</a:t>
            </a:r>
            <a:r>
              <a:rPr kumimoji="0" lang="en-US" altLang="zh-TW" sz="1200" dirty="0">
                <a:latin typeface="メイリオ" panose="020B0604030504040204" pitchFamily="50" charset="-128"/>
                <a:ea typeface="メイリオ" panose="020B0604030504040204" pitchFamily="50" charset="-128"/>
              </a:rPr>
              <a:t>6</a:t>
            </a:r>
            <a:r>
              <a:rPr kumimoji="0" lang="zh-TW" altLang="en-US" sz="1200" dirty="0">
                <a:latin typeface="メイリオ" panose="020B0604030504040204" pitchFamily="50" charset="-128"/>
                <a:ea typeface="メイリオ" panose="020B0604030504040204" pitchFamily="50" charset="-128"/>
              </a:rPr>
              <a:t>年度保健師中央会議</a:t>
            </a:r>
            <a:r>
              <a:rPr kumimoji="0" lang="ja-JP" altLang="en-US" sz="1200" dirty="0">
                <a:latin typeface="メイリオ" panose="020B0604030504040204" pitchFamily="50" charset="-128"/>
                <a:ea typeface="メイリオ" panose="020B0604030504040204" pitchFamily="50" charset="-128"/>
              </a:rPr>
              <a:t>」</a:t>
            </a:r>
            <a:r>
              <a:rPr kumimoji="0" lang="en-US" altLang="ja-JP" sz="1200" dirty="0">
                <a:latin typeface="メイリオ" panose="020B0604030504040204" pitchFamily="50" charset="-128"/>
                <a:ea typeface="メイリオ" panose="020B0604030504040204" pitchFamily="50" charset="-128"/>
              </a:rPr>
              <a:t>【</a:t>
            </a:r>
            <a:r>
              <a:rPr kumimoji="0" lang="zh-TW" altLang="en-US" sz="1200" dirty="0">
                <a:latin typeface="メイリオ" panose="020B0604030504040204" pitchFamily="50" charset="-128"/>
                <a:ea typeface="メイリオ" panose="020B0604030504040204" pitchFamily="50" charset="-128"/>
              </a:rPr>
              <a:t>行政説明 資料</a:t>
            </a:r>
            <a:r>
              <a:rPr kumimoji="0" lang="en-US" altLang="zh-TW" sz="1200" dirty="0">
                <a:latin typeface="メイリオ" panose="020B0604030504040204" pitchFamily="50" charset="-128"/>
                <a:ea typeface="メイリオ" panose="020B0604030504040204" pitchFamily="50" charset="-128"/>
              </a:rPr>
              <a:t>16</a:t>
            </a:r>
            <a:r>
              <a:rPr kumimoji="0" lang="en-US" altLang="ja-JP" sz="1200" dirty="0">
                <a:latin typeface="メイリオ" panose="020B0604030504040204" pitchFamily="50" charset="-128"/>
                <a:ea typeface="メイリオ" panose="020B0604030504040204" pitchFamily="50" charset="-128"/>
              </a:rPr>
              <a:t>】』,,</a:t>
            </a:r>
            <a:r>
              <a:rPr kumimoji="0" lang="ja-JP" altLang="en-US" sz="1200" dirty="0">
                <a:latin typeface="メイリオ" panose="020B0604030504040204" pitchFamily="50" charset="-128"/>
                <a:ea typeface="メイリオ" panose="020B0604030504040204" pitchFamily="50" charset="-128"/>
              </a:rPr>
              <a:t>令和６年８月８日～８月９日</a:t>
            </a:r>
            <a:r>
              <a:rPr kumimoji="0" lang="en-US" altLang="ja-JP" sz="1200" dirty="0">
                <a:latin typeface="メイリオ" panose="020B0604030504040204" pitchFamily="50" charset="-128"/>
                <a:ea typeface="メイリオ" panose="020B0604030504040204" pitchFamily="50" charset="-128"/>
              </a:rPr>
              <a:t>.</a:t>
            </a:r>
            <a:br>
              <a:rPr lang="en-US" altLang="ja-JP" sz="1200" dirty="0">
                <a:latin typeface="メイリオ" panose="020B0604030504040204" pitchFamily="50" charset="-128"/>
                <a:ea typeface="メイリオ" panose="020B0604030504040204" pitchFamily="50" charset="-128"/>
              </a:rPr>
            </a:b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lang="en-US" altLang="ja-JP" sz="1200" dirty="0">
                <a:latin typeface="メイリオ" panose="020B0604030504040204" pitchFamily="50" charset="-128"/>
                <a:ea typeface="メイリオ" panose="020B0604030504040204" pitchFamily="50" charset="-128"/>
                <a:hlinkClick r:id="rId8"/>
              </a:rPr>
              <a:t>https://www.mhlw.go.jp/stf/newpage_41971.html</a:t>
            </a:r>
            <a:endParaRPr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東京都港区</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児童相談所とは</a:t>
            </a:r>
            <a:r>
              <a:rPr lang="en-US" altLang="ja-JP" sz="1200" dirty="0">
                <a:latin typeface="メイリオ" panose="020B0604030504040204" pitchFamily="50" charset="-128"/>
                <a:ea typeface="メイリオ" panose="020B0604030504040204" pitchFamily="50" charset="-128"/>
              </a:rPr>
              <a:t>』</a:t>
            </a:r>
            <a:r>
              <a:rPr kumimoji="1" lang="ja-JP" altLang="en-US" sz="1200" spc="100" dirty="0">
                <a:solidFill>
                  <a:prstClr val="black"/>
                </a:solidFill>
                <a:latin typeface="メイリオ" panose="020B0604030504040204" pitchFamily="50" charset="-128"/>
                <a:ea typeface="メイリオ" panose="020B0604030504040204" pitchFamily="50" charset="-128"/>
              </a:rPr>
              <a:t> </a:t>
            </a: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lang="en-US" altLang="ja-JP" sz="1200" dirty="0">
                <a:latin typeface="メイリオ" panose="020B0604030504040204" pitchFamily="50" charset="-128"/>
                <a:ea typeface="メイリオ" panose="020B0604030504040204" pitchFamily="50" charset="-128"/>
                <a:hlinkClick r:id="rId9"/>
              </a:rPr>
              <a:t>https://www.city.minato.tokyo.jp/jidousoudanjunbitan/soudan/about.html</a:t>
            </a:r>
            <a:endParaRPr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こども家庭庁</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児童相談所の概要</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kumimoji="0" lang="en-US" altLang="ja-JP" sz="1200" dirty="0">
                <a:latin typeface="メイリオ" panose="020B0604030504040204" pitchFamily="50" charset="-128"/>
                <a:ea typeface="メイリオ" panose="020B0604030504040204" pitchFamily="50" charset="-128"/>
                <a:hlinkClick r:id="rId10"/>
              </a:rPr>
              <a:t>https://www.cfa.go.jp/assets/contents/node/basic_page/field_ref_resources/a176de99-390e-4065-a7fb-fe569ab2450c/43ce0992/20230401_policies_jidougyakutai_10.pdf</a:t>
            </a:r>
            <a:endParaRPr lang="ja-JP" altLang="en-US"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新保美香</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生活保護実践講座－利用者とともに歩む社会福祉実践－</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全国社会福祉協議会</a:t>
            </a:r>
            <a:r>
              <a:rPr lang="en-US" altLang="ja-JP" sz="1200" dirty="0">
                <a:latin typeface="メイリオ" panose="020B0604030504040204" pitchFamily="50" charset="-128"/>
                <a:ea typeface="メイリオ" panose="020B0604030504040204" pitchFamily="50" charset="-128"/>
              </a:rPr>
              <a:t>,2018</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a:t>
            </a:r>
          </a:p>
          <a:p>
            <a:pPr marL="342900" indent="-342900" eaLnBrk="1" fontAlgn="auto" hangingPunct="1">
              <a:spcBef>
                <a:spcPts val="300"/>
              </a:spcBef>
              <a:spcAft>
                <a:spcPts val="0"/>
              </a:spcAft>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新保美香「生活保護実践講座</a:t>
            </a:r>
            <a:r>
              <a:rPr lang="en-US" altLang="ja-JP" sz="1200" dirty="0">
                <a:latin typeface="メイリオ" panose="020B0604030504040204" pitchFamily="50" charset="-128"/>
                <a:ea typeface="メイリオ" panose="020B0604030504040204" pitchFamily="50" charset="-128"/>
              </a:rPr>
              <a:t>2023</a:t>
            </a:r>
            <a:r>
              <a:rPr lang="ja-JP" altLang="en-US" sz="1200" dirty="0">
                <a:solidFill>
                  <a:schemeClr val="tx1"/>
                </a:solidFill>
                <a:latin typeface="メイリオ" panose="020B0604030504040204" pitchFamily="50" charset="-128"/>
                <a:ea typeface="メイリオ" panose="020B0604030504040204" pitchFamily="50" charset="-128"/>
              </a:rPr>
              <a:t> ／第</a:t>
            </a:r>
            <a:r>
              <a:rPr lang="en-US" altLang="ja-JP" sz="1200" dirty="0">
                <a:solidFill>
                  <a:schemeClr val="tx1"/>
                </a:solidFill>
                <a:latin typeface="メイリオ" panose="020B0604030504040204" pitchFamily="50" charset="-128"/>
                <a:ea typeface="メイリオ" panose="020B0604030504040204" pitchFamily="50" charset="-128"/>
              </a:rPr>
              <a:t>10</a:t>
            </a:r>
            <a:r>
              <a:rPr lang="ja-JP" altLang="en-US" sz="1200" dirty="0">
                <a:solidFill>
                  <a:schemeClr val="tx1"/>
                </a:solidFill>
                <a:latin typeface="メイリオ" panose="020B0604030504040204" pitchFamily="50" charset="-128"/>
                <a:ea typeface="メイリオ" panose="020B0604030504040204" pitchFamily="50" charset="-128"/>
              </a:rPr>
              <a:t>回</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生活と福祉（</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月号）</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全国社会福祉協議会</a:t>
            </a:r>
            <a:r>
              <a:rPr lang="en-US" altLang="ja-JP" sz="1200" dirty="0">
                <a:latin typeface="メイリオ" panose="020B0604030504040204" pitchFamily="50" charset="-128"/>
                <a:ea typeface="メイリオ" panose="020B0604030504040204" pitchFamily="50" charset="-128"/>
              </a:rPr>
              <a:t>,2024</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a:t>
            </a:r>
          </a:p>
          <a:p>
            <a:pPr marL="342900" indent="-342900" eaLnBrk="1" fontAlgn="auto" hangingPunct="1">
              <a:spcBef>
                <a:spcPts val="300"/>
              </a:spcBef>
              <a:spcAft>
                <a:spcPts val="0"/>
              </a:spcAft>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神奈川県保健福祉局福祉部生活援護課</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神奈川県版子どもの健全育成プログラム</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月版</a:t>
            </a:r>
            <a:r>
              <a:rPr lang="en-US" altLang="ja-JP" sz="1200" dirty="0">
                <a:latin typeface="メイリオ" panose="020B0604030504040204" pitchFamily="50" charset="-128"/>
                <a:ea typeface="メイリオ" panose="020B0604030504040204" pitchFamily="50" charset="-128"/>
              </a:rPr>
              <a:t>.</a:t>
            </a:r>
          </a:p>
          <a:p>
            <a:pPr marL="342900" indent="-342900" eaLnBrk="1" fontAlgn="auto" hangingPunct="1">
              <a:spcBef>
                <a:spcPts val="300"/>
              </a:spcBef>
              <a:spcAft>
                <a:spcPts val="0"/>
              </a:spcAft>
              <a:buFont typeface="Arial" panose="020B0604020202020204" pitchFamily="34" charset="0"/>
              <a:buChar char="•"/>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社会的包摂サポートセンター編</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相談支援員必携 事例で見る生活困窮者</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中央法規出版</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,2015</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5" name="正方形/長方形 4">
            <a:extLst>
              <a:ext uri="{FF2B5EF4-FFF2-40B4-BE49-F238E27FC236}">
                <a16:creationId xmlns:a16="http://schemas.microsoft.com/office/drawing/2014/main" id="{F6C7F52C-7454-507F-DD98-96311E0CDBB0}"/>
              </a:ext>
            </a:extLst>
          </p:cNvPr>
          <p:cNvSpPr/>
          <p:nvPr/>
        </p:nvSpPr>
        <p:spPr>
          <a:xfrm>
            <a:off x="134937" y="5879100"/>
            <a:ext cx="9636125" cy="846386"/>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参考図書・文献</a:t>
            </a:r>
            <a:r>
              <a:rPr lang="en-US" altLang="ja-JP" sz="2000" b="1" spc="2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子どもの進路に関する情報</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カツ！</a:t>
            </a:r>
            <a:r>
              <a:rPr lang="en-US" altLang="ja-JP" sz="1200" dirty="0">
                <a:latin typeface="メイリオ" panose="020B0604030504040204" pitchFamily="50" charset="-128"/>
                <a:ea typeface="メイリオ" panose="020B0604030504040204" pitchFamily="50" charset="-128"/>
              </a:rPr>
              <a:t>】 </a:t>
            </a:r>
            <a:r>
              <a:rPr kumimoji="1" lang="ja-JP"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200" spc="100" dirty="0">
                <a:solidFill>
                  <a:prstClr val="black"/>
                </a:solidFill>
                <a:latin typeface="メイリオ" panose="020B0604030504040204" pitchFamily="50" charset="-128"/>
                <a:ea typeface="メイリオ" panose="020B0604030504040204" pitchFamily="50" charset="-128"/>
              </a:rPr>
              <a:t>7</a:t>
            </a:r>
            <a:r>
              <a:rPr kumimoji="1" lang="ja-JP"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ja-JP" sz="1200" spc="100" dirty="0">
                <a:solidFill>
                  <a:prstClr val="black"/>
                </a:solidFill>
                <a:latin typeface="メイリオ" panose="020B0604030504040204" pitchFamily="50" charset="-128"/>
                <a:ea typeface="メイリオ" panose="020B0604030504040204" pitchFamily="50" charset="-128"/>
              </a:rPr>
              <a:t>3</a:t>
            </a:r>
            <a:r>
              <a:rPr kumimoji="1" lang="ja-JP"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ja-JP" sz="1200" spc="100" dirty="0">
                <a:solidFill>
                  <a:prstClr val="black"/>
                </a:solidFill>
                <a:latin typeface="メイリオ" panose="020B0604030504040204" pitchFamily="50" charset="-128"/>
                <a:ea typeface="メイリオ" panose="020B0604030504040204" pitchFamily="50" charset="-128"/>
              </a:rPr>
              <a:t>24</a:t>
            </a:r>
            <a:r>
              <a:rPr kumimoji="1" lang="ja-JP" altLang="en-US" sz="1200" spc="100" dirty="0">
                <a:solidFill>
                  <a:prstClr val="black"/>
                </a:solidFill>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hlinkClick r:id="rId11"/>
              </a:rPr>
              <a:t>https://www.mhlw.go.jp/content/001270093.pdf</a:t>
            </a:r>
            <a:endParaRPr lang="en-US" altLang="ja-JP" sz="14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11750-EDD0-953D-3372-8E3C52A9A49D}"/>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9C73DC1B-046F-9954-89E5-B1413E29AF3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11" name="正方形/長方形 10">
            <a:extLst>
              <a:ext uri="{FF2B5EF4-FFF2-40B4-BE49-F238E27FC236}">
                <a16:creationId xmlns:a16="http://schemas.microsoft.com/office/drawing/2014/main" id="{2552B518-80C7-4DD2-7F27-861D7D3CAF3D}"/>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１．子どものいる世帯が抱えている悩み</a:t>
            </a:r>
          </a:p>
        </p:txBody>
      </p:sp>
      <p:sp>
        <p:nvSpPr>
          <p:cNvPr id="2" name="正方形/長方形 44">
            <a:extLst>
              <a:ext uri="{FF2B5EF4-FFF2-40B4-BE49-F238E27FC236}">
                <a16:creationId xmlns:a16="http://schemas.microsoft.com/office/drawing/2014/main" id="{0444BD4F-18FD-3F9C-9027-AB461EBC69C2}"/>
              </a:ext>
            </a:extLst>
          </p:cNvPr>
          <p:cNvSpPr>
            <a:spLocks noChangeArrowheads="1"/>
          </p:cNvSpPr>
          <p:nvPr/>
        </p:nvSpPr>
        <p:spPr bwMode="auto">
          <a:xfrm>
            <a:off x="7938" y="6528434"/>
            <a:ext cx="9776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spc="100" dirty="0">
                <a:latin typeface="メイリオ" panose="020B0604030504040204" pitchFamily="50" charset="-128"/>
                <a:ea typeface="メイリオ" panose="020B0604030504040204" pitchFamily="50" charset="-128"/>
              </a:rPr>
              <a:t>厚生労働省「資料１ 子どもの貧困への対応について」</a:t>
            </a:r>
            <a:r>
              <a:rPr lang="en-US" altLang="ja-JP" sz="1000" spc="100" dirty="0">
                <a:latin typeface="メイリオ" panose="020B0604030504040204" pitchFamily="50" charset="-128"/>
                <a:ea typeface="メイリオ" panose="020B0604030504040204" pitchFamily="50" charset="-128"/>
              </a:rPr>
              <a:t>『</a:t>
            </a:r>
            <a:r>
              <a:rPr lang="ja-JP" altLang="en-US" sz="10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回）</a:t>
            </a:r>
            <a:r>
              <a:rPr lang="en-US" altLang="ja-JP" sz="1000" spc="100" dirty="0">
                <a:latin typeface="メイリオ" panose="020B0604030504040204" pitchFamily="50" charset="-128"/>
                <a:ea typeface="メイリオ" panose="020B0604030504040204" pitchFamily="50" charset="-128"/>
              </a:rPr>
              <a:t>』,</a:t>
            </a:r>
            <a:br>
              <a:rPr lang="en-US" altLang="ja-JP" sz="1000" spc="100" dirty="0">
                <a:latin typeface="メイリオ" panose="020B0604030504040204" pitchFamily="50" charset="-128"/>
                <a:ea typeface="メイリオ" panose="020B0604030504040204" pitchFamily="50" charset="-128"/>
              </a:rPr>
            </a:br>
            <a:r>
              <a:rPr lang="en-US" altLang="ja-JP" sz="1000" spc="100" dirty="0">
                <a:latin typeface="メイリオ" panose="020B0604030504040204" pitchFamily="50" charset="-128"/>
                <a:ea typeface="メイリオ" panose="020B0604030504040204" pitchFamily="50" charset="-128"/>
              </a:rPr>
              <a:t>       </a:t>
            </a:r>
            <a:r>
              <a:rPr lang="ja-JP" altLang="en-US" sz="1000" spc="100" dirty="0">
                <a:latin typeface="メイリオ" panose="020B0604030504040204" pitchFamily="50" charset="-128"/>
                <a:ea typeface="メイリオ" panose="020B0604030504040204" pitchFamily="50" charset="-128"/>
              </a:rPr>
              <a:t>令和５年</a:t>
            </a:r>
            <a:r>
              <a:rPr lang="en-US" altLang="ja-JP" sz="1000" spc="100" dirty="0">
                <a:latin typeface="メイリオ" panose="020B0604030504040204" pitchFamily="50" charset="-128"/>
                <a:ea typeface="メイリオ" panose="020B0604030504040204" pitchFamily="50" charset="-128"/>
              </a:rPr>
              <a:t>11</a:t>
            </a:r>
            <a:r>
              <a:rPr lang="ja-JP" altLang="en-US" sz="1000" spc="100" dirty="0">
                <a:latin typeface="メイリオ" panose="020B0604030504040204" pitchFamily="50" charset="-128"/>
                <a:ea typeface="メイリオ" panose="020B0604030504040204" pitchFamily="50" charset="-128"/>
              </a:rPr>
              <a:t>月</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日</a:t>
            </a:r>
            <a:r>
              <a:rPr lang="en-US" altLang="ja-JP" sz="1000" spc="100" dirty="0">
                <a:latin typeface="メイリオ" panose="020B0604030504040204" pitchFamily="50" charset="-128"/>
                <a:ea typeface="メイリオ" panose="020B0604030504040204" pitchFamily="50" charset="-128"/>
              </a:rPr>
              <a:t>,</a:t>
            </a:r>
            <a:r>
              <a:rPr kumimoji="0" lang="en-US" altLang="ja-JP" sz="1000" dirty="0">
                <a:latin typeface="メイリオ" panose="020B0604030504040204" pitchFamily="50" charset="-128"/>
                <a:ea typeface="メイリオ" panose="020B0604030504040204" pitchFamily="50" charset="-128"/>
              </a:rPr>
              <a:t>p5</a:t>
            </a:r>
            <a:endParaRPr lang="en-US" altLang="ja-JP" sz="100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2C2CB67-E186-49E9-971F-E0B934067D7B}"/>
              </a:ext>
            </a:extLst>
          </p:cNvPr>
          <p:cNvPicPr>
            <a:picLocks noChangeAspect="1"/>
          </p:cNvPicPr>
          <p:nvPr/>
        </p:nvPicPr>
        <p:blipFill>
          <a:blip r:embed="rId3"/>
          <a:srcRect t="965"/>
          <a:stretch/>
        </p:blipFill>
        <p:spPr>
          <a:xfrm>
            <a:off x="789940" y="1831690"/>
            <a:ext cx="8326120" cy="4303997"/>
          </a:xfrm>
          <a:prstGeom prst="rect">
            <a:avLst/>
          </a:prstGeom>
        </p:spPr>
      </p:pic>
      <p:sp>
        <p:nvSpPr>
          <p:cNvPr id="4" name="テキスト ボックス 2">
            <a:extLst>
              <a:ext uri="{FF2B5EF4-FFF2-40B4-BE49-F238E27FC236}">
                <a16:creationId xmlns:a16="http://schemas.microsoft.com/office/drawing/2014/main" id="{D090FEEC-3201-83A7-3B30-5EAD8A11CEFF}"/>
              </a:ext>
            </a:extLst>
          </p:cNvPr>
          <p:cNvSpPr txBox="1">
            <a:spLocks noChangeArrowheads="1"/>
          </p:cNvSpPr>
          <p:nvPr/>
        </p:nvSpPr>
        <p:spPr bwMode="auto">
          <a:xfrm>
            <a:off x="316706" y="722313"/>
            <a:ext cx="8967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pPr>
            <a:r>
              <a:rPr lang="ja-JP" altLang="en-US" sz="1600" spc="100" dirty="0">
                <a:latin typeface="メイリオ" panose="020B0604030504040204" pitchFamily="50" charset="-128"/>
                <a:ea typeface="メイリオ" panose="020B0604030504040204" pitchFamily="50" charset="-128"/>
              </a:rPr>
              <a:t>生活保護受給世帯において、</a:t>
            </a:r>
            <a:r>
              <a:rPr lang="ja-JP" altLang="en-US" sz="1600" b="1" u="sng" spc="100" dirty="0">
                <a:latin typeface="メイリオ" panose="020B0604030504040204" pitchFamily="50" charset="-128"/>
                <a:ea typeface="メイリオ" panose="020B0604030504040204" pitchFamily="50" charset="-128"/>
              </a:rPr>
              <a:t>保護者</a:t>
            </a:r>
            <a:r>
              <a:rPr lang="ja-JP" altLang="en-US" sz="1600" spc="100" dirty="0">
                <a:latin typeface="メイリオ" panose="020B0604030504040204" pitchFamily="50" charset="-128"/>
                <a:ea typeface="メイリオ" panose="020B0604030504040204" pitchFamily="50" charset="-128"/>
              </a:rPr>
              <a:t>が困っていることや悩んでいること、相談したいことは「生活費、生活の苦しさ」の次に、「子どもの将来・進学・進路」が多いことがわかります。</a:t>
            </a:r>
            <a:endParaRPr lang="en-US" altLang="ja-JP" sz="1600" spc="100"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0E3D048B-B234-81CF-857A-270D89B8D5AA}"/>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．子どものいる世帯の状況について</a:t>
            </a:r>
          </a:p>
        </p:txBody>
      </p:sp>
    </p:spTree>
    <p:extLst>
      <p:ext uri="{BB962C8B-B14F-4D97-AF65-F5344CB8AC3E}">
        <p14:creationId xmlns:p14="http://schemas.microsoft.com/office/powerpoint/2010/main" val="149516682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78269-E297-B27B-69D1-4885F4B58E1A}"/>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4C63C488-B206-0A55-0FC6-5927D24BD37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pic>
        <p:nvPicPr>
          <p:cNvPr id="6" name="図 5">
            <a:extLst>
              <a:ext uri="{FF2B5EF4-FFF2-40B4-BE49-F238E27FC236}">
                <a16:creationId xmlns:a16="http://schemas.microsoft.com/office/drawing/2014/main" id="{49456585-DA3A-FBC1-D0C7-50D4136EAAD0}"/>
              </a:ext>
            </a:extLst>
          </p:cNvPr>
          <p:cNvPicPr>
            <a:picLocks noChangeAspect="1"/>
          </p:cNvPicPr>
          <p:nvPr/>
        </p:nvPicPr>
        <p:blipFill>
          <a:blip r:embed="rId3"/>
          <a:stretch>
            <a:fillRect/>
          </a:stretch>
        </p:blipFill>
        <p:spPr>
          <a:xfrm>
            <a:off x="578707" y="1795997"/>
            <a:ext cx="8748586" cy="4216718"/>
          </a:xfrm>
          <a:prstGeom prst="rect">
            <a:avLst/>
          </a:prstGeom>
        </p:spPr>
      </p:pic>
      <p:sp>
        <p:nvSpPr>
          <p:cNvPr id="3" name="テキスト ボックス 2">
            <a:extLst>
              <a:ext uri="{FF2B5EF4-FFF2-40B4-BE49-F238E27FC236}">
                <a16:creationId xmlns:a16="http://schemas.microsoft.com/office/drawing/2014/main" id="{CA09F44B-0F14-2087-E27E-4E6852F55818}"/>
              </a:ext>
            </a:extLst>
          </p:cNvPr>
          <p:cNvSpPr txBox="1">
            <a:spLocks noChangeArrowheads="1"/>
          </p:cNvSpPr>
          <p:nvPr/>
        </p:nvSpPr>
        <p:spPr bwMode="auto">
          <a:xfrm>
            <a:off x="316706" y="722313"/>
            <a:ext cx="8967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pPr>
            <a:r>
              <a:rPr lang="ja-JP" altLang="en-US" sz="1600" spc="100" dirty="0">
                <a:latin typeface="メイリオ" panose="020B0604030504040204" pitchFamily="50" charset="-128"/>
                <a:ea typeface="メイリオ" panose="020B0604030504040204" pitchFamily="50" charset="-128"/>
              </a:rPr>
              <a:t>生活保護受給世帯において、</a:t>
            </a:r>
            <a:r>
              <a:rPr lang="ja-JP" altLang="en-US" sz="1600" b="1" u="sng" spc="100" dirty="0">
                <a:latin typeface="メイリオ" panose="020B0604030504040204" pitchFamily="50" charset="-128"/>
                <a:ea typeface="メイリオ" panose="020B0604030504040204" pitchFamily="50" charset="-128"/>
              </a:rPr>
              <a:t>子ども</a:t>
            </a:r>
            <a:r>
              <a:rPr lang="ja-JP" altLang="en-US" sz="1600" spc="100" dirty="0">
                <a:latin typeface="メイリオ" panose="020B0604030504040204" pitchFamily="50" charset="-128"/>
                <a:ea typeface="メイリオ" panose="020B0604030504040204" pitchFamily="50" charset="-128"/>
              </a:rPr>
              <a:t>が困っていることや悩んでいること、相談したいことは「進学・進路の希望と現実について」「周囲との関係について・いじめ」が多いことがわかります。</a:t>
            </a:r>
            <a:endParaRPr lang="en-US" altLang="ja-JP" sz="1600" spc="100" dirty="0">
              <a:latin typeface="メイリオ" panose="020B0604030504040204" pitchFamily="50" charset="-128"/>
              <a:ea typeface="メイリオ" panose="020B0604030504040204" pitchFamily="50" charset="-128"/>
            </a:endParaRPr>
          </a:p>
        </p:txBody>
      </p:sp>
      <p:sp>
        <p:nvSpPr>
          <p:cNvPr id="4" name="正方形/長方形 44">
            <a:extLst>
              <a:ext uri="{FF2B5EF4-FFF2-40B4-BE49-F238E27FC236}">
                <a16:creationId xmlns:a16="http://schemas.microsoft.com/office/drawing/2014/main" id="{C9C7B240-127E-4EDD-DCFD-692EA1DF9E61}"/>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5" name="正方形/長方形 44">
            <a:extLst>
              <a:ext uri="{FF2B5EF4-FFF2-40B4-BE49-F238E27FC236}">
                <a16:creationId xmlns:a16="http://schemas.microsoft.com/office/drawing/2014/main" id="{37282A11-E325-AF71-A3E6-5F8137299BC7}"/>
              </a:ext>
            </a:extLst>
          </p:cNvPr>
          <p:cNvSpPr>
            <a:spLocks noChangeArrowheads="1"/>
          </p:cNvSpPr>
          <p:nvPr/>
        </p:nvSpPr>
        <p:spPr bwMode="auto">
          <a:xfrm>
            <a:off x="7938" y="6528434"/>
            <a:ext cx="9776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spc="100" dirty="0">
                <a:latin typeface="メイリオ" panose="020B0604030504040204" pitchFamily="50" charset="-128"/>
                <a:ea typeface="メイリオ" panose="020B0604030504040204" pitchFamily="50" charset="-128"/>
              </a:rPr>
              <a:t>厚生労働省「資料１ 子どもの貧困への対応について」</a:t>
            </a:r>
            <a:r>
              <a:rPr lang="en-US" altLang="ja-JP" sz="1000" spc="100" dirty="0">
                <a:latin typeface="メイリオ" panose="020B0604030504040204" pitchFamily="50" charset="-128"/>
                <a:ea typeface="メイリオ" panose="020B0604030504040204" pitchFamily="50" charset="-128"/>
              </a:rPr>
              <a:t>『</a:t>
            </a:r>
            <a:r>
              <a:rPr lang="ja-JP" altLang="en-US" sz="10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回）</a:t>
            </a:r>
            <a:r>
              <a:rPr lang="en-US" altLang="ja-JP" sz="1000" spc="100" dirty="0">
                <a:latin typeface="メイリオ" panose="020B0604030504040204" pitchFamily="50" charset="-128"/>
                <a:ea typeface="メイリオ" panose="020B0604030504040204" pitchFamily="50" charset="-128"/>
              </a:rPr>
              <a:t>』,</a:t>
            </a:r>
            <a:br>
              <a:rPr lang="en-US" altLang="ja-JP" sz="1000" spc="100" dirty="0">
                <a:latin typeface="メイリオ" panose="020B0604030504040204" pitchFamily="50" charset="-128"/>
                <a:ea typeface="メイリオ" panose="020B0604030504040204" pitchFamily="50" charset="-128"/>
              </a:rPr>
            </a:br>
            <a:r>
              <a:rPr lang="en-US" altLang="ja-JP" sz="1000" spc="100" dirty="0">
                <a:latin typeface="メイリオ" panose="020B0604030504040204" pitchFamily="50" charset="-128"/>
                <a:ea typeface="メイリオ" panose="020B0604030504040204" pitchFamily="50" charset="-128"/>
              </a:rPr>
              <a:t>       </a:t>
            </a:r>
            <a:r>
              <a:rPr lang="ja-JP" altLang="en-US" sz="1000" spc="100" dirty="0">
                <a:latin typeface="メイリオ" panose="020B0604030504040204" pitchFamily="50" charset="-128"/>
                <a:ea typeface="メイリオ" panose="020B0604030504040204" pitchFamily="50" charset="-128"/>
              </a:rPr>
              <a:t>令和５年</a:t>
            </a:r>
            <a:r>
              <a:rPr lang="en-US" altLang="ja-JP" sz="1000" spc="100" dirty="0">
                <a:latin typeface="メイリオ" panose="020B0604030504040204" pitchFamily="50" charset="-128"/>
                <a:ea typeface="メイリオ" panose="020B0604030504040204" pitchFamily="50" charset="-128"/>
              </a:rPr>
              <a:t>11</a:t>
            </a:r>
            <a:r>
              <a:rPr lang="ja-JP" altLang="en-US" sz="1000" spc="100" dirty="0">
                <a:latin typeface="メイリオ" panose="020B0604030504040204" pitchFamily="50" charset="-128"/>
                <a:ea typeface="メイリオ" panose="020B0604030504040204" pitchFamily="50" charset="-128"/>
              </a:rPr>
              <a:t>月</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日</a:t>
            </a:r>
            <a:r>
              <a:rPr lang="en-US" altLang="ja-JP" sz="1000" spc="100" dirty="0">
                <a:latin typeface="メイリオ" panose="020B0604030504040204" pitchFamily="50" charset="-128"/>
                <a:ea typeface="メイリオ" panose="020B0604030504040204" pitchFamily="50" charset="-128"/>
              </a:rPr>
              <a:t>,</a:t>
            </a:r>
            <a:r>
              <a:rPr kumimoji="0" lang="en-US" altLang="ja-JP" sz="1000" dirty="0">
                <a:latin typeface="メイリオ" panose="020B0604030504040204" pitchFamily="50" charset="-128"/>
                <a:ea typeface="メイリオ" panose="020B0604030504040204" pitchFamily="50" charset="-128"/>
              </a:rPr>
              <a:t>p6</a:t>
            </a:r>
          </a:p>
        </p:txBody>
      </p:sp>
    </p:spTree>
    <p:extLst>
      <p:ext uri="{BB962C8B-B14F-4D97-AF65-F5344CB8AC3E}">
        <p14:creationId xmlns:p14="http://schemas.microsoft.com/office/powerpoint/2010/main" val="145572482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99EC4-E32C-4A99-6A15-2E6EAFEEC5D3}"/>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B2E1C471-F6AD-7447-DF06-45419D5F61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B7F32FA0-64BE-FFD7-757B-A74B2EB6353E}"/>
              </a:ext>
            </a:extLst>
          </p:cNvPr>
          <p:cNvSpPr/>
          <p:nvPr/>
        </p:nvSpPr>
        <p:spPr>
          <a:xfrm>
            <a:off x="638174" y="1298893"/>
            <a:ext cx="8709025" cy="2446824"/>
          </a:xfrm>
          <a:prstGeom prst="rect">
            <a:avLst/>
          </a:prstGeom>
        </p:spPr>
        <p:txBody>
          <a:bodyPr wrap="square">
            <a:spAutoFit/>
          </a:bodyPr>
          <a:lstStyle/>
          <a:p>
            <a:pPr eaLnBrk="1" fontAlgn="auto" hangingPunct="1">
              <a:spcBef>
                <a:spcPts val="0"/>
              </a:spcBef>
              <a:spcAft>
                <a:spcPts val="600"/>
              </a:spcAft>
              <a:defRPr/>
            </a:pPr>
            <a:r>
              <a:rPr lang="ja-JP" altLang="en-US" sz="2400" b="1" spc="100" dirty="0">
                <a:latin typeface="メイリオ" panose="020B0604030504040204" pitchFamily="50" charset="-128"/>
                <a:ea typeface="メイリオ" panose="020B0604030504040204" pitchFamily="50" charset="-128"/>
              </a:rPr>
              <a:t>①子どもの生活課題（例）</a:t>
            </a:r>
            <a:endParaRPr lang="en-US" altLang="ja-JP" sz="2400" b="1" spc="100" dirty="0">
              <a:latin typeface="メイリオ" panose="020B0604030504040204" pitchFamily="50" charset="-128"/>
              <a:ea typeface="メイリオ" panose="020B0604030504040204" pitchFamily="50" charset="-128"/>
            </a:endParaRPr>
          </a:p>
          <a:p>
            <a:pPr marL="360000" eaLnBrk="1" fontAlgn="auto" hangingPunct="1">
              <a:spcBef>
                <a:spcPts val="0"/>
              </a:spcBef>
              <a:spcAft>
                <a:spcPts val="1800"/>
              </a:spcAft>
              <a:defRPr/>
            </a:pPr>
            <a:r>
              <a:rPr lang="ja-JP" altLang="en-US" sz="2000" spc="100" dirty="0">
                <a:latin typeface="メイリオ" panose="020B0604030504040204" pitchFamily="50" charset="-128"/>
                <a:ea typeface="メイリオ" panose="020B0604030504040204" pitchFamily="50" charset="-128"/>
              </a:rPr>
              <a:t>虐待、障害・傷病、いじめ、不登校、ひきこもり、非行、学力の</a:t>
            </a:r>
            <a:br>
              <a:rPr lang="en-US" altLang="ja-JP" sz="2000" spc="100" dirty="0">
                <a:latin typeface="メイリオ" panose="020B0604030504040204" pitchFamily="50" charset="-128"/>
                <a:ea typeface="メイリオ" panose="020B0604030504040204" pitchFamily="50" charset="-128"/>
              </a:rPr>
            </a:br>
            <a:r>
              <a:rPr lang="ja-JP" altLang="en-US" sz="2000" spc="100" dirty="0">
                <a:latin typeface="メイリオ" panose="020B0604030504040204" pitchFamily="50" charset="-128"/>
                <a:ea typeface="メイリオ" panose="020B0604030504040204" pitchFamily="50" charset="-128"/>
              </a:rPr>
              <a:t>未定着・進学の断念、居場所がない、親と一緒に暮らせない　など</a:t>
            </a:r>
            <a:endParaRPr lang="en-US" altLang="ja-JP" sz="20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600"/>
              </a:spcAft>
              <a:defRPr/>
            </a:pPr>
            <a:r>
              <a:rPr lang="ja-JP" altLang="en-US" sz="2400" b="1" spc="100" dirty="0">
                <a:latin typeface="メイリオ" panose="020B0604030504040204" pitchFamily="50" charset="-128"/>
                <a:ea typeface="メイリオ" panose="020B0604030504040204" pitchFamily="50" charset="-128"/>
              </a:rPr>
              <a:t>②親自身の生活課題（例）</a:t>
            </a:r>
            <a:endParaRPr lang="en-US" altLang="ja-JP" sz="2400" b="1" spc="100" dirty="0">
              <a:latin typeface="メイリオ" panose="020B0604030504040204" pitchFamily="50" charset="-128"/>
              <a:ea typeface="メイリオ" panose="020B0604030504040204" pitchFamily="50" charset="-128"/>
            </a:endParaRPr>
          </a:p>
          <a:p>
            <a:pPr marL="360000" eaLnBrk="1" fontAlgn="auto" hangingPunct="1">
              <a:spcBef>
                <a:spcPts val="0"/>
              </a:spcBef>
              <a:spcAft>
                <a:spcPts val="0"/>
              </a:spcAft>
              <a:defRPr/>
            </a:pPr>
            <a:r>
              <a:rPr lang="ja-JP" altLang="en-US" sz="2000" spc="100" dirty="0">
                <a:latin typeface="メイリオ" panose="020B0604030504040204" pitchFamily="50" charset="-128"/>
                <a:ea typeface="メイリオ" panose="020B0604030504040204" pitchFamily="50" charset="-128"/>
              </a:rPr>
              <a:t>障害・傷病、多重債務、夫婦不仲、</a:t>
            </a:r>
            <a:r>
              <a:rPr lang="en-US" altLang="ja-JP" sz="2000" spc="100" dirty="0">
                <a:latin typeface="メイリオ" panose="020B0604030504040204" pitchFamily="50" charset="-128"/>
                <a:ea typeface="メイリオ" panose="020B0604030504040204" pitchFamily="50" charset="-128"/>
              </a:rPr>
              <a:t>DV</a:t>
            </a:r>
            <a:r>
              <a:rPr lang="ja-JP" altLang="en-US" sz="2000" spc="100" dirty="0">
                <a:latin typeface="メイリオ" panose="020B0604030504040204" pitchFamily="50" charset="-128"/>
                <a:ea typeface="メイリオ" panose="020B0604030504040204" pitchFamily="50" charset="-128"/>
              </a:rPr>
              <a:t>、離婚問題、求職、</a:t>
            </a:r>
            <a:endParaRPr lang="en-US" altLang="ja-JP" sz="2000" spc="100" dirty="0">
              <a:latin typeface="メイリオ" panose="020B0604030504040204" pitchFamily="50" charset="-128"/>
              <a:ea typeface="メイリオ" panose="020B0604030504040204" pitchFamily="50" charset="-128"/>
            </a:endParaRPr>
          </a:p>
          <a:p>
            <a:pPr marL="360000" eaLnBrk="1" fontAlgn="auto" hangingPunct="1">
              <a:spcBef>
                <a:spcPts val="0"/>
              </a:spcBef>
              <a:spcAft>
                <a:spcPts val="1200"/>
              </a:spcAft>
              <a:defRPr/>
            </a:pPr>
            <a:r>
              <a:rPr lang="ja-JP" altLang="en-US" sz="2000" spc="100" dirty="0">
                <a:latin typeface="メイリオ" panose="020B0604030504040204" pitchFamily="50" charset="-128"/>
                <a:ea typeface="メイリオ" panose="020B0604030504040204" pitchFamily="50" charset="-128"/>
              </a:rPr>
              <a:t>育児放棄、相談相手の不在・孤立　など</a:t>
            </a:r>
          </a:p>
        </p:txBody>
      </p:sp>
      <p:sp>
        <p:nvSpPr>
          <p:cNvPr id="4" name="正方形/長方形 5">
            <a:extLst>
              <a:ext uri="{FF2B5EF4-FFF2-40B4-BE49-F238E27FC236}">
                <a16:creationId xmlns:a16="http://schemas.microsoft.com/office/drawing/2014/main" id="{02D77365-552A-0A22-4B2F-B491B31F67CB}"/>
              </a:ext>
            </a:extLst>
          </p:cNvPr>
          <p:cNvSpPr>
            <a:spLocks noChangeArrowheads="1"/>
          </p:cNvSpPr>
          <p:nvPr/>
        </p:nvSpPr>
        <p:spPr bwMode="auto">
          <a:xfrm>
            <a:off x="1039574" y="4323198"/>
            <a:ext cx="782685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spcAft>
                <a:spcPts val="600"/>
              </a:spcAft>
              <a:buFontTx/>
              <a:buNone/>
            </a:pPr>
            <a:r>
              <a:rPr kumimoji="0" lang="ja-JP" altLang="en-US" sz="2400" b="1" spc="100" dirty="0">
                <a:latin typeface="メイリオ" panose="020B0604030504040204" pitchFamily="50" charset="-128"/>
                <a:ea typeface="メイリオ" panose="020B0604030504040204" pitchFamily="50" charset="-128"/>
              </a:rPr>
              <a:t>子どものいる世帯では</a:t>
            </a:r>
            <a:endParaRPr kumimoji="0" lang="en-US" altLang="ja-JP" sz="2400" b="1" spc="100" dirty="0">
              <a:latin typeface="メイリオ" panose="020B0604030504040204" pitchFamily="50" charset="-128"/>
              <a:ea typeface="メイリオ" panose="020B0604030504040204" pitchFamily="50" charset="-128"/>
            </a:endParaRPr>
          </a:p>
          <a:p>
            <a:pPr algn="ctr" eaLnBrk="1" hangingPunct="1">
              <a:lnSpc>
                <a:spcPct val="100000"/>
              </a:lnSpc>
              <a:spcBef>
                <a:spcPct val="0"/>
              </a:spcBef>
              <a:spcAft>
                <a:spcPts val="600"/>
              </a:spcAft>
              <a:buFontTx/>
              <a:buNone/>
            </a:pPr>
            <a:r>
              <a:rPr kumimoji="0" lang="ja-JP" altLang="en-US" sz="2400" b="1" spc="100" dirty="0">
                <a:latin typeface="メイリオ" panose="020B0604030504040204" pitchFamily="50" charset="-128"/>
                <a:ea typeface="メイリオ" panose="020B0604030504040204" pitchFamily="50" charset="-128"/>
              </a:rPr>
              <a:t>「子どもの課題」と「親自身の課題」が</a:t>
            </a:r>
            <a:endParaRPr kumimoji="0" lang="en-US" altLang="ja-JP" sz="2400" b="1" spc="100" dirty="0">
              <a:latin typeface="メイリオ" panose="020B0604030504040204" pitchFamily="50" charset="-128"/>
              <a:ea typeface="メイリオ" panose="020B0604030504040204" pitchFamily="50" charset="-128"/>
            </a:endParaRPr>
          </a:p>
          <a:p>
            <a:pPr algn="ctr" eaLnBrk="1" hangingPunct="1">
              <a:lnSpc>
                <a:spcPct val="100000"/>
              </a:lnSpc>
              <a:spcBef>
                <a:spcPct val="0"/>
              </a:spcBef>
              <a:spcAft>
                <a:spcPts val="600"/>
              </a:spcAft>
              <a:buFontTx/>
              <a:buNone/>
            </a:pPr>
            <a:r>
              <a:rPr kumimoji="0" lang="ja-JP" altLang="en-US" sz="2400" b="1" spc="100" dirty="0">
                <a:latin typeface="メイリオ" panose="020B0604030504040204" pitchFamily="50" charset="-128"/>
                <a:ea typeface="メイリオ" panose="020B0604030504040204" pitchFamily="50" charset="-128"/>
              </a:rPr>
              <a:t>混在（複合化）していることもあります。</a:t>
            </a:r>
          </a:p>
        </p:txBody>
      </p:sp>
      <p:sp>
        <p:nvSpPr>
          <p:cNvPr id="9" name="四角形: 角を丸くする 8">
            <a:extLst>
              <a:ext uri="{FF2B5EF4-FFF2-40B4-BE49-F238E27FC236}">
                <a16:creationId xmlns:a16="http://schemas.microsoft.com/office/drawing/2014/main" id="{9B479295-BBB5-6437-2EFE-FB673930EBD1}"/>
              </a:ext>
            </a:extLst>
          </p:cNvPr>
          <p:cNvSpPr/>
          <p:nvPr/>
        </p:nvSpPr>
        <p:spPr>
          <a:xfrm>
            <a:off x="92393" y="671779"/>
            <a:ext cx="5820727"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300" dirty="0">
                <a:solidFill>
                  <a:prstClr val="black"/>
                </a:solidFill>
                <a:latin typeface="メイリオ" panose="020B0604030504040204" pitchFamily="50" charset="-128"/>
                <a:ea typeface="メイリオ" panose="020B0604030504040204" pitchFamily="50" charset="-128"/>
              </a:rPr>
              <a:t>子どものいる世帯における主な生活課題</a:t>
            </a:r>
          </a:p>
        </p:txBody>
      </p:sp>
      <p:sp>
        <p:nvSpPr>
          <p:cNvPr id="5" name="二等辺三角形 4">
            <a:extLst>
              <a:ext uri="{FF2B5EF4-FFF2-40B4-BE49-F238E27FC236}">
                <a16:creationId xmlns:a16="http://schemas.microsoft.com/office/drawing/2014/main" id="{344A7712-6F73-FDC5-BEAC-624D7C72DE9D}"/>
              </a:ext>
            </a:extLst>
          </p:cNvPr>
          <p:cNvSpPr/>
          <p:nvPr/>
        </p:nvSpPr>
        <p:spPr>
          <a:xfrm flipV="1">
            <a:off x="4693603" y="3860800"/>
            <a:ext cx="518795" cy="28448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44">
            <a:extLst>
              <a:ext uri="{FF2B5EF4-FFF2-40B4-BE49-F238E27FC236}">
                <a16:creationId xmlns:a16="http://schemas.microsoft.com/office/drawing/2014/main" id="{EEBD74CF-2D3E-E035-D23E-4845EB744F0A}"/>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7" name="吹き出し: 角を丸めた四角形 6">
            <a:extLst>
              <a:ext uri="{FF2B5EF4-FFF2-40B4-BE49-F238E27FC236}">
                <a16:creationId xmlns:a16="http://schemas.microsoft.com/office/drawing/2014/main" id="{FAF37A84-343C-98D1-2A80-3E56C7651095}"/>
              </a:ext>
            </a:extLst>
          </p:cNvPr>
          <p:cNvSpPr/>
          <p:nvPr/>
        </p:nvSpPr>
        <p:spPr>
          <a:xfrm>
            <a:off x="1241658" y="5871323"/>
            <a:ext cx="6958065" cy="523875"/>
          </a:xfrm>
          <a:prstGeom prst="wedgeRoundRectCallout">
            <a:avLst>
              <a:gd name="adj1" fmla="val 53554"/>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両者の課題が混在している場合、どのような観点で支援すべきか、次頁で確認しましょう</a:t>
            </a:r>
          </a:p>
        </p:txBody>
      </p:sp>
      <p:pic>
        <p:nvPicPr>
          <p:cNvPr id="10" name="図 9" descr="黒い背景と男性の絵&#10;&#10;AI によって生成されたコンテンツは間違っている可能性があります。">
            <a:extLst>
              <a:ext uri="{FF2B5EF4-FFF2-40B4-BE49-F238E27FC236}">
                <a16:creationId xmlns:a16="http://schemas.microsoft.com/office/drawing/2014/main" id="{605EA77E-86A3-8AC8-1508-C3727C30CF5B}"/>
              </a:ext>
            </a:extLst>
          </p:cNvPr>
          <p:cNvPicPr>
            <a:picLocks noChangeAspect="1"/>
          </p:cNvPicPr>
          <p:nvPr/>
        </p:nvPicPr>
        <p:blipFill>
          <a:blip r:embed="rId3">
            <a:extLst>
              <a:ext uri="{28A0092B-C50C-407E-A947-70E740481C1C}">
                <a14:useLocalDpi xmlns:a14="http://schemas.microsoft.com/office/drawing/2010/main" val="0"/>
              </a:ext>
            </a:extLst>
          </a:blip>
          <a:srcRect l="18587" t="14375" r="12569" b="15184"/>
          <a:stretch/>
        </p:blipFill>
        <p:spPr>
          <a:xfrm>
            <a:off x="8251825" y="5745983"/>
            <a:ext cx="1018811" cy="1042439"/>
          </a:xfrm>
          <a:prstGeom prst="rect">
            <a:avLst/>
          </a:prstGeom>
        </p:spPr>
      </p:pic>
    </p:spTree>
    <p:extLst>
      <p:ext uri="{BB962C8B-B14F-4D97-AF65-F5344CB8AC3E}">
        <p14:creationId xmlns:p14="http://schemas.microsoft.com/office/powerpoint/2010/main" val="394647582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85E35-C2F4-D88E-A782-611351727BBF}"/>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279DB67B-C32A-FECE-99D2-15D704C2E09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9" name="四角形: 角を丸くする 8">
            <a:extLst>
              <a:ext uri="{FF2B5EF4-FFF2-40B4-BE49-F238E27FC236}">
                <a16:creationId xmlns:a16="http://schemas.microsoft.com/office/drawing/2014/main" id="{0E079363-D49A-9FFA-4D94-9E48ED3059FD}"/>
              </a:ext>
            </a:extLst>
          </p:cNvPr>
          <p:cNvSpPr/>
          <p:nvPr/>
        </p:nvSpPr>
        <p:spPr>
          <a:xfrm>
            <a:off x="92393" y="671779"/>
            <a:ext cx="5820727"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300" dirty="0">
                <a:solidFill>
                  <a:prstClr val="black"/>
                </a:solidFill>
                <a:latin typeface="メイリオ" panose="020B0604030504040204" pitchFamily="50" charset="-128"/>
                <a:ea typeface="メイリオ" panose="020B0604030504040204" pitchFamily="50" charset="-128"/>
              </a:rPr>
              <a:t>子どものいる世帯における主な生活課題</a:t>
            </a:r>
          </a:p>
        </p:txBody>
      </p:sp>
      <p:sp>
        <p:nvSpPr>
          <p:cNvPr id="6" name="正方形/長方形 44">
            <a:extLst>
              <a:ext uri="{FF2B5EF4-FFF2-40B4-BE49-F238E27FC236}">
                <a16:creationId xmlns:a16="http://schemas.microsoft.com/office/drawing/2014/main" id="{C637570F-F7B2-E3AD-FA8B-C91F8C5F3EAC}"/>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DD70273E-F639-6DBE-585A-2E15EA7F9F2A}"/>
              </a:ext>
            </a:extLst>
          </p:cNvPr>
          <p:cNvSpPr/>
          <p:nvPr/>
        </p:nvSpPr>
        <p:spPr>
          <a:xfrm>
            <a:off x="609833" y="2147084"/>
            <a:ext cx="8686334" cy="3258035"/>
          </a:xfrm>
          <a:prstGeom prst="rect">
            <a:avLst/>
          </a:prstGeom>
          <a:noFill/>
          <a:ln w="571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1200"/>
              </a:spcBef>
              <a:spcAft>
                <a:spcPct val="0"/>
              </a:spcAft>
              <a:buClrTx/>
              <a:buSzTx/>
              <a:tabLst/>
              <a:defRPr/>
            </a:pPr>
            <a:r>
              <a:rPr kumimoji="0" lang="ja-JP" altLang="en-US" sz="2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子どもと親自身の生活課題が混在（複合化）している場合、</a:t>
            </a:r>
            <a:br>
              <a:rPr kumimoji="0" lang="en-US" altLang="ja-JP" sz="2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sz="2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子どもの課題と親自身の課題を</a:t>
            </a:r>
            <a:br>
              <a:rPr kumimoji="0" lang="en-US" altLang="ja-JP" sz="2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sz="2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理解・整理（アセスメント）することが重要です。</a:t>
            </a:r>
            <a:endParaRPr kumimoji="0" lang="en-US" altLang="ja-JP" sz="2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1200"/>
              </a:spcBef>
              <a:spcAft>
                <a:spcPct val="0"/>
              </a:spcAft>
              <a:buClrTx/>
              <a:buSzTx/>
              <a:tabLst/>
              <a:defRPr/>
            </a:pPr>
            <a:r>
              <a:rPr lang="ja-JP" altLang="en-US" sz="2400" spc="100" dirty="0">
                <a:solidFill>
                  <a:prstClr val="black"/>
                </a:solidFill>
                <a:latin typeface="メイリオ" panose="020B0604030504040204" pitchFamily="50" charset="-128"/>
                <a:ea typeface="メイリオ" panose="020B0604030504040204" pitchFamily="50" charset="-128"/>
              </a:rPr>
              <a:t>それを踏まえて、ご本人たちの希望を確認しつつ、</a:t>
            </a:r>
            <a:br>
              <a:rPr lang="en-US" altLang="ja-JP" sz="2400" spc="100" dirty="0">
                <a:solidFill>
                  <a:prstClr val="black"/>
                </a:solidFill>
                <a:latin typeface="メイリオ" panose="020B0604030504040204" pitchFamily="50" charset="-128"/>
                <a:ea typeface="メイリオ" panose="020B0604030504040204" pitchFamily="50" charset="-128"/>
              </a:rPr>
            </a:br>
            <a:r>
              <a:rPr lang="ja-JP" altLang="en-US" sz="2400" spc="100" dirty="0">
                <a:solidFill>
                  <a:prstClr val="black"/>
                </a:solidFill>
                <a:latin typeface="メイリオ" panose="020B0604030504040204" pitchFamily="50" charset="-128"/>
                <a:ea typeface="メイリオ" panose="020B0604030504040204" pitchFamily="50" charset="-128"/>
              </a:rPr>
              <a:t>どのような支援が必要か、何から支援すべきか、</a:t>
            </a:r>
            <a:endParaRPr lang="en-US" altLang="ja-JP" sz="2400" spc="100" dirty="0">
              <a:solidFill>
                <a:prstClr val="black"/>
              </a:solidFill>
              <a:latin typeface="メイリオ" panose="020B0604030504040204" pitchFamily="50" charset="-128"/>
              <a:ea typeface="メイリオ" panose="020B0604030504040204" pitchFamily="50" charset="-128"/>
            </a:endParaRPr>
          </a:p>
          <a:p>
            <a:pPr marR="0" lvl="0" algn="ctr" defTabSz="457200" rtl="0" eaLnBrk="1" fontAlgn="base" latinLnBrk="0" hangingPunct="1">
              <a:lnSpc>
                <a:spcPct val="100000"/>
              </a:lnSpc>
              <a:spcBef>
                <a:spcPts val="0"/>
              </a:spcBef>
              <a:spcAft>
                <a:spcPct val="0"/>
              </a:spcAft>
              <a:buClrTx/>
              <a:buSzTx/>
              <a:tabLst/>
              <a:defRPr/>
            </a:pPr>
            <a:r>
              <a:rPr lang="ja-JP" altLang="en-US" sz="2400" spc="100" dirty="0">
                <a:solidFill>
                  <a:prstClr val="black"/>
                </a:solidFill>
                <a:latin typeface="メイリオ" panose="020B0604030504040204" pitchFamily="50" charset="-128"/>
                <a:ea typeface="メイリオ" panose="020B0604030504040204" pitchFamily="50" charset="-128"/>
              </a:rPr>
              <a:t>将来の展望も含めて丁寧に聞き取りながら、</a:t>
            </a:r>
            <a:br>
              <a:rPr lang="en-US" altLang="ja-JP" sz="2400" spc="100" dirty="0">
                <a:solidFill>
                  <a:prstClr val="black"/>
                </a:solidFill>
                <a:latin typeface="メイリオ" panose="020B0604030504040204" pitchFamily="50" charset="-128"/>
                <a:ea typeface="メイリオ" panose="020B0604030504040204" pitchFamily="50" charset="-128"/>
              </a:rPr>
            </a:br>
            <a:r>
              <a:rPr lang="ja-JP" altLang="en-US" sz="2400" spc="100" dirty="0">
                <a:solidFill>
                  <a:prstClr val="black"/>
                </a:solidFill>
                <a:latin typeface="メイリオ" panose="020B0604030504040204" pitchFamily="50" charset="-128"/>
                <a:ea typeface="メイリオ" panose="020B0604030504040204" pitchFamily="50" charset="-128"/>
              </a:rPr>
              <a:t>優先順位をつけて支援していくことが大切です。</a:t>
            </a:r>
          </a:p>
        </p:txBody>
      </p:sp>
    </p:spTree>
    <p:extLst>
      <p:ext uri="{BB962C8B-B14F-4D97-AF65-F5344CB8AC3E}">
        <p14:creationId xmlns:p14="http://schemas.microsoft.com/office/powerpoint/2010/main" val="1965757609"/>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1FADB950-458D-4E6B-8557-1315257E84CD}" vid="{47418B92-968C-4B8F-9C22-13BE4E7C186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TotalTime>7133</TotalTime>
  <Words>7886</Words>
  <Application>Microsoft Office PowerPoint</Application>
  <PresentationFormat>A4 210 x 297 mm</PresentationFormat>
  <Paragraphs>690</Paragraphs>
  <Slides>52</Slides>
  <Notes>51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52</vt:i4>
      </vt:variant>
    </vt:vector>
  </HeadingPairs>
  <TitlesOfParts>
    <vt:vector size="61" baseType="lpstr">
      <vt:lpstr>Meiryo UI</vt:lpstr>
      <vt:lpstr>メイリオ</vt:lpstr>
      <vt:lpstr>游ゴシック</vt:lpstr>
      <vt:lpstr>游ゴシック Medium</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No.4-4_子どものいる世帯への支援</dc:title>
  <dc:creator/>
  <cp:lastModifiedBy>*</cp:lastModifiedBy>
  <cp:revision>298</cp:revision>
  <cp:lastPrinted>2019-03-29T01:18:54Z</cp:lastPrinted>
  <dcterms:created xsi:type="dcterms:W3CDTF">2018-10-30T11:28:45Z</dcterms:created>
  <dcterms:modified xsi:type="dcterms:W3CDTF">2025-04-11T12:38:18Z</dcterms:modified>
</cp:coreProperties>
</file>