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53"/>
  </p:notesMasterIdLst>
  <p:sldIdLst>
    <p:sldId id="2147472244" r:id="rId2"/>
    <p:sldId id="340" r:id="rId3"/>
    <p:sldId id="315" r:id="rId4"/>
    <p:sldId id="1512" r:id="rId5"/>
    <p:sldId id="1466" r:id="rId6"/>
    <p:sldId id="2147472245" r:id="rId7"/>
    <p:sldId id="321" r:id="rId8"/>
    <p:sldId id="323" r:id="rId9"/>
    <p:sldId id="339" r:id="rId10"/>
    <p:sldId id="1521" r:id="rId11"/>
    <p:sldId id="322" r:id="rId12"/>
    <p:sldId id="1522" r:id="rId13"/>
    <p:sldId id="1525" r:id="rId14"/>
    <p:sldId id="2147472231" r:id="rId15"/>
    <p:sldId id="2147472234" r:id="rId16"/>
    <p:sldId id="2147472236" r:id="rId17"/>
    <p:sldId id="2147472237" r:id="rId18"/>
    <p:sldId id="2147472238" r:id="rId19"/>
    <p:sldId id="2147472239" r:id="rId20"/>
    <p:sldId id="337" r:id="rId21"/>
    <p:sldId id="1527" r:id="rId22"/>
    <p:sldId id="1528" r:id="rId23"/>
    <p:sldId id="1529" r:id="rId24"/>
    <p:sldId id="1503" r:id="rId25"/>
    <p:sldId id="1530" r:id="rId26"/>
    <p:sldId id="1535" r:id="rId27"/>
    <p:sldId id="2147472240" r:id="rId28"/>
    <p:sldId id="1541" r:id="rId29"/>
    <p:sldId id="1523" r:id="rId30"/>
    <p:sldId id="1542" r:id="rId31"/>
    <p:sldId id="2147472241" r:id="rId32"/>
    <p:sldId id="366" r:id="rId33"/>
    <p:sldId id="1543" r:id="rId34"/>
    <p:sldId id="1531" r:id="rId35"/>
    <p:sldId id="2147472242" r:id="rId36"/>
    <p:sldId id="1544" r:id="rId37"/>
    <p:sldId id="1545" r:id="rId38"/>
    <p:sldId id="1549" r:id="rId39"/>
    <p:sldId id="2147472243" r:id="rId40"/>
    <p:sldId id="1550" r:id="rId41"/>
    <p:sldId id="1538" r:id="rId42"/>
    <p:sldId id="1547" r:id="rId43"/>
    <p:sldId id="380" r:id="rId44"/>
    <p:sldId id="352" r:id="rId45"/>
    <p:sldId id="1524" r:id="rId46"/>
    <p:sldId id="1526" r:id="rId47"/>
    <p:sldId id="1551" r:id="rId48"/>
    <p:sldId id="1552" r:id="rId49"/>
    <p:sldId id="2147472229" r:id="rId50"/>
    <p:sldId id="317" r:id="rId51"/>
    <p:sldId id="1532" r:id="rId52"/>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8"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74" autoAdjust="0"/>
    <p:restoredTop sz="94424" autoAdjust="0"/>
  </p:normalViewPr>
  <p:slideViewPr>
    <p:cSldViewPr snapToGrid="0">
      <p:cViewPr>
        <p:scale>
          <a:sx n="97" d="100"/>
          <a:sy n="97" d="100"/>
        </p:scale>
        <p:origin x="2022" y="30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D62C6-0C27-390E-C8D8-EAA5DEF131E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7E91453B-6EA6-F605-1F07-0A07836FAC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F87CB9FA-DFD5-B654-77B0-FE74621FA2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F60E6A3D-1C32-DF00-35D8-B2C219C922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2944848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67A7D-063F-D034-2E52-95FBB61D8842}"/>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003E90D9-7B92-AE06-5B78-AB3274F9B3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D2B86AA1-9EC3-DCD2-B570-ABF17AA5B5FD}"/>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2EFA24B5-39B9-F85B-5135-23F82ADA96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9</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823957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スライド イメージ プレースホルダー 1">
            <a:extLst>
              <a:ext uri="{FF2B5EF4-FFF2-40B4-BE49-F238E27FC236}">
                <a16:creationId xmlns:a16="http://schemas.microsoft.com/office/drawing/2014/main" id="{0A58C0E9-DF7E-E6EB-5463-6B7B397C0E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ノート プレースホルダー 2">
            <a:extLst>
              <a:ext uri="{FF2B5EF4-FFF2-40B4-BE49-F238E27FC236}">
                <a16:creationId xmlns:a16="http://schemas.microsoft.com/office/drawing/2014/main" id="{B755E88D-C328-4F14-5B29-D65639343F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5604" name="スライド番号プレースホルダー 3">
            <a:extLst>
              <a:ext uri="{FF2B5EF4-FFF2-40B4-BE49-F238E27FC236}">
                <a16:creationId xmlns:a16="http://schemas.microsoft.com/office/drawing/2014/main" id="{07863AD9-1399-D43F-710B-CF28B72BE0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D5B634F-0595-4BE4-9C7B-8D47F17D39E3}" type="slidenum">
              <a:rPr lang="ja-JP" altLang="en-US" smtClean="0">
                <a:solidFill>
                  <a:srgbClr val="000000"/>
                </a:solidFill>
              </a:rPr>
              <a:pPr>
                <a:spcBef>
                  <a:spcPct val="0"/>
                </a:spcBef>
              </a:pPr>
              <a:t>10</a:t>
            </a:fld>
            <a:endParaRPr lang="ja-JP"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A6B6-0F49-1687-E9B1-16486BFAF6E9}"/>
            </a:ext>
          </a:extLst>
        </p:cNvPr>
        <p:cNvGrpSpPr/>
        <p:nvPr/>
      </p:nvGrpSpPr>
      <p:grpSpPr>
        <a:xfrm>
          <a:off x="0" y="0"/>
          <a:ext cx="0" cy="0"/>
          <a:chOff x="0" y="0"/>
          <a:chExt cx="0" cy="0"/>
        </a:xfrm>
      </p:grpSpPr>
      <p:sp>
        <p:nvSpPr>
          <p:cNvPr id="25602" name="スライド イメージ プレースホルダー 1">
            <a:extLst>
              <a:ext uri="{FF2B5EF4-FFF2-40B4-BE49-F238E27FC236}">
                <a16:creationId xmlns:a16="http://schemas.microsoft.com/office/drawing/2014/main" id="{2C20E792-AE21-9A3B-71A4-02069A9D96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ノート プレースホルダー 2">
            <a:extLst>
              <a:ext uri="{FF2B5EF4-FFF2-40B4-BE49-F238E27FC236}">
                <a16:creationId xmlns:a16="http://schemas.microsoft.com/office/drawing/2014/main" id="{BD6DCDD8-C46F-96AE-FB83-9452A14590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5604" name="スライド番号プレースホルダー 3">
            <a:extLst>
              <a:ext uri="{FF2B5EF4-FFF2-40B4-BE49-F238E27FC236}">
                <a16:creationId xmlns:a16="http://schemas.microsoft.com/office/drawing/2014/main" id="{95F92E72-6C2C-DB78-07EE-BD08AB79E4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D5B634F-0595-4BE4-9C7B-8D47F17D39E3}" type="slidenum">
              <a:rPr lang="ja-JP" altLang="en-US" smtClean="0">
                <a:solidFill>
                  <a:srgbClr val="000000"/>
                </a:solidFill>
              </a:rPr>
              <a:pPr>
                <a:spcBef>
                  <a:spcPct val="0"/>
                </a:spcBef>
              </a:pPr>
              <a:t>11</a:t>
            </a:fld>
            <a:endParaRPr lang="ja-JP" altLang="en-US">
              <a:solidFill>
                <a:srgbClr val="000000"/>
              </a:solidFill>
            </a:endParaRPr>
          </a:p>
        </p:txBody>
      </p:sp>
    </p:spTree>
    <p:extLst>
      <p:ext uri="{BB962C8B-B14F-4D97-AF65-F5344CB8AC3E}">
        <p14:creationId xmlns:p14="http://schemas.microsoft.com/office/powerpoint/2010/main" val="2897332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BFD30-229B-C261-0452-2F82145E55C0}"/>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E19C3AAB-1B1A-FBB1-BA8D-32D5E89047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E8B855BD-E7D5-70D3-4699-7F2415A56A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6D889A59-28FB-53E1-EE74-05FCADE22E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12</a:t>
            </a:fld>
            <a:endParaRPr lang="ja-JP" altLang="en-US">
              <a:solidFill>
                <a:srgbClr val="000000"/>
              </a:solidFill>
            </a:endParaRPr>
          </a:p>
        </p:txBody>
      </p:sp>
    </p:spTree>
    <p:extLst>
      <p:ext uri="{BB962C8B-B14F-4D97-AF65-F5344CB8AC3E}">
        <p14:creationId xmlns:p14="http://schemas.microsoft.com/office/powerpoint/2010/main" val="267960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9EFA8-5273-40F5-8C40-E282AC6BEF3A}"/>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5616B3E-374E-B044-9566-CAFEBDD5E9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B8DE0399-FE19-1384-F0A9-035D29CEFB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B2BBEC6D-4CB9-BADD-1A85-520F6D0694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13</a:t>
            </a:fld>
            <a:endParaRPr lang="ja-JP" altLang="en-US">
              <a:solidFill>
                <a:srgbClr val="000000"/>
              </a:solidFill>
            </a:endParaRPr>
          </a:p>
        </p:txBody>
      </p:sp>
    </p:spTree>
    <p:extLst>
      <p:ext uri="{BB962C8B-B14F-4D97-AF65-F5344CB8AC3E}">
        <p14:creationId xmlns:p14="http://schemas.microsoft.com/office/powerpoint/2010/main" val="53040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9F64-BF09-AB78-D311-1A00EF1B3C0A}"/>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089F72A6-5488-0BF7-B022-3D8578A49C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6C6F7341-EDB9-AA08-6E6E-44A62A4E9C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BC2BFADB-36C0-1140-6A01-C2E4AE96B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14</a:t>
            </a:fld>
            <a:endParaRPr lang="ja-JP" altLang="en-US">
              <a:solidFill>
                <a:srgbClr val="000000"/>
              </a:solidFill>
            </a:endParaRPr>
          </a:p>
        </p:txBody>
      </p:sp>
    </p:spTree>
    <p:extLst>
      <p:ext uri="{BB962C8B-B14F-4D97-AF65-F5344CB8AC3E}">
        <p14:creationId xmlns:p14="http://schemas.microsoft.com/office/powerpoint/2010/main" val="1335470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ED5B0-4412-D444-CBF2-B088EFF85DA2}"/>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3A657C1F-A802-2512-8806-F288528297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FC0691CB-5DAF-08BF-B1EF-50137F12F5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3D7DFD53-2E4C-CD7A-4498-55F3294EA5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15</a:t>
            </a:fld>
            <a:endParaRPr lang="ja-JP" altLang="en-US">
              <a:solidFill>
                <a:srgbClr val="000000"/>
              </a:solidFill>
            </a:endParaRPr>
          </a:p>
        </p:txBody>
      </p:sp>
    </p:spTree>
    <p:extLst>
      <p:ext uri="{BB962C8B-B14F-4D97-AF65-F5344CB8AC3E}">
        <p14:creationId xmlns:p14="http://schemas.microsoft.com/office/powerpoint/2010/main" val="223380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DD1D2-DE7D-B0B1-32BF-EA5460C51D23}"/>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6F02D815-2D6F-C0A0-2453-470CC24F33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8EBA828F-3E7A-E69B-90E7-281DF60B97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99F92E90-92A3-435A-8A2B-541509C36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16</a:t>
            </a:fld>
            <a:endParaRPr lang="ja-JP" altLang="en-US">
              <a:solidFill>
                <a:srgbClr val="000000"/>
              </a:solidFill>
            </a:endParaRPr>
          </a:p>
        </p:txBody>
      </p:sp>
    </p:spTree>
    <p:extLst>
      <p:ext uri="{BB962C8B-B14F-4D97-AF65-F5344CB8AC3E}">
        <p14:creationId xmlns:p14="http://schemas.microsoft.com/office/powerpoint/2010/main" val="3349702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4F20-A648-C02E-2835-11C06B75DB22}"/>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E70CBFC6-AE9A-4B6D-21EE-AE9F71BB4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8A79570A-7BF2-B5C3-7BF1-5B560075F0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180E5E72-9786-7AF6-399E-708F95F25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17</a:t>
            </a:fld>
            <a:endParaRPr lang="ja-JP" altLang="en-US">
              <a:solidFill>
                <a:srgbClr val="000000"/>
              </a:solidFill>
            </a:endParaRPr>
          </a:p>
        </p:txBody>
      </p:sp>
    </p:spTree>
    <p:extLst>
      <p:ext uri="{BB962C8B-B14F-4D97-AF65-F5344CB8AC3E}">
        <p14:creationId xmlns:p14="http://schemas.microsoft.com/office/powerpoint/2010/main" val="2840728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2E62-87FA-16AB-3A7C-6C4ACEBFF0D0}"/>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5152B6D3-5480-5587-1FEC-DE2716178A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902CBAF4-87B2-D184-9CF9-B1C5411A47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899EF285-945A-EFF5-F3BB-D02BBBA0BA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18</a:t>
            </a:fld>
            <a:endParaRPr lang="ja-JP" altLang="en-US">
              <a:solidFill>
                <a:srgbClr val="000000"/>
              </a:solidFill>
            </a:endParaRPr>
          </a:p>
        </p:txBody>
      </p:sp>
    </p:spTree>
    <p:extLst>
      <p:ext uri="{BB962C8B-B14F-4D97-AF65-F5344CB8AC3E}">
        <p14:creationId xmlns:p14="http://schemas.microsoft.com/office/powerpoint/2010/main" val="290179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6FD44D2D-69BF-65A8-07F7-4341B55A84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3C663FB5-1F34-D94B-51B2-5172C57C7F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5454FEED-3B47-79BF-4030-A50C2108CD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19</a:t>
            </a:fld>
            <a:endParaRPr lang="ja-JP" altLang="en-US">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FBB9-2D4E-1BD4-ED6B-14FBD0A27BD4}"/>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32EEB3DD-6407-EAD0-4087-D7E49B2E6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C2A27682-BE25-0977-4A84-6F839D2461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65B390E8-5A34-EAE2-8A12-494F456F70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20</a:t>
            </a:fld>
            <a:endParaRPr lang="ja-JP" altLang="en-US">
              <a:solidFill>
                <a:srgbClr val="000000"/>
              </a:solidFill>
            </a:endParaRPr>
          </a:p>
        </p:txBody>
      </p:sp>
    </p:spTree>
    <p:extLst>
      <p:ext uri="{BB962C8B-B14F-4D97-AF65-F5344CB8AC3E}">
        <p14:creationId xmlns:p14="http://schemas.microsoft.com/office/powerpoint/2010/main" val="2347206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737E5-2574-CF31-9E75-98A208722C70}"/>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3372820D-708C-59B9-B019-BF4E735790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BEBA21ED-6BC9-4A57-DFC9-73552DBB8E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1D27577E-D8A2-9717-83D9-2EA382B57C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21</a:t>
            </a:fld>
            <a:endParaRPr lang="ja-JP" altLang="en-US">
              <a:solidFill>
                <a:srgbClr val="000000"/>
              </a:solidFill>
            </a:endParaRPr>
          </a:p>
        </p:txBody>
      </p:sp>
    </p:spTree>
    <p:extLst>
      <p:ext uri="{BB962C8B-B14F-4D97-AF65-F5344CB8AC3E}">
        <p14:creationId xmlns:p14="http://schemas.microsoft.com/office/powerpoint/2010/main" val="3245268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48892-AF75-F50B-D44A-FB4AC4F3829C}"/>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799FF204-864D-ED91-F935-AA09CB2610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C4773CAC-0881-B31E-75B6-7FAC60A584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CF79CE60-29C5-440E-A0A1-E09EF2882D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22</a:t>
            </a:fld>
            <a:endParaRPr lang="ja-JP" altLang="en-US">
              <a:solidFill>
                <a:srgbClr val="000000"/>
              </a:solidFill>
            </a:endParaRPr>
          </a:p>
        </p:txBody>
      </p:sp>
    </p:spTree>
    <p:extLst>
      <p:ext uri="{BB962C8B-B14F-4D97-AF65-F5344CB8AC3E}">
        <p14:creationId xmlns:p14="http://schemas.microsoft.com/office/powerpoint/2010/main" val="1712375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70D47-EEBB-0137-1246-4232B55C4B18}"/>
            </a:ext>
          </a:extLst>
        </p:cNvPr>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70C7C8E3-41CF-4850-0DC1-530184D9559C}"/>
              </a:ext>
            </a:extLst>
          </p:cNvPr>
          <p:cNvSpPr>
            <a:spLocks noGrp="1" noRot="1" noChangeAspect="1" noChangeArrowheads="1" noTextEdit="1"/>
          </p:cNvSpPr>
          <p:nvPr>
            <p:ph type="sldImg"/>
          </p:nvPr>
        </p:nvSpPr>
        <p:spPr bwMode="auto">
          <a:xfrm>
            <a:off x="588963" y="669925"/>
            <a:ext cx="5921375" cy="4098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418CDB03-7487-EFF3-2C65-7C0F06F4CA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AF1A6069-ED87-4CB2-892F-BBA79EE3EC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5640" indent="-298323">
              <a:defRPr>
                <a:solidFill>
                  <a:schemeClr val="tx1"/>
                </a:solidFill>
                <a:latin typeface="Calibri" panose="020F0502020204030204" pitchFamily="34" charset="0"/>
              </a:defRPr>
            </a:lvl2pPr>
            <a:lvl3pPr marL="1193292" indent="-238658">
              <a:defRPr>
                <a:solidFill>
                  <a:schemeClr val="tx1"/>
                </a:solidFill>
                <a:latin typeface="Calibri" panose="020F0502020204030204" pitchFamily="34" charset="0"/>
              </a:defRPr>
            </a:lvl3pPr>
            <a:lvl4pPr marL="1670609" indent="-238658">
              <a:defRPr>
                <a:solidFill>
                  <a:schemeClr val="tx1"/>
                </a:solidFill>
                <a:latin typeface="Calibri" panose="020F0502020204030204" pitchFamily="34" charset="0"/>
              </a:defRPr>
            </a:lvl4pPr>
            <a:lvl5pPr marL="2147926" indent="-238658">
              <a:defRPr>
                <a:solidFill>
                  <a:schemeClr val="tx1"/>
                </a:solidFill>
                <a:latin typeface="Calibri" panose="020F0502020204030204" pitchFamily="34" charset="0"/>
              </a:defRPr>
            </a:lvl5pPr>
            <a:lvl6pPr marL="2625242" indent="-238658" defTabSz="477317" eaLnBrk="0" fontAlgn="base" hangingPunct="0">
              <a:spcBef>
                <a:spcPct val="0"/>
              </a:spcBef>
              <a:spcAft>
                <a:spcPct val="0"/>
              </a:spcAft>
              <a:defRPr>
                <a:solidFill>
                  <a:schemeClr val="tx1"/>
                </a:solidFill>
                <a:latin typeface="Calibri" panose="020F0502020204030204" pitchFamily="34" charset="0"/>
              </a:defRPr>
            </a:lvl6pPr>
            <a:lvl7pPr marL="3102559" indent="-238658" defTabSz="477317" eaLnBrk="0" fontAlgn="base" hangingPunct="0">
              <a:spcBef>
                <a:spcPct val="0"/>
              </a:spcBef>
              <a:spcAft>
                <a:spcPct val="0"/>
              </a:spcAft>
              <a:defRPr>
                <a:solidFill>
                  <a:schemeClr val="tx1"/>
                </a:solidFill>
                <a:latin typeface="Calibri" panose="020F0502020204030204" pitchFamily="34" charset="0"/>
              </a:defRPr>
            </a:lvl7pPr>
            <a:lvl8pPr marL="3579876" indent="-238658" defTabSz="477317" eaLnBrk="0" fontAlgn="base" hangingPunct="0">
              <a:spcBef>
                <a:spcPct val="0"/>
              </a:spcBef>
              <a:spcAft>
                <a:spcPct val="0"/>
              </a:spcAft>
              <a:defRPr>
                <a:solidFill>
                  <a:schemeClr val="tx1"/>
                </a:solidFill>
                <a:latin typeface="Calibri" panose="020F0502020204030204" pitchFamily="34" charset="0"/>
              </a:defRPr>
            </a:lvl8pPr>
            <a:lvl9pPr marL="4057193" indent="-238658" defTabSz="477317" eaLnBrk="0" fontAlgn="base" hangingPunct="0">
              <a:spcBef>
                <a:spcPct val="0"/>
              </a:spcBef>
              <a:spcAft>
                <a:spcPct val="0"/>
              </a:spcAft>
              <a:defRPr>
                <a:solidFill>
                  <a:schemeClr val="tx1"/>
                </a:solidFill>
                <a:latin typeface="Calibri" panose="020F0502020204030204" pitchFamily="34" charset="0"/>
              </a:defRPr>
            </a:lvl9pPr>
          </a:lstStyle>
          <a:p>
            <a:fld id="{4C25A2CD-616B-41A6-AE34-ED1CBF7083F5}"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259784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1C785-3467-B6D9-0488-AABEFE6D1CA6}"/>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1C56CADB-B567-909E-E3CE-530065D76D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DA283605-B209-44C1-578D-FE5B38A85F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334F04B1-EFF8-C1BF-42BD-935D6C35EC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25</a:t>
            </a:fld>
            <a:endParaRPr lang="ja-JP" altLang="en-US">
              <a:solidFill>
                <a:srgbClr val="000000"/>
              </a:solidFill>
            </a:endParaRPr>
          </a:p>
        </p:txBody>
      </p:sp>
    </p:spTree>
    <p:extLst>
      <p:ext uri="{BB962C8B-B14F-4D97-AF65-F5344CB8AC3E}">
        <p14:creationId xmlns:p14="http://schemas.microsoft.com/office/powerpoint/2010/main" val="3618764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4"/>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2180" indent="-285212">
              <a:spcBef>
                <a:spcPct val="30000"/>
              </a:spcBef>
              <a:defRPr kumimoji="1" sz="1200">
                <a:solidFill>
                  <a:schemeClr val="tx1"/>
                </a:solidFill>
                <a:latin typeface="游ゴシック" panose="020B0400000000000000" pitchFamily="50" charset="-128"/>
              </a:defRPr>
            </a:lvl2pPr>
            <a:lvl3pPr marL="1142421" indent="-228485">
              <a:spcBef>
                <a:spcPct val="30000"/>
              </a:spcBef>
              <a:defRPr kumimoji="1" sz="1200">
                <a:solidFill>
                  <a:schemeClr val="tx1"/>
                </a:solidFill>
                <a:latin typeface="游ゴシック" panose="020B0400000000000000" pitchFamily="50" charset="-128"/>
              </a:defRPr>
            </a:lvl3pPr>
            <a:lvl4pPr marL="1599389" indent="-228485">
              <a:spcBef>
                <a:spcPct val="30000"/>
              </a:spcBef>
              <a:defRPr kumimoji="1" sz="1200">
                <a:solidFill>
                  <a:schemeClr val="tx1"/>
                </a:solidFill>
                <a:latin typeface="游ゴシック" panose="020B0400000000000000" pitchFamily="50" charset="-128"/>
              </a:defRPr>
            </a:lvl4pPr>
            <a:lvl5pPr marL="2056358" indent="-228485">
              <a:spcBef>
                <a:spcPct val="30000"/>
              </a:spcBef>
              <a:defRPr kumimoji="1" sz="1200">
                <a:solidFill>
                  <a:schemeClr val="tx1"/>
                </a:solidFill>
                <a:latin typeface="游ゴシック" panose="020B0400000000000000" pitchFamily="50" charset="-128"/>
              </a:defRPr>
            </a:lvl5pPr>
            <a:lvl6pPr marL="2510174" indent="-228485" defTabSz="453817" eaLnBrk="0" fontAlgn="base" hangingPunct="0">
              <a:spcBef>
                <a:spcPct val="30000"/>
              </a:spcBef>
              <a:spcAft>
                <a:spcPct val="0"/>
              </a:spcAft>
              <a:defRPr kumimoji="1" sz="1200">
                <a:solidFill>
                  <a:schemeClr val="tx1"/>
                </a:solidFill>
                <a:latin typeface="游ゴシック" panose="020B0400000000000000" pitchFamily="50" charset="-128"/>
              </a:defRPr>
            </a:lvl6pPr>
            <a:lvl7pPr marL="2963991" indent="-228485" defTabSz="453817" eaLnBrk="0" fontAlgn="base" hangingPunct="0">
              <a:spcBef>
                <a:spcPct val="30000"/>
              </a:spcBef>
              <a:spcAft>
                <a:spcPct val="0"/>
              </a:spcAft>
              <a:defRPr kumimoji="1" sz="1200">
                <a:solidFill>
                  <a:schemeClr val="tx1"/>
                </a:solidFill>
                <a:latin typeface="游ゴシック" panose="020B0400000000000000" pitchFamily="50" charset="-128"/>
              </a:defRPr>
            </a:lvl7pPr>
            <a:lvl8pPr marL="3417808" indent="-228485" defTabSz="453817" eaLnBrk="0" fontAlgn="base" hangingPunct="0">
              <a:spcBef>
                <a:spcPct val="30000"/>
              </a:spcBef>
              <a:spcAft>
                <a:spcPct val="0"/>
              </a:spcAft>
              <a:defRPr kumimoji="1" sz="1200">
                <a:solidFill>
                  <a:schemeClr val="tx1"/>
                </a:solidFill>
                <a:latin typeface="游ゴシック" panose="020B0400000000000000" pitchFamily="50" charset="-128"/>
              </a:defRPr>
            </a:lvl8pPr>
            <a:lvl9pPr marL="3871624" indent="-228485" defTabSz="453817"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26</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C257-C443-B91A-4D3A-3E9AE5ABEE4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C9498C7-7133-BB01-35E9-7449BDAF6A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E8110D9-FE49-33B0-E49E-7DBD9E5F3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E398D6D5-181A-172C-D937-B8862362E9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27</a:t>
            </a:fld>
            <a:endParaRPr lang="ja-JP" altLang="en-US">
              <a:solidFill>
                <a:srgbClr val="000000"/>
              </a:solidFill>
            </a:endParaRPr>
          </a:p>
        </p:txBody>
      </p:sp>
    </p:spTree>
    <p:extLst>
      <p:ext uri="{BB962C8B-B14F-4D97-AF65-F5344CB8AC3E}">
        <p14:creationId xmlns:p14="http://schemas.microsoft.com/office/powerpoint/2010/main" val="2124005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14A5-151F-FA05-6049-EF80318539BC}"/>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E713B26B-EED6-1B02-D28C-98EDAF5024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DE813DEB-D3A9-CEC8-1576-37638CF332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6FD928EB-EEFB-4D32-F67A-3351D275190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7452" indent="-283635">
              <a:defRPr>
                <a:solidFill>
                  <a:schemeClr val="tx1"/>
                </a:solidFill>
                <a:latin typeface="Calibri" panose="020F0502020204030204" pitchFamily="34" charset="0"/>
              </a:defRPr>
            </a:lvl2pPr>
            <a:lvl3pPr marL="1134542" indent="-226908">
              <a:defRPr>
                <a:solidFill>
                  <a:schemeClr val="tx1"/>
                </a:solidFill>
                <a:latin typeface="Calibri" panose="020F0502020204030204" pitchFamily="34" charset="0"/>
              </a:defRPr>
            </a:lvl3pPr>
            <a:lvl4pPr marL="1588359" indent="-226908">
              <a:defRPr>
                <a:solidFill>
                  <a:schemeClr val="tx1"/>
                </a:solidFill>
                <a:latin typeface="Calibri" panose="020F0502020204030204" pitchFamily="34" charset="0"/>
              </a:defRPr>
            </a:lvl4pPr>
            <a:lvl5pPr marL="2042175" indent="-226908">
              <a:defRPr>
                <a:solidFill>
                  <a:schemeClr val="tx1"/>
                </a:solidFill>
                <a:latin typeface="Calibri" panose="020F0502020204030204" pitchFamily="34" charset="0"/>
              </a:defRPr>
            </a:lvl5pPr>
            <a:lvl6pPr marL="2495992" indent="-226908" defTabSz="453817" eaLnBrk="0" fontAlgn="base" hangingPunct="0">
              <a:spcBef>
                <a:spcPct val="0"/>
              </a:spcBef>
              <a:spcAft>
                <a:spcPct val="0"/>
              </a:spcAft>
              <a:defRPr>
                <a:solidFill>
                  <a:schemeClr val="tx1"/>
                </a:solidFill>
                <a:latin typeface="Calibri" panose="020F0502020204030204" pitchFamily="34" charset="0"/>
              </a:defRPr>
            </a:lvl6pPr>
            <a:lvl7pPr marL="2949809" indent="-226908" defTabSz="453817" eaLnBrk="0" fontAlgn="base" hangingPunct="0">
              <a:spcBef>
                <a:spcPct val="0"/>
              </a:spcBef>
              <a:spcAft>
                <a:spcPct val="0"/>
              </a:spcAft>
              <a:defRPr>
                <a:solidFill>
                  <a:schemeClr val="tx1"/>
                </a:solidFill>
                <a:latin typeface="Calibri" panose="020F0502020204030204" pitchFamily="34" charset="0"/>
              </a:defRPr>
            </a:lvl7pPr>
            <a:lvl8pPr marL="3403625" indent="-226908" defTabSz="453817" eaLnBrk="0" fontAlgn="base" hangingPunct="0">
              <a:spcBef>
                <a:spcPct val="0"/>
              </a:spcBef>
              <a:spcAft>
                <a:spcPct val="0"/>
              </a:spcAft>
              <a:defRPr>
                <a:solidFill>
                  <a:schemeClr val="tx1"/>
                </a:solidFill>
                <a:latin typeface="Calibri" panose="020F0502020204030204" pitchFamily="34" charset="0"/>
              </a:defRPr>
            </a:lvl8pPr>
            <a:lvl9pPr marL="3857442" indent="-226908" defTabSz="453817"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28</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227289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1DC1-1A55-08E4-98AD-EAD36177D0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038CE2A-2474-4437-3A50-76C81A0E46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643E5E0-E4DB-21CB-272E-0BABD1EB2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DDDEF673-7A2A-3D82-6799-6718A9890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77645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E43F-2A48-243F-A08F-2171FABA4E8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36289FB-007B-D19B-9D67-86D8D6AB4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19BF6C5-A980-26AD-A70E-77A45EC751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5ABE41CD-2995-4A2C-0202-4E50BDBB51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957228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3B6A24F-AEF1-B082-6F35-92CFC8E7FB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8E3914F-DCC3-3431-208A-B5151448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676D7288-36C5-43B3-82FC-208814956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0649-C339-417E-CE31-75A8B1FF230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3414B0B-EB38-C849-A20F-B277386F5B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E5494AA-8E24-2320-3B48-2F9B82723E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E405135E-9F75-53D2-46DC-775D7EF91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1428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0F89-2CFB-484F-80AE-036E1C0E06BE}"/>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9793A44-57A0-B903-8DFC-29D7EFBA7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7E2CC37-02E8-00D6-9A26-4EADD4B676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60308AD6-893E-8C4E-66AC-30DEBAAFB9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620430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5F57-A856-A2B1-61DD-611D4BF12C54}"/>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BD84D8F-1469-964C-DB7C-C0F88F755F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473F24C-39DB-1F85-9CE1-19DAC39F2C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77745873-4B10-9A92-3FE7-4232AA0502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176682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E3C6-B3FA-9AE6-662A-165BD9257087}"/>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71EF0C1-810C-85C7-37F4-1B98EB492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E5C87871-8C24-16DC-9C7A-440DCA82A2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BD036F1-F448-5DF8-F95C-292AFC2EC6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210915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257B7-54F7-A56C-D811-5E0404CB4639}"/>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479D32D-DBD1-6C61-FA9E-4EC23AF11F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E6A7E64-1DCC-93CC-B493-E4A1850023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77549CE-5A57-D0F9-6B1E-229CB48104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2042166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1FD4-6CDC-4F39-5338-28E45DC609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45FE7A26-B328-517C-F872-BA559D2C34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61D2329-6086-B6C2-2B16-6D25AFA265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C7381734-FFBE-DCCA-1803-4B2548F5FC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99872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6F5A-19C6-C84C-BDD9-3A04AEBE2D50}"/>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2A3AEDF-B36D-5D05-2688-A9BA320EC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B580B22-74D7-F0CC-EEAA-ACD90B9A8E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36812E1C-E318-0271-F4CD-72E0BCC19B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66977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7E1-F339-E03E-08F7-FDC9F1D036DC}"/>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79904D5-0855-2046-DC28-EB5B913A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374B7CC-64F4-E2E8-024C-F518B0EAED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D13DE2A-6EA4-72FF-BC0C-EE33AA9C29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52340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0FFF-6D1A-CAEC-610D-7BA90F3E1B3B}"/>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946F4E6E-F565-7B1D-3358-0C04C7AB4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8A8D4322-8214-1854-950E-25AEB04644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0636B1D0-8AA2-0BEA-1676-925511DF0C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880449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B97DF2B-E79E-70A0-4E24-1B9F956246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5D7F231-1811-55DC-97A1-9C8C02778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4" name="スライド番号プレースホルダー 3">
            <a:extLst>
              <a:ext uri="{FF2B5EF4-FFF2-40B4-BE49-F238E27FC236}">
                <a16:creationId xmlns:a16="http://schemas.microsoft.com/office/drawing/2014/main" id="{C020D534-1BB5-44BF-86F8-1A1EE873927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7452" indent="-283635">
              <a:defRPr>
                <a:solidFill>
                  <a:schemeClr val="tx1"/>
                </a:solidFill>
                <a:latin typeface="Calibri" panose="020F0502020204030204" pitchFamily="34" charset="0"/>
              </a:defRPr>
            </a:lvl2pPr>
            <a:lvl3pPr marL="1134542" indent="-226908">
              <a:defRPr>
                <a:solidFill>
                  <a:schemeClr val="tx1"/>
                </a:solidFill>
                <a:latin typeface="Calibri" panose="020F0502020204030204" pitchFamily="34" charset="0"/>
              </a:defRPr>
            </a:lvl3pPr>
            <a:lvl4pPr marL="1588359" indent="-226908">
              <a:defRPr>
                <a:solidFill>
                  <a:schemeClr val="tx1"/>
                </a:solidFill>
                <a:latin typeface="Calibri" panose="020F0502020204030204" pitchFamily="34" charset="0"/>
              </a:defRPr>
            </a:lvl4pPr>
            <a:lvl5pPr marL="2042175" indent="-226908">
              <a:defRPr>
                <a:solidFill>
                  <a:schemeClr val="tx1"/>
                </a:solidFill>
                <a:latin typeface="Calibri" panose="020F0502020204030204" pitchFamily="34" charset="0"/>
              </a:defRPr>
            </a:lvl5pPr>
            <a:lvl6pPr marL="2495992" indent="-226908" defTabSz="453817" eaLnBrk="0" fontAlgn="base" hangingPunct="0">
              <a:spcBef>
                <a:spcPct val="0"/>
              </a:spcBef>
              <a:spcAft>
                <a:spcPct val="0"/>
              </a:spcAft>
              <a:defRPr>
                <a:solidFill>
                  <a:schemeClr val="tx1"/>
                </a:solidFill>
                <a:latin typeface="Calibri" panose="020F0502020204030204" pitchFamily="34" charset="0"/>
              </a:defRPr>
            </a:lvl6pPr>
            <a:lvl7pPr marL="2949809" indent="-226908" defTabSz="453817" eaLnBrk="0" fontAlgn="base" hangingPunct="0">
              <a:spcBef>
                <a:spcPct val="0"/>
              </a:spcBef>
              <a:spcAft>
                <a:spcPct val="0"/>
              </a:spcAft>
              <a:defRPr>
                <a:solidFill>
                  <a:schemeClr val="tx1"/>
                </a:solidFill>
                <a:latin typeface="Calibri" panose="020F0502020204030204" pitchFamily="34" charset="0"/>
              </a:defRPr>
            </a:lvl7pPr>
            <a:lvl8pPr marL="3403625" indent="-226908" defTabSz="453817" eaLnBrk="0" fontAlgn="base" hangingPunct="0">
              <a:spcBef>
                <a:spcPct val="0"/>
              </a:spcBef>
              <a:spcAft>
                <a:spcPct val="0"/>
              </a:spcAft>
              <a:defRPr>
                <a:solidFill>
                  <a:schemeClr val="tx1"/>
                </a:solidFill>
                <a:latin typeface="Calibri" panose="020F0502020204030204" pitchFamily="34" charset="0"/>
              </a:defRPr>
            </a:lvl8pPr>
            <a:lvl9pPr marL="3857442" indent="-226908" defTabSz="453817"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42</a:t>
            </a:fld>
            <a:endParaRPr lang="ja-JP" altLang="en-US">
              <a:latin typeface="游ゴシック" panose="020B0400000000000000" pitchFamily="50"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3C8AADF7-3046-E983-3861-77AC9AD05E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1E937620-EFAB-5EC3-4DE3-57BF8EC256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4B66F9DE-3200-A3E1-6822-AB1BFF8EB2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16A9-D4B0-DB55-072F-F91A6A56E40F}"/>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90A15D6-C59E-A7CF-D166-C7F0A3DD07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13BE475-61EC-3CEC-720E-41C92C9B87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F3F3ECD9-CAC2-55ED-D18C-91721B80C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981311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E85E-3A62-7406-A63A-A73CBFF88EFF}"/>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8697743-CD97-FA7B-8EBC-240FA044C6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A67F8AA5-93DE-5D43-90CF-34B1EE2B6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4826445-B20D-CEEB-DE56-6585B0D554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006778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18C63-3FAC-480A-F72F-D7E87F776C83}"/>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4021DC9-01D6-6F3E-3318-03EA3C1EB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7F0E9AB-F454-6439-1E78-8DDA1975E0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34A33723-6BBE-C856-277F-428FBB9DAA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414532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B4DE-8D29-B701-4787-E7EA60D34B55}"/>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AD7792D-DB19-44C9-D1F0-0C20F11DD1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0E171013-14B8-4FAC-DA98-6BAFC0C0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82FD72D5-40F5-3344-E0F9-76940E36C0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01187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48</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49</a:t>
            </a:fld>
            <a:endParaRPr lang="ja-JP" altLang="en-US">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2CD8E179-B6CC-5241-0855-9562285978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DF367659-3119-7A0F-9947-3A3D6DE621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59396" name="スライド番号プレースホルダー 3">
            <a:extLst>
              <a:ext uri="{FF2B5EF4-FFF2-40B4-BE49-F238E27FC236}">
                <a16:creationId xmlns:a16="http://schemas.microsoft.com/office/drawing/2014/main" id="{6838AFA8-B149-5DC5-B242-09A9AB6347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94C6228E-5546-4292-A064-2AB8485354C4}" type="slidenum">
              <a:rPr lang="ja-JP" altLang="en-US" smtClean="0">
                <a:solidFill>
                  <a:srgbClr val="000000"/>
                </a:solidFill>
                <a:latin typeface="游ゴシック" panose="020B0400000000000000" pitchFamily="50" charset="-128"/>
              </a:rPr>
              <a:pPr/>
              <a:t>50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E62A-F8D9-8162-4AC1-F707B2A4A76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A827293-E23B-7700-7AB0-7CBF752DB6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28620F29-2379-CB57-E16F-4735D49533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52506FF7-6795-893E-1394-8CBB23EA78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5</a:t>
            </a:fld>
            <a:endParaRPr lang="ja-JP" altLang="en-US">
              <a:solidFill>
                <a:srgbClr val="000000"/>
              </a:solidFill>
            </a:endParaRPr>
          </a:p>
        </p:txBody>
      </p:sp>
    </p:spTree>
    <p:extLst>
      <p:ext uri="{BB962C8B-B14F-4D97-AF65-F5344CB8AC3E}">
        <p14:creationId xmlns:p14="http://schemas.microsoft.com/office/powerpoint/2010/main" val="3018464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A593122D-55A9-214F-846A-161174EE9A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9A879586-AC4F-8F51-FF15-DE2AAFAC9E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9CB5944B-2A56-6109-C434-67ACD00655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6</a:t>
            </a:fld>
            <a:endParaRPr lang="ja-JP" alt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ー 1">
            <a:extLst>
              <a:ext uri="{FF2B5EF4-FFF2-40B4-BE49-F238E27FC236}">
                <a16:creationId xmlns:a16="http://schemas.microsoft.com/office/drawing/2014/main" id="{11C39685-F6CC-5448-9C7D-F90DD44FCC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ノート プレースホルダー 2">
            <a:extLst>
              <a:ext uri="{FF2B5EF4-FFF2-40B4-BE49-F238E27FC236}">
                <a16:creationId xmlns:a16="http://schemas.microsoft.com/office/drawing/2014/main" id="{0FD9CCAE-0112-C71B-4B2D-94B20BCDF4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3556" name="スライド番号プレースホルダー 3">
            <a:extLst>
              <a:ext uri="{FF2B5EF4-FFF2-40B4-BE49-F238E27FC236}">
                <a16:creationId xmlns:a16="http://schemas.microsoft.com/office/drawing/2014/main" id="{54FA562A-BD20-8138-B4AB-0FD60307C3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2F9F76C2-35BB-413C-803F-96FCC34B622D}" type="slidenum">
              <a:rPr lang="ja-JP" altLang="en-US" smtClean="0">
                <a:solidFill>
                  <a:srgbClr val="000000"/>
                </a:solidFill>
              </a:rPr>
              <a:pPr>
                <a:spcBef>
                  <a:spcPct val="0"/>
                </a:spcBef>
              </a:pPr>
              <a:t>7</a:t>
            </a:fld>
            <a:endParaRPr lang="ja-JP"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8863CFB-6C04-9FA0-0252-A5737B0CF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CCC6273-23AD-9271-B04C-E3B48983E7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9460" name="スライド番号プレースホルダー 3">
            <a:extLst>
              <a:ext uri="{FF2B5EF4-FFF2-40B4-BE49-F238E27FC236}">
                <a16:creationId xmlns:a16="http://schemas.microsoft.com/office/drawing/2014/main" id="{6DE346DE-860F-261D-1F94-DD2FED4715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8</a:t>
            </a:fld>
            <a:endParaRPr kumimoji="1" lang="ja-JP" altLang="en-US">
              <a:solidFill>
                <a:srgbClr val="000000"/>
              </a:solidFill>
              <a:latin typeface="游ゴシック" panose="020B0400000000000000"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6869866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mhlw.go.jp/stf/seisakunitsuite/bunya/hukushi_kaigo/seikatsuhogo/hikikomori/index.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hlw.go.jp/stf/seisakunitsuite/bunya/hukushi_kaigo/seikatsuhogo/hikikomori/index.html"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hyperlink" Target="https://hikikomori-voice-station.mhlw.go.jp/"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www.mhlw.go.jp/stf/seisakunitsuite/bunya/hukushi_kaigo/seikatsuhogo/hikikomori/index.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https://www.mhlw.go.jp/stf/seisakunitsuite/bunya/hukushi_kaigo/seikatsuhogo/hikikomori/index.html" TargetMode="External"/><Relationship Id="rId2" Type="http://schemas.openxmlformats.org/officeDocument/2006/relationships/notesSlide" Target="../notesSlides/notesSlide49.xml"/><Relationship Id="rId1" Type="http://schemas.openxmlformats.org/officeDocument/2006/relationships/slideLayout" Target="../slideLayouts/slideLayout9.xml"/><Relationship Id="rId6" Type="http://schemas.openxmlformats.org/officeDocument/2006/relationships/hyperlink" Target="https://www.mhlw.go.jp/file/06-Seisakujouhou-12000000-Shakaiengokyoku-Shakai/0000147786.pdf" TargetMode="External"/><Relationship Id="rId5" Type="http://schemas.openxmlformats.org/officeDocument/2006/relationships/hyperlink" Target="https://www.mhlw.go.jp/stf/newpage_40970.html" TargetMode="External"/><Relationship Id="rId4" Type="http://schemas.openxmlformats.org/officeDocument/2006/relationships/hyperlink" Target="https://hikikomori-voice-station.mhlw.go.j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89A5-4491-13CA-514B-6AC2D562F770}"/>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B0835F3-3694-49EB-1E65-1B2C53CD942E}"/>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No.4-3</a:t>
            </a:r>
          </a:p>
        </p:txBody>
      </p:sp>
      <p:sp>
        <p:nvSpPr>
          <p:cNvPr id="11" name="正方形/長方形 10">
            <a:extLst>
              <a:ext uri="{FF2B5EF4-FFF2-40B4-BE49-F238E27FC236}">
                <a16:creationId xmlns:a16="http://schemas.microsoft.com/office/drawing/2014/main" id="{07C743AE-F726-EE66-EC84-A99030DDE002}"/>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
        <p:nvSpPr>
          <p:cNvPr id="3" name="平行四辺形 2">
            <a:extLst>
              <a:ext uri="{FF2B5EF4-FFF2-40B4-BE49-F238E27FC236}">
                <a16:creationId xmlns:a16="http://schemas.microsoft.com/office/drawing/2014/main" id="{8221F90E-E193-329C-1F61-D28C2D444C6B}"/>
              </a:ext>
            </a:extLst>
          </p:cNvPr>
          <p:cNvSpPr/>
          <p:nvPr/>
        </p:nvSpPr>
        <p:spPr>
          <a:xfrm>
            <a:off x="273000" y="385916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5279A2C9-0C18-E3D2-E3CD-2E688B79945A}"/>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ひきこもり状態に</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ある方への支援</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3402358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3116-38A3-D3E9-F954-AD9B02357AD1}"/>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A7CE4218-329D-8C42-E297-F726AA493AA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9</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BE1CDA99-E602-F18F-CF31-76F960407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61E138F4-6448-5424-7EDC-6C9619685166}"/>
              </a:ext>
            </a:extLst>
          </p:cNvPr>
          <p:cNvSpPr txBox="1"/>
          <p:nvPr/>
        </p:nvSpPr>
        <p:spPr>
          <a:xfrm>
            <a:off x="796925" y="4196282"/>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ひきこもり状態にある方への支援にあたり、</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大切にしたい姿勢や連携先など、支援のポイントを学んでいきます。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190CEDA3-F62C-65F3-C0A3-022235CD8D0F}"/>
              </a:ext>
            </a:extLst>
          </p:cNvPr>
          <p:cNvSpPr txBox="1"/>
          <p:nvPr/>
        </p:nvSpPr>
        <p:spPr>
          <a:xfrm>
            <a:off x="439738" y="1152799"/>
            <a:ext cx="9161462" cy="1077218"/>
          </a:xfrm>
          <a:prstGeom prst="rect">
            <a:avLst/>
          </a:prstGeom>
          <a:noFill/>
        </p:spPr>
        <p:txBody>
          <a:bodyPr wrap="square">
            <a:spAutoFit/>
          </a:bodyPr>
          <a:lstStyle/>
          <a:p>
            <a:pPr eaLnBrk="1" fontAlgn="auto" hangingPunct="1">
              <a:spcBef>
                <a:spcPts val="0"/>
              </a:spcBef>
              <a:spcAft>
                <a:spcPts val="0"/>
              </a:spcAft>
              <a:defRPr/>
            </a:pPr>
            <a:r>
              <a:rPr kumimoji="1" lang="en-US" altLang="ja-JP" sz="3200" b="1" spc="150" dirty="0">
                <a:solidFill>
                  <a:schemeClr val="tx1"/>
                </a:solidFill>
                <a:latin typeface="メイリオ" panose="020B0604030504040204" pitchFamily="50" charset="-128"/>
                <a:ea typeface="メイリオ" panose="020B0604030504040204" pitchFamily="50" charset="-128"/>
              </a:rPr>
              <a:t>Ⅱ</a:t>
            </a:r>
            <a:r>
              <a:rPr kumimoji="1" lang="ja-JP" altLang="en-US" sz="3200" b="1" spc="150" dirty="0">
                <a:solidFill>
                  <a:schemeClr val="tx1"/>
                </a:solidFill>
                <a:latin typeface="メイリオ" panose="020B0604030504040204" pitchFamily="50" charset="-128"/>
                <a:ea typeface="メイリオ" panose="020B0604030504040204" pitchFamily="50" charset="-128"/>
              </a:rPr>
              <a:t>．</a:t>
            </a:r>
            <a:r>
              <a:rPr kumimoji="1" lang="ja-JP" altLang="en-US" sz="3200" b="1" spc="150" dirty="0">
                <a:latin typeface="メイリオ" panose="020B0604030504040204" pitchFamily="50" charset="-128"/>
                <a:ea typeface="メイリオ" panose="020B0604030504040204" pitchFamily="50" charset="-128"/>
              </a:rPr>
              <a:t>ひきこもり状態にある方</a:t>
            </a:r>
            <a:r>
              <a:rPr kumimoji="1" lang="ja-JP" altLang="en-US" sz="3200" b="1" spc="150" dirty="0">
                <a:solidFill>
                  <a:schemeClr val="tx1"/>
                </a:solidFill>
                <a:latin typeface="メイリオ" panose="020B0604030504040204" pitchFamily="50" charset="-128"/>
                <a:ea typeface="メイリオ" panose="020B0604030504040204" pitchFamily="50" charset="-128"/>
              </a:rPr>
              <a:t>への</a:t>
            </a:r>
            <a:endParaRPr kumimoji="1" lang="en-US" altLang="ja-JP" sz="3200" b="1" spc="15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3200" b="1" spc="150" dirty="0">
                <a:latin typeface="メイリオ" panose="020B0604030504040204" pitchFamily="50" charset="-128"/>
                <a:ea typeface="メイリオ" panose="020B0604030504040204" pitchFamily="50" charset="-128"/>
              </a:rPr>
              <a:t>　　　　</a:t>
            </a:r>
            <a:r>
              <a:rPr kumimoji="1" lang="ja-JP" altLang="en-US" sz="3200" b="1" spc="150" dirty="0">
                <a:solidFill>
                  <a:schemeClr val="tx1"/>
                </a:solidFill>
                <a:latin typeface="メイリオ" panose="020B0604030504040204" pitchFamily="50" charset="-128"/>
                <a:ea typeface="メイリオ" panose="020B0604030504040204" pitchFamily="50" charset="-128"/>
              </a:rPr>
              <a:t>支援にあたって</a:t>
            </a:r>
          </a:p>
        </p:txBody>
      </p:sp>
      <p:sp>
        <p:nvSpPr>
          <p:cNvPr id="8" name="平行四辺形 7">
            <a:extLst>
              <a:ext uri="{FF2B5EF4-FFF2-40B4-BE49-F238E27FC236}">
                <a16:creationId xmlns:a16="http://schemas.microsoft.com/office/drawing/2014/main" id="{B3C86278-0F87-4FCF-7B55-7F2F4F7A00B3}"/>
              </a:ext>
            </a:extLst>
          </p:cNvPr>
          <p:cNvSpPr/>
          <p:nvPr/>
        </p:nvSpPr>
        <p:spPr>
          <a:xfrm>
            <a:off x="439738" y="2230017"/>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extLst>
      <p:ext uri="{BB962C8B-B14F-4D97-AF65-F5344CB8AC3E}">
        <p14:creationId xmlns:p14="http://schemas.microsoft.com/office/powerpoint/2010/main" val="214476194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番号プレースホルダー 1">
            <a:extLst>
              <a:ext uri="{FF2B5EF4-FFF2-40B4-BE49-F238E27FC236}">
                <a16:creationId xmlns:a16="http://schemas.microsoft.com/office/drawing/2014/main" id="{8D1171D3-8C2B-0B71-72F4-8489D083DC6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E425A23-0F9D-4B6A-BEBF-B7817E938E45}" type="slidenum">
              <a:rPr lang="ja-JP" altLang="en-US" sz="1000">
                <a:solidFill>
                  <a:srgbClr val="898989"/>
                </a:solidFill>
              </a:rPr>
              <a:pPr>
                <a:lnSpc>
                  <a:spcPct val="100000"/>
                </a:lnSpc>
                <a:spcBef>
                  <a:spcPct val="0"/>
                </a:spcBef>
                <a:buFontTx/>
                <a:buNone/>
              </a:pPr>
              <a:t>10</a:t>
            </a:fld>
            <a:endParaRPr lang="ja-JP" altLang="en-US" sz="1000" dirty="0">
              <a:solidFill>
                <a:srgbClr val="898989"/>
              </a:solidFill>
            </a:endParaRPr>
          </a:p>
        </p:txBody>
      </p:sp>
      <p:sp>
        <p:nvSpPr>
          <p:cNvPr id="3" name="正方形/長方形 2">
            <a:extLst>
              <a:ext uri="{FF2B5EF4-FFF2-40B4-BE49-F238E27FC236}">
                <a16:creationId xmlns:a16="http://schemas.microsoft.com/office/drawing/2014/main" id="{CFFB9F2A-969C-4FD9-22A9-C2EAB43DC403}"/>
              </a:ext>
            </a:extLst>
          </p:cNvPr>
          <p:cNvSpPr/>
          <p:nvPr/>
        </p:nvSpPr>
        <p:spPr>
          <a:xfrm>
            <a:off x="0" y="187325"/>
            <a:ext cx="931773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１．ひきこもり支援の目指す姿</a:t>
            </a:r>
          </a:p>
        </p:txBody>
      </p:sp>
      <p:sp>
        <p:nvSpPr>
          <p:cNvPr id="16" name="正方形/長方形 15">
            <a:extLst>
              <a:ext uri="{FF2B5EF4-FFF2-40B4-BE49-F238E27FC236}">
                <a16:creationId xmlns:a16="http://schemas.microsoft.com/office/drawing/2014/main" id="{D96CD591-C9F8-F068-2DC6-690CFA00306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．ひきこもり状態にある方への支援にあたって</a:t>
            </a:r>
          </a:p>
        </p:txBody>
      </p:sp>
      <p:sp>
        <p:nvSpPr>
          <p:cNvPr id="2" name="テキスト ボックス 8">
            <a:extLst>
              <a:ext uri="{FF2B5EF4-FFF2-40B4-BE49-F238E27FC236}">
                <a16:creationId xmlns:a16="http://schemas.microsoft.com/office/drawing/2014/main" id="{72D38F6D-B43F-3793-6929-08B5492E723E}"/>
              </a:ext>
            </a:extLst>
          </p:cNvPr>
          <p:cNvSpPr txBox="1">
            <a:spLocks noChangeArrowheads="1"/>
          </p:cNvSpPr>
          <p:nvPr/>
        </p:nvSpPr>
        <p:spPr bwMode="auto">
          <a:xfrm>
            <a:off x="427038" y="1125538"/>
            <a:ext cx="9051925" cy="5037137"/>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buFont typeface="Wingdings" panose="05000000000000000000" pitchFamily="2" charset="2"/>
              <a:buChar char="l"/>
              <a:defRPr/>
            </a:pPr>
            <a:r>
              <a:rPr kumimoji="0" lang="ja-JP" altLang="en-US" sz="1800" b="1" u="sng" spc="100" dirty="0">
                <a:latin typeface="メイリオ" panose="020B0604030504040204" pitchFamily="50" charset="-128"/>
                <a:ea typeface="メイリオ" panose="020B0604030504040204" pitchFamily="50" charset="-128"/>
              </a:rPr>
              <a:t>ひきこもり支援において目指すべき姿</a:t>
            </a:r>
            <a:r>
              <a:rPr kumimoji="0" lang="ja-JP" altLang="en-US" sz="1800" spc="100" dirty="0">
                <a:latin typeface="メイリオ" panose="020B0604030504040204" pitchFamily="50" charset="-128"/>
                <a:ea typeface="メイリオ" panose="020B0604030504040204" pitchFamily="50" charset="-128"/>
              </a:rPr>
              <a:t>は、一人ひとりの背景や心情をとらえずに社会参加や就労のみを求めることではなく、</a:t>
            </a:r>
            <a:r>
              <a:rPr kumimoji="0" lang="ja-JP" altLang="en-US" sz="1800" b="1" u="sng" spc="100" dirty="0">
                <a:latin typeface="メイリオ" panose="020B0604030504040204" pitchFamily="50" charset="-128"/>
                <a:ea typeface="メイリオ" panose="020B0604030504040204" pitchFamily="50" charset="-128"/>
              </a:rPr>
              <a:t>本人のペースに合わせながら、本人やその家族が、自らの意思により、自身が目指す生き方や、社会との関わり方等を決めていくことができるようになること（自立ではなく自律）</a:t>
            </a:r>
            <a:r>
              <a:rPr kumimoji="0" lang="ja-JP" altLang="en-US" sz="1800" spc="100" dirty="0">
                <a:latin typeface="メイリオ" panose="020B0604030504040204" pitchFamily="50" charset="-128"/>
                <a:ea typeface="メイリオ" panose="020B0604030504040204" pitchFamily="50" charset="-128"/>
              </a:rPr>
              <a:t>としました。</a:t>
            </a:r>
          </a:p>
          <a:p>
            <a:pPr eaLnBrk="1" hangingPunct="1">
              <a:lnSpc>
                <a:spcPct val="100000"/>
              </a:lnSpc>
              <a:spcBef>
                <a:spcPct val="0"/>
              </a:spcBef>
              <a:buNone/>
              <a:defRPr/>
            </a:pPr>
            <a:endParaRPr kumimoji="0" lang="ja-JP" altLang="en-US" sz="18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buFont typeface="Wingdings" panose="05000000000000000000" pitchFamily="2" charset="2"/>
              <a:buChar char="l"/>
              <a:defRPr/>
            </a:pPr>
            <a:r>
              <a:rPr kumimoji="0" lang="ja-JP" altLang="en-US" sz="1800" spc="100" dirty="0">
                <a:latin typeface="メイリオ" panose="020B0604030504040204" pitchFamily="50" charset="-128"/>
                <a:ea typeface="メイリオ" panose="020B0604030504040204" pitchFamily="50" charset="-128"/>
              </a:rPr>
              <a:t>この「自律」とは、自己を律すること、社会に適応するといったとらえ方ではなく、</a:t>
            </a:r>
            <a:r>
              <a:rPr kumimoji="0" lang="ja-JP" altLang="en-US" sz="1800" b="1" u="sng" spc="100" dirty="0">
                <a:latin typeface="メイリオ" panose="020B0604030504040204" pitchFamily="50" charset="-128"/>
                <a:ea typeface="メイリオ" panose="020B0604030504040204" pitchFamily="50" charset="-128"/>
              </a:rPr>
              <a:t>本人の尊厳や主体性、自尊感情を回復する意味であり、その自律に向けたプロセスを本人と支援者が共有しながら一歩ずつ進むことを目指すもの</a:t>
            </a:r>
            <a:r>
              <a:rPr kumimoji="0" lang="ja-JP" altLang="en-US" sz="1800" spc="100" dirty="0">
                <a:latin typeface="メイリオ" panose="020B0604030504040204" pitchFamily="50" charset="-128"/>
                <a:ea typeface="メイリオ" panose="020B0604030504040204" pitchFamily="50" charset="-128"/>
              </a:rPr>
              <a:t>です。自律の形は一人ひとり違うものであり、決まったものはありません。自律に向けた具体的な取組として、社会参加や就労も含まれており、本人の求める支援は多様であるといえます（家族は本人の自律を支える役割だけではなく、家族も自律することが望ましいといえます）。</a:t>
            </a:r>
          </a:p>
          <a:p>
            <a:pPr eaLnBrk="1" hangingPunct="1">
              <a:lnSpc>
                <a:spcPct val="100000"/>
              </a:lnSpc>
              <a:spcBef>
                <a:spcPct val="0"/>
              </a:spcBef>
              <a:buNone/>
              <a:defRPr/>
            </a:pPr>
            <a:endParaRPr kumimoji="0" lang="ja-JP" altLang="en-US" sz="18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buFont typeface="Wingdings" panose="05000000000000000000" pitchFamily="2" charset="2"/>
              <a:buChar char="l"/>
              <a:defRPr/>
            </a:pPr>
            <a:r>
              <a:rPr kumimoji="0" lang="ja-JP" altLang="en-US" sz="1800" spc="100" dirty="0">
                <a:latin typeface="メイリオ" panose="020B0604030504040204" pitchFamily="50" charset="-128"/>
                <a:ea typeface="メイリオ" panose="020B0604030504040204" pitchFamily="50" charset="-128"/>
              </a:rPr>
              <a:t>一方で、自身の意思や希望の表出がうまくできない本人に対しては、支援を進める中で、</a:t>
            </a:r>
            <a:r>
              <a:rPr kumimoji="0" lang="ja-JP" altLang="en-US" sz="1800" b="1" u="sng" spc="100" dirty="0">
                <a:latin typeface="メイリオ" panose="020B0604030504040204" pitchFamily="50" charset="-128"/>
                <a:ea typeface="メイリオ" panose="020B0604030504040204" pitchFamily="50" charset="-128"/>
              </a:rPr>
              <a:t>本人が望む未来を具体的に描けるよう、共に考え、選択しやすい情報提供に努めながら、意思表出や意思形成、自己決定につながる丁寧なサポートをすることが必要</a:t>
            </a:r>
            <a:r>
              <a:rPr kumimoji="0" lang="ja-JP" altLang="en-US" sz="1800" spc="100" dirty="0">
                <a:latin typeface="メイリオ" panose="020B0604030504040204" pitchFamily="50" charset="-128"/>
                <a:ea typeface="メイリオ" panose="020B0604030504040204" pitchFamily="50" charset="-128"/>
              </a:rPr>
              <a:t>です。</a:t>
            </a:r>
          </a:p>
          <a:p>
            <a:pPr eaLnBrk="1" hangingPunct="1">
              <a:lnSpc>
                <a:spcPct val="100000"/>
              </a:lnSpc>
              <a:spcBef>
                <a:spcPct val="0"/>
              </a:spcBef>
              <a:buNone/>
              <a:defRPr/>
            </a:pPr>
            <a:endParaRPr kumimoji="0" lang="en-US" altLang="ja-JP" sz="1800" spc="100" dirty="0">
              <a:latin typeface="メイリオ" panose="020B0604030504040204" pitchFamily="50" charset="-128"/>
              <a:ea typeface="メイリオ" panose="020B0604030504040204" pitchFamily="50" charset="-128"/>
            </a:endParaRPr>
          </a:p>
        </p:txBody>
      </p:sp>
      <p:sp>
        <p:nvSpPr>
          <p:cNvPr id="4" name="テキスト ボックス 11">
            <a:extLst>
              <a:ext uri="{FF2B5EF4-FFF2-40B4-BE49-F238E27FC236}">
                <a16:creationId xmlns:a16="http://schemas.microsoft.com/office/drawing/2014/main" id="{EADD5CF7-7241-001C-7AAD-22101ADAC34E}"/>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（概要版）</a:t>
            </a:r>
            <a:r>
              <a:rPr lang="en-US" altLang="ja-JP" sz="1000" dirty="0">
                <a:latin typeface="メイリオ" panose="020B0604030504040204" pitchFamily="50" charset="-128"/>
                <a:ea typeface="メイリオ" panose="020B0604030504040204" pitchFamily="50" charset="-128"/>
              </a:rPr>
              <a:t>』,p4</a:t>
            </a:r>
            <a:endParaRPr lang="ja-JP" altLang="en-US" sz="10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A605-FE1B-D76D-3216-BEDFFC82D227}"/>
            </a:ext>
          </a:extLst>
        </p:cNvPr>
        <p:cNvGrpSpPr/>
        <p:nvPr/>
      </p:nvGrpSpPr>
      <p:grpSpPr>
        <a:xfrm>
          <a:off x="0" y="0"/>
          <a:ext cx="0" cy="0"/>
          <a:chOff x="0" y="0"/>
          <a:chExt cx="0" cy="0"/>
        </a:xfrm>
      </p:grpSpPr>
      <p:sp>
        <p:nvSpPr>
          <p:cNvPr id="24578" name="スライド番号プレースホルダー 1">
            <a:extLst>
              <a:ext uri="{FF2B5EF4-FFF2-40B4-BE49-F238E27FC236}">
                <a16:creationId xmlns:a16="http://schemas.microsoft.com/office/drawing/2014/main" id="{53485A8A-5B50-2DEB-B0F7-6D110CF2C15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E425A23-0F9D-4B6A-BEBF-B7817E938E45}"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26AA047A-8BA0-A8F8-682A-908033E1C633}"/>
              </a:ext>
            </a:extLst>
          </p:cNvPr>
          <p:cNvSpPr/>
          <p:nvPr/>
        </p:nvSpPr>
        <p:spPr>
          <a:xfrm>
            <a:off x="0" y="187325"/>
            <a:ext cx="931773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２．支援を行う前提となる３つの価値</a:t>
            </a:r>
          </a:p>
        </p:txBody>
      </p:sp>
      <p:sp>
        <p:nvSpPr>
          <p:cNvPr id="4" name="テキスト ボックス 11">
            <a:extLst>
              <a:ext uri="{FF2B5EF4-FFF2-40B4-BE49-F238E27FC236}">
                <a16:creationId xmlns:a16="http://schemas.microsoft.com/office/drawing/2014/main" id="{3709C51E-C580-9700-21D0-7467395515C3}"/>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a:t>
            </a:r>
            <a:r>
              <a:rPr lang="en-US" altLang="ja-JP" sz="1000" dirty="0">
                <a:latin typeface="メイリオ" panose="020B0604030504040204" pitchFamily="50" charset="-128"/>
                <a:ea typeface="メイリオ" panose="020B0604030504040204" pitchFamily="50" charset="-128"/>
              </a:rPr>
              <a:t>』,p20</a:t>
            </a:r>
            <a:endParaRPr lang="ja-JP" altLang="en-US" sz="10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697C98E4-99C6-9A40-5547-BB19C29AE617}"/>
              </a:ext>
            </a:extLst>
          </p:cNvPr>
          <p:cNvPicPr>
            <a:picLocks noChangeAspect="1"/>
          </p:cNvPicPr>
          <p:nvPr/>
        </p:nvPicPr>
        <p:blipFill>
          <a:blip r:embed="rId3"/>
          <a:srcRect l="25500" t="21087" r="28923" b="18696"/>
          <a:stretch/>
        </p:blipFill>
        <p:spPr>
          <a:xfrm>
            <a:off x="1631893" y="1834917"/>
            <a:ext cx="6642214" cy="4657958"/>
          </a:xfrm>
          <a:prstGeom prst="rect">
            <a:avLst/>
          </a:prstGeom>
        </p:spPr>
      </p:pic>
      <p:sp>
        <p:nvSpPr>
          <p:cNvPr id="7" name="正方形/長方形 6">
            <a:extLst>
              <a:ext uri="{FF2B5EF4-FFF2-40B4-BE49-F238E27FC236}">
                <a16:creationId xmlns:a16="http://schemas.microsoft.com/office/drawing/2014/main" id="{904AE06C-AC5A-B06F-FB6F-FB1995409BF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．ひきこもり状態にある方への支援にあたって</a:t>
            </a:r>
          </a:p>
        </p:txBody>
      </p:sp>
      <p:sp>
        <p:nvSpPr>
          <p:cNvPr id="5" name="テキスト ボックス 8">
            <a:extLst>
              <a:ext uri="{FF2B5EF4-FFF2-40B4-BE49-F238E27FC236}">
                <a16:creationId xmlns:a16="http://schemas.microsoft.com/office/drawing/2014/main" id="{E4D7526B-939E-2088-F60E-D2AD040FF0B9}"/>
              </a:ext>
            </a:extLst>
          </p:cNvPr>
          <p:cNvSpPr txBox="1">
            <a:spLocks noChangeArrowheads="1"/>
          </p:cNvSpPr>
          <p:nvPr/>
        </p:nvSpPr>
        <p:spPr bwMode="auto">
          <a:xfrm>
            <a:off x="427036" y="599943"/>
            <a:ext cx="9051925" cy="136588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0"/>
              </a:spcBef>
              <a:buFont typeface="Wingdings" panose="05000000000000000000" pitchFamily="2" charset="2"/>
              <a:buChar char="l"/>
              <a:defRPr/>
            </a:pPr>
            <a:r>
              <a:rPr lang="ja-JP" altLang="en-US" sz="1600" b="0" i="0" u="none" strike="noStrike" spc="100" dirty="0">
                <a:solidFill>
                  <a:srgbClr val="000000"/>
                </a:solidFill>
                <a:latin typeface="メイリオ" panose="020B0604030504040204" pitchFamily="50" charset="-128"/>
                <a:ea typeface="メイリオ" panose="020B0604030504040204" pitchFamily="50" charset="-128"/>
              </a:rPr>
              <a:t>ひきこもり支援における価値とは、支援者が共通基盤として大切にしたい「価値観」のことであり、支援を行う際に、どのように支援を進めていくべきかを方向づけていくための考え方です。</a:t>
            </a:r>
            <a:endParaRPr lang="en-US" altLang="ja-JP" sz="1600" b="0" i="0" u="none" strike="noStrike" spc="100" dirty="0">
              <a:solidFill>
                <a:srgbClr val="000000"/>
              </a:solidFill>
              <a:latin typeface="メイリオ" panose="020B0604030504040204" pitchFamily="50" charset="-128"/>
              <a:ea typeface="メイリオ" panose="020B0604030504040204" pitchFamily="50" charset="-128"/>
            </a:endParaRPr>
          </a:p>
          <a:p>
            <a:pPr marL="285750" indent="-285750" eaLnBrk="1" hangingPunct="1">
              <a:lnSpc>
                <a:spcPct val="100000"/>
              </a:lnSpc>
              <a:spcBef>
                <a:spcPts val="0"/>
              </a:spcBef>
              <a:buFont typeface="Wingdings" panose="05000000000000000000" pitchFamily="2" charset="2"/>
              <a:buChar char="l"/>
              <a:defRPr/>
            </a:pPr>
            <a:r>
              <a:rPr lang="en-US" altLang="ja-JP" sz="1600" spc="100" dirty="0">
                <a:solidFill>
                  <a:srgbClr val="000000"/>
                </a:solidFill>
                <a:latin typeface="メイリオ" panose="020B0604030504040204" pitchFamily="50" charset="-128"/>
                <a:ea typeface="メイリオ" panose="020B0604030504040204" pitchFamily="50" charset="-128"/>
              </a:rPr>
              <a:t>『</a:t>
            </a:r>
            <a:r>
              <a:rPr lang="ja-JP" altLang="en-US" sz="1600" spc="100" dirty="0">
                <a:solidFill>
                  <a:srgbClr val="000000"/>
                </a:solidFill>
                <a:latin typeface="メイリオ" panose="020B0604030504040204" pitchFamily="50" charset="-128"/>
                <a:ea typeface="メイリオ" panose="020B0604030504040204" pitchFamily="50" charset="-128"/>
              </a:rPr>
              <a:t>ひきこもり支援ハンドブック～寄り添うための羅針盤～</a:t>
            </a:r>
            <a:r>
              <a:rPr lang="en-US" altLang="ja-JP" sz="1600" spc="100" dirty="0">
                <a:solidFill>
                  <a:srgbClr val="000000"/>
                </a:solidFill>
                <a:latin typeface="メイリオ" panose="020B0604030504040204" pitchFamily="50" charset="-128"/>
                <a:ea typeface="メイリオ" panose="020B0604030504040204" pitchFamily="50" charset="-128"/>
              </a:rPr>
              <a:t>』</a:t>
            </a:r>
            <a:r>
              <a:rPr lang="ja-JP" altLang="en-US" sz="1600" b="0" i="0" u="none" strike="noStrike" spc="100" dirty="0">
                <a:solidFill>
                  <a:srgbClr val="000000"/>
                </a:solidFill>
                <a:latin typeface="メイリオ" panose="020B0604030504040204" pitchFamily="50" charset="-128"/>
                <a:ea typeface="メイリオ" panose="020B0604030504040204" pitchFamily="50" charset="-128"/>
              </a:rPr>
              <a:t>では、３つの価値や倫理を基礎として示しています。</a:t>
            </a:r>
            <a:endParaRPr kumimoji="0" lang="ja-JP" altLang="en-US" sz="1600" spc="1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EF26CD9A-0644-3278-A238-73CB26EC8F5A}"/>
              </a:ext>
            </a:extLst>
          </p:cNvPr>
          <p:cNvSpPr txBox="1"/>
          <p:nvPr/>
        </p:nvSpPr>
        <p:spPr>
          <a:xfrm>
            <a:off x="2999181" y="6429502"/>
            <a:ext cx="3907631" cy="261610"/>
          </a:xfrm>
          <a:prstGeom prst="rect">
            <a:avLst/>
          </a:prstGeom>
          <a:noFill/>
        </p:spPr>
        <p:txBody>
          <a:bodyPr wrap="square">
            <a:spAutoFit/>
          </a:bodyPr>
          <a:lstStyle/>
          <a:p>
            <a:pPr algn="ctr"/>
            <a:r>
              <a:rPr lang="ja-JP" altLang="en-US" sz="1100" b="0" i="0" u="none" strike="noStrike" baseline="0" dirty="0">
                <a:solidFill>
                  <a:srgbClr val="000000"/>
                </a:solidFill>
                <a:latin typeface="メイリオ" panose="020B0604030504040204" pitchFamily="50" charset="-128"/>
                <a:ea typeface="メイリオ" panose="020B0604030504040204" pitchFamily="50" charset="-128"/>
              </a:rPr>
              <a:t>▲支援を行う前提となる３つの価値</a:t>
            </a:r>
            <a:endParaRPr lang="ja-JP" altLang="en-US"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92209609"/>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2104D-5DD6-9ED9-15D4-C121ACE05DA2}"/>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60FD691-D2A4-AC0F-48B2-43D73558EC8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9" name="テキスト ボックス 11">
            <a:extLst>
              <a:ext uri="{FF2B5EF4-FFF2-40B4-BE49-F238E27FC236}">
                <a16:creationId xmlns:a16="http://schemas.microsoft.com/office/drawing/2014/main" id="{3CE7B195-E653-0795-5C07-BADE492EB136}"/>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』,p23</a:t>
            </a:r>
            <a:endParaRPr lang="ja-JP" altLang="en-US" sz="1000" dirty="0">
              <a:latin typeface="メイリオ" panose="020B0604030504040204" pitchFamily="50" charset="-128"/>
              <a:ea typeface="メイリオ" panose="020B0604030504040204" pitchFamily="50" charset="-128"/>
            </a:endParaRPr>
          </a:p>
        </p:txBody>
      </p:sp>
      <p:sp>
        <p:nvSpPr>
          <p:cNvPr id="2" name="テキスト ボックス 8">
            <a:extLst>
              <a:ext uri="{FF2B5EF4-FFF2-40B4-BE49-F238E27FC236}">
                <a16:creationId xmlns:a16="http://schemas.microsoft.com/office/drawing/2014/main" id="{7693CBDF-84F8-1926-C10A-30E497992070}"/>
              </a:ext>
            </a:extLst>
          </p:cNvPr>
          <p:cNvSpPr txBox="1">
            <a:spLocks noChangeArrowheads="1"/>
          </p:cNvSpPr>
          <p:nvPr/>
        </p:nvSpPr>
        <p:spPr bwMode="auto">
          <a:xfrm>
            <a:off x="453000" y="792163"/>
            <a:ext cx="9000000" cy="59772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None/>
              <a:defRPr/>
            </a:pPr>
            <a:r>
              <a:rPr lang="ja-JP" altLang="en-US" sz="1600" spc="100" dirty="0">
                <a:solidFill>
                  <a:srgbClr val="000000"/>
                </a:solidFill>
                <a:latin typeface="メイリオ" panose="020B0604030504040204" pitchFamily="50" charset="-128"/>
                <a:ea typeface="メイリオ" panose="020B0604030504040204" pitchFamily="50" charset="-128"/>
              </a:rPr>
              <a:t>　</a:t>
            </a:r>
            <a:r>
              <a:rPr lang="en-US" altLang="ja-JP" sz="1600" spc="100" dirty="0">
                <a:solidFill>
                  <a:srgbClr val="000000"/>
                </a:solidFill>
                <a:latin typeface="メイリオ" panose="020B0604030504040204" pitchFamily="50" charset="-128"/>
                <a:ea typeface="メイリオ" panose="020B0604030504040204" pitchFamily="50" charset="-128"/>
              </a:rPr>
              <a:t>『</a:t>
            </a:r>
            <a:r>
              <a:rPr lang="ja-JP" altLang="en-US" sz="1600" spc="100" dirty="0">
                <a:solidFill>
                  <a:srgbClr val="000000"/>
                </a:solidFill>
                <a:latin typeface="メイリオ" panose="020B0604030504040204" pitchFamily="50" charset="-128"/>
                <a:ea typeface="メイリオ" panose="020B0604030504040204" pitchFamily="50" charset="-128"/>
              </a:rPr>
              <a:t>ひきこもり支援ハンドブック～寄り添うための羅針盤～</a:t>
            </a:r>
            <a:r>
              <a:rPr lang="en-US" altLang="ja-JP" sz="1600" spc="100" dirty="0">
                <a:solidFill>
                  <a:srgbClr val="000000"/>
                </a:solidFill>
                <a:latin typeface="メイリオ" panose="020B0604030504040204" pitchFamily="50" charset="-128"/>
                <a:ea typeface="メイリオ" panose="020B0604030504040204" pitchFamily="50" charset="-128"/>
              </a:rPr>
              <a:t>』</a:t>
            </a:r>
            <a:r>
              <a:rPr lang="ja-JP" altLang="en-US" sz="1600" b="0" i="0" u="none" strike="noStrike" spc="100" dirty="0">
                <a:solidFill>
                  <a:srgbClr val="000000"/>
                </a:solidFill>
                <a:latin typeface="メイリオ" panose="020B0604030504040204" pitchFamily="50" charset="-128"/>
                <a:ea typeface="メイリオ" panose="020B0604030504040204" pitchFamily="50" charset="-128"/>
              </a:rPr>
              <a:t>では、</a:t>
            </a:r>
            <a:r>
              <a:rPr kumimoji="0" lang="ja-JP" altLang="en-US" sz="1600" spc="100" dirty="0">
                <a:latin typeface="メイリオ" panose="020B0604030504040204" pitchFamily="50" charset="-128"/>
                <a:ea typeface="メイリオ" panose="020B0604030504040204" pitchFamily="50" charset="-128"/>
              </a:rPr>
              <a:t>「支援者として求められる４つの姿勢と６つの留意点」について紹介されています。確認しておきましょう。</a:t>
            </a:r>
          </a:p>
        </p:txBody>
      </p:sp>
      <p:sp>
        <p:nvSpPr>
          <p:cNvPr id="3" name="正方形/長方形 2">
            <a:extLst>
              <a:ext uri="{FF2B5EF4-FFF2-40B4-BE49-F238E27FC236}">
                <a16:creationId xmlns:a16="http://schemas.microsoft.com/office/drawing/2014/main" id="{B01337D3-D32B-88F4-507B-8D8E4730306B}"/>
              </a:ext>
            </a:extLst>
          </p:cNvPr>
          <p:cNvSpPr/>
          <p:nvPr/>
        </p:nvSpPr>
        <p:spPr>
          <a:xfrm>
            <a:off x="0" y="187325"/>
            <a:ext cx="931773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３．支援者として求められる姿勢と支援にあたっての留意点</a:t>
            </a:r>
          </a:p>
        </p:txBody>
      </p:sp>
      <p:sp>
        <p:nvSpPr>
          <p:cNvPr id="4" name="正方形/長方形 3">
            <a:extLst>
              <a:ext uri="{FF2B5EF4-FFF2-40B4-BE49-F238E27FC236}">
                <a16:creationId xmlns:a16="http://schemas.microsoft.com/office/drawing/2014/main" id="{3AA883FB-D6CA-6716-7474-C2BA8643252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．ひきこもり状態にある方への支援にあたって</a:t>
            </a:r>
          </a:p>
        </p:txBody>
      </p:sp>
      <p:sp>
        <p:nvSpPr>
          <p:cNvPr id="7" name="正方形/長方形 6">
            <a:extLst>
              <a:ext uri="{FF2B5EF4-FFF2-40B4-BE49-F238E27FC236}">
                <a16:creationId xmlns:a16="http://schemas.microsoft.com/office/drawing/2014/main" id="{FF1C4192-731E-9F78-825B-E1E22D4A8FD7}"/>
              </a:ext>
            </a:extLst>
          </p:cNvPr>
          <p:cNvSpPr/>
          <p:nvPr/>
        </p:nvSpPr>
        <p:spPr>
          <a:xfrm>
            <a:off x="453000" y="1702425"/>
            <a:ext cx="9000000" cy="4623763"/>
          </a:xfrm>
          <a:prstGeom prst="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en-US" altLang="ja-JP" sz="1600"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4BEBBCF8-8498-9E12-B7B0-ABC816F7A736}"/>
              </a:ext>
            </a:extLst>
          </p:cNvPr>
          <p:cNvSpPr/>
          <p:nvPr/>
        </p:nvSpPr>
        <p:spPr>
          <a:xfrm>
            <a:off x="4160680" y="1486425"/>
            <a:ext cx="1584641" cy="432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en-US" altLang="ja-JP" sz="1600" spc="100" dirty="0">
                <a:solidFill>
                  <a:schemeClr val="tx1">
                    <a:lumMod val="85000"/>
                    <a:lumOff val="15000"/>
                  </a:schemeClr>
                </a:solidFill>
                <a:latin typeface="メイリオ" panose="020B0604030504040204" pitchFamily="50" charset="-128"/>
                <a:ea typeface="メイリオ" panose="020B0604030504040204" pitchFamily="50" charset="-128"/>
              </a:rPr>
              <a:t>4</a:t>
            </a:r>
            <a:r>
              <a:rPr kumimoji="1" lang="ja-JP" altLang="en-US" sz="1600" spc="100" dirty="0">
                <a:solidFill>
                  <a:schemeClr val="tx1">
                    <a:lumMod val="85000"/>
                    <a:lumOff val="15000"/>
                  </a:schemeClr>
                </a:solidFill>
                <a:latin typeface="メイリオ" panose="020B0604030504040204" pitchFamily="50" charset="-128"/>
                <a:ea typeface="メイリオ" panose="020B0604030504040204" pitchFamily="50" charset="-128"/>
              </a:rPr>
              <a:t>つの姿勢</a:t>
            </a:r>
            <a:endParaRPr kumimoji="1" lang="en-US" altLang="ja-JP" sz="1600"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DF99681B-952A-D1B7-BD6E-E547A802C1F3}"/>
              </a:ext>
            </a:extLst>
          </p:cNvPr>
          <p:cNvSpPr/>
          <p:nvPr/>
        </p:nvSpPr>
        <p:spPr>
          <a:xfrm>
            <a:off x="567073" y="2260061"/>
            <a:ext cx="5958696"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＜姿勢その①＞</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敬意と労いは最大限に</a:t>
            </a:r>
            <a:endParaRPr lang="en-US" altLang="ja-JP" sz="2400" b="1" i="0" u="none" strike="noStrike" spc="300" dirty="0">
              <a:solidFill>
                <a:srgbClr val="000000"/>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4C115A2B-4744-3F1F-2657-03F6288BFA5E}"/>
              </a:ext>
            </a:extLst>
          </p:cNvPr>
          <p:cNvSpPr/>
          <p:nvPr/>
        </p:nvSpPr>
        <p:spPr>
          <a:xfrm>
            <a:off x="567073" y="3167239"/>
            <a:ext cx="6145661" cy="848157"/>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＜姿勢その②＞</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尊重し、共に考える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FBD868FA-6E5F-34FF-003E-B6692F1D3EA9}"/>
              </a:ext>
            </a:extLst>
          </p:cNvPr>
          <p:cNvSpPr/>
          <p:nvPr/>
        </p:nvSpPr>
        <p:spPr>
          <a:xfrm>
            <a:off x="567073" y="4245152"/>
            <a:ext cx="7002747" cy="560736"/>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＜姿勢その③＞</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本質を見極め一歩ずつ支援する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11861B95-8B4B-0F81-07F1-98498867F9CA}"/>
              </a:ext>
            </a:extLst>
          </p:cNvPr>
          <p:cNvSpPr/>
          <p:nvPr/>
        </p:nvSpPr>
        <p:spPr>
          <a:xfrm>
            <a:off x="567073" y="5035643"/>
            <a:ext cx="8671195" cy="769391"/>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＜姿勢その④＞</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家族は本人の生活を支え、影響を与える存在である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56760145"/>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44A5D-B333-C9CE-F3BA-BB1BF9026715}"/>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D5BD6B9B-9D54-39E2-1133-6060BD0D42F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6" name="正方形/長方形 5">
            <a:extLst>
              <a:ext uri="{FF2B5EF4-FFF2-40B4-BE49-F238E27FC236}">
                <a16:creationId xmlns:a16="http://schemas.microsoft.com/office/drawing/2014/main" id="{D89DF9A8-9B5B-E4EB-C93E-3153C841B07F}"/>
              </a:ext>
            </a:extLst>
          </p:cNvPr>
          <p:cNvSpPr/>
          <p:nvPr/>
        </p:nvSpPr>
        <p:spPr>
          <a:xfrm>
            <a:off x="249439" y="681516"/>
            <a:ext cx="5958696"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＜姿勢その①＞</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敬意と労いは最大限に</a:t>
            </a:r>
            <a:endParaRPr lang="en-US" altLang="ja-JP" sz="2400" b="1" i="0" u="none" strike="noStrike" spc="300" dirty="0">
              <a:solidFill>
                <a:srgbClr val="000000"/>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CC69D79F-3EAD-F0CB-1C92-A37BD025B8AC}"/>
              </a:ext>
            </a:extLst>
          </p:cNvPr>
          <p:cNvSpPr txBox="1"/>
          <p:nvPr/>
        </p:nvSpPr>
        <p:spPr>
          <a:xfrm>
            <a:off x="512153" y="1433539"/>
            <a:ext cx="8881695" cy="1631216"/>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本人やその家族から初めて相談があった場合、支援者はどのような対応をしたらよいでしょうか。家族が窓口に相談に来た場合や、電話で問い合わせや相談が入った場合のいずれにおいても、まずは「この人なら話を聞いてもらえる」「相談しても大丈夫」と認識してもらうことが重要です。</a:t>
            </a:r>
            <a:endParaRPr lang="en-US" altLang="ja-JP" sz="1600" spc="100" dirty="0">
              <a:latin typeface="メイリオ" panose="020B0604030504040204" pitchFamily="50" charset="-128"/>
              <a:ea typeface="メイリオ" panose="020B0604030504040204" pitchFamily="50" charset="-128"/>
            </a:endParaRPr>
          </a:p>
          <a:p>
            <a:r>
              <a:rPr lang="ja-JP" altLang="en-US" sz="1600" spc="100" dirty="0">
                <a:latin typeface="メイリオ" panose="020B0604030504040204" pitchFamily="50" charset="-128"/>
                <a:ea typeface="メイリオ" panose="020B0604030504040204" pitchFamily="50" charset="-128"/>
              </a:rPr>
              <a:t>　そのためには、</a:t>
            </a:r>
            <a:r>
              <a:rPr lang="ja-JP" altLang="en-US" sz="1600" u="sng" spc="100" dirty="0">
                <a:latin typeface="メイリオ" panose="020B0604030504040204" pitchFamily="50" charset="-128"/>
                <a:ea typeface="メイリオ" panose="020B0604030504040204" pitchFamily="50" charset="-128"/>
              </a:rPr>
              <a:t>支援につながったことに対する労いや、「相談できたこと」に対して、最大限の敬意をあらわすことが不可欠</a:t>
            </a:r>
            <a:r>
              <a:rPr lang="ja-JP" altLang="en-US" sz="1600" spc="100" dirty="0">
                <a:latin typeface="メイリオ" panose="020B0604030504040204" pitchFamily="50" charset="-128"/>
                <a:ea typeface="メイリオ" panose="020B0604030504040204" pitchFamily="50" charset="-128"/>
              </a:rPr>
              <a:t>です。</a:t>
            </a:r>
          </a:p>
        </p:txBody>
      </p:sp>
      <p:sp>
        <p:nvSpPr>
          <p:cNvPr id="13" name="正方形/長方形 12">
            <a:extLst>
              <a:ext uri="{FF2B5EF4-FFF2-40B4-BE49-F238E27FC236}">
                <a16:creationId xmlns:a16="http://schemas.microsoft.com/office/drawing/2014/main" id="{B100E6BC-5736-C800-6B2F-D400409E8562}"/>
              </a:ext>
            </a:extLst>
          </p:cNvPr>
          <p:cNvSpPr/>
          <p:nvPr/>
        </p:nvSpPr>
        <p:spPr>
          <a:xfrm>
            <a:off x="249439" y="3523944"/>
            <a:ext cx="6145661" cy="848157"/>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＜姿勢その②＞</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尊重し、共に考える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C19519E1-9091-FB4A-BD24-1F1F94C290F3}"/>
              </a:ext>
            </a:extLst>
          </p:cNvPr>
          <p:cNvSpPr txBox="1"/>
          <p:nvPr/>
        </p:nvSpPr>
        <p:spPr>
          <a:xfrm>
            <a:off x="512153" y="4376876"/>
            <a:ext cx="8881695" cy="1077218"/>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ひきこもり支援においては、本人もその家族も、それぞれが自分自身の人生を歩むための支援を求めており、支援者側が考える支援を一方的に推しつけることがないよう、</a:t>
            </a:r>
            <a:r>
              <a:rPr lang="ja-JP" altLang="en-US" sz="1600" u="sng" spc="100" dirty="0">
                <a:latin typeface="メイリオ" panose="020B0604030504040204" pitchFamily="50" charset="-128"/>
                <a:ea typeface="メイリオ" panose="020B0604030504040204" pitchFamily="50" charset="-128"/>
              </a:rPr>
              <a:t>「相手を尊重し、共に考える」姿勢や、「本人や家族の意思を尊重する」</a:t>
            </a:r>
            <a:r>
              <a:rPr lang="ja-JP" altLang="en-US" sz="1600" spc="100" dirty="0">
                <a:latin typeface="メイリオ" panose="020B0604030504040204" pitchFamily="50" charset="-128"/>
                <a:ea typeface="メイリオ" panose="020B0604030504040204" pitchFamily="50" charset="-128"/>
              </a:rPr>
              <a:t>という視点が重要となります。</a:t>
            </a:r>
          </a:p>
        </p:txBody>
      </p:sp>
      <p:sp>
        <p:nvSpPr>
          <p:cNvPr id="17" name="テキスト ボックス 11">
            <a:extLst>
              <a:ext uri="{FF2B5EF4-FFF2-40B4-BE49-F238E27FC236}">
                <a16:creationId xmlns:a16="http://schemas.microsoft.com/office/drawing/2014/main" id="{02A82F86-FD64-2B94-0E33-49E89404B624}"/>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』,p23</a:t>
            </a:r>
            <a:endParaRPr lang="ja-JP" altLang="en-US" sz="1000" dirty="0">
              <a:latin typeface="メイリオ" panose="020B0604030504040204" pitchFamily="50" charset="-128"/>
              <a:ea typeface="メイリオ" panose="020B0604030504040204" pitchFamily="50" charset="-128"/>
            </a:endParaRPr>
          </a:p>
        </p:txBody>
      </p:sp>
      <p:cxnSp>
        <p:nvCxnSpPr>
          <p:cNvPr id="19" name="直線コネクタ 18">
            <a:extLst>
              <a:ext uri="{FF2B5EF4-FFF2-40B4-BE49-F238E27FC236}">
                <a16:creationId xmlns:a16="http://schemas.microsoft.com/office/drawing/2014/main" id="{6A692B9A-2733-AAE8-C8FE-81FF6D6E463B}"/>
              </a:ext>
            </a:extLst>
          </p:cNvPr>
          <p:cNvCxnSpPr>
            <a:cxnSpLocks/>
          </p:cNvCxnSpPr>
          <p:nvPr/>
        </p:nvCxnSpPr>
        <p:spPr>
          <a:xfrm>
            <a:off x="558264" y="1358938"/>
            <a:ext cx="4320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BD846A6D-D7CA-197A-748A-276C677547E4}"/>
              </a:ext>
            </a:extLst>
          </p:cNvPr>
          <p:cNvCxnSpPr>
            <a:cxnSpLocks/>
          </p:cNvCxnSpPr>
          <p:nvPr/>
        </p:nvCxnSpPr>
        <p:spPr>
          <a:xfrm>
            <a:off x="512153" y="4283414"/>
            <a:ext cx="4320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7F23DD31-2EA8-2CED-0290-C342EABC3D06}"/>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8084785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0676D-0099-225F-6758-735156752929}"/>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63BA6779-2537-357E-8FDE-D9A829EB7FF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6" name="正方形/長方形 5">
            <a:extLst>
              <a:ext uri="{FF2B5EF4-FFF2-40B4-BE49-F238E27FC236}">
                <a16:creationId xmlns:a16="http://schemas.microsoft.com/office/drawing/2014/main" id="{E22D6C70-A69F-464E-BC99-94CFA4357A1F}"/>
              </a:ext>
            </a:extLst>
          </p:cNvPr>
          <p:cNvSpPr/>
          <p:nvPr/>
        </p:nvSpPr>
        <p:spPr>
          <a:xfrm>
            <a:off x="249439" y="681516"/>
            <a:ext cx="5958696"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＜姿勢その③＞</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本質を見極め一歩ずつ支援する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C3E68AD-DC61-C8CD-A1C3-D3AE2BFE92E2}"/>
              </a:ext>
            </a:extLst>
          </p:cNvPr>
          <p:cNvSpPr txBox="1"/>
          <p:nvPr/>
        </p:nvSpPr>
        <p:spPr>
          <a:xfrm>
            <a:off x="512153" y="1433539"/>
            <a:ext cx="9103485" cy="1077218"/>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一方で、支援を行うなかで本人や家族の希望や思い、意思や意向、考えは日々揺れ動き</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ます。相談窓口において、今日話していたことが翌日には変わってしまうこともあります。</a:t>
            </a:r>
            <a:endParaRPr lang="en-US" altLang="ja-JP" sz="1600" spc="100" dirty="0">
              <a:latin typeface="メイリオ" panose="020B0604030504040204" pitchFamily="50" charset="-128"/>
              <a:ea typeface="メイリオ" panose="020B0604030504040204" pitchFamily="50" charset="-128"/>
            </a:endParaRPr>
          </a:p>
          <a:p>
            <a:r>
              <a:rPr lang="ja-JP" altLang="en-US" sz="1600" spc="100" dirty="0">
                <a:latin typeface="メイリオ" panose="020B0604030504040204" pitchFamily="50" charset="-128"/>
                <a:ea typeface="メイリオ" panose="020B0604030504040204" pitchFamily="50" charset="-128"/>
              </a:rPr>
              <a:t>　支援者は、その</a:t>
            </a:r>
            <a:r>
              <a:rPr lang="ja-JP" altLang="en-US" sz="1600" u="sng" spc="100" dirty="0">
                <a:latin typeface="メイリオ" panose="020B0604030504040204" pitchFamily="50" charset="-128"/>
                <a:ea typeface="メイリオ" panose="020B0604030504040204" pitchFamily="50" charset="-128"/>
              </a:rPr>
              <a:t>本人や家族の気持ちの「ゆらぎ」に寄り添い</a:t>
            </a:r>
            <a:r>
              <a:rPr lang="ja-JP" altLang="en-US" sz="1600" spc="100" dirty="0">
                <a:latin typeface="メイリオ" panose="020B0604030504040204" pitchFamily="50" charset="-128"/>
                <a:ea typeface="メイリオ" panose="020B0604030504040204" pitchFamily="50" charset="-128"/>
              </a:rPr>
              <a:t>、その「ゆらぎ」の背景や</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理由、意味を考え、</a:t>
            </a:r>
            <a:r>
              <a:rPr lang="ja-JP" altLang="en-US" sz="1600" u="sng" spc="100" dirty="0">
                <a:latin typeface="メイリオ" panose="020B0604030504040204" pitchFamily="50" charset="-128"/>
                <a:ea typeface="メイリオ" panose="020B0604030504040204" pitchFamily="50" charset="-128"/>
              </a:rPr>
              <a:t>本質を見極め一歩ずつ支援していくこと</a:t>
            </a:r>
            <a:r>
              <a:rPr lang="ja-JP" altLang="en-US" sz="1600" spc="100" dirty="0">
                <a:latin typeface="メイリオ" panose="020B0604030504040204" pitchFamily="50" charset="-128"/>
                <a:ea typeface="メイリオ" panose="020B0604030504040204" pitchFamily="50" charset="-128"/>
              </a:rPr>
              <a:t>が必要となります。</a:t>
            </a:r>
          </a:p>
        </p:txBody>
      </p:sp>
      <p:sp>
        <p:nvSpPr>
          <p:cNvPr id="13" name="正方形/長方形 12">
            <a:extLst>
              <a:ext uri="{FF2B5EF4-FFF2-40B4-BE49-F238E27FC236}">
                <a16:creationId xmlns:a16="http://schemas.microsoft.com/office/drawing/2014/main" id="{D62E5226-5FE0-1A14-15F9-D2EC2AF61B7E}"/>
              </a:ext>
            </a:extLst>
          </p:cNvPr>
          <p:cNvSpPr/>
          <p:nvPr/>
        </p:nvSpPr>
        <p:spPr>
          <a:xfrm>
            <a:off x="249439" y="2678342"/>
            <a:ext cx="8881695" cy="848157"/>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＜姿勢その④＞</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家族は本人の生活を支え、影響を与える存在である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40D84CBA-A78F-AC30-7825-04ACBFCB6206}"/>
              </a:ext>
            </a:extLst>
          </p:cNvPr>
          <p:cNvSpPr txBox="1"/>
          <p:nvPr/>
        </p:nvSpPr>
        <p:spPr>
          <a:xfrm>
            <a:off x="512153" y="3526499"/>
            <a:ext cx="8881695" cy="3046988"/>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本人は相談に出向くことが難しい事が多く、家族からの相談を受けることが多いです。家族は、「ひきこもり状態をすぐに解決してほしい」、「就労し自立してほしい」などといった迅速な状態の改善を求めることがあるでしょう。しかし、実際の支援の過程では、</a:t>
            </a:r>
            <a:r>
              <a:rPr lang="ja-JP" altLang="en-US" sz="1600" u="sng" spc="100" dirty="0">
                <a:latin typeface="メイリオ" panose="020B0604030504040204" pitchFamily="50" charset="-128"/>
                <a:ea typeface="メイリオ" panose="020B0604030504040204" pitchFamily="50" charset="-128"/>
              </a:rPr>
              <a:t>家族も本人の思いを理解するプロセスが必要</a:t>
            </a:r>
            <a:r>
              <a:rPr lang="ja-JP" altLang="en-US" sz="1600" spc="100" dirty="0">
                <a:latin typeface="メイリオ" panose="020B0604030504040204" pitchFamily="50" charset="-128"/>
                <a:ea typeface="メイリオ" panose="020B0604030504040204" pitchFamily="50" charset="-128"/>
              </a:rPr>
              <a:t>であり、支援は非常に長期間に渡ります。そのため、相談に来る家族は、「ひきこもり状態から脱却できない」ことをもって、相談している意味がない、相談しても何も変わらないと感じてしまうこともあります。</a:t>
            </a:r>
            <a:endParaRPr lang="en-US" altLang="ja-JP" sz="1600" spc="100" dirty="0">
              <a:latin typeface="メイリオ" panose="020B0604030504040204" pitchFamily="50" charset="-128"/>
              <a:ea typeface="メイリオ" panose="020B0604030504040204" pitchFamily="50" charset="-128"/>
            </a:endParaRPr>
          </a:p>
          <a:p>
            <a:r>
              <a:rPr lang="ja-JP" altLang="en-US" sz="1600" spc="100" dirty="0">
                <a:latin typeface="メイリオ" panose="020B0604030504040204" pitchFamily="50" charset="-128"/>
                <a:ea typeface="メイリオ" panose="020B0604030504040204" pitchFamily="50" charset="-128"/>
              </a:rPr>
              <a:t>　そのような時こそ、本人の苦しい思いの背景を丁寧に説明し、なぜその状況から動けないのかなどを家族自身にも考えてもらうことが重要です。</a:t>
            </a:r>
            <a:r>
              <a:rPr lang="ja-JP" altLang="en-US" sz="1600" u="sng" spc="100" dirty="0">
                <a:latin typeface="メイリオ" panose="020B0604030504040204" pitchFamily="50" charset="-128"/>
                <a:ea typeface="メイリオ" panose="020B0604030504040204" pitchFamily="50" charset="-128"/>
              </a:rPr>
              <a:t>家族は、本人にとって一番身近な存在であることが多く、生活を支えながら、本人の思いを受け止めることで、本人支援に大きな影響を与える存在です。</a:t>
            </a:r>
            <a:r>
              <a:rPr lang="ja-JP" altLang="en-US" sz="1600" spc="100" dirty="0">
                <a:latin typeface="メイリオ" panose="020B0604030504040204" pitchFamily="50" charset="-128"/>
                <a:ea typeface="メイリオ" panose="020B0604030504040204" pitchFamily="50" charset="-128"/>
              </a:rPr>
              <a:t>また、場合によっては協働の支援者として本人を支援する存在にもなり得ることを理解し、家族支援は大きな意味を持っていると理解することが重要です。</a:t>
            </a:r>
          </a:p>
        </p:txBody>
      </p:sp>
      <p:sp>
        <p:nvSpPr>
          <p:cNvPr id="2" name="テキスト ボックス 11">
            <a:extLst>
              <a:ext uri="{FF2B5EF4-FFF2-40B4-BE49-F238E27FC236}">
                <a16:creationId xmlns:a16="http://schemas.microsoft.com/office/drawing/2014/main" id="{5653E88D-03B9-B40D-55B5-64344A8EB859}"/>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』,p23</a:t>
            </a:r>
            <a:endParaRPr lang="ja-JP" altLang="en-US" sz="1000" dirty="0">
              <a:latin typeface="メイリオ" panose="020B0604030504040204" pitchFamily="50" charset="-128"/>
              <a:ea typeface="メイリオ" panose="020B0604030504040204" pitchFamily="50" charset="-128"/>
            </a:endParaRPr>
          </a:p>
        </p:txBody>
      </p:sp>
      <p:cxnSp>
        <p:nvCxnSpPr>
          <p:cNvPr id="7" name="直線コネクタ 6">
            <a:extLst>
              <a:ext uri="{FF2B5EF4-FFF2-40B4-BE49-F238E27FC236}">
                <a16:creationId xmlns:a16="http://schemas.microsoft.com/office/drawing/2014/main" id="{2F82F352-CEE7-A79F-7D69-B5E95747CF72}"/>
              </a:ext>
            </a:extLst>
          </p:cNvPr>
          <p:cNvCxnSpPr>
            <a:cxnSpLocks/>
          </p:cNvCxnSpPr>
          <p:nvPr/>
        </p:nvCxnSpPr>
        <p:spPr>
          <a:xfrm>
            <a:off x="512153" y="1370341"/>
            <a:ext cx="5220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DFC11C17-4F1D-0BA9-D3F1-621C5FC2B425}"/>
              </a:ext>
            </a:extLst>
          </p:cNvPr>
          <p:cNvCxnSpPr>
            <a:cxnSpLocks/>
          </p:cNvCxnSpPr>
          <p:nvPr/>
        </p:nvCxnSpPr>
        <p:spPr>
          <a:xfrm>
            <a:off x="633000" y="3468747"/>
            <a:ext cx="8028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35FD63C0-C19E-ED84-933F-CFDBEB4AD490}"/>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315032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86C40-D0DB-E5ED-2BD4-E911FECFA8F2}"/>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1701E78E-5501-9E89-F1AD-1A2FED8F28D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9C502A17-B6FF-5A03-383D-362259DBF105}"/>
              </a:ext>
            </a:extLst>
          </p:cNvPr>
          <p:cNvSpPr/>
          <p:nvPr/>
        </p:nvSpPr>
        <p:spPr>
          <a:xfrm>
            <a:off x="453000" y="706776"/>
            <a:ext cx="9000000" cy="5530395"/>
          </a:xfrm>
          <a:prstGeom prst="rect">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en-US" altLang="ja-JP" sz="1600"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42465DCF-47E0-DA92-E4B1-49324A59457C}"/>
              </a:ext>
            </a:extLst>
          </p:cNvPr>
          <p:cNvSpPr/>
          <p:nvPr/>
        </p:nvSpPr>
        <p:spPr>
          <a:xfrm>
            <a:off x="4160679" y="490776"/>
            <a:ext cx="1584641" cy="432000"/>
          </a:xfrm>
          <a:prstGeom prst="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600" spc="100" dirty="0">
                <a:solidFill>
                  <a:schemeClr val="tx1">
                    <a:lumMod val="85000"/>
                    <a:lumOff val="15000"/>
                  </a:schemeClr>
                </a:solidFill>
                <a:latin typeface="メイリオ" panose="020B0604030504040204" pitchFamily="50" charset="-128"/>
                <a:ea typeface="メイリオ" panose="020B0604030504040204" pitchFamily="50" charset="-128"/>
              </a:rPr>
              <a:t>６つの留意点</a:t>
            </a:r>
            <a:endParaRPr kumimoji="1" lang="en-US" altLang="ja-JP" sz="1600" spc="1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2DF07349-13B6-6046-A034-BC93130F2EE5}"/>
              </a:ext>
            </a:extLst>
          </p:cNvPr>
          <p:cNvSpPr/>
          <p:nvPr/>
        </p:nvSpPr>
        <p:spPr>
          <a:xfrm>
            <a:off x="567073" y="1121472"/>
            <a:ext cx="8201542"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＜留意点その①＞</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本人と家族の感じる課題、意向は違う</a:t>
            </a:r>
            <a:endParaRPr lang="en-US" altLang="ja-JP" sz="2400" b="1" i="0" u="none" strike="noStrike" spc="300" dirty="0">
              <a:solidFill>
                <a:srgbClr val="000000"/>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F5F36FFD-65A8-9BA8-60E3-5889DCB2E66A}"/>
              </a:ext>
            </a:extLst>
          </p:cNvPr>
          <p:cNvSpPr/>
          <p:nvPr/>
        </p:nvSpPr>
        <p:spPr>
          <a:xfrm>
            <a:off x="567073" y="1966134"/>
            <a:ext cx="6145661"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＜留意点その②＞</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広く社会に働きかける視点をもつ</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13012F59-EE06-017B-A8E0-C5CB8C311B4E}"/>
              </a:ext>
            </a:extLst>
          </p:cNvPr>
          <p:cNvSpPr/>
          <p:nvPr/>
        </p:nvSpPr>
        <p:spPr>
          <a:xfrm>
            <a:off x="567070" y="2810796"/>
            <a:ext cx="7002747"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＜留意点その③＞</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支援者は一人で抱えない</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B3F94B72-ECDC-F381-14AC-7DFD55104ABE}"/>
              </a:ext>
            </a:extLst>
          </p:cNvPr>
          <p:cNvSpPr/>
          <p:nvPr/>
        </p:nvSpPr>
        <p:spPr>
          <a:xfrm>
            <a:off x="567070" y="3655458"/>
            <a:ext cx="8671195"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＜留意点その④＞</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支援の強要に注意する</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C99A9AB-B06C-18A7-DE5B-DF07931E63AC}"/>
              </a:ext>
            </a:extLst>
          </p:cNvPr>
          <p:cNvSpPr/>
          <p:nvPr/>
        </p:nvSpPr>
        <p:spPr>
          <a:xfrm>
            <a:off x="567071" y="4500120"/>
            <a:ext cx="8671195"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＜留意点その⑤＞</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エンパワメントやコーディネートを</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506F1081-0A7D-1601-3C0A-B0C1C6B6BAFC}"/>
              </a:ext>
            </a:extLst>
          </p:cNvPr>
          <p:cNvSpPr/>
          <p:nvPr/>
        </p:nvSpPr>
        <p:spPr>
          <a:xfrm>
            <a:off x="567072" y="5344783"/>
            <a:ext cx="8671195" cy="684000"/>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＜留意点その⑥＞</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精神疾患や発達障害の正しい理解</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1" name="テキスト ボックス 11">
            <a:extLst>
              <a:ext uri="{FF2B5EF4-FFF2-40B4-BE49-F238E27FC236}">
                <a16:creationId xmlns:a16="http://schemas.microsoft.com/office/drawing/2014/main" id="{F0567706-8078-4C73-DF4A-92B8F8BB3AB9}"/>
              </a:ext>
            </a:extLst>
          </p:cNvPr>
          <p:cNvSpPr txBox="1">
            <a:spLocks noChangeArrowheads="1"/>
          </p:cNvSpPr>
          <p:nvPr/>
        </p:nvSpPr>
        <p:spPr bwMode="auto">
          <a:xfrm>
            <a:off x="76200" y="6665913"/>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』,p24</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25</a:t>
            </a:r>
            <a:endParaRPr lang="ja-JP" altLang="en-US"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8820653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9DA86-ECFD-13C6-DDAD-F3C5B56A5040}"/>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9DFE44B8-8A72-AB3D-AD36-19E5C5E0311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11" name="テキスト ボックス 11">
            <a:extLst>
              <a:ext uri="{FF2B5EF4-FFF2-40B4-BE49-F238E27FC236}">
                <a16:creationId xmlns:a16="http://schemas.microsoft.com/office/drawing/2014/main" id="{D00FA61A-79FF-AEFF-DA76-CA034763DDB9}"/>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』,p24</a:t>
            </a:r>
            <a:endParaRPr lang="ja-JP" altLang="en-US" sz="1000"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2452D517-00DA-8D67-96D5-C6B1A942B3CB}"/>
              </a:ext>
            </a:extLst>
          </p:cNvPr>
          <p:cNvSpPr/>
          <p:nvPr/>
        </p:nvSpPr>
        <p:spPr>
          <a:xfrm>
            <a:off x="249439" y="758521"/>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＜留意点その①＞</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本人と家族の感じる課題、意向は違う</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97AD9984-6F5F-4EA8-7CFD-B1A77EF44CF1}"/>
              </a:ext>
            </a:extLst>
          </p:cNvPr>
          <p:cNvSpPr txBox="1"/>
          <p:nvPr/>
        </p:nvSpPr>
        <p:spPr>
          <a:xfrm>
            <a:off x="512152" y="1552305"/>
            <a:ext cx="9103485" cy="1323439"/>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本人やその家族は、</a:t>
            </a:r>
            <a:r>
              <a:rPr lang="ja-JP" altLang="en-US" sz="1600" u="sng" spc="100" dirty="0">
                <a:latin typeface="メイリオ" panose="020B0604030504040204" pitchFamily="50" charset="-128"/>
                <a:ea typeface="メイリオ" panose="020B0604030504040204" pitchFamily="50" charset="-128"/>
              </a:rPr>
              <a:t>複合的な課題を「それぞれ」感じ</a:t>
            </a:r>
            <a:r>
              <a:rPr lang="ja-JP" altLang="en-US" sz="1600" spc="100" dirty="0">
                <a:latin typeface="メイリオ" panose="020B0604030504040204" pitchFamily="50" charset="-128"/>
                <a:ea typeface="メイリオ" panose="020B0604030504040204" pitchFamily="50" charset="-128"/>
              </a:rPr>
              <a:t>ています。最初に繋がるのは家族からの相談が多いのですが、家族が感じている課題と、本人が感じている課題は必ずしも同じではありません。</a:t>
            </a:r>
            <a:r>
              <a:rPr lang="ja-JP" altLang="en-US" sz="1600" u="sng" spc="100" dirty="0">
                <a:latin typeface="メイリオ" panose="020B0604030504040204" pitchFamily="50" charset="-128"/>
                <a:ea typeface="メイリオ" panose="020B0604030504040204" pitchFamily="50" charset="-128"/>
              </a:rPr>
              <a:t>本人と家族の考え方や意向、悩み、感じている課題は同じようでいて、全く異なるということを理解</a:t>
            </a:r>
            <a:r>
              <a:rPr lang="ja-JP" altLang="en-US" sz="1600" spc="100" dirty="0">
                <a:latin typeface="メイリオ" panose="020B0604030504040204" pitchFamily="50" charset="-128"/>
                <a:ea typeface="メイリオ" panose="020B0604030504040204" pitchFamily="50" charset="-128"/>
              </a:rPr>
              <a:t>した上で、家族全体をとらえて適切な対応をすることが求められています。</a:t>
            </a:r>
          </a:p>
        </p:txBody>
      </p:sp>
      <p:sp>
        <p:nvSpPr>
          <p:cNvPr id="18" name="正方形/長方形 17">
            <a:extLst>
              <a:ext uri="{FF2B5EF4-FFF2-40B4-BE49-F238E27FC236}">
                <a16:creationId xmlns:a16="http://schemas.microsoft.com/office/drawing/2014/main" id="{C3D43DFE-4A07-7437-C1D2-7AC6EAD6BC47}"/>
              </a:ext>
            </a:extLst>
          </p:cNvPr>
          <p:cNvSpPr/>
          <p:nvPr/>
        </p:nvSpPr>
        <p:spPr>
          <a:xfrm>
            <a:off x="249439" y="3186495"/>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＜留意点その</a:t>
            </a:r>
            <a:r>
              <a:rPr lang="ja-JP" altLang="en-US" sz="2000" b="1" spc="300" dirty="0">
                <a:solidFill>
                  <a:srgbClr val="000000"/>
                </a:solidFill>
                <a:latin typeface="メイリオ" panose="020B0604030504040204" pitchFamily="50" charset="-128"/>
                <a:ea typeface="メイリオ" panose="020B0604030504040204" pitchFamily="50" charset="-128"/>
              </a:rPr>
              <a:t>②</a:t>
            </a:r>
            <a:r>
              <a:rPr lang="ja-JP" altLang="en-US" sz="2000" b="1" i="0" u="none" strike="noStrike" spc="300" dirty="0">
                <a:solidFill>
                  <a:srgbClr val="000000"/>
                </a:solidFill>
                <a:latin typeface="メイリオ" panose="020B0604030504040204" pitchFamily="50" charset="-128"/>
                <a:ea typeface="メイリオ" panose="020B0604030504040204" pitchFamily="50" charset="-128"/>
              </a:rPr>
              <a:t>＞</a:t>
            </a:r>
            <a:endParaRPr lang="en-US" altLang="ja-JP" sz="2000" b="1" i="0" u="none" strike="noStrike" spc="300" dirty="0">
              <a:solidFill>
                <a:srgbClr val="000000"/>
              </a:solidFill>
              <a:latin typeface="メイリオ" panose="020B0604030504040204" pitchFamily="50" charset="-128"/>
              <a:ea typeface="メイリオ" panose="020B0604030504040204" pitchFamily="50" charset="-128"/>
            </a:endParaRPr>
          </a:p>
          <a:p>
            <a:pPr>
              <a:defRPr/>
            </a:pPr>
            <a:r>
              <a:rPr lang="ja-JP" altLang="en-US" sz="2400" b="1" spc="300" dirty="0">
                <a:solidFill>
                  <a:srgbClr val="000000"/>
                </a:solidFill>
                <a:latin typeface="メイリオ" panose="020B0604030504040204" pitchFamily="50" charset="-128"/>
                <a:ea typeface="メイリオ" panose="020B0604030504040204" pitchFamily="50" charset="-128"/>
              </a:rPr>
              <a:t>　</a:t>
            </a:r>
            <a:r>
              <a:rPr lang="ja-JP" altLang="en-US" sz="2400" b="1" i="0" u="none" strike="noStrike" spc="300" dirty="0">
                <a:solidFill>
                  <a:srgbClr val="000000"/>
                </a:solidFill>
                <a:latin typeface="メイリオ" panose="020B0604030504040204" pitchFamily="50" charset="-128"/>
                <a:ea typeface="メイリオ" panose="020B0604030504040204" pitchFamily="50" charset="-128"/>
              </a:rPr>
              <a:t>広く社会に働きかける視点をもつ</a:t>
            </a: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5CFD7B51-41DA-2553-D06C-3DC9F05360B6}"/>
              </a:ext>
            </a:extLst>
          </p:cNvPr>
          <p:cNvSpPr txBox="1"/>
          <p:nvPr/>
        </p:nvSpPr>
        <p:spPr>
          <a:xfrm>
            <a:off x="512152" y="3980279"/>
            <a:ext cx="9103485" cy="1892826"/>
          </a:xfrm>
          <a:prstGeom prst="rect">
            <a:avLst/>
          </a:prstGeom>
          <a:noFill/>
        </p:spPr>
        <p:txBody>
          <a:bodyPr wrap="square">
            <a:spAutoFit/>
          </a:bodyPr>
          <a:lstStyle/>
          <a:p>
            <a:pPr>
              <a:spcBef>
                <a:spcPts val="600"/>
              </a:spcBef>
            </a:pPr>
            <a:r>
              <a:rPr lang="ja-JP" altLang="en-US" sz="1600" spc="100" dirty="0">
                <a:latin typeface="メイリオ" panose="020B0604030504040204" pitchFamily="50" charset="-128"/>
                <a:ea typeface="メイリオ" panose="020B0604030504040204" pitchFamily="50" charset="-128"/>
              </a:rPr>
              <a:t>　ひきこもり状態になることは、甘えや怠けなどといった本人に問題があるとして、いまだ偏見や誤解、差別意識が認められ、十分な理解が進んだとはいえない状況です。相談に来た家族自身が、その偏見や誤った理解にとらわれていることも少なくありません。</a:t>
            </a:r>
            <a:endParaRPr lang="en-US" altLang="ja-JP" sz="1600" spc="100" dirty="0">
              <a:latin typeface="メイリオ" panose="020B0604030504040204" pitchFamily="50" charset="-128"/>
              <a:ea typeface="メイリオ" panose="020B0604030504040204" pitchFamily="50" charset="-128"/>
            </a:endParaRPr>
          </a:p>
          <a:p>
            <a:pPr>
              <a:spcBef>
                <a:spcPts val="600"/>
              </a:spcBef>
            </a:pPr>
            <a:r>
              <a:rPr lang="ja-JP" altLang="en-US" sz="1600" spc="100" dirty="0">
                <a:latin typeface="メイリオ" panose="020B0604030504040204" pitchFamily="50" charset="-128"/>
                <a:ea typeface="メイリオ" panose="020B0604030504040204" pitchFamily="50" charset="-128"/>
              </a:rPr>
              <a:t>　ひきこもり支援に携わる支援者は、本人やその家族の「ひきこもりの状態」のみを見るのではなく、社会の側にある複合的な課題を把握し、日々の支援の実践を通じて、</a:t>
            </a:r>
            <a:r>
              <a:rPr lang="ja-JP" altLang="en-US" sz="1600" u="sng" spc="100" dirty="0">
                <a:latin typeface="メイリオ" panose="020B0604030504040204" pitchFamily="50" charset="-128"/>
                <a:ea typeface="メイリオ" panose="020B0604030504040204" pitchFamily="50" charset="-128"/>
              </a:rPr>
              <a:t>広く社会に働きかけるソーシャルワークの視点に基づいた取組が求められている</a:t>
            </a:r>
            <a:r>
              <a:rPr lang="ja-JP" altLang="en-US" sz="1600" spc="100" dirty="0">
                <a:latin typeface="メイリオ" panose="020B0604030504040204" pitchFamily="50" charset="-128"/>
                <a:ea typeface="メイリオ" panose="020B0604030504040204" pitchFamily="50" charset="-128"/>
              </a:rPr>
              <a:t>ことを意識してください。</a:t>
            </a:r>
          </a:p>
        </p:txBody>
      </p:sp>
      <p:cxnSp>
        <p:nvCxnSpPr>
          <p:cNvPr id="4" name="直線コネクタ 3">
            <a:extLst>
              <a:ext uri="{FF2B5EF4-FFF2-40B4-BE49-F238E27FC236}">
                <a16:creationId xmlns:a16="http://schemas.microsoft.com/office/drawing/2014/main" id="{D7FA355C-4DA9-2C92-397C-2E1EBAF1A8FD}"/>
              </a:ext>
            </a:extLst>
          </p:cNvPr>
          <p:cNvCxnSpPr>
            <a:cxnSpLocks/>
          </p:cNvCxnSpPr>
          <p:nvPr/>
        </p:nvCxnSpPr>
        <p:spPr>
          <a:xfrm>
            <a:off x="633000" y="1455193"/>
            <a:ext cx="6012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D25C3E12-6A4D-F72A-D5F6-6CEC64B446B4}"/>
              </a:ext>
            </a:extLst>
          </p:cNvPr>
          <p:cNvCxnSpPr>
            <a:cxnSpLocks/>
          </p:cNvCxnSpPr>
          <p:nvPr/>
        </p:nvCxnSpPr>
        <p:spPr>
          <a:xfrm>
            <a:off x="633000" y="3912214"/>
            <a:ext cx="6012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正方形/長方形 6">
            <a:extLst>
              <a:ext uri="{FF2B5EF4-FFF2-40B4-BE49-F238E27FC236}">
                <a16:creationId xmlns:a16="http://schemas.microsoft.com/office/drawing/2014/main" id="{B98D423B-0466-E986-D8C3-E3E323EF8B81}"/>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75758016"/>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A276-D065-538D-B245-D91FA7CB39AB}"/>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2073D06-C9D2-1E09-D07D-545117EBB13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11" name="テキスト ボックス 11">
            <a:extLst>
              <a:ext uri="{FF2B5EF4-FFF2-40B4-BE49-F238E27FC236}">
                <a16:creationId xmlns:a16="http://schemas.microsoft.com/office/drawing/2014/main" id="{3FD75D2F-05F9-A878-38EB-654A231B9725}"/>
              </a:ext>
            </a:extLst>
          </p:cNvPr>
          <p:cNvSpPr txBox="1">
            <a:spLocks noChangeArrowheads="1"/>
          </p:cNvSpPr>
          <p:nvPr/>
        </p:nvSpPr>
        <p:spPr bwMode="auto">
          <a:xfrm>
            <a:off x="76200" y="6665913"/>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』,p24</a:t>
            </a:r>
            <a:endParaRPr lang="ja-JP" altLang="en-US" sz="1000"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FADCC277-51A1-95F4-8EA0-553FAC3877B5}"/>
              </a:ext>
            </a:extLst>
          </p:cNvPr>
          <p:cNvSpPr/>
          <p:nvPr/>
        </p:nvSpPr>
        <p:spPr>
          <a:xfrm>
            <a:off x="249439" y="758518"/>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＜留意点その③＞</a:t>
            </a:r>
            <a:endParaRPr kumimoji="0" lang="en-US" altLang="ja-JP"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支援者は一人で抱えない</a:t>
            </a:r>
            <a:endParaRPr kumimoji="1" lang="en-US" altLang="ja-JP" sz="2000" b="1" i="0" u="none" strike="noStrike" kern="1200" cap="none" spc="300" normalizeH="0" baseline="0" noProof="0" dirty="0">
              <a:ln>
                <a:noFill/>
              </a:ln>
              <a:solidFill>
                <a:prstClr val="black">
                  <a:lumMod val="85000"/>
                  <a:lumOff val="15000"/>
                </a:prstClr>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485EACEB-F3F8-1BE9-67DE-2BEA7B32A011}"/>
              </a:ext>
            </a:extLst>
          </p:cNvPr>
          <p:cNvSpPr txBox="1"/>
          <p:nvPr/>
        </p:nvSpPr>
        <p:spPr>
          <a:xfrm>
            <a:off x="512152" y="1552302"/>
            <a:ext cx="9103485" cy="1569660"/>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ひきこもり支援では、支援者が熱心に支援を行ったとしても、支援が停滞してしまうことや、うまくいかないと感じることも少なくありません。その場合は、支援者が支援を行う上で設定した「ゴール」に対して「（支援が）停滞していること」や「（支援が）うまくいかない」と決めつけていることが多いのが実情です。そのような状況であると感じた場合は、</a:t>
            </a:r>
            <a:r>
              <a:rPr lang="ja-JP" altLang="en-US" sz="1600" u="sng" spc="100" dirty="0">
                <a:latin typeface="メイリオ" panose="020B0604030504040204" pitchFamily="50" charset="-128"/>
                <a:ea typeface="メイリオ" panose="020B0604030504040204" pitchFamily="50" charset="-128"/>
              </a:rPr>
              <a:t>一人で抱え込まず、同じ職場の他の支援者や関係機関とともに、多角的に支援の過程を振り返ることが重要</a:t>
            </a:r>
            <a:r>
              <a:rPr lang="ja-JP" altLang="en-US" sz="1600" spc="100" dirty="0">
                <a:latin typeface="メイリオ" panose="020B0604030504040204" pitchFamily="50" charset="-128"/>
                <a:ea typeface="メイリオ" panose="020B0604030504040204" pitchFamily="50" charset="-128"/>
              </a:rPr>
              <a:t>となります。</a:t>
            </a:r>
          </a:p>
        </p:txBody>
      </p:sp>
      <p:sp>
        <p:nvSpPr>
          <p:cNvPr id="6" name="正方形/長方形 5">
            <a:extLst>
              <a:ext uri="{FF2B5EF4-FFF2-40B4-BE49-F238E27FC236}">
                <a16:creationId xmlns:a16="http://schemas.microsoft.com/office/drawing/2014/main" id="{8608E9F5-4E80-32C8-C52B-7B8428F7BE50}"/>
              </a:ext>
            </a:extLst>
          </p:cNvPr>
          <p:cNvSpPr/>
          <p:nvPr/>
        </p:nvSpPr>
        <p:spPr>
          <a:xfrm>
            <a:off x="249439" y="3307501"/>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＜留意点その④＞</a:t>
            </a:r>
            <a:endParaRPr kumimoji="0" lang="en-US" altLang="ja-JP"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支援の強要に注意する</a:t>
            </a:r>
            <a:endParaRPr kumimoji="1" lang="en-US" altLang="ja-JP" sz="2000" b="1" i="0" u="none" strike="noStrike" kern="1200" cap="none" spc="300" normalizeH="0" baseline="0" noProof="0" dirty="0">
              <a:ln>
                <a:noFill/>
              </a:ln>
              <a:solidFill>
                <a:prstClr val="black">
                  <a:lumMod val="85000"/>
                  <a:lumOff val="15000"/>
                </a:prstClr>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3761656C-3276-A71A-5878-51F70F14ECB1}"/>
              </a:ext>
            </a:extLst>
          </p:cNvPr>
          <p:cNvSpPr txBox="1"/>
          <p:nvPr/>
        </p:nvSpPr>
        <p:spPr>
          <a:xfrm>
            <a:off x="512152" y="4101285"/>
            <a:ext cx="9103485" cy="1323439"/>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ひきこもり支援においては、本人や家族の支援が一向に進んでいないのではないかと感じ、それ自体に苦しむ支援者も少なくありません。しかし、相談につながり継続していることは、一進一退であっても支援が前進しているととらえることが大切であり、苦しむ必要はありません。</a:t>
            </a:r>
            <a:r>
              <a:rPr lang="ja-JP" altLang="en-US" sz="1600" u="sng" spc="100" dirty="0">
                <a:latin typeface="メイリオ" panose="020B0604030504040204" pitchFamily="50" charset="-128"/>
                <a:ea typeface="メイリオ" panose="020B0604030504040204" pitchFamily="50" charset="-128"/>
              </a:rPr>
              <a:t>本人や家族に、右肩上がりの順調な歩みを推しつけることは支援の強要になってしまうこともある</a:t>
            </a:r>
            <a:r>
              <a:rPr lang="ja-JP" altLang="en-US" sz="1600" spc="100" dirty="0">
                <a:latin typeface="メイリオ" panose="020B0604030504040204" pitchFamily="50" charset="-128"/>
                <a:ea typeface="メイリオ" panose="020B0604030504040204" pitchFamily="50" charset="-128"/>
              </a:rPr>
              <a:t>ことを理解しておく必要があります。</a:t>
            </a:r>
          </a:p>
        </p:txBody>
      </p:sp>
      <p:cxnSp>
        <p:nvCxnSpPr>
          <p:cNvPr id="8" name="直線コネクタ 7">
            <a:extLst>
              <a:ext uri="{FF2B5EF4-FFF2-40B4-BE49-F238E27FC236}">
                <a16:creationId xmlns:a16="http://schemas.microsoft.com/office/drawing/2014/main" id="{E22D0C06-D786-D367-23C9-1B078E0ED861}"/>
              </a:ext>
            </a:extLst>
          </p:cNvPr>
          <p:cNvCxnSpPr>
            <a:cxnSpLocks/>
          </p:cNvCxnSpPr>
          <p:nvPr/>
        </p:nvCxnSpPr>
        <p:spPr>
          <a:xfrm>
            <a:off x="633000" y="1455190"/>
            <a:ext cx="3960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F02145ED-6681-7C89-07EA-42232CD2AE70}"/>
              </a:ext>
            </a:extLst>
          </p:cNvPr>
          <p:cNvCxnSpPr>
            <a:cxnSpLocks/>
          </p:cNvCxnSpPr>
          <p:nvPr/>
        </p:nvCxnSpPr>
        <p:spPr>
          <a:xfrm>
            <a:off x="633000" y="4027712"/>
            <a:ext cx="3960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BA378E4F-D134-D423-30C2-69762A356FD5}"/>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00142307"/>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58824-320A-D85B-3286-0140C9011073}"/>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4BE7BF0A-DB56-3D6A-4283-33C70F186AB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18</a:t>
            </a:fld>
            <a:endParaRPr lang="ja-JP" altLang="en-US" sz="1000">
              <a:solidFill>
                <a:srgbClr val="898989"/>
              </a:solidFill>
            </a:endParaRPr>
          </a:p>
        </p:txBody>
      </p:sp>
      <p:sp>
        <p:nvSpPr>
          <p:cNvPr id="11" name="テキスト ボックス 11">
            <a:extLst>
              <a:ext uri="{FF2B5EF4-FFF2-40B4-BE49-F238E27FC236}">
                <a16:creationId xmlns:a16="http://schemas.microsoft.com/office/drawing/2014/main" id="{7DC2B929-9258-EED7-28A3-E90DA73D0499}"/>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a:t>
            </a:r>
            <a:r>
              <a:rPr lang="en-US" altLang="ja-JP" sz="1000" dirty="0">
                <a:latin typeface="メイリオ" panose="020B0604030504040204" pitchFamily="50" charset="-128"/>
                <a:ea typeface="メイリオ" panose="020B0604030504040204" pitchFamily="50" charset="-128"/>
              </a:rPr>
              <a:t>』,p24</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25</a:t>
            </a:r>
            <a:r>
              <a:rPr lang="ja-JP" altLang="en-US" sz="1000" dirty="0">
                <a:latin typeface="メイリオ" panose="020B0604030504040204" pitchFamily="50" charset="-128"/>
                <a:ea typeface="メイリオ" panose="020B0604030504040204" pitchFamily="50" charset="-128"/>
              </a:rPr>
              <a:t>から抜粋</a:t>
            </a:r>
          </a:p>
        </p:txBody>
      </p:sp>
      <p:sp>
        <p:nvSpPr>
          <p:cNvPr id="12" name="正方形/長方形 11">
            <a:extLst>
              <a:ext uri="{FF2B5EF4-FFF2-40B4-BE49-F238E27FC236}">
                <a16:creationId xmlns:a16="http://schemas.microsoft.com/office/drawing/2014/main" id="{7041516B-2FDC-25F1-1ACE-2E52F0B15DAF}"/>
              </a:ext>
            </a:extLst>
          </p:cNvPr>
          <p:cNvSpPr/>
          <p:nvPr/>
        </p:nvSpPr>
        <p:spPr>
          <a:xfrm>
            <a:off x="249439" y="758520"/>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＜留意点その⑤＞</a:t>
            </a:r>
            <a:endParaRPr kumimoji="0" lang="en-US" altLang="ja-JP"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エンパワメントやコーディネートを</a:t>
            </a:r>
            <a:endParaRPr kumimoji="1" lang="en-US" altLang="ja-JP" sz="2000" b="1" i="0" u="none" strike="noStrike" kern="1200" cap="none" spc="300" normalizeH="0" baseline="0" noProof="0" dirty="0">
              <a:ln>
                <a:noFill/>
              </a:ln>
              <a:solidFill>
                <a:prstClr val="black">
                  <a:lumMod val="85000"/>
                  <a:lumOff val="15000"/>
                </a:prstClr>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D4FB4BC0-4B82-064A-6AA6-CCC344485141}"/>
              </a:ext>
            </a:extLst>
          </p:cNvPr>
          <p:cNvSpPr/>
          <p:nvPr/>
        </p:nvSpPr>
        <p:spPr>
          <a:xfrm>
            <a:off x="249439" y="5555204"/>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kumimoji="1" lang="en-US" altLang="ja-JP" sz="2000" b="1" spc="3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EEE692B0-A5F6-8DD9-6C24-D632AF1864FC}"/>
              </a:ext>
            </a:extLst>
          </p:cNvPr>
          <p:cNvSpPr txBox="1"/>
          <p:nvPr/>
        </p:nvSpPr>
        <p:spPr>
          <a:xfrm>
            <a:off x="512152" y="1552304"/>
            <a:ext cx="9103485" cy="1569660"/>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一方で、支援がうまくいっているという状況を感じた時は、支援者としてのエゴを推しつけていないかを確認することも重要です。支援者が思い描く支援が実践され、本人が進み始めている時こそ、自身の支援を振り返る機会となります。また、支援者自身が持つ力で一から十まで全てを支援する必要はありません。</a:t>
            </a:r>
            <a:r>
              <a:rPr lang="ja-JP" altLang="en-US" sz="1600" u="sng" spc="100" dirty="0">
                <a:latin typeface="メイリオ" panose="020B0604030504040204" pitchFamily="50" charset="-128"/>
                <a:ea typeface="メイリオ" panose="020B0604030504040204" pitchFamily="50" charset="-128"/>
              </a:rPr>
              <a:t>本人や家族が持つ力を信じてエンパワメント</a:t>
            </a:r>
            <a:r>
              <a:rPr lang="en-US" altLang="ja-JP" sz="1600" u="sng" spc="100" dirty="0">
                <a:latin typeface="メイリオ" panose="020B0604030504040204" pitchFamily="50" charset="-128"/>
                <a:ea typeface="メイリオ" panose="020B0604030504040204" pitchFamily="50" charset="-128"/>
              </a:rPr>
              <a:t>*</a:t>
            </a:r>
            <a:r>
              <a:rPr lang="ja-JP" altLang="en-US" sz="1600" u="sng" spc="100" dirty="0">
                <a:latin typeface="メイリオ" panose="020B0604030504040204" pitchFamily="50" charset="-128"/>
                <a:ea typeface="メイリオ" panose="020B0604030504040204" pitchFamily="50" charset="-128"/>
              </a:rPr>
              <a:t>していくことや、専門的支援機関に限らない地域の中にある様々な資源を活用し、コーディネートしていくという視点も大切</a:t>
            </a:r>
            <a:r>
              <a:rPr lang="ja-JP" altLang="en-US" sz="1600" spc="100" dirty="0">
                <a:latin typeface="メイリオ" panose="020B0604030504040204" pitchFamily="50" charset="-128"/>
                <a:ea typeface="メイリオ" panose="020B0604030504040204" pitchFamily="50" charset="-128"/>
              </a:rPr>
              <a:t>です。</a:t>
            </a:r>
          </a:p>
        </p:txBody>
      </p:sp>
      <p:sp>
        <p:nvSpPr>
          <p:cNvPr id="6" name="正方形/長方形 5">
            <a:extLst>
              <a:ext uri="{FF2B5EF4-FFF2-40B4-BE49-F238E27FC236}">
                <a16:creationId xmlns:a16="http://schemas.microsoft.com/office/drawing/2014/main" id="{31ED962A-5C90-3BA9-08E7-B99A503ACA79}"/>
              </a:ext>
            </a:extLst>
          </p:cNvPr>
          <p:cNvSpPr/>
          <p:nvPr/>
        </p:nvSpPr>
        <p:spPr>
          <a:xfrm>
            <a:off x="249439" y="4125655"/>
            <a:ext cx="7104262" cy="677422"/>
          </a:xfrm>
          <a:prstGeom prst="rect">
            <a:avLst/>
          </a:prstGeom>
          <a:noFill/>
          <a:ln w="38100">
            <a:noFill/>
            <a:prstDash val="sysDo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＜留意点その⑥＞</a:t>
            </a:r>
            <a:endParaRPr kumimoji="0" lang="en-US" altLang="ja-JP" sz="20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2400" b="1" i="0" u="none" strike="noStrike" kern="1200" cap="none" spc="30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精神疾患や発達障害の正しい理解</a:t>
            </a:r>
            <a:endParaRPr kumimoji="1" lang="en-US" altLang="ja-JP" sz="2000" b="1" i="0" u="none" strike="noStrike" kern="1200" cap="none" spc="300" normalizeH="0" baseline="0" noProof="0" dirty="0">
              <a:ln>
                <a:noFill/>
              </a:ln>
              <a:solidFill>
                <a:prstClr val="black">
                  <a:lumMod val="85000"/>
                  <a:lumOff val="15000"/>
                </a:prstClr>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934702CF-4128-8D34-656E-75F1FE0230B2}"/>
              </a:ext>
            </a:extLst>
          </p:cNvPr>
          <p:cNvSpPr txBox="1"/>
          <p:nvPr/>
        </p:nvSpPr>
        <p:spPr>
          <a:xfrm>
            <a:off x="512152" y="4919439"/>
            <a:ext cx="9103485" cy="1323439"/>
          </a:xfrm>
          <a:prstGeom prst="rect">
            <a:avLst/>
          </a:prstGeom>
          <a:noFill/>
        </p:spPr>
        <p:txBody>
          <a:bodyPr wrap="square">
            <a:spAutoFit/>
          </a:bodyPr>
          <a:lstStyle/>
          <a:p>
            <a:r>
              <a:rPr lang="ja-JP" altLang="en-US" sz="1600" spc="100" dirty="0">
                <a:latin typeface="メイリオ" panose="020B0604030504040204" pitchFamily="50" charset="-128"/>
                <a:ea typeface="メイリオ" panose="020B0604030504040204" pitchFamily="50" charset="-128"/>
              </a:rPr>
              <a:t>　何らかの障害や疾患等による生きづらさを抱えており、偏見等によりひきこもり状態になったケースもあることから、</a:t>
            </a:r>
            <a:r>
              <a:rPr lang="ja-JP" altLang="en-US" sz="1600" u="sng" spc="100" dirty="0">
                <a:latin typeface="メイリオ" panose="020B0604030504040204" pitchFamily="50" charset="-128"/>
                <a:ea typeface="メイリオ" panose="020B0604030504040204" pitchFamily="50" charset="-128"/>
              </a:rPr>
              <a:t>精神疾患や発達障害の正しい知識やアセスメントのスキルを身につけることは必須</a:t>
            </a:r>
            <a:r>
              <a:rPr lang="ja-JP" altLang="en-US" sz="1600" spc="100" dirty="0">
                <a:latin typeface="メイリオ" panose="020B0604030504040204" pitchFamily="50" charset="-128"/>
                <a:ea typeface="メイリオ" panose="020B0604030504040204" pitchFamily="50" charset="-128"/>
              </a:rPr>
              <a:t>となります。また、近隣の医療機関や、精神科クリニックなど、日頃から相談に繋げられる、訪問による診療等を可能とする医療機関の情報を把握しておくことも必要です。</a:t>
            </a:r>
          </a:p>
        </p:txBody>
      </p:sp>
      <p:sp>
        <p:nvSpPr>
          <p:cNvPr id="3" name="テキスト ボックス 2">
            <a:extLst>
              <a:ext uri="{FF2B5EF4-FFF2-40B4-BE49-F238E27FC236}">
                <a16:creationId xmlns:a16="http://schemas.microsoft.com/office/drawing/2014/main" id="{C5DD8F1E-3F89-C4C6-0E3D-2FEB0818872C}"/>
              </a:ext>
            </a:extLst>
          </p:cNvPr>
          <p:cNvSpPr txBox="1"/>
          <p:nvPr/>
        </p:nvSpPr>
        <p:spPr>
          <a:xfrm>
            <a:off x="1829207" y="3116334"/>
            <a:ext cx="7786430" cy="577081"/>
          </a:xfrm>
          <a:prstGeom prst="rect">
            <a:avLst/>
          </a:prstGeom>
          <a:noFill/>
        </p:spPr>
        <p:txBody>
          <a:bodyPr wrap="square">
            <a:spAutoFit/>
          </a:bodyPr>
          <a:lstStyle/>
          <a:p>
            <a:r>
              <a:rPr lang="en-US" altLang="ja-JP" sz="1050" spc="100" dirty="0">
                <a:latin typeface="メイリオ" panose="020B0604030504040204" pitchFamily="50" charset="-128"/>
                <a:ea typeface="メイリオ" panose="020B0604030504040204" pitchFamily="50" charset="-128"/>
              </a:rPr>
              <a:t>*</a:t>
            </a:r>
            <a:r>
              <a:rPr lang="ja-JP" altLang="en-US" sz="1050" spc="100" dirty="0">
                <a:latin typeface="メイリオ" panose="020B0604030504040204" pitchFamily="50" charset="-128"/>
                <a:ea typeface="メイリオ" panose="020B0604030504040204" pitchFamily="50" charset="-128"/>
              </a:rPr>
              <a:t>本人や家族が持つ「本来の力」が発揮できるよう支援することです。自分自身が持つ力を発揮できず、自信をなくしている状態に対して、本人が今できていることを認める、自ら取り組める力を持っていることを再確認する、といった意欲を高めていく支援を行っていきます。</a:t>
            </a:r>
          </a:p>
        </p:txBody>
      </p:sp>
      <p:cxnSp>
        <p:nvCxnSpPr>
          <p:cNvPr id="8" name="直線コネクタ 7">
            <a:extLst>
              <a:ext uri="{FF2B5EF4-FFF2-40B4-BE49-F238E27FC236}">
                <a16:creationId xmlns:a16="http://schemas.microsoft.com/office/drawing/2014/main" id="{AA0AD6A0-072D-FAB6-5822-FFB49F16CB73}"/>
              </a:ext>
            </a:extLst>
          </p:cNvPr>
          <p:cNvCxnSpPr>
            <a:cxnSpLocks/>
          </p:cNvCxnSpPr>
          <p:nvPr/>
        </p:nvCxnSpPr>
        <p:spPr>
          <a:xfrm>
            <a:off x="633000" y="1455192"/>
            <a:ext cx="6012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D9C2CC2B-0BE5-58CD-F803-E094D577F103}"/>
              </a:ext>
            </a:extLst>
          </p:cNvPr>
          <p:cNvCxnSpPr>
            <a:cxnSpLocks/>
          </p:cNvCxnSpPr>
          <p:nvPr/>
        </p:nvCxnSpPr>
        <p:spPr>
          <a:xfrm>
            <a:off x="633000" y="4845866"/>
            <a:ext cx="5292000" cy="0"/>
          </a:xfrm>
          <a:prstGeom prst="line">
            <a:avLst/>
          </a:prstGeom>
          <a:ln w="762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1D70C76E-EDA3-1FC6-00D8-8323F5B338F2}"/>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8837658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938558771"/>
              </p:ext>
            </p:extLst>
          </p:nvPr>
        </p:nvGraphicFramePr>
        <p:xfrm>
          <a:off x="273050" y="647700"/>
          <a:ext cx="9359900" cy="5791086"/>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．「ひきこもり」について</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１．ひきこもり状態にある方の割合</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２．ひきこもり支援の変遷</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0563994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３．ひきこもり支援対象者の考え方</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05159379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　ひきこもり状態にある方への支援で難しさを感じる場面は？</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06256814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a:t>
                      </a:r>
                      <a:r>
                        <a:rPr kumimoji="1" lang="ja-JP" altLang="en-US" sz="1400" b="1" spc="150" dirty="0">
                          <a:latin typeface="メイリオ" panose="020B0604030504040204" pitchFamily="50" charset="-128"/>
                          <a:ea typeface="メイリオ" panose="020B0604030504040204" pitchFamily="50" charset="-128"/>
                        </a:rPr>
                        <a:t>ひきこもり状態にある方</a:t>
                      </a:r>
                      <a:r>
                        <a:rPr kumimoji="1" lang="ja-JP" altLang="en-US" sz="1400" b="1" spc="150" dirty="0">
                          <a:solidFill>
                            <a:schemeClr val="tx1"/>
                          </a:solidFill>
                          <a:latin typeface="メイリオ" panose="020B0604030504040204" pitchFamily="50" charset="-128"/>
                          <a:ea typeface="メイリオ" panose="020B0604030504040204" pitchFamily="50" charset="-128"/>
                        </a:rPr>
                        <a:t>への支援にあたって</a:t>
                      </a:r>
                      <a:endParaRPr kumimoji="1" lang="ja-JP" altLang="en-US" sz="1400" b="1" spc="100" baseline="0"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9</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5"/>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１．ひきこもり支援の目指す姿</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3512915379"/>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２．支援を行う前提となる３つの価値</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170840650"/>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３．支援者として求められる姿勢と支援にあたっての留意点</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970778813"/>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４．ひきこもり支援の主な連携・相談先</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3191936998"/>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５．ひきこもり支援の際のポイント</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6"/>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参考</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846928445"/>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．事例で深める！ひきこもり状態にある方への支援</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26</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990672075"/>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48</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852277194"/>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49</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400" b="0">
                          <a:latin typeface="メイリオ" panose="020B0604030504040204" pitchFamily="50" charset="-128"/>
                          <a:ea typeface="メイリオ" panose="020B0604030504040204" pitchFamily="50" charset="-128"/>
                        </a:rPr>
                        <a:t>50</a:t>
                      </a:r>
                      <a:endParaRPr kumimoji="1" lang="ja-JP" altLang="en-US" sz="1400" b="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10B1B35D-2CEB-7FD1-4381-96E4AFC321B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E2407205-7460-DBA2-6153-68602424BE5D}"/>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E6E3FD60-A744-D884-97B7-CDECC345C122}"/>
              </a:ext>
            </a:extLst>
          </p:cNvPr>
          <p:cNvGraphicFramePr>
            <a:graphicFrameLocks noGrp="1"/>
          </p:cNvGraphicFramePr>
          <p:nvPr>
            <p:extLst>
              <p:ext uri="{D42A27DB-BD31-4B8C-83A1-F6EECF244321}">
                <p14:modId xmlns:p14="http://schemas.microsoft.com/office/powerpoint/2010/main" val="2752887775"/>
              </p:ext>
            </p:extLst>
          </p:nvPr>
        </p:nvGraphicFramePr>
        <p:xfrm>
          <a:off x="326866" y="1227666"/>
          <a:ext cx="9252268" cy="5125720"/>
        </p:xfrm>
        <a:graphic>
          <a:graphicData uri="http://schemas.openxmlformats.org/drawingml/2006/table">
            <a:tbl>
              <a:tblPr firstRow="1" bandRow="1">
                <a:tableStyleId>{5C22544A-7EE6-4342-B048-85BDC9FD1C3A}</a:tableStyleId>
              </a:tblPr>
              <a:tblGrid>
                <a:gridCol w="2457450">
                  <a:extLst>
                    <a:ext uri="{9D8B030D-6E8A-4147-A177-3AD203B41FA5}">
                      <a16:colId xmlns:a16="http://schemas.microsoft.com/office/drawing/2014/main" val="2053774087"/>
                    </a:ext>
                  </a:extLst>
                </a:gridCol>
                <a:gridCol w="6794818">
                  <a:extLst>
                    <a:ext uri="{9D8B030D-6E8A-4147-A177-3AD203B41FA5}">
                      <a16:colId xmlns:a16="http://schemas.microsoft.com/office/drawing/2014/main" val="77471000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spc="100" baseline="0" dirty="0">
                          <a:solidFill>
                            <a:schemeClr val="lt1"/>
                          </a:solidFill>
                          <a:latin typeface="メイリオ" panose="020B0604030504040204" pitchFamily="50" charset="-128"/>
                          <a:ea typeface="メイリオ" panose="020B0604030504040204" pitchFamily="50" charset="-128"/>
                          <a:cs typeface="+mn-cs"/>
                        </a:rPr>
                        <a:t>機　関</a:t>
                      </a:r>
                      <a:endParaRPr kumimoji="1" lang="ja-JP" altLang="en-US" sz="1600" spc="10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spc="100" baseline="0" dirty="0">
                          <a:solidFill>
                            <a:schemeClr val="lt1"/>
                          </a:solidFill>
                          <a:latin typeface="メイリオ" panose="020B0604030504040204" pitchFamily="50" charset="-128"/>
                          <a:ea typeface="メイリオ" panose="020B0604030504040204" pitchFamily="50" charset="-128"/>
                          <a:cs typeface="+mn-cs"/>
                        </a:rPr>
                        <a:t>支　援　内　容</a:t>
                      </a:r>
                      <a:endParaRPr kumimoji="1" lang="ja-JP" altLang="en-US" sz="1600" spc="1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81131945"/>
                  </a:ext>
                </a:extLst>
              </a:tr>
              <a:tr h="1584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spc="100" baseline="0" dirty="0">
                          <a:solidFill>
                            <a:schemeClr val="dk1"/>
                          </a:solidFill>
                          <a:latin typeface="メイリオ" panose="020B0604030504040204" pitchFamily="50" charset="-128"/>
                          <a:ea typeface="メイリオ" panose="020B0604030504040204" pitchFamily="50" charset="-128"/>
                          <a:cs typeface="+mn-cs"/>
                        </a:rPr>
                        <a:t>ひきこもり地域支援センター </a:t>
                      </a:r>
                      <a:endParaRPr kumimoji="1" lang="ja-JP" altLang="en-US" sz="1400" b="1" spc="10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spc="100" baseline="0" dirty="0">
                          <a:solidFill>
                            <a:schemeClr val="dk1"/>
                          </a:solidFill>
                          <a:latin typeface="メイリオ" panose="020B0604030504040204" pitchFamily="50" charset="-128"/>
                          <a:ea typeface="メイリオ" panose="020B0604030504040204" pitchFamily="50" charset="-128"/>
                          <a:cs typeface="+mn-cs"/>
                        </a:rPr>
                        <a:t>相談支援事業（窓口周知）、居場所づくり事業、連絡協議会・ネットワークづくり事業、当事者会・家族会開催事業、住民向け講演会・研修会開催事業等を実施。関係機関との連携や後方支援を行う。地域におけるひきこもり支援の拠点としての役割を担う。都道府県ひきこもり地域支援センターは、市区町村への後方支援として、ひきこもり支援に関する技術的な支援や、支援者ケアの取組も担っている。 </a:t>
                      </a:r>
                      <a:endParaRPr kumimoji="1" lang="ja-JP" altLang="en-US" sz="1400" spc="1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04101173"/>
                  </a:ext>
                </a:extLst>
              </a:tr>
              <a:tr h="1584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spc="100" baseline="0" dirty="0">
                          <a:solidFill>
                            <a:schemeClr val="dk1"/>
                          </a:solidFill>
                          <a:latin typeface="メイリオ" panose="020B0604030504040204" pitchFamily="50" charset="-128"/>
                          <a:ea typeface="メイリオ" panose="020B0604030504040204" pitchFamily="50" charset="-128"/>
                          <a:cs typeface="+mn-cs"/>
                        </a:rPr>
                        <a:t>（都道府県・指定都市）精神保健福祉センターが運営するひきこもり地域支援センター </a:t>
                      </a:r>
                      <a:endParaRPr kumimoji="1" lang="ja-JP" altLang="en-US" sz="1400" b="1" spc="10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b="0" i="0" u="none" strike="noStrike" kern="1200" spc="100" baseline="0" dirty="0">
                          <a:solidFill>
                            <a:schemeClr val="dk1"/>
                          </a:solidFill>
                          <a:latin typeface="メイリオ" panose="020B0604030504040204" pitchFamily="50" charset="-128"/>
                          <a:ea typeface="メイリオ" panose="020B0604030504040204" pitchFamily="50" charset="-128"/>
                          <a:cs typeface="+mn-cs"/>
                        </a:rPr>
                        <a:t>都道府県・指定都市においては、精神保健福祉センターがひきこもり地域支援センターを運営していることも多く、精神保健福祉センターとしての機能を活用した支援も行う。 </a:t>
                      </a:r>
                    </a:p>
                    <a:p>
                      <a:r>
                        <a:rPr kumimoji="1" lang="ja-JP" altLang="en-US" sz="1400" b="0" i="0" u="none" strike="noStrike" kern="1200" spc="100" baseline="0" dirty="0">
                          <a:solidFill>
                            <a:schemeClr val="dk1"/>
                          </a:solidFill>
                          <a:latin typeface="メイリオ" panose="020B0604030504040204" pitchFamily="50" charset="-128"/>
                          <a:ea typeface="メイリオ" panose="020B0604030504040204" pitchFamily="50" charset="-128"/>
                          <a:cs typeface="+mn-cs"/>
                        </a:rPr>
                        <a:t>特に、医師、保健師、臨床心理士、公認心理師、精神保健福祉士等の専門職が配置され、ひきこもり支援にかかる総合的なアセスメントの実施や、市区町村に対する技術的な支援を行い、さらに、外部の専門機関による「多職種専門チーム」を設置して市区町村支援を行っている機関もある。 	</a:t>
                      </a:r>
                      <a:endParaRPr kumimoji="1" lang="ja-JP" altLang="en-US" sz="1400" spc="1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367833140"/>
                  </a:ext>
                </a:extLst>
              </a:tr>
              <a:tr h="1584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spc="100" baseline="0" dirty="0">
                          <a:solidFill>
                            <a:schemeClr val="dk1"/>
                          </a:solidFill>
                          <a:latin typeface="メイリオ" panose="020B0604030504040204" pitchFamily="50" charset="-128"/>
                          <a:ea typeface="メイリオ" panose="020B0604030504040204" pitchFamily="50" charset="-128"/>
                          <a:cs typeface="+mn-cs"/>
                        </a:rPr>
                        <a:t>ひきこもり相談窓口（ひきこもり地域支援センター以外）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spc="100" baseline="0" dirty="0">
                          <a:solidFill>
                            <a:schemeClr val="dk1"/>
                          </a:solidFill>
                          <a:latin typeface="メイリオ" panose="020B0604030504040204" pitchFamily="50" charset="-128"/>
                          <a:ea typeface="メイリオ" panose="020B0604030504040204" pitchFamily="50" charset="-128"/>
                          <a:cs typeface="+mn-cs"/>
                        </a:rPr>
                        <a:t>ひきこもり相談や各種支援施策を行う。自治体におけるひきこもり支援施策担当部署が自前で行う場合や、社会福祉協議会や民間団体等に委託して行う場合がある。 </a:t>
                      </a:r>
                      <a:endParaRPr kumimoji="1" lang="ja-JP" altLang="en-US" sz="1400" spc="1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868077526"/>
                  </a:ext>
                </a:extLst>
              </a:tr>
            </a:tbl>
          </a:graphicData>
        </a:graphic>
      </p:graphicFrame>
      <p:sp>
        <p:nvSpPr>
          <p:cNvPr id="3" name="テキスト ボックス 8">
            <a:extLst>
              <a:ext uri="{FF2B5EF4-FFF2-40B4-BE49-F238E27FC236}">
                <a16:creationId xmlns:a16="http://schemas.microsoft.com/office/drawing/2014/main" id="{6E4E00BD-A214-3505-187F-849351833899}"/>
              </a:ext>
            </a:extLst>
          </p:cNvPr>
          <p:cNvSpPr txBox="1">
            <a:spLocks noChangeArrowheads="1"/>
          </p:cNvSpPr>
          <p:nvPr/>
        </p:nvSpPr>
        <p:spPr bwMode="auto">
          <a:xfrm>
            <a:off x="427038" y="792163"/>
            <a:ext cx="9051925" cy="43550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ひきこもり支援に関する主な連携・相談先は以下のようなものがあります。</a:t>
            </a:r>
          </a:p>
        </p:txBody>
      </p:sp>
      <p:sp>
        <p:nvSpPr>
          <p:cNvPr id="7" name="正方形/長方形 6">
            <a:extLst>
              <a:ext uri="{FF2B5EF4-FFF2-40B4-BE49-F238E27FC236}">
                <a16:creationId xmlns:a16="http://schemas.microsoft.com/office/drawing/2014/main" id="{354D7232-557B-1023-08DA-332CE94B3B84}"/>
              </a:ext>
            </a:extLst>
          </p:cNvPr>
          <p:cNvSpPr/>
          <p:nvPr/>
        </p:nvSpPr>
        <p:spPr>
          <a:xfrm>
            <a:off x="0" y="187325"/>
            <a:ext cx="931773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４．ひきこもり支援の主な連携・相談先</a:t>
            </a:r>
          </a:p>
        </p:txBody>
      </p:sp>
      <p:sp>
        <p:nvSpPr>
          <p:cNvPr id="6" name="正方形/長方形 5">
            <a:extLst>
              <a:ext uri="{FF2B5EF4-FFF2-40B4-BE49-F238E27FC236}">
                <a16:creationId xmlns:a16="http://schemas.microsoft.com/office/drawing/2014/main" id="{8AC98C19-447F-CEEE-9099-3374119F940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．ひきこもり状態にある方への支援にあたって</a:t>
            </a:r>
          </a:p>
        </p:txBody>
      </p:sp>
      <p:sp>
        <p:nvSpPr>
          <p:cNvPr id="10" name="テキスト ボックス 11">
            <a:extLst>
              <a:ext uri="{FF2B5EF4-FFF2-40B4-BE49-F238E27FC236}">
                <a16:creationId xmlns:a16="http://schemas.microsoft.com/office/drawing/2014/main" id="{F6708DBC-9254-5DF1-4DB6-62A12C132C78}"/>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（概要版）</a:t>
            </a:r>
            <a:r>
              <a:rPr lang="en-US" altLang="ja-JP" sz="1000" dirty="0">
                <a:latin typeface="メイリオ" panose="020B0604030504040204" pitchFamily="50" charset="-128"/>
                <a:ea typeface="メイリオ" panose="020B0604030504040204" pitchFamily="50" charset="-128"/>
              </a:rPr>
              <a:t>』,p58</a:t>
            </a:r>
            <a:endParaRPr lang="ja-JP" altLang="en-US" sz="10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F48D5-8770-827D-4C0E-55F13A2B079C}"/>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B51D48C7-1234-AE42-C248-E22696946B7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B93579B9-ABBD-48DE-B011-9000B4ABC46C}"/>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pic>
        <p:nvPicPr>
          <p:cNvPr id="7" name="図 6">
            <a:extLst>
              <a:ext uri="{FF2B5EF4-FFF2-40B4-BE49-F238E27FC236}">
                <a16:creationId xmlns:a16="http://schemas.microsoft.com/office/drawing/2014/main" id="{8E1333ED-13D7-F742-9ACE-A1798C5A8769}"/>
              </a:ext>
            </a:extLst>
          </p:cNvPr>
          <p:cNvPicPr>
            <a:picLocks noChangeAspect="1"/>
          </p:cNvPicPr>
          <p:nvPr/>
        </p:nvPicPr>
        <p:blipFill>
          <a:blip r:embed="rId3"/>
          <a:srcRect t="14617" b="-1"/>
          <a:stretch/>
        </p:blipFill>
        <p:spPr>
          <a:xfrm>
            <a:off x="1063206" y="1857671"/>
            <a:ext cx="7779587" cy="4550651"/>
          </a:xfrm>
          <a:prstGeom prst="rect">
            <a:avLst/>
          </a:prstGeom>
        </p:spPr>
      </p:pic>
      <p:sp>
        <p:nvSpPr>
          <p:cNvPr id="9" name="テキスト ボックス 8">
            <a:extLst>
              <a:ext uri="{FF2B5EF4-FFF2-40B4-BE49-F238E27FC236}">
                <a16:creationId xmlns:a16="http://schemas.microsoft.com/office/drawing/2014/main" id="{2BF8AA30-92E5-9CBB-67E8-6D76005CD5B3}"/>
              </a:ext>
            </a:extLst>
          </p:cNvPr>
          <p:cNvSpPr txBox="1">
            <a:spLocks noChangeArrowheads="1"/>
          </p:cNvSpPr>
          <p:nvPr/>
        </p:nvSpPr>
        <p:spPr bwMode="auto">
          <a:xfrm>
            <a:off x="427038" y="517843"/>
            <a:ext cx="9051925" cy="992759"/>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ひきこもり地域支援センターを中心とした支援の全体像を理解し、適切に連携・情報共有できるようにしましょう。</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自治体によっては、ひきこもり地域支援センターではなく、「ひきこもりサポート事業」や「ひきこもり支援ステーション事業」の場合があります。</a:t>
            </a:r>
          </a:p>
        </p:txBody>
      </p:sp>
      <p:sp>
        <p:nvSpPr>
          <p:cNvPr id="10" name="テキスト ボックス 11">
            <a:extLst>
              <a:ext uri="{FF2B5EF4-FFF2-40B4-BE49-F238E27FC236}">
                <a16:creationId xmlns:a16="http://schemas.microsoft.com/office/drawing/2014/main" id="{B5486C13-9126-CD8A-14B2-26086E9F42DB}"/>
              </a:ext>
            </a:extLst>
          </p:cNvPr>
          <p:cNvSpPr txBox="1">
            <a:spLocks noChangeArrowheads="1"/>
          </p:cNvSpPr>
          <p:nvPr/>
        </p:nvSpPr>
        <p:spPr bwMode="auto">
          <a:xfrm>
            <a:off x="76200" y="6718300"/>
            <a:ext cx="94503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ひきこもり支援推進事業</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rId4"/>
              </a:rPr>
              <a:t>https://www.mhlw.go.jp/stf/seisakunitsuite/bunya/hukushi_kaigo/seikatsuhogo/hikikomori/index.html</a:t>
            </a:r>
            <a:endParaRPr lang="ja-JP" altLang="en-US" sz="10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042A19D-530A-1926-D1B1-AFE1A4142A1F}"/>
              </a:ext>
            </a:extLst>
          </p:cNvPr>
          <p:cNvSpPr/>
          <p:nvPr/>
        </p:nvSpPr>
        <p:spPr>
          <a:xfrm>
            <a:off x="143290" y="263626"/>
            <a:ext cx="1028843" cy="311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6120722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5A294-B7E0-CA70-EB83-6A8A62A127B1}"/>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CE2AEF0D-6B6F-05C3-59A6-D070EA2C945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sp>
        <p:nvSpPr>
          <p:cNvPr id="9" name="テキスト ボックス 8">
            <a:extLst>
              <a:ext uri="{FF2B5EF4-FFF2-40B4-BE49-F238E27FC236}">
                <a16:creationId xmlns:a16="http://schemas.microsoft.com/office/drawing/2014/main" id="{2AC73724-4D3D-22DB-FE1D-CEB1D7872757}"/>
              </a:ext>
            </a:extLst>
          </p:cNvPr>
          <p:cNvSpPr txBox="1">
            <a:spLocks noChangeArrowheads="1"/>
          </p:cNvSpPr>
          <p:nvPr/>
        </p:nvSpPr>
        <p:spPr bwMode="auto">
          <a:xfrm>
            <a:off x="-1" y="426404"/>
            <a:ext cx="7295949"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None/>
              <a:defRPr/>
            </a:pPr>
            <a:r>
              <a:rPr kumimoji="0" lang="en-US" altLang="ja-JP" sz="1600" spc="100" dirty="0">
                <a:latin typeface="メイリオ" panose="020B0604030504040204" pitchFamily="50" charset="-128"/>
                <a:ea typeface="メイリオ" panose="020B0604030504040204" pitchFamily="50" charset="-128"/>
              </a:rPr>
              <a:t>【</a:t>
            </a:r>
            <a:r>
              <a:rPr kumimoji="0" lang="ja-JP" altLang="en-US" sz="1600" spc="100" dirty="0">
                <a:latin typeface="メイリオ" panose="020B0604030504040204" pitchFamily="50" charset="-128"/>
                <a:ea typeface="メイリオ" panose="020B0604030504040204" pitchFamily="50" charset="-128"/>
              </a:rPr>
              <a:t>参考</a:t>
            </a:r>
            <a:r>
              <a:rPr kumimoji="0" lang="en-US" altLang="ja-JP" sz="1600" spc="100" dirty="0">
                <a:latin typeface="メイリオ" panose="020B0604030504040204" pitchFamily="50" charset="-128"/>
                <a:ea typeface="メイリオ" panose="020B0604030504040204" pitchFamily="50" charset="-128"/>
              </a:rPr>
              <a:t>】</a:t>
            </a:r>
            <a:r>
              <a:rPr kumimoji="0" lang="ja-JP" altLang="en-US" sz="1600" spc="100" dirty="0">
                <a:latin typeface="メイリオ" panose="020B0604030504040204" pitchFamily="50" charset="-128"/>
                <a:ea typeface="メイリオ" panose="020B0604030504040204" pitchFamily="50" charset="-128"/>
              </a:rPr>
              <a:t>ひきこもり支援ステーション事業及びひきこもりサポート事業</a:t>
            </a:r>
          </a:p>
        </p:txBody>
      </p:sp>
      <p:sp>
        <p:nvSpPr>
          <p:cNvPr id="10" name="テキスト ボックス 11">
            <a:extLst>
              <a:ext uri="{FF2B5EF4-FFF2-40B4-BE49-F238E27FC236}">
                <a16:creationId xmlns:a16="http://schemas.microsoft.com/office/drawing/2014/main" id="{49EDF002-784E-8D47-7BD5-009A9DB7D6E3}"/>
              </a:ext>
            </a:extLst>
          </p:cNvPr>
          <p:cNvSpPr txBox="1">
            <a:spLocks noChangeArrowheads="1"/>
          </p:cNvSpPr>
          <p:nvPr/>
        </p:nvSpPr>
        <p:spPr bwMode="auto">
          <a:xfrm>
            <a:off x="76200" y="6718300"/>
            <a:ext cx="94503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ひきこもり支援推進事業</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rId3"/>
              </a:rPr>
              <a:t>https://www.mhlw.go.jp/stf/seisakunitsuite/bunya/hukushi_kaigo/seikatsuhogo/hikikomori/index.html</a:t>
            </a:r>
            <a:endParaRPr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D5A86FB2-4825-050A-BF87-155C37C43D79}"/>
              </a:ext>
            </a:extLst>
          </p:cNvPr>
          <p:cNvPicPr>
            <a:picLocks noChangeAspect="1"/>
          </p:cNvPicPr>
          <p:nvPr/>
        </p:nvPicPr>
        <p:blipFill>
          <a:blip r:embed="rId4"/>
          <a:srcRect t="9202"/>
          <a:stretch/>
        </p:blipFill>
        <p:spPr>
          <a:xfrm>
            <a:off x="578318" y="810092"/>
            <a:ext cx="8749363" cy="5499903"/>
          </a:xfrm>
          <a:prstGeom prst="rect">
            <a:avLst/>
          </a:prstGeom>
        </p:spPr>
      </p:pic>
    </p:spTree>
    <p:extLst>
      <p:ext uri="{BB962C8B-B14F-4D97-AF65-F5344CB8AC3E}">
        <p14:creationId xmlns:p14="http://schemas.microsoft.com/office/powerpoint/2010/main" val="286856921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13B6-FFED-9370-A837-48D007E16644}"/>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A4EB3F50-3283-31B8-A5FB-8A39C9DD471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9" name="テキスト ボックス 8">
            <a:extLst>
              <a:ext uri="{FF2B5EF4-FFF2-40B4-BE49-F238E27FC236}">
                <a16:creationId xmlns:a16="http://schemas.microsoft.com/office/drawing/2014/main" id="{41677A4F-E9C4-AB0C-1C5A-33937131DE51}"/>
              </a:ext>
            </a:extLst>
          </p:cNvPr>
          <p:cNvSpPr txBox="1">
            <a:spLocks noChangeArrowheads="1"/>
          </p:cNvSpPr>
          <p:nvPr/>
        </p:nvSpPr>
        <p:spPr bwMode="auto">
          <a:xfrm>
            <a:off x="0" y="428328"/>
            <a:ext cx="6763034"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None/>
              <a:defRPr/>
            </a:pPr>
            <a:r>
              <a:rPr kumimoji="0" lang="en-US" altLang="ja-JP" sz="1600" spc="100" dirty="0">
                <a:latin typeface="メイリオ" panose="020B0604030504040204" pitchFamily="50" charset="-128"/>
                <a:ea typeface="メイリオ" panose="020B0604030504040204" pitchFamily="50" charset="-128"/>
              </a:rPr>
              <a:t>【</a:t>
            </a:r>
            <a:r>
              <a:rPr kumimoji="0" lang="ja-JP" altLang="en-US" sz="1600" spc="100" dirty="0">
                <a:latin typeface="メイリオ" panose="020B0604030504040204" pitchFamily="50" charset="-128"/>
                <a:ea typeface="メイリオ" panose="020B0604030504040204" pitchFamily="50" charset="-128"/>
              </a:rPr>
              <a:t>参考</a:t>
            </a:r>
            <a:r>
              <a:rPr kumimoji="0" lang="en-US" altLang="ja-JP" sz="1600" spc="100" dirty="0">
                <a:latin typeface="メイリオ" panose="020B0604030504040204" pitchFamily="50" charset="-128"/>
                <a:ea typeface="メイリオ" panose="020B0604030504040204" pitchFamily="50" charset="-128"/>
              </a:rPr>
              <a:t>】</a:t>
            </a:r>
            <a:r>
              <a:rPr kumimoji="0" lang="ja-JP" altLang="en-US" sz="1600" spc="100" dirty="0">
                <a:latin typeface="メイリオ" panose="020B0604030504040204" pitchFamily="50" charset="-128"/>
                <a:ea typeface="メイリオ" panose="020B0604030504040204" pitchFamily="50" charset="-128"/>
              </a:rPr>
              <a:t>ひきこもり</a:t>
            </a:r>
            <a:r>
              <a:rPr kumimoji="0" lang="en-US" altLang="ja-JP" sz="1600" spc="100" dirty="0">
                <a:latin typeface="メイリオ" panose="020B0604030504040204" pitchFamily="50" charset="-128"/>
                <a:ea typeface="メイリオ" panose="020B0604030504040204" pitchFamily="50" charset="-128"/>
              </a:rPr>
              <a:t>VOICE STATION</a:t>
            </a:r>
            <a:r>
              <a:rPr kumimoji="0" lang="ja-JP" altLang="en-US" sz="1600" spc="100" dirty="0">
                <a:latin typeface="メイリオ" panose="020B0604030504040204" pitchFamily="50" charset="-128"/>
                <a:ea typeface="メイリオ" panose="020B0604030504040204" pitchFamily="50" charset="-128"/>
              </a:rPr>
              <a:t>（厚生労働省によって運営）</a:t>
            </a:r>
          </a:p>
        </p:txBody>
      </p:sp>
      <p:sp>
        <p:nvSpPr>
          <p:cNvPr id="10" name="テキスト ボックス 11">
            <a:extLst>
              <a:ext uri="{FF2B5EF4-FFF2-40B4-BE49-F238E27FC236}">
                <a16:creationId xmlns:a16="http://schemas.microsoft.com/office/drawing/2014/main" id="{D3CF148B-D1DA-DEC5-6B49-563BE03E1192}"/>
              </a:ext>
            </a:extLst>
          </p:cNvPr>
          <p:cNvSpPr txBox="1">
            <a:spLocks noChangeArrowheads="1"/>
          </p:cNvSpPr>
          <p:nvPr/>
        </p:nvSpPr>
        <p:spPr bwMode="auto">
          <a:xfrm>
            <a:off x="76200" y="6718300"/>
            <a:ext cx="94503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WEB</a:t>
            </a:r>
            <a:r>
              <a:rPr lang="ja-JP" altLang="en-US" sz="1000" dirty="0">
                <a:latin typeface="メイリオ" panose="020B0604030504040204" pitchFamily="50" charset="-128"/>
                <a:ea typeface="メイリオ" panose="020B0604030504040204" pitchFamily="50" charset="-128"/>
              </a:rPr>
              <a:t>サイト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a:t>
            </a:r>
            <a:r>
              <a:rPr lang="en-US" altLang="ja-JP" sz="1000" dirty="0">
                <a:latin typeface="メイリオ" panose="020B0604030504040204" pitchFamily="50" charset="-128"/>
                <a:ea typeface="メイリオ" panose="020B0604030504040204" pitchFamily="50" charset="-128"/>
              </a:rPr>
              <a:t>VOICE STATION』, </a:t>
            </a:r>
            <a:r>
              <a:rPr lang="en-US" altLang="ja-JP" sz="1000" dirty="0">
                <a:latin typeface="メイリオ" panose="020B0604030504040204" pitchFamily="50" charset="-128"/>
                <a:ea typeface="メイリオ" panose="020B0604030504040204" pitchFamily="50" charset="-128"/>
                <a:hlinkClick r:id="rId3"/>
              </a:rPr>
              <a:t>https://hikikomori-voice-station.mhlw.go.jp/</a:t>
            </a:r>
            <a:endParaRPr lang="en-US" altLang="ja-JP" sz="1000" dirty="0">
              <a:latin typeface="メイリオ" panose="020B0604030504040204" pitchFamily="50" charset="-128"/>
              <a:ea typeface="メイリオ" panose="020B0604030504040204" pitchFamily="50" charset="-128"/>
            </a:endParaRPr>
          </a:p>
        </p:txBody>
      </p:sp>
      <p:pic>
        <p:nvPicPr>
          <p:cNvPr id="14" name="図 13">
            <a:extLst>
              <a:ext uri="{FF2B5EF4-FFF2-40B4-BE49-F238E27FC236}">
                <a16:creationId xmlns:a16="http://schemas.microsoft.com/office/drawing/2014/main" id="{90EE991A-4E67-9D5D-532D-2FE8622E822F}"/>
              </a:ext>
            </a:extLst>
          </p:cNvPr>
          <p:cNvPicPr>
            <a:picLocks noChangeAspect="1"/>
          </p:cNvPicPr>
          <p:nvPr/>
        </p:nvPicPr>
        <p:blipFill>
          <a:blip r:embed="rId4"/>
          <a:stretch>
            <a:fillRect/>
          </a:stretch>
        </p:blipFill>
        <p:spPr>
          <a:xfrm>
            <a:off x="2089205" y="2298006"/>
            <a:ext cx="5727590" cy="4118529"/>
          </a:xfrm>
          <a:prstGeom prst="rect">
            <a:avLst/>
          </a:prstGeom>
        </p:spPr>
      </p:pic>
      <p:sp>
        <p:nvSpPr>
          <p:cNvPr id="17" name="テキスト ボックス 16">
            <a:extLst>
              <a:ext uri="{FF2B5EF4-FFF2-40B4-BE49-F238E27FC236}">
                <a16:creationId xmlns:a16="http://schemas.microsoft.com/office/drawing/2014/main" id="{9E0560F5-8B6F-F622-23EB-508FD95CC75A}"/>
              </a:ext>
            </a:extLst>
          </p:cNvPr>
          <p:cNvSpPr txBox="1">
            <a:spLocks noChangeArrowheads="1"/>
          </p:cNvSpPr>
          <p:nvPr/>
        </p:nvSpPr>
        <p:spPr bwMode="auto">
          <a:xfrm>
            <a:off x="275431" y="847047"/>
            <a:ext cx="9051925" cy="129980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令和４年１月１４日（金）に、ひきこもりに関する情報をまとめたひきこもり支援ポータルサイト「ひきこもり</a:t>
            </a:r>
            <a:r>
              <a:rPr kumimoji="0" lang="en-US" altLang="ja-JP" sz="1600" spc="100" dirty="0">
                <a:latin typeface="メイリオ" panose="020B0604030504040204" pitchFamily="50" charset="-128"/>
                <a:ea typeface="メイリオ" panose="020B0604030504040204" pitchFamily="50" charset="-128"/>
              </a:rPr>
              <a:t>VOICE STATION</a:t>
            </a:r>
            <a:r>
              <a:rPr kumimoji="0" lang="ja-JP" altLang="en-US" sz="1600" spc="100" dirty="0">
                <a:latin typeface="メイリオ" panose="020B0604030504040204" pitchFamily="50" charset="-128"/>
                <a:ea typeface="メイリオ" panose="020B0604030504040204" pitchFamily="50" charset="-128"/>
              </a:rPr>
              <a:t>」を開設しました。</a:t>
            </a:r>
            <a:endParaRPr kumimoji="0"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ひきこもりに関する基礎情報や全国の相談窓口、ひきこもり当事者や経験者、家族や支援者の声等が掲載されています。ぜひご覧ください。</a:t>
            </a:r>
          </a:p>
        </p:txBody>
      </p:sp>
    </p:spTree>
    <p:extLst>
      <p:ext uri="{BB962C8B-B14F-4D97-AF65-F5344CB8AC3E}">
        <p14:creationId xmlns:p14="http://schemas.microsoft.com/office/powerpoint/2010/main" val="32743897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0C16-C7B2-FFD0-5845-069C39211719}"/>
            </a:ext>
          </a:extLst>
        </p:cNvPr>
        <p:cNvGrpSpPr/>
        <p:nvPr/>
      </p:nvGrpSpPr>
      <p:grpSpPr>
        <a:xfrm>
          <a:off x="0" y="0"/>
          <a:ext cx="0" cy="0"/>
          <a:chOff x="0" y="0"/>
          <a:chExt cx="0" cy="0"/>
        </a:xfrm>
      </p:grpSpPr>
      <p:sp>
        <p:nvSpPr>
          <p:cNvPr id="48131" name="スライド番号プレースホルダー 5">
            <a:extLst>
              <a:ext uri="{FF2B5EF4-FFF2-40B4-BE49-F238E27FC236}">
                <a16:creationId xmlns:a16="http://schemas.microsoft.com/office/drawing/2014/main" id="{22D143F8-B63B-8951-CC33-E6F4BE5E428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DAD52EA-FEF4-4275-9DA4-F951B30FD285}" type="slidenum">
              <a:rPr lang="ja-JP" altLang="en-US" sz="1000" smtClean="0">
                <a:solidFill>
                  <a:srgbClr val="898989"/>
                </a:solidFill>
              </a:rPr>
              <a:pPr>
                <a:lnSpc>
                  <a:spcPct val="100000"/>
                </a:lnSpc>
                <a:spcBef>
                  <a:spcPct val="0"/>
                </a:spcBef>
                <a:buFontTx/>
                <a:buNone/>
              </a:pPr>
              <a:t>23</a:t>
            </a:fld>
            <a:endParaRPr lang="ja-JP" altLang="en-US" sz="1000">
              <a:solidFill>
                <a:srgbClr val="898989"/>
              </a:solidFill>
            </a:endParaRPr>
          </a:p>
        </p:txBody>
      </p:sp>
      <p:graphicFrame>
        <p:nvGraphicFramePr>
          <p:cNvPr id="12" name="表 11">
            <a:extLst>
              <a:ext uri="{FF2B5EF4-FFF2-40B4-BE49-F238E27FC236}">
                <a16:creationId xmlns:a16="http://schemas.microsoft.com/office/drawing/2014/main" id="{C03B647B-3B8A-243C-28C3-038B467D1851}"/>
              </a:ext>
            </a:extLst>
          </p:cNvPr>
          <p:cNvGraphicFramePr>
            <a:graphicFrameLocks noGrp="1"/>
          </p:cNvGraphicFramePr>
          <p:nvPr>
            <p:extLst>
              <p:ext uri="{D42A27DB-BD31-4B8C-83A1-F6EECF244321}">
                <p14:modId xmlns:p14="http://schemas.microsoft.com/office/powerpoint/2010/main" val="1597764798"/>
              </p:ext>
            </p:extLst>
          </p:nvPr>
        </p:nvGraphicFramePr>
        <p:xfrm>
          <a:off x="452999" y="2274949"/>
          <a:ext cx="9000000" cy="3840452"/>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3213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baseline="0" dirty="0">
                          <a:latin typeface="メイリオ" panose="020B0604030504040204" pitchFamily="50" charset="-128"/>
                          <a:ea typeface="メイリオ" panose="020B0604030504040204" pitchFamily="50" charset="-128"/>
                        </a:rPr>
                        <a:t>世帯類型を問わず留意したい点</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316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生活状況や健康状態、就労に向けた阻害要因など、世帯が抱える課題はあるか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世帯の課題を踏まえ、活用可能な他法他施策や必要な福祉サービス、関係機関などはあるか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自立支援プログラムや被保護者就労支援事業などの各種事業の活用はどうか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◆扶養・資産に関する内容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扶養義務者との関係はどうか（今後の意向を含む）</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緊急時等にすぐに対応してくれる方がいるか（扶養義務者を含む）</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負債の状況はどうか　　等</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◆生活状況</a:t>
                      </a:r>
                      <a:endParaRPr kumimoji="1" lang="en-US" altLang="ja-JP" sz="16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600" b="0" spc="100" baseline="0" dirty="0">
                          <a:latin typeface="メイリオ" panose="020B0604030504040204" pitchFamily="50" charset="-128"/>
                          <a:ea typeface="メイリオ" panose="020B0604030504040204" pitchFamily="50" charset="-128"/>
                        </a:rPr>
                        <a:t>生活習慣はどうか、日中の過ごし方はどうか</a:t>
                      </a:r>
                      <a:endParaRPr kumimoji="1" lang="en-US" altLang="ja-JP" sz="16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600" b="0" spc="100" baseline="0" dirty="0">
                          <a:latin typeface="メイリオ" panose="020B0604030504040204" pitchFamily="50" charset="-128"/>
                          <a:ea typeface="メイリオ" panose="020B0604030504040204" pitchFamily="50" charset="-128"/>
                        </a:rPr>
                        <a:t>交友関係や近隣住民との関係はどうか</a:t>
                      </a:r>
                      <a:endParaRPr kumimoji="1" lang="en-US" altLang="ja-JP" sz="16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8" name="正方形/長方形 7">
            <a:extLst>
              <a:ext uri="{FF2B5EF4-FFF2-40B4-BE49-F238E27FC236}">
                <a16:creationId xmlns:a16="http://schemas.microsoft.com/office/drawing/2014/main" id="{7B83EDF6-B758-3FC1-13F4-B9FFD1AA5CAE}"/>
              </a:ext>
            </a:extLst>
          </p:cNvPr>
          <p:cNvSpPr/>
          <p:nvPr/>
        </p:nvSpPr>
        <p:spPr>
          <a:xfrm>
            <a:off x="283465" y="1409382"/>
            <a:ext cx="9526588"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受給者の生活状況を踏まえ、個々の受給者の自立に向けた課題を把握します。</a:t>
            </a:r>
          </a:p>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アセスメントに当たっては、支援対象者の持つ良い点や力を大切にしていく視点が必要です。</a:t>
            </a:r>
          </a:p>
        </p:txBody>
      </p:sp>
      <p:sp>
        <p:nvSpPr>
          <p:cNvPr id="4" name="テキスト ボックス 3">
            <a:extLst>
              <a:ext uri="{FF2B5EF4-FFF2-40B4-BE49-F238E27FC236}">
                <a16:creationId xmlns:a16="http://schemas.microsoft.com/office/drawing/2014/main" id="{7D462A1D-EC54-8376-77A2-E1EA2C0145D6}"/>
              </a:ext>
            </a:extLst>
          </p:cNvPr>
          <p:cNvSpPr txBox="1"/>
          <p:nvPr/>
        </p:nvSpPr>
        <p:spPr>
          <a:xfrm>
            <a:off x="180000" y="897768"/>
            <a:ext cx="4320000" cy="374571"/>
          </a:xfrm>
          <a:prstGeom prst="roundRect">
            <a:avLst/>
          </a:prstGeom>
          <a:solidFill>
            <a:schemeClr val="accent2">
              <a:lumMod val="20000"/>
              <a:lumOff val="80000"/>
            </a:schemeClr>
          </a:solidFill>
        </p:spPr>
        <p:txBody>
          <a:bodyPr wrap="square">
            <a:spAutoFit/>
          </a:bodyPr>
          <a:lstStyle/>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援助方針策定に当たっての留意点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34AA824A-9B32-DD0A-3C00-734A847C5957}"/>
              </a:ext>
            </a:extLst>
          </p:cNvPr>
          <p:cNvSpPr/>
          <p:nvPr/>
        </p:nvSpPr>
        <p:spPr>
          <a:xfrm>
            <a:off x="0" y="187325"/>
            <a:ext cx="931773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５．ひきこもり支援の際のポイント</a:t>
            </a:r>
          </a:p>
        </p:txBody>
      </p:sp>
      <p:sp>
        <p:nvSpPr>
          <p:cNvPr id="6" name="正方形/長方形 5">
            <a:extLst>
              <a:ext uri="{FF2B5EF4-FFF2-40B4-BE49-F238E27FC236}">
                <a16:creationId xmlns:a16="http://schemas.microsoft.com/office/drawing/2014/main" id="{8FE753F4-5CC2-55EC-E6BC-4C9BEA3C624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．ひきこもり状態にある方への支援にあたって</a:t>
            </a:r>
          </a:p>
        </p:txBody>
      </p:sp>
    </p:spTree>
    <p:extLst>
      <p:ext uri="{BB962C8B-B14F-4D97-AF65-F5344CB8AC3E}">
        <p14:creationId xmlns:p14="http://schemas.microsoft.com/office/powerpoint/2010/main" val="2868043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8A46251-2272-25B6-310D-C5AD0BBC208A}"/>
              </a:ext>
            </a:extLst>
          </p:cNvPr>
          <p:cNvSpPr>
            <a:spLocks noGrp="1"/>
          </p:cNvSpPr>
          <p:nvPr>
            <p:ph type="sldNum" sz="quarter" idx="10"/>
          </p:nvPr>
        </p:nvSpPr>
        <p:spPr/>
        <p:txBody>
          <a:bodyPr/>
          <a:lstStyle/>
          <a:p>
            <a:pPr>
              <a:defRPr/>
            </a:pPr>
            <a:fld id="{2A484881-CA4A-4772-BDA3-85E6A5CE156F}" type="slidenum">
              <a:rPr lang="ja-JP" altLang="en-US" smtClean="0"/>
              <a:pPr>
                <a:defRPr/>
              </a:pPr>
              <a:t>24</a:t>
            </a:fld>
            <a:endParaRPr lang="ja-JP" altLang="en-US"/>
          </a:p>
        </p:txBody>
      </p:sp>
      <p:sp>
        <p:nvSpPr>
          <p:cNvPr id="5" name="テキスト ボックス 4">
            <a:extLst>
              <a:ext uri="{FF2B5EF4-FFF2-40B4-BE49-F238E27FC236}">
                <a16:creationId xmlns:a16="http://schemas.microsoft.com/office/drawing/2014/main" id="{A1E66DA7-299C-AB14-E23E-8CE9CA37C171}"/>
              </a:ext>
            </a:extLst>
          </p:cNvPr>
          <p:cNvSpPr txBox="1">
            <a:spLocks noChangeArrowheads="1"/>
          </p:cNvSpPr>
          <p:nvPr/>
        </p:nvSpPr>
        <p:spPr bwMode="auto">
          <a:xfrm>
            <a:off x="275431" y="382608"/>
            <a:ext cx="9051925" cy="1487432"/>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令和２年度「ひきこもり状態にある方の社会参加に係る事例の調査・研究事業」では、行政機関等で支援に携わる方と対象としたアンケート調査の結果をもとに、「支援の仕組み作りの具体例」「支援において対応が難しいと感じたり、学びや気づきが多いと感じたりすることが多い場面」を取り上げ、その場面への対応をヒントにとりまとめた「ヒント集」を作成しています。実際の支援場面においては、個々の状況により何が効果的かは異なると思いますが、アイデアや発想を広げるためにご活用ください。</a:t>
            </a:r>
          </a:p>
        </p:txBody>
      </p:sp>
      <p:sp>
        <p:nvSpPr>
          <p:cNvPr id="6" name="テキスト ボックス 11">
            <a:extLst>
              <a:ext uri="{FF2B5EF4-FFF2-40B4-BE49-F238E27FC236}">
                <a16:creationId xmlns:a16="http://schemas.microsoft.com/office/drawing/2014/main" id="{AE676A71-47F4-213A-870B-9A76D4AA64BA}"/>
              </a:ext>
            </a:extLst>
          </p:cNvPr>
          <p:cNvSpPr txBox="1">
            <a:spLocks noChangeArrowheads="1"/>
          </p:cNvSpPr>
          <p:nvPr/>
        </p:nvSpPr>
        <p:spPr bwMode="auto">
          <a:xfrm>
            <a:off x="76200" y="6718300"/>
            <a:ext cx="94503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出典：厚生労働省社会・援護局地域福祉課</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第</a:t>
            </a:r>
            <a:r>
              <a:rPr lang="en-US" altLang="ja-JP" sz="1000" dirty="0">
                <a:latin typeface="メイリオ" panose="020B0604030504040204" pitchFamily="50" charset="-128"/>
                <a:ea typeface="メイリオ" panose="020B0604030504040204" pitchFamily="50" charset="-128"/>
              </a:rPr>
              <a:t>174</a:t>
            </a:r>
            <a:r>
              <a:rPr lang="ja-JP" altLang="en-US" sz="1000" dirty="0">
                <a:latin typeface="メイリオ" panose="020B0604030504040204" pitchFamily="50" charset="-128"/>
                <a:ea typeface="メイリオ" panose="020B0604030504040204" pitchFamily="50" charset="-128"/>
              </a:rPr>
              <a:t>回市町村職員を対象としたセミナー ひきこもり支援施策について</a:t>
            </a:r>
            <a:r>
              <a:rPr lang="en-US" altLang="ja-JP" sz="1000" dirty="0">
                <a:latin typeface="メイリオ" panose="020B0604030504040204" pitchFamily="50" charset="-128"/>
                <a:ea typeface="メイリオ" panose="020B0604030504040204" pitchFamily="50" charset="-128"/>
              </a:rPr>
              <a:t>』, p47</a:t>
            </a:r>
          </a:p>
          <a:p>
            <a:pPr eaLnBrk="1" hangingPunct="1">
              <a:lnSpc>
                <a:spcPct val="100000"/>
              </a:lnSpc>
              <a:spcBef>
                <a:spcPct val="0"/>
              </a:spcBef>
              <a:buFontTx/>
              <a:buNone/>
            </a:pP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endParaRPr lang="ja-JP" altLang="en-US" sz="10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BC03A96B-4746-6BD2-3154-C702F8F9B22E}"/>
              </a:ext>
            </a:extLst>
          </p:cNvPr>
          <p:cNvSpPr txBox="1">
            <a:spLocks noChangeArrowheads="1"/>
          </p:cNvSpPr>
          <p:nvPr/>
        </p:nvSpPr>
        <p:spPr bwMode="auto">
          <a:xfrm>
            <a:off x="269382" y="5923976"/>
            <a:ext cx="9051925" cy="56890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120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さらに、</a:t>
            </a:r>
            <a:r>
              <a:rPr lang="en-US" altLang="ja-JP" sz="1600" spc="100" dirty="0">
                <a:solidFill>
                  <a:srgbClr val="000000"/>
                </a:solidFill>
                <a:latin typeface="メイリオ" panose="020B0604030504040204" pitchFamily="50" charset="-128"/>
                <a:ea typeface="メイリオ" panose="020B0604030504040204" pitchFamily="50" charset="-128"/>
              </a:rPr>
              <a:t> 『</a:t>
            </a:r>
            <a:r>
              <a:rPr lang="ja-JP" altLang="en-US" sz="1600" spc="100" dirty="0">
                <a:solidFill>
                  <a:srgbClr val="000000"/>
                </a:solidFill>
                <a:latin typeface="メイリオ" panose="020B0604030504040204" pitchFamily="50" charset="-128"/>
                <a:ea typeface="メイリオ" panose="020B0604030504040204" pitchFamily="50" charset="-128"/>
              </a:rPr>
              <a:t>ひきこもり支援ハンドブック～寄り添うための羅針盤～</a:t>
            </a:r>
            <a:r>
              <a:rPr lang="en-US" altLang="ja-JP" sz="1600" spc="100" dirty="0">
                <a:solidFill>
                  <a:srgbClr val="000000"/>
                </a:solidFill>
                <a:latin typeface="メイリオ" panose="020B0604030504040204" pitchFamily="50" charset="-128"/>
                <a:ea typeface="メイリオ" panose="020B0604030504040204" pitchFamily="50" charset="-128"/>
              </a:rPr>
              <a:t>』 </a:t>
            </a:r>
            <a:r>
              <a:rPr kumimoji="0" lang="ja-JP" altLang="en-US" sz="1600" spc="100" dirty="0">
                <a:latin typeface="メイリオ" panose="020B0604030504040204" pitchFamily="50" charset="-128"/>
                <a:ea typeface="メイリオ" panose="020B0604030504040204" pitchFamily="50" charset="-128"/>
              </a:rPr>
              <a:t>では、ひきこもり支援の「</a:t>
            </a:r>
            <a:r>
              <a:rPr kumimoji="0" lang="en-US" altLang="ja-JP" sz="1600" spc="100" dirty="0">
                <a:latin typeface="メイリオ" panose="020B0604030504040204" pitchFamily="50" charset="-128"/>
                <a:ea typeface="メイリオ" panose="020B0604030504040204" pitchFamily="50" charset="-128"/>
              </a:rPr>
              <a:t>50</a:t>
            </a:r>
            <a:r>
              <a:rPr kumimoji="0" lang="ja-JP" altLang="en-US" sz="1600" spc="100" dirty="0">
                <a:latin typeface="メイリオ" panose="020B0604030504040204" pitchFamily="50" charset="-128"/>
                <a:ea typeface="メイリオ" panose="020B0604030504040204" pitchFamily="50" charset="-128"/>
              </a:rPr>
              <a:t>のポイント」がまとめられています。こちらもご活用ください。</a:t>
            </a:r>
          </a:p>
        </p:txBody>
      </p:sp>
      <p:pic>
        <p:nvPicPr>
          <p:cNvPr id="9" name="図 8">
            <a:extLst>
              <a:ext uri="{FF2B5EF4-FFF2-40B4-BE49-F238E27FC236}">
                <a16:creationId xmlns:a16="http://schemas.microsoft.com/office/drawing/2014/main" id="{52158360-0945-B8A3-8666-D6D7F68E5C1F}"/>
              </a:ext>
            </a:extLst>
          </p:cNvPr>
          <p:cNvPicPr>
            <a:picLocks noChangeAspect="1"/>
          </p:cNvPicPr>
          <p:nvPr/>
        </p:nvPicPr>
        <p:blipFill>
          <a:blip r:embed="rId2"/>
          <a:stretch>
            <a:fillRect/>
          </a:stretch>
        </p:blipFill>
        <p:spPr>
          <a:xfrm>
            <a:off x="2162504" y="1938413"/>
            <a:ext cx="5580993" cy="3835040"/>
          </a:xfrm>
          <a:prstGeom prst="rect">
            <a:avLst/>
          </a:prstGeom>
        </p:spPr>
      </p:pic>
    </p:spTree>
    <p:extLst>
      <p:ext uri="{BB962C8B-B14F-4D97-AF65-F5344CB8AC3E}">
        <p14:creationId xmlns:p14="http://schemas.microsoft.com/office/powerpoint/2010/main" val="4010722113"/>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B23E-D904-6317-C77D-742B435DB5A9}"/>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49F8D984-87C7-993C-AFE3-7E7120DEA7E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3801BBD-6D1E-EDE8-53DB-20B0ED82E8F6}"/>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1AEFD38F-D1F6-6AA5-AA1B-0DD17B7F0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928" y="918290"/>
            <a:ext cx="8066144" cy="5574585"/>
          </a:xfrm>
          <a:prstGeom prst="rect">
            <a:avLst/>
          </a:prstGeom>
        </p:spPr>
      </p:pic>
      <p:sp>
        <p:nvSpPr>
          <p:cNvPr id="11" name="テキスト ボックス 11">
            <a:extLst>
              <a:ext uri="{FF2B5EF4-FFF2-40B4-BE49-F238E27FC236}">
                <a16:creationId xmlns:a16="http://schemas.microsoft.com/office/drawing/2014/main" id="{C7B2F75D-E0F3-7066-7F42-8B2B526BE2C5}"/>
              </a:ext>
            </a:extLst>
          </p:cNvPr>
          <p:cNvSpPr txBox="1">
            <a:spLocks noChangeArrowheads="1"/>
          </p:cNvSpPr>
          <p:nvPr/>
        </p:nvSpPr>
        <p:spPr bwMode="auto">
          <a:xfrm>
            <a:off x="76200" y="6548441"/>
            <a:ext cx="9376800" cy="26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WEB</a:t>
            </a:r>
            <a:r>
              <a:rPr lang="ja-JP" altLang="en-US" sz="1000" dirty="0">
                <a:latin typeface="メイリオ" panose="020B0604030504040204" pitchFamily="50" charset="-128"/>
                <a:ea typeface="メイリオ" panose="020B0604030504040204" pitchFamily="50" charset="-128"/>
              </a:rPr>
              <a:t>サイト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ひきこもり支援推進事業</a:t>
            </a:r>
            <a:r>
              <a:rPr lang="en-US" altLang="ja-JP" sz="1000" dirty="0">
                <a:latin typeface="メイリオ" panose="020B0604030504040204" pitchFamily="50" charset="-128"/>
                <a:ea typeface="メイリオ" panose="020B0604030504040204" pitchFamily="50" charset="-128"/>
              </a:rPr>
              <a:t>』,</a:t>
            </a:r>
            <a:br>
              <a:rPr lang="en-US" altLang="ja-JP" sz="1000" dirty="0">
                <a:latin typeface="メイリオ" panose="020B0604030504040204" pitchFamily="50" charset="-128"/>
                <a:ea typeface="メイリオ" panose="020B0604030504040204" pitchFamily="50" charset="-128"/>
              </a:rPr>
            </a:br>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rId4"/>
              </a:rPr>
              <a:t>https://www.mhlw.go.jp/stf/seisakunitsuite/bunya/hukushi_kaigo/seikatsuhogo/hikikomori/index.html</a:t>
            </a:r>
            <a:endParaRPr lang="ja-JP" altLang="en-US" sz="10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20F1A8D-311E-0569-B1A1-7C71E2BA97D9}"/>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a:t>
            </a:r>
          </a:p>
        </p:txBody>
      </p:sp>
      <p:sp>
        <p:nvSpPr>
          <p:cNvPr id="9" name="テキスト ボックス 8">
            <a:extLst>
              <a:ext uri="{FF2B5EF4-FFF2-40B4-BE49-F238E27FC236}">
                <a16:creationId xmlns:a16="http://schemas.microsoft.com/office/drawing/2014/main" id="{BB7B3A8A-362A-A3CF-ED25-EB389FC71313}"/>
              </a:ext>
            </a:extLst>
          </p:cNvPr>
          <p:cNvSpPr txBox="1">
            <a:spLocks noChangeArrowheads="1"/>
          </p:cNvSpPr>
          <p:nvPr/>
        </p:nvSpPr>
        <p:spPr bwMode="auto">
          <a:xfrm>
            <a:off x="453000" y="650561"/>
            <a:ext cx="9000000" cy="26384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ひきこもり支援施策の全体像は以下の通りです。</a:t>
            </a:r>
            <a:endParaRPr lang="en-US" altLang="ja-JP" sz="16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41029416"/>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1077218"/>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latin typeface="メイリオ" panose="020B0604030504040204" pitchFamily="50" charset="-128"/>
                <a:ea typeface="メイリオ" panose="020B0604030504040204" pitchFamily="50" charset="-128"/>
              </a:rPr>
              <a:t>．事例で深める！</a:t>
            </a:r>
            <a:endParaRPr kumimoji="1" lang="en-US" altLang="ja-JP" sz="3200" b="1" spc="300" dirty="0">
              <a:latin typeface="メイリオ" panose="020B0604030504040204" pitchFamily="50" charset="-128"/>
              <a:ea typeface="メイリオ" panose="020B0604030504040204" pitchFamily="50" charset="-128"/>
            </a:endParaRPr>
          </a:p>
          <a:p>
            <a:pPr>
              <a:defRPr/>
            </a:pPr>
            <a:r>
              <a:rPr kumimoji="1" lang="ja-JP" altLang="en-US" sz="3200" b="1" spc="300" dirty="0">
                <a:latin typeface="メイリオ" panose="020B0604030504040204" pitchFamily="50" charset="-128"/>
                <a:ea typeface="メイリオ" panose="020B0604030504040204" pitchFamily="50" charset="-128"/>
              </a:rPr>
              <a:t>　　　　ひきこもり状態にある方への支援</a:t>
            </a:r>
          </a:p>
        </p:txBody>
      </p:sp>
      <p:sp>
        <p:nvSpPr>
          <p:cNvPr id="5" name="平行四辺形 4">
            <a:extLst>
              <a:ext uri="{FF2B5EF4-FFF2-40B4-BE49-F238E27FC236}">
                <a16:creationId xmlns:a16="http://schemas.microsoft.com/office/drawing/2014/main" id="{7EF944D8-CF14-7720-CBBD-9007697B88C6}"/>
              </a:ext>
            </a:extLst>
          </p:cNvPr>
          <p:cNvSpPr/>
          <p:nvPr/>
        </p:nvSpPr>
        <p:spPr>
          <a:xfrm>
            <a:off x="439737" y="2700219"/>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テキスト ボックス 5">
            <a:extLst>
              <a:ext uri="{FF2B5EF4-FFF2-40B4-BE49-F238E27FC236}">
                <a16:creationId xmlns:a16="http://schemas.microsoft.com/office/drawing/2014/main" id="{42AF9216-52FA-6799-00C1-E101313840C0}"/>
              </a:ext>
            </a:extLst>
          </p:cNvPr>
          <p:cNvSpPr txBox="1"/>
          <p:nvPr/>
        </p:nvSpPr>
        <p:spPr>
          <a:xfrm>
            <a:off x="796925" y="3936647"/>
            <a:ext cx="8729663" cy="218521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「ひきこもり状態にある方」の事例検討に取り組んでみましょう。</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ここでは、例題をもとに、「①課題分析」「②ストレングスの検討」「③氷山モデルでの理解」「④（改めて）課題分析」 「⑤援助方針の策定」の５つのステップで、対象者の理解を深めていきます。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この枠組みを使用して、日々の業務の中で「今後どのように支援していけばよいだろう？」と感じている事例についても、検討してみてください。</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5823845"/>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EFD-E89E-B4E9-C69C-E675F052FE8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159975E-09A7-7AFB-E8F4-F7CC482FB5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27</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FFEF5BC2-3DB5-1911-40DB-18FBCB282FDA}"/>
              </a:ext>
            </a:extLst>
          </p:cNvPr>
          <p:cNvSpPr txBox="1"/>
          <p:nvPr/>
        </p:nvSpPr>
        <p:spPr>
          <a:xfrm>
            <a:off x="588168" y="256490"/>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この事例検討は、以下のプロセスですすめていきます。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躓いたら、研修教材「</a:t>
            </a:r>
            <a:r>
              <a:rPr kumimoji="1" lang="en-US" altLang="ja-JP" sz="1800" spc="100" dirty="0">
                <a:latin typeface="メイリオ" panose="020B0604030504040204" pitchFamily="50" charset="-128"/>
                <a:ea typeface="メイリオ" panose="020B0604030504040204" pitchFamily="50" charset="-128"/>
              </a:rPr>
              <a:t>No.3-5 </a:t>
            </a:r>
            <a:r>
              <a:rPr kumimoji="1" lang="ja-JP" altLang="en-US" sz="1800" spc="100" dirty="0">
                <a:latin typeface="メイリオ" panose="020B0604030504040204" pitchFamily="50" charset="-128"/>
                <a:ea typeface="メイリオ" panose="020B0604030504040204" pitchFamily="50" charset="-128"/>
              </a:rPr>
              <a:t>アセスメントと援助方針の策定</a:t>
            </a:r>
            <a:r>
              <a:rPr kumimoji="1" lang="ja-JP" altLang="en-US" spc="300" dirty="0">
                <a:latin typeface="メイリオ" panose="020B0604030504040204" pitchFamily="50" charset="-128"/>
                <a:ea typeface="メイリオ" panose="020B0604030504040204" pitchFamily="50" charset="-128"/>
              </a:rPr>
              <a:t>」も参考にしていただきながら、ポイントを確認しましょう。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9" name="アーチ 8">
            <a:extLst>
              <a:ext uri="{FF2B5EF4-FFF2-40B4-BE49-F238E27FC236}">
                <a16:creationId xmlns:a16="http://schemas.microsoft.com/office/drawing/2014/main" id="{7EA397CD-1B36-9D8E-A137-CA4A3C499BD1}"/>
              </a:ext>
            </a:extLst>
          </p:cNvPr>
          <p:cNvSpPr/>
          <p:nvPr/>
        </p:nvSpPr>
        <p:spPr>
          <a:xfrm>
            <a:off x="-4149382" y="1119793"/>
            <a:ext cx="6206963" cy="6206963"/>
          </a:xfrm>
          <a:prstGeom prst="blockArc">
            <a:avLst>
              <a:gd name="adj1" fmla="val 18900000"/>
              <a:gd name="adj2" fmla="val 2700000"/>
              <a:gd name="adj3" fmla="val 348"/>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10" name="フリーフォーム: 図形 9">
            <a:extLst>
              <a:ext uri="{FF2B5EF4-FFF2-40B4-BE49-F238E27FC236}">
                <a16:creationId xmlns:a16="http://schemas.microsoft.com/office/drawing/2014/main" id="{02C8C880-022D-02D8-337B-09A34C8B1804}"/>
              </a:ext>
            </a:extLst>
          </p:cNvPr>
          <p:cNvSpPr/>
          <p:nvPr/>
        </p:nvSpPr>
        <p:spPr>
          <a:xfrm>
            <a:off x="1497974" y="2206201"/>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課題分析</a:t>
            </a:r>
          </a:p>
        </p:txBody>
      </p:sp>
      <p:sp>
        <p:nvSpPr>
          <p:cNvPr id="11" name="楕円 10">
            <a:extLst>
              <a:ext uri="{FF2B5EF4-FFF2-40B4-BE49-F238E27FC236}">
                <a16:creationId xmlns:a16="http://schemas.microsoft.com/office/drawing/2014/main" id="{1A9873BA-DD7E-B649-6C4C-853265DA9735}"/>
              </a:ext>
            </a:extLst>
          </p:cNvPr>
          <p:cNvSpPr/>
          <p:nvPr/>
        </p:nvSpPr>
        <p:spPr>
          <a:xfrm>
            <a:off x="1137683" y="2134143"/>
            <a:ext cx="720580" cy="72058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2" name="フリーフォーム: 図形 11">
            <a:extLst>
              <a:ext uri="{FF2B5EF4-FFF2-40B4-BE49-F238E27FC236}">
                <a16:creationId xmlns:a16="http://schemas.microsoft.com/office/drawing/2014/main" id="{A0A1041C-ED40-115C-0F86-BE048B5596D3}"/>
              </a:ext>
            </a:extLst>
          </p:cNvPr>
          <p:cNvSpPr/>
          <p:nvPr/>
        </p:nvSpPr>
        <p:spPr>
          <a:xfrm>
            <a:off x="1911051" y="307062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ストレングスの検討</a:t>
            </a:r>
          </a:p>
        </p:txBody>
      </p:sp>
      <p:sp>
        <p:nvSpPr>
          <p:cNvPr id="13" name="楕円 12">
            <a:extLst>
              <a:ext uri="{FF2B5EF4-FFF2-40B4-BE49-F238E27FC236}">
                <a16:creationId xmlns:a16="http://schemas.microsoft.com/office/drawing/2014/main" id="{53A47CD7-B843-F647-CF4C-AB195C9686F3}"/>
              </a:ext>
            </a:extLst>
          </p:cNvPr>
          <p:cNvSpPr/>
          <p:nvPr/>
        </p:nvSpPr>
        <p:spPr>
          <a:xfrm>
            <a:off x="1550761" y="2998563"/>
            <a:ext cx="720580" cy="72058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4" name="フリーフォーム: 図形 13">
            <a:extLst>
              <a:ext uri="{FF2B5EF4-FFF2-40B4-BE49-F238E27FC236}">
                <a16:creationId xmlns:a16="http://schemas.microsoft.com/office/drawing/2014/main" id="{089FEED7-5C48-658B-105F-71A3295016A6}"/>
              </a:ext>
            </a:extLst>
          </p:cNvPr>
          <p:cNvSpPr/>
          <p:nvPr/>
        </p:nvSpPr>
        <p:spPr>
          <a:xfrm>
            <a:off x="2037833" y="3935042"/>
            <a:ext cx="6741391" cy="576464"/>
          </a:xfrm>
          <a:custGeom>
            <a:avLst/>
            <a:gdLst>
              <a:gd name="connsiteX0" fmla="*/ 0 w 6741391"/>
              <a:gd name="connsiteY0" fmla="*/ 0 h 576464"/>
              <a:gd name="connsiteX1" fmla="*/ 6741391 w 6741391"/>
              <a:gd name="connsiteY1" fmla="*/ 0 h 576464"/>
              <a:gd name="connsiteX2" fmla="*/ 6741391 w 6741391"/>
              <a:gd name="connsiteY2" fmla="*/ 576464 h 576464"/>
              <a:gd name="connsiteX3" fmla="*/ 0 w 6741391"/>
              <a:gd name="connsiteY3" fmla="*/ 576464 h 576464"/>
              <a:gd name="connsiteX4" fmla="*/ 0 w 6741391"/>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91" h="576464">
                <a:moveTo>
                  <a:pt x="0" y="0"/>
                </a:moveTo>
                <a:lnTo>
                  <a:pt x="6741391" y="0"/>
                </a:lnTo>
                <a:lnTo>
                  <a:pt x="6741391" y="576464"/>
                </a:lnTo>
                <a:lnTo>
                  <a:pt x="0" y="576464"/>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氷山モデルでの理解</a:t>
            </a:r>
          </a:p>
        </p:txBody>
      </p:sp>
      <p:sp>
        <p:nvSpPr>
          <p:cNvPr id="15" name="楕円 14">
            <a:extLst>
              <a:ext uri="{FF2B5EF4-FFF2-40B4-BE49-F238E27FC236}">
                <a16:creationId xmlns:a16="http://schemas.microsoft.com/office/drawing/2014/main" id="{B68E00F4-EBC8-D8AA-12B9-4A327D6F0061}"/>
              </a:ext>
            </a:extLst>
          </p:cNvPr>
          <p:cNvSpPr/>
          <p:nvPr/>
        </p:nvSpPr>
        <p:spPr>
          <a:xfrm>
            <a:off x="1677543" y="3862984"/>
            <a:ext cx="720580" cy="72058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6" name="フリーフォーム: 図形 15">
            <a:extLst>
              <a:ext uri="{FF2B5EF4-FFF2-40B4-BE49-F238E27FC236}">
                <a16:creationId xmlns:a16="http://schemas.microsoft.com/office/drawing/2014/main" id="{C4565468-D210-43EB-9B3A-83BD672CDBA8}"/>
              </a:ext>
            </a:extLst>
          </p:cNvPr>
          <p:cNvSpPr/>
          <p:nvPr/>
        </p:nvSpPr>
        <p:spPr>
          <a:xfrm>
            <a:off x="1911051" y="479946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（改めて）課題分析</a:t>
            </a:r>
          </a:p>
        </p:txBody>
      </p:sp>
      <p:sp>
        <p:nvSpPr>
          <p:cNvPr id="17" name="楕円 16">
            <a:extLst>
              <a:ext uri="{FF2B5EF4-FFF2-40B4-BE49-F238E27FC236}">
                <a16:creationId xmlns:a16="http://schemas.microsoft.com/office/drawing/2014/main" id="{B363382A-8073-A698-F7C5-365C0B5D3B6E}"/>
              </a:ext>
            </a:extLst>
          </p:cNvPr>
          <p:cNvSpPr/>
          <p:nvPr/>
        </p:nvSpPr>
        <p:spPr>
          <a:xfrm>
            <a:off x="1550761" y="4727404"/>
            <a:ext cx="720580" cy="720580"/>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8" name="フリーフォーム: 図形 17">
            <a:extLst>
              <a:ext uri="{FF2B5EF4-FFF2-40B4-BE49-F238E27FC236}">
                <a16:creationId xmlns:a16="http://schemas.microsoft.com/office/drawing/2014/main" id="{B4ABB864-7C49-E0B6-32AE-B1713DC76F81}"/>
              </a:ext>
            </a:extLst>
          </p:cNvPr>
          <p:cNvSpPr/>
          <p:nvPr/>
        </p:nvSpPr>
        <p:spPr>
          <a:xfrm>
            <a:off x="1497974" y="5663882"/>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援助方針の策定</a:t>
            </a:r>
          </a:p>
        </p:txBody>
      </p:sp>
      <p:sp>
        <p:nvSpPr>
          <p:cNvPr id="19" name="楕円 18">
            <a:extLst>
              <a:ext uri="{FF2B5EF4-FFF2-40B4-BE49-F238E27FC236}">
                <a16:creationId xmlns:a16="http://schemas.microsoft.com/office/drawing/2014/main" id="{8E455397-618A-CDDE-9623-0A3563BD86AD}"/>
              </a:ext>
            </a:extLst>
          </p:cNvPr>
          <p:cNvSpPr/>
          <p:nvPr/>
        </p:nvSpPr>
        <p:spPr>
          <a:xfrm>
            <a:off x="1137683" y="5591824"/>
            <a:ext cx="720580" cy="720580"/>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1" name="テキスト ボックス 20">
            <a:extLst>
              <a:ext uri="{FF2B5EF4-FFF2-40B4-BE49-F238E27FC236}">
                <a16:creationId xmlns:a16="http://schemas.microsoft.com/office/drawing/2014/main" id="{1591E10E-8A7D-F4A6-ACF4-01FC98CA858E}"/>
              </a:ext>
            </a:extLst>
          </p:cNvPr>
          <p:cNvSpPr txBox="1"/>
          <p:nvPr/>
        </p:nvSpPr>
        <p:spPr>
          <a:xfrm>
            <a:off x="1250375" y="224230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１</a:t>
            </a:r>
            <a:endParaRPr lang="ja-JP" altLang="en-US" sz="3200" b="1"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B5141A33-167A-B044-48C4-F1A9649AC7B2}"/>
              </a:ext>
            </a:extLst>
          </p:cNvPr>
          <p:cNvSpPr txBox="1"/>
          <p:nvPr/>
        </p:nvSpPr>
        <p:spPr>
          <a:xfrm>
            <a:off x="1666910" y="3128233"/>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２</a:t>
            </a:r>
            <a:endParaRPr lang="ja-JP" altLang="en-US" sz="3200" b="1" dirty="0">
              <a:solidFill>
                <a:schemeClr val="tx1">
                  <a:lumMod val="75000"/>
                  <a:lumOff val="25000"/>
                </a:schemeClr>
              </a:solidFill>
            </a:endParaRPr>
          </a:p>
        </p:txBody>
      </p:sp>
      <p:sp>
        <p:nvSpPr>
          <p:cNvPr id="23" name="テキスト ボックス 22">
            <a:extLst>
              <a:ext uri="{FF2B5EF4-FFF2-40B4-BE49-F238E27FC236}">
                <a16:creationId xmlns:a16="http://schemas.microsoft.com/office/drawing/2014/main" id="{16B3A2C6-06B7-E2C9-730F-28F30C11EE85}"/>
              </a:ext>
            </a:extLst>
          </p:cNvPr>
          <p:cNvSpPr txBox="1"/>
          <p:nvPr/>
        </p:nvSpPr>
        <p:spPr>
          <a:xfrm>
            <a:off x="1807937" y="3992697"/>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３</a:t>
            </a:r>
            <a:endParaRPr lang="ja-JP" altLang="en-US" sz="3200" b="1" dirty="0">
              <a:solidFill>
                <a:schemeClr val="tx1">
                  <a:lumMod val="75000"/>
                  <a:lumOff val="25000"/>
                </a:schemeClr>
              </a:solidFill>
            </a:endParaRPr>
          </a:p>
        </p:txBody>
      </p:sp>
      <p:sp>
        <p:nvSpPr>
          <p:cNvPr id="24" name="テキスト ボックス 23">
            <a:extLst>
              <a:ext uri="{FF2B5EF4-FFF2-40B4-BE49-F238E27FC236}">
                <a16:creationId xmlns:a16="http://schemas.microsoft.com/office/drawing/2014/main" id="{C5E05CA9-9AD0-C684-32DE-3C5F01AEF661}"/>
              </a:ext>
            </a:extLst>
          </p:cNvPr>
          <p:cNvSpPr txBox="1"/>
          <p:nvPr/>
        </p:nvSpPr>
        <p:spPr>
          <a:xfrm>
            <a:off x="1656810" y="4863071"/>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４</a:t>
            </a:r>
            <a:endParaRPr lang="ja-JP" altLang="en-US" sz="3200" b="1" dirty="0">
              <a:solidFill>
                <a:schemeClr val="tx1">
                  <a:lumMod val="75000"/>
                  <a:lumOff val="25000"/>
                </a:schemeClr>
              </a:solidFill>
            </a:endParaRPr>
          </a:p>
        </p:txBody>
      </p:sp>
      <p:sp>
        <p:nvSpPr>
          <p:cNvPr id="25" name="テキスト ボックス 24">
            <a:extLst>
              <a:ext uri="{FF2B5EF4-FFF2-40B4-BE49-F238E27FC236}">
                <a16:creationId xmlns:a16="http://schemas.microsoft.com/office/drawing/2014/main" id="{3B5B4F72-4FDF-3BA5-B496-CAFC363872B6}"/>
              </a:ext>
            </a:extLst>
          </p:cNvPr>
          <p:cNvSpPr txBox="1"/>
          <p:nvPr/>
        </p:nvSpPr>
        <p:spPr>
          <a:xfrm>
            <a:off x="1250375" y="572762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５</a:t>
            </a:r>
            <a:endParaRPr lang="ja-JP" altLang="en-US" sz="3200" b="1" dirty="0">
              <a:solidFill>
                <a:schemeClr val="tx1">
                  <a:lumMod val="75000"/>
                  <a:lumOff val="25000"/>
                </a:schemeClr>
              </a:solidFill>
            </a:endParaRPr>
          </a:p>
        </p:txBody>
      </p:sp>
      <p:sp>
        <p:nvSpPr>
          <p:cNvPr id="27" name="四角形: 角を丸くする 26">
            <a:extLst>
              <a:ext uri="{FF2B5EF4-FFF2-40B4-BE49-F238E27FC236}">
                <a16:creationId xmlns:a16="http://schemas.microsoft.com/office/drawing/2014/main" id="{4C628835-6C73-0BA4-0361-49C72B1FB7C8}"/>
              </a:ext>
            </a:extLst>
          </p:cNvPr>
          <p:cNvSpPr/>
          <p:nvPr/>
        </p:nvSpPr>
        <p:spPr>
          <a:xfrm>
            <a:off x="678890" y="1459951"/>
            <a:ext cx="5254076" cy="576464"/>
          </a:xfrm>
          <a:prstGeom prst="roundRect">
            <a:avLst>
              <a:gd name="adj" fmla="val 50000"/>
            </a:avLst>
          </a:prstGeom>
          <a:solidFill>
            <a:schemeClr val="bg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2000" b="1" kern="1200" spc="300" dirty="0">
                <a:solidFill>
                  <a:schemeClr val="tx1">
                    <a:lumMod val="75000"/>
                    <a:lumOff val="25000"/>
                  </a:schemeClr>
                </a:solidFill>
                <a:latin typeface="メイリオ" panose="020B0604030504040204" pitchFamily="50" charset="-128"/>
                <a:ea typeface="メイリオ" panose="020B0604030504040204" pitchFamily="50" charset="-128"/>
              </a:rPr>
              <a:t>事前準備（事例の概要を記入）</a:t>
            </a:r>
          </a:p>
        </p:txBody>
      </p:sp>
    </p:spTree>
    <p:extLst>
      <p:ext uri="{BB962C8B-B14F-4D97-AF65-F5344CB8AC3E}">
        <p14:creationId xmlns:p14="http://schemas.microsoft.com/office/powerpoint/2010/main" val="1625405902"/>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4CEEA-00A9-DE81-E968-A97112381C44}"/>
            </a:ext>
          </a:extLst>
        </p:cNvPr>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F5CB66AC-8F36-52BB-0D43-7B9B421486B5}"/>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28</a:t>
            </a:fld>
            <a:endParaRPr lang="ja-JP" altLang="en-US" sz="1200">
              <a:solidFill>
                <a:srgbClr val="898989"/>
              </a:solidFill>
            </a:endParaRPr>
          </a:p>
        </p:txBody>
      </p:sp>
      <p:graphicFrame>
        <p:nvGraphicFramePr>
          <p:cNvPr id="8" name="表 7">
            <a:extLst>
              <a:ext uri="{FF2B5EF4-FFF2-40B4-BE49-F238E27FC236}">
                <a16:creationId xmlns:a16="http://schemas.microsoft.com/office/drawing/2014/main" id="{CA76C8B5-5B09-B566-F513-F19C6308F74C}"/>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r>
                        <a:rPr lang="en-US" sz="1100" kern="100" dirty="0">
                          <a:solidFill>
                            <a:schemeClr val="accent2">
                              <a:lumMod val="50000"/>
                            </a:schemeClr>
                          </a:solidFill>
                          <a:effectLst/>
                          <a:latin typeface="メイリオ" panose="020B0604030504040204" pitchFamily="50" charset="-128"/>
                          <a:ea typeface="メイリオ" panose="020B0604030504040204" pitchFamily="50" charset="-128"/>
                        </a:rPr>
                        <a:t>1</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accent2">
                              <a:lumMod val="50000"/>
                            </a:schemeClr>
                          </a:solidFill>
                          <a:effectLst/>
                          <a:latin typeface="メイリオ" panose="020B0604030504040204" pitchFamily="50" charset="-128"/>
                          <a:ea typeface="メイリオ" panose="020B0604030504040204" pitchFamily="50" charset="-128"/>
                        </a:rPr>
                        <a:t>主</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女</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45</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accent2">
                              <a:lumMod val="50000"/>
                            </a:schemeClr>
                          </a:solidFill>
                          <a:effectLst/>
                          <a:latin typeface="メイリオ" panose="020B0604030504040204" pitchFamily="50" charset="-128"/>
                          <a:ea typeface="メイリオ" panose="020B0604030504040204" pitchFamily="50" charset="-128"/>
                        </a:rPr>
                        <a:t>無職</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4" name="表 3">
            <a:extLst>
              <a:ext uri="{FF2B5EF4-FFF2-40B4-BE49-F238E27FC236}">
                <a16:creationId xmlns:a16="http://schemas.microsoft.com/office/drawing/2014/main" id="{B781DEE2-F825-49E3-C220-A4A316871014}"/>
              </a:ext>
            </a:extLst>
          </p:cNvPr>
          <p:cNvGraphicFramePr>
            <a:graphicFrameLocks noGrp="1"/>
          </p:cNvGraphicFramePr>
          <p:nvPr/>
        </p:nvGraphicFramePr>
        <p:xfrm>
          <a:off x="134938" y="3602166"/>
          <a:ext cx="4464050" cy="2977949"/>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r>
                        <a:rPr lang="ja-JP" altLang="en-US"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生活扶助・住宅扶助</a:t>
                      </a:r>
                      <a:endParaRPr lang="ja-JP" altLang="en-US" sz="1100" b="0" strike="sngStrike"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3</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年前に開始、現在に至る。</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595319">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不眠の訴えがある</a:t>
                      </a: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問題があるようには見受けられない。</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活用可能な資産なし</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10" name="正方形/長方形 9">
            <a:extLst>
              <a:ext uri="{FF2B5EF4-FFF2-40B4-BE49-F238E27FC236}">
                <a16:creationId xmlns:a16="http://schemas.microsoft.com/office/drawing/2014/main" id="{3D0D4A69-735F-DD30-B72D-9A021F10C970}"/>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DDBE2F-F9AD-8ADD-0E00-ED6EA22D0359}"/>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9849664F-FC99-C5AB-5421-A559F8698FF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327C42F2-D134-A4BB-726D-2C65AE1DDC06}"/>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市内にて出生、</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人姉妹の長女。妹がいる。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大学受験に失敗して以降、自宅にてひきこもり生活。</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父の年金等で生計を維持してきた。父が亡くなり遺族年金を受給するが、それだけでは生計が維持できず、母との２人世帯にて保護開始。</a:t>
            </a:r>
          </a:p>
          <a:p>
            <a:pPr marL="171450" indent="-171450" eaLnBrk="1" fontAlgn="auto" hangingPunct="1">
              <a:spcBef>
                <a:spcPts val="300"/>
              </a:spcBef>
              <a:spcAft>
                <a:spcPts val="0"/>
              </a:spcAft>
              <a:buFont typeface="Arial" panose="020B0604020202020204" pitchFamily="34" charset="0"/>
              <a:buChar char="•"/>
              <a:defRPr/>
            </a:pP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1</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年前に母が亡くなり、その後は単身生活。</a:t>
            </a:r>
          </a:p>
        </p:txBody>
      </p:sp>
      <p:sp>
        <p:nvSpPr>
          <p:cNvPr id="30" name="正方形/長方形 29">
            <a:extLst>
              <a:ext uri="{FF2B5EF4-FFF2-40B4-BE49-F238E27FC236}">
                <a16:creationId xmlns:a16="http://schemas.microsoft.com/office/drawing/2014/main" id="{17396226-E57D-1E0E-2739-6A41FB49CB11}"/>
              </a:ext>
            </a:extLst>
          </p:cNvPr>
          <p:cNvSpPr/>
          <p:nvPr/>
        </p:nvSpPr>
        <p:spPr>
          <a:xfrm>
            <a:off x="4678642" y="656407"/>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主は、高校卒業時からひきこもり状態。就労の経験がない。</a:t>
            </a:r>
          </a:p>
          <a:p>
            <a:pPr marL="171450" indent="-171450" eaLnBrk="1" fontAlgn="auto" hangingPunct="1">
              <a:spcBef>
                <a:spcPts val="300"/>
              </a:spcBef>
              <a:spcAft>
                <a:spcPts val="0"/>
              </a:spcAft>
              <a:buFont typeface="Arial" panose="020B0604020202020204" pitchFamily="34" charset="0"/>
              <a:buChar char="•"/>
              <a:defRPr/>
            </a:pP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年前に父、</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1</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年前に母をそれぞれ亡くし、単身生活となっている。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唯一の親族である妹が定期的に食料を届けに訪問しているが、その妹にも心を開かない状況。妹も、「もう訪問したくない」と話している。</a:t>
            </a:r>
          </a:p>
        </p:txBody>
      </p:sp>
      <p:sp>
        <p:nvSpPr>
          <p:cNvPr id="31" name="正方形/長方形 30">
            <a:extLst>
              <a:ext uri="{FF2B5EF4-FFF2-40B4-BE49-F238E27FC236}">
                <a16:creationId xmlns:a16="http://schemas.microsoft.com/office/drawing/2014/main" id="{9A6B306E-6A55-00F1-4126-63B577C874EF}"/>
              </a:ext>
            </a:extLst>
          </p:cNvPr>
          <p:cNvSpPr/>
          <p:nvPr/>
        </p:nvSpPr>
        <p:spPr>
          <a:xfrm>
            <a:off x="4677569" y="2347658"/>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保護開始当初は、借家（木造）に居住。当時は住宅扶助基準内であったが、母の死亡により基準を超過してしまったことから、妹の協力もあり、木造アパートの２階に転居。</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外にはほとんど出ず、食料は妹が代わりに購入し、週に</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回届けている。</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部屋は物が少なく、きれいに整頓されている。起きている時は両親が遺した書籍を読んで過ごしている。携帯電話やパソコンは未所持。</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不眠の訴えがある。</a:t>
            </a:r>
          </a:p>
        </p:txBody>
      </p:sp>
      <p:sp>
        <p:nvSpPr>
          <p:cNvPr id="32" name="テキスト ボックス 31">
            <a:extLst>
              <a:ext uri="{FF2B5EF4-FFF2-40B4-BE49-F238E27FC236}">
                <a16:creationId xmlns:a16="http://schemas.microsoft.com/office/drawing/2014/main" id="{535B2235-D409-7D49-A46C-BEF4E03E7431}"/>
              </a:ext>
            </a:extLst>
          </p:cNvPr>
          <p:cNvSpPr txBox="1"/>
          <p:nvPr/>
        </p:nvSpPr>
        <p:spPr>
          <a:xfrm>
            <a:off x="4651820" y="690838"/>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F966D080-3C05-7832-851C-1FFA23471CDB}"/>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A6E498C9-D0E3-BD57-9B0F-AFA8F97A053D}"/>
              </a:ext>
            </a:extLst>
          </p:cNvPr>
          <p:cNvSpPr txBox="1"/>
          <p:nvPr/>
        </p:nvSpPr>
        <p:spPr>
          <a:xfrm>
            <a:off x="4632325" y="2384171"/>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28355015-AA5A-8EC5-239D-2A3430C1D889}"/>
              </a:ext>
            </a:extLst>
          </p:cNvPr>
          <p:cNvSpPr/>
          <p:nvPr/>
        </p:nvSpPr>
        <p:spPr>
          <a:xfrm>
            <a:off x="4677569" y="5734081"/>
            <a:ext cx="5040000" cy="855824"/>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医療機関への受診を拒否している。</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妹の援助がなくなる可能性がある。</a:t>
            </a:r>
          </a:p>
        </p:txBody>
      </p:sp>
      <p:sp>
        <p:nvSpPr>
          <p:cNvPr id="39" name="テキスト ボックス 38">
            <a:extLst>
              <a:ext uri="{FF2B5EF4-FFF2-40B4-BE49-F238E27FC236}">
                <a16:creationId xmlns:a16="http://schemas.microsoft.com/office/drawing/2014/main" id="{B44022F7-CF7B-1FC9-BD71-788112585EE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BCCED286-6F3B-2627-DF5B-39957E5FAFA3}"/>
              </a:ext>
            </a:extLst>
          </p:cNvPr>
          <p:cNvSpPr/>
          <p:nvPr/>
        </p:nvSpPr>
        <p:spPr>
          <a:xfrm>
            <a:off x="7697971" y="112604"/>
            <a:ext cx="2096591"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分かっていることだけで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かまいません</a:t>
            </a:r>
          </a:p>
        </p:txBody>
      </p:sp>
      <p:grpSp>
        <p:nvGrpSpPr>
          <p:cNvPr id="6" name="グループ化 5">
            <a:extLst>
              <a:ext uri="{FF2B5EF4-FFF2-40B4-BE49-F238E27FC236}">
                <a16:creationId xmlns:a16="http://schemas.microsoft.com/office/drawing/2014/main" id="{6600F1E5-0092-9B36-AB83-4398CB698D97}"/>
              </a:ext>
            </a:extLst>
          </p:cNvPr>
          <p:cNvGrpSpPr/>
          <p:nvPr/>
        </p:nvGrpSpPr>
        <p:grpSpPr>
          <a:xfrm>
            <a:off x="1758353" y="2033031"/>
            <a:ext cx="1482726" cy="1185863"/>
            <a:chOff x="1758353" y="2033031"/>
            <a:chExt cx="1482726" cy="1185863"/>
          </a:xfrm>
        </p:grpSpPr>
        <p:cxnSp>
          <p:nvCxnSpPr>
            <p:cNvPr id="42" name="コネクタ: カギ線 41">
              <a:extLst>
                <a:ext uri="{FF2B5EF4-FFF2-40B4-BE49-F238E27FC236}">
                  <a16:creationId xmlns:a16="http://schemas.microsoft.com/office/drawing/2014/main" id="{E1AD58C1-C828-52E0-C1FE-CE550C69D60E}"/>
                </a:ext>
              </a:extLst>
            </p:cNvPr>
            <p:cNvCxnSpPr>
              <a:cxnSpLocks/>
              <a:stCxn id="56" idx="3"/>
              <a:endCxn id="44" idx="2"/>
            </p:cNvCxnSpPr>
            <p:nvPr/>
          </p:nvCxnSpPr>
          <p:spPr bwMode="auto">
            <a:xfrm flipV="1">
              <a:off x="2082203" y="2194956"/>
              <a:ext cx="363537" cy="0"/>
            </a:xfrm>
            <a:prstGeom prst="bentConnector3">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3" name="グループ化 26">
              <a:extLst>
                <a:ext uri="{FF2B5EF4-FFF2-40B4-BE49-F238E27FC236}">
                  <a16:creationId xmlns:a16="http://schemas.microsoft.com/office/drawing/2014/main" id="{55694273-2F63-25B1-796D-55ABF9318C7E}"/>
                </a:ext>
              </a:extLst>
            </p:cNvPr>
            <p:cNvGrpSpPr>
              <a:grpSpLocks/>
            </p:cNvGrpSpPr>
            <p:nvPr/>
          </p:nvGrpSpPr>
          <p:grpSpPr bwMode="auto">
            <a:xfrm>
              <a:off x="1758353" y="2033031"/>
              <a:ext cx="323850" cy="323850"/>
              <a:chOff x="2032640" y="2369595"/>
              <a:chExt cx="333595" cy="295253"/>
            </a:xfrm>
          </p:grpSpPr>
          <p:sp>
            <p:nvSpPr>
              <p:cNvPr id="56" name="正方形/長方形 55">
                <a:extLst>
                  <a:ext uri="{FF2B5EF4-FFF2-40B4-BE49-F238E27FC236}">
                    <a16:creationId xmlns:a16="http://schemas.microsoft.com/office/drawing/2014/main" id="{E0F58C06-970C-53AB-33F1-1C3D01CB5959}"/>
                  </a:ext>
                </a:extLst>
              </p:cNvPr>
              <p:cNvSpPr/>
              <p:nvPr/>
            </p:nvSpPr>
            <p:spPr>
              <a:xfrm>
                <a:off x="2032640" y="2369595"/>
                <a:ext cx="333595" cy="2952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57" name="直線コネクタ 56">
                <a:extLst>
                  <a:ext uri="{FF2B5EF4-FFF2-40B4-BE49-F238E27FC236}">
                    <a16:creationId xmlns:a16="http://schemas.microsoft.com/office/drawing/2014/main" id="{1A8C89DA-C77A-8398-4944-BCCFE12954AF}"/>
                  </a:ext>
                </a:extLst>
              </p:cNvPr>
              <p:cNvCxnSpPr>
                <a:cxnSpLocks/>
              </p:cNvCxnSpPr>
              <p:nvPr/>
            </p:nvCxnSpPr>
            <p:spPr>
              <a:xfrm flipH="1" flipV="1">
                <a:off x="2037545" y="2373937"/>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EAF4FC6A-C0D4-FCF8-290B-7EABF1C3A45F}"/>
                  </a:ext>
                </a:extLst>
              </p:cNvPr>
              <p:cNvCxnSpPr>
                <a:cxnSpLocks/>
              </p:cNvCxnSpPr>
              <p:nvPr/>
            </p:nvCxnSpPr>
            <p:spPr>
              <a:xfrm flipV="1">
                <a:off x="2035911" y="2376832"/>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フローチャート: 和接合 43">
              <a:extLst>
                <a:ext uri="{FF2B5EF4-FFF2-40B4-BE49-F238E27FC236}">
                  <a16:creationId xmlns:a16="http://schemas.microsoft.com/office/drawing/2014/main" id="{D9C050AA-62EA-5925-830E-C868E141F065}"/>
                </a:ext>
              </a:extLst>
            </p:cNvPr>
            <p:cNvSpPr/>
            <p:nvPr/>
          </p:nvSpPr>
          <p:spPr bwMode="auto">
            <a:xfrm>
              <a:off x="2445740" y="2033031"/>
              <a:ext cx="323850" cy="323850"/>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cxnSp>
          <p:nvCxnSpPr>
            <p:cNvPr id="45" name="コネクタ: カギ線 44">
              <a:extLst>
                <a:ext uri="{FF2B5EF4-FFF2-40B4-BE49-F238E27FC236}">
                  <a16:creationId xmlns:a16="http://schemas.microsoft.com/office/drawing/2014/main" id="{2A60A1CA-3478-5C36-EC54-BD1E04F643B7}"/>
                </a:ext>
              </a:extLst>
            </p:cNvPr>
            <p:cNvCxnSpPr>
              <a:cxnSpLocks/>
            </p:cNvCxnSpPr>
            <p:nvPr/>
          </p:nvCxnSpPr>
          <p:spPr bwMode="auto">
            <a:xfrm rot="16200000" flipV="1">
              <a:off x="2667197" y="2338624"/>
              <a:ext cx="12700" cy="811213"/>
            </a:xfrm>
            <a:prstGeom prst="bentConnector3">
              <a:avLst>
                <a:gd name="adj1" fmla="val 195914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楕円 12">
              <a:extLst>
                <a:ext uri="{FF2B5EF4-FFF2-40B4-BE49-F238E27FC236}">
                  <a16:creationId xmlns:a16="http://schemas.microsoft.com/office/drawing/2014/main" id="{5D6D3B91-3204-5837-E5F6-376554F3E0FF}"/>
                </a:ext>
              </a:extLst>
            </p:cNvPr>
            <p:cNvSpPr/>
            <p:nvPr/>
          </p:nvSpPr>
          <p:spPr bwMode="auto">
            <a:xfrm>
              <a:off x="2102046" y="2735344"/>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49" name="楕円 48">
              <a:extLst>
                <a:ext uri="{FF2B5EF4-FFF2-40B4-BE49-F238E27FC236}">
                  <a16:creationId xmlns:a16="http://schemas.microsoft.com/office/drawing/2014/main" id="{C4C6E447-1F67-23CE-1822-DF3787E9BBC7}"/>
                </a:ext>
              </a:extLst>
            </p:cNvPr>
            <p:cNvSpPr/>
            <p:nvPr/>
          </p:nvSpPr>
          <p:spPr bwMode="auto">
            <a:xfrm>
              <a:off x="1964728" y="2620406"/>
              <a:ext cx="609600" cy="598488"/>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a:latin typeface="メイリオ" panose="020B0604030504040204" pitchFamily="50" charset="-128"/>
                <a:ea typeface="メイリオ" panose="020B0604030504040204" pitchFamily="50" charset="-128"/>
              </a:endParaRPr>
            </a:p>
          </p:txBody>
        </p:sp>
        <p:cxnSp>
          <p:nvCxnSpPr>
            <p:cNvPr id="51" name="直線コネクタ 50">
              <a:extLst>
                <a:ext uri="{FF2B5EF4-FFF2-40B4-BE49-F238E27FC236}">
                  <a16:creationId xmlns:a16="http://schemas.microsoft.com/office/drawing/2014/main" id="{DE09507B-D85E-075A-32C2-3FB7AC40109A}"/>
                </a:ext>
              </a:extLst>
            </p:cNvPr>
            <p:cNvCxnSpPr>
              <a:cxnSpLocks/>
            </p:cNvCxnSpPr>
            <p:nvPr/>
          </p:nvCxnSpPr>
          <p:spPr bwMode="auto">
            <a:xfrm>
              <a:off x="2267940" y="2206069"/>
              <a:ext cx="0" cy="2984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楕円 12">
              <a:extLst>
                <a:ext uri="{FF2B5EF4-FFF2-40B4-BE49-F238E27FC236}">
                  <a16:creationId xmlns:a16="http://schemas.microsoft.com/office/drawing/2014/main" id="{DA6741AD-9F0D-90EA-50B2-9C778D8BC149}"/>
                </a:ext>
              </a:extLst>
            </p:cNvPr>
            <p:cNvSpPr/>
            <p:nvPr/>
          </p:nvSpPr>
          <p:spPr bwMode="auto">
            <a:xfrm>
              <a:off x="2917229" y="2750581"/>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64316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633413" y="1479550"/>
            <a:ext cx="86391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ひきこもり状態にある方の状態像を学び、支援にあたってのポイントを理解する</a:t>
            </a:r>
            <a:endParaRPr lang="ja-JP" altLang="en-US" sz="32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935F-549E-4DBD-D6A2-02403138611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5DD9C60-8A3D-7E78-AFA7-5728CE94306A}"/>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65B35C5E-3F9C-2081-D82D-7DC0C68025F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29</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58C53263-BD7E-A417-4254-A59B95C0F8B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F155AA74-74F0-37FB-59C5-EBB40F484E78}"/>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C77247FC-5F41-D6BB-F96B-F4AD0166933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59D8BF1E-16C2-7388-7027-28C8AFBE1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88C943F-0BDD-7419-6654-39C285329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7E119280-2980-E270-EA1B-8C5B22FF94F0}"/>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886074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287-E9C0-FB65-4866-B439C09C998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F67855-3F64-AE5A-1215-A85F709D62B0}"/>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7CD9BA36-4044-C53A-4D71-9EFD5AC27FE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30</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7797CD0D-D292-C155-F5BD-658DC8823F1B}"/>
              </a:ext>
            </a:extLst>
          </p:cNvPr>
          <p:cNvSpPr/>
          <p:nvPr/>
        </p:nvSpPr>
        <p:spPr>
          <a:xfrm>
            <a:off x="376238" y="1677022"/>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・ひきこもりの状況が長期化している。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・不眠の訴えがある。受診を拒否しており、まだできていない。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・援助してくれている妹にも心が開けない。</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・人とのかかわりがない。</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・就労経験がない。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660F2EB2-5FE2-FC8A-17C3-10C9EC635BBA}"/>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9966A75E-0B7C-1446-E05A-17B1357BC4D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E9381AA8-44BD-06CC-C11A-C6DE9E41B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81E4AFB-143B-0E39-B679-F32BFC2B0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4" name="吹き出し: 角を丸めた四角形 3">
            <a:extLst>
              <a:ext uri="{FF2B5EF4-FFF2-40B4-BE49-F238E27FC236}">
                <a16:creationId xmlns:a16="http://schemas.microsoft.com/office/drawing/2014/main" id="{E046BAF9-3B6A-DD76-23C9-4E1381F89DC3}"/>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110674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0DCDEAA-ABF1-4216-AB4D-74D8D9ABE3D6}"/>
              </a:ext>
            </a:extLst>
          </p:cNvPr>
          <p:cNvGraphicFramePr>
            <a:graphicFrameLocks noGrp="1"/>
          </p:cNvGraphicFramePr>
          <p:nvPr/>
        </p:nvGraphicFramePr>
        <p:xfrm>
          <a:off x="250032" y="2287847"/>
          <a:ext cx="9405936" cy="3591790"/>
        </p:xfrm>
        <a:graphic>
          <a:graphicData uri="http://schemas.openxmlformats.org/drawingml/2006/table">
            <a:tbl>
              <a:tblPr firstRow="1" bandRow="1">
                <a:tableStyleId>{5C22544A-7EE6-4342-B048-85BDC9FD1C3A}</a:tableStyleId>
              </a:tblPr>
              <a:tblGrid>
                <a:gridCol w="2351484">
                  <a:extLst>
                    <a:ext uri="{9D8B030D-6E8A-4147-A177-3AD203B41FA5}">
                      <a16:colId xmlns:a16="http://schemas.microsoft.com/office/drawing/2014/main" val="20000"/>
                    </a:ext>
                  </a:extLst>
                </a:gridCol>
                <a:gridCol w="2351484">
                  <a:extLst>
                    <a:ext uri="{9D8B030D-6E8A-4147-A177-3AD203B41FA5}">
                      <a16:colId xmlns:a16="http://schemas.microsoft.com/office/drawing/2014/main" val="20001"/>
                    </a:ext>
                  </a:extLst>
                </a:gridCol>
                <a:gridCol w="2351484">
                  <a:extLst>
                    <a:ext uri="{9D8B030D-6E8A-4147-A177-3AD203B41FA5}">
                      <a16:colId xmlns:a16="http://schemas.microsoft.com/office/drawing/2014/main" val="20002"/>
                    </a:ext>
                  </a:extLst>
                </a:gridCol>
                <a:gridCol w="2351484">
                  <a:extLst>
                    <a:ext uri="{9D8B030D-6E8A-4147-A177-3AD203B41FA5}">
                      <a16:colId xmlns:a16="http://schemas.microsoft.com/office/drawing/2014/main" val="20003"/>
                    </a:ext>
                  </a:extLst>
                </a:gridCol>
              </a:tblGrid>
              <a:tr h="370880">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47" marR="91447" marT="45725" marB="45725">
                    <a:solidFill>
                      <a:schemeClr val="tx2"/>
                    </a:solidFill>
                  </a:tcPr>
                </a:tc>
                <a:extLst>
                  <a:ext uri="{0D108BD9-81ED-4DB2-BD59-A6C34878D82A}">
                    <a16:rowId xmlns:a16="http://schemas.microsoft.com/office/drawing/2014/main" val="10000"/>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正直である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金銭管理が正確</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相談できる家族がいる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読書が好き</a:t>
                      </a:r>
                    </a:p>
                  </a:txBody>
                  <a:tcPr marL="91447" marR="91447" marT="45725" marB="45725" anchor="ctr"/>
                </a:tc>
                <a:extLst>
                  <a:ext uri="{0D108BD9-81ED-4DB2-BD59-A6C34878D82A}">
                    <a16:rowId xmlns:a16="http://schemas.microsoft.com/office/drawing/2014/main" val="10001"/>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思いやりがある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記憶力が高い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心の支えになっている猫がいる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魚釣りが好き</a:t>
                      </a:r>
                    </a:p>
                  </a:txBody>
                  <a:tcPr marL="91447" marR="91447" marT="45725" marB="45725" anchor="ctr"/>
                </a:tc>
                <a:extLst>
                  <a:ext uri="{0D108BD9-81ED-4DB2-BD59-A6C34878D82A}">
                    <a16:rowId xmlns:a16="http://schemas.microsoft.com/office/drawing/2014/main" val="10002"/>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勤勉である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花を生けられる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年金を受給している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映画が好き</a:t>
                      </a:r>
                    </a:p>
                  </a:txBody>
                  <a:tcPr marL="91447" marR="91447" marT="45725" marB="45725" anchor="ctr"/>
                </a:tc>
                <a:extLst>
                  <a:ext uri="{0D108BD9-81ED-4DB2-BD59-A6C34878D82A}">
                    <a16:rowId xmlns:a16="http://schemas.microsoft.com/office/drawing/2014/main" val="10003"/>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親切である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数字が得意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安心して暮らせる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住まいがある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コーヒーが好き</a:t>
                      </a:r>
                    </a:p>
                  </a:txBody>
                  <a:tcPr marL="91447" marR="91447" marT="45725" marB="45725" anchor="ctr"/>
                </a:tc>
                <a:extLst>
                  <a:ext uri="{0D108BD9-81ED-4DB2-BD59-A6C34878D82A}">
                    <a16:rowId xmlns:a16="http://schemas.microsoft.com/office/drawing/2014/main" val="10004"/>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辛抱強い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英語が得意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近所に親友がいる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将来の夢がある</a:t>
                      </a:r>
                    </a:p>
                  </a:txBody>
                  <a:tcPr marL="91447" marR="91447" marT="45725" marB="45725" anchor="ctr"/>
                </a:tc>
                <a:extLst>
                  <a:ext uri="{0D108BD9-81ED-4DB2-BD59-A6C34878D82A}">
                    <a16:rowId xmlns:a16="http://schemas.microsoft.com/office/drawing/2014/main" val="10005"/>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感性が豊か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野球に詳しい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子育てサロンがある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旅行がしたい</a:t>
                      </a:r>
                    </a:p>
                  </a:txBody>
                  <a:tcPr marL="91447" marR="91447" marT="45725" marB="45725" anchor="ctr"/>
                </a:tc>
                <a:extLst>
                  <a:ext uri="{0D108BD9-81ED-4DB2-BD59-A6C34878D82A}">
                    <a16:rowId xmlns:a16="http://schemas.microsoft.com/office/drawing/2014/main" val="10006"/>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extLst>
                  <a:ext uri="{0D108BD9-81ED-4DB2-BD59-A6C34878D82A}">
                    <a16:rowId xmlns:a16="http://schemas.microsoft.com/office/drawing/2014/main" val="10007"/>
                  </a:ext>
                </a:extLst>
              </a:tr>
            </a:tbl>
          </a:graphicData>
        </a:graphic>
      </p:graphicFrame>
      <p:sp>
        <p:nvSpPr>
          <p:cNvPr id="44081" name="テキスト ボックス 2">
            <a:extLst>
              <a:ext uri="{FF2B5EF4-FFF2-40B4-BE49-F238E27FC236}">
                <a16:creationId xmlns:a16="http://schemas.microsoft.com/office/drawing/2014/main" id="{3C9B6219-EDC8-AB31-CCE2-1943AE64CBCA}"/>
              </a:ext>
            </a:extLst>
          </p:cNvPr>
          <p:cNvSpPr txBox="1">
            <a:spLocks noChangeArrowheads="1"/>
          </p:cNvSpPr>
          <p:nvPr/>
        </p:nvSpPr>
        <p:spPr bwMode="auto">
          <a:xfrm>
            <a:off x="3514145" y="1887737"/>
            <a:ext cx="28777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ストレングスの例</a:t>
            </a:r>
            <a:r>
              <a:rPr lang="en-US" altLang="ja-JP" sz="2000" spc="100" dirty="0">
                <a:latin typeface="メイリオ" panose="020B0604030504040204" pitchFamily="50" charset="-128"/>
                <a:ea typeface="メイリオ" panose="020B0604030504040204" pitchFamily="50" charset="-128"/>
              </a:rPr>
              <a:t>】</a:t>
            </a:r>
            <a:endParaRPr lang="ja-JP" altLang="en-US" sz="2000" spc="100" dirty="0">
              <a:latin typeface="メイリオ" panose="020B0604030504040204" pitchFamily="50" charset="-128"/>
              <a:ea typeface="メイリオ" panose="020B0604030504040204" pitchFamily="50" charset="-128"/>
            </a:endParaRPr>
          </a:p>
        </p:txBody>
      </p:sp>
      <p:sp>
        <p:nvSpPr>
          <p:cNvPr id="44082" name="テキスト ボックス 9">
            <a:extLst>
              <a:ext uri="{FF2B5EF4-FFF2-40B4-BE49-F238E27FC236}">
                <a16:creationId xmlns:a16="http://schemas.microsoft.com/office/drawing/2014/main" id="{CE7687C3-0519-680A-7C6A-2506B9060856}"/>
              </a:ext>
            </a:extLst>
          </p:cNvPr>
          <p:cNvSpPr txBox="1">
            <a:spLocks noChangeArrowheads="1"/>
          </p:cNvSpPr>
          <p:nvPr/>
        </p:nvSpPr>
        <p:spPr bwMode="auto">
          <a:xfrm>
            <a:off x="453000" y="6024673"/>
            <a:ext cx="9000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☞上記のストレングスの例を参考に、主のストレングスを考えてみましょう。</a:t>
            </a:r>
          </a:p>
        </p:txBody>
      </p:sp>
      <p:sp>
        <p:nvSpPr>
          <p:cNvPr id="44083" name="テキスト ボックス 10">
            <a:extLst>
              <a:ext uri="{FF2B5EF4-FFF2-40B4-BE49-F238E27FC236}">
                <a16:creationId xmlns:a16="http://schemas.microsoft.com/office/drawing/2014/main" id="{24D65EE4-68AB-3CE9-C021-7F6723DC5984}"/>
              </a:ext>
            </a:extLst>
          </p:cNvPr>
          <p:cNvSpPr txBox="1">
            <a:spLocks noChangeArrowheads="1"/>
          </p:cNvSpPr>
          <p:nvPr/>
        </p:nvSpPr>
        <p:spPr bwMode="auto">
          <a:xfrm>
            <a:off x="453000" y="867694"/>
            <a:ext cx="90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課題解決にあたっては、「課題（できていないこと・取り組むべきこと）」だけでなく、本人のもつ強みやよいところ（ストレングス）も把握し、支援の方向性を検討していくことが大切です。</a:t>
            </a:r>
          </a:p>
        </p:txBody>
      </p:sp>
      <p:sp>
        <p:nvSpPr>
          <p:cNvPr id="7" name="スライド番号プレースホルダー 2">
            <a:extLst>
              <a:ext uri="{FF2B5EF4-FFF2-40B4-BE49-F238E27FC236}">
                <a16:creationId xmlns:a16="http://schemas.microsoft.com/office/drawing/2014/main" id="{67D9EE3A-4379-4CCD-AFC8-6A56D7FBB52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31</a:t>
            </a:fld>
            <a:endParaRPr lang="ja-JP" altLang="en-US">
              <a:solidFill>
                <a:srgbClr val="898989"/>
              </a:solidFill>
            </a:endParaRPr>
          </a:p>
        </p:txBody>
      </p:sp>
      <p:sp>
        <p:nvSpPr>
          <p:cNvPr id="3" name="正方形/長方形 2">
            <a:extLst>
              <a:ext uri="{FF2B5EF4-FFF2-40B4-BE49-F238E27FC236}">
                <a16:creationId xmlns:a16="http://schemas.microsoft.com/office/drawing/2014/main" id="{1077023F-69E0-1042-4A76-CBF321D071A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3E8-D30C-2166-A7D2-3139B1F941F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191167-CC43-3F75-159A-BD69F209632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10EA3E17-88AD-6338-1F8B-A4038C0F12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32</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1A6EAA2-C412-34AE-4F52-9D511E8057F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38D2341C-E9EE-4CDC-2B95-E149EC131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76B789B9-C85C-F849-11AD-EBA2C0B58D17}"/>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18B09483-6211-536B-B916-23716E87FE49}"/>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EE708250-DC5B-2F54-076D-D8E563084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1301481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901F-427C-984B-7883-E1E306BB009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33423F-E586-2742-3C4C-D514177EA185}"/>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970F9734-3CF1-D9A8-D2D8-F03C7089CC30}"/>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33</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9DD4A935-8772-1A5F-C436-CBCC060B71CA}"/>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EE91341-A0E2-7167-1ED1-E95A56601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D6812E8D-9EF3-9F76-C6A9-03122B85E94C}"/>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・自分の生活状況を伝えることができる。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・真面目である。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・高校を卒業している。</a:t>
                      </a: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・転居することができた。</a:t>
                      </a: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・ケースワーカーの訪問を受け入れることができる。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・援助してくれる妹がいる。</a:t>
                      </a:r>
                    </a:p>
                    <a:p>
                      <a:pPr marL="216000" indent="-216000" algn="l">
                        <a:spcBef>
                          <a:spcPts val="600"/>
                        </a:spcBef>
                      </a:pPr>
                      <a:r>
                        <a:rPr kumimoji="1" lang="ja-JP" altLang="en-US" sz="1800" b="0" i="0" u="none" strike="noStrike" kern="1200" cap="none" spc="100" normalizeH="0" baseline="0" noProof="0" dirty="0">
                          <a:ln>
                            <a:noFill/>
                          </a:ln>
                          <a:solidFill>
                            <a:srgbClr val="C0504D">
                              <a:lumMod val="50000"/>
                            </a:srgbClr>
                          </a:solidFill>
                          <a:effectLst/>
                          <a:uLnTx/>
                          <a:uFillTx/>
                          <a:latin typeface="メイリオ" panose="020B0604030504040204" pitchFamily="50" charset="-128"/>
                          <a:ea typeface="メイリオ" panose="020B0604030504040204" pitchFamily="50" charset="-128"/>
                          <a:cs typeface="+mn-cs"/>
                        </a:rPr>
                        <a:t>・ケースワーカーが支援している。</a:t>
                      </a:r>
                      <a:endPar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・本が好き。</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D8125F01-9876-029C-4333-744F1EF524E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21172F16-F735-F3BC-7A11-BC9452E7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735388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85A5-0F81-9BDA-5E40-AA28B944E674}"/>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D05E5EA4-46FC-9355-7007-CAD1725A314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34</a:t>
            </a:fld>
            <a:endParaRPr lang="ja-JP" altLang="en-US">
              <a:solidFill>
                <a:srgbClr val="898989"/>
              </a:solidFill>
            </a:endParaRPr>
          </a:p>
        </p:txBody>
      </p:sp>
      <p:sp>
        <p:nvSpPr>
          <p:cNvPr id="3" name="正方形/長方形 2">
            <a:extLst>
              <a:ext uri="{FF2B5EF4-FFF2-40B4-BE49-F238E27FC236}">
                <a16:creationId xmlns:a16="http://schemas.microsoft.com/office/drawing/2014/main" id="{4A4CD5DB-3097-6D12-EE7E-E297CBFB09F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A0BCB5BD-124E-08A0-D9CA-70B01C7B9D1C}"/>
              </a:ext>
            </a:extLst>
          </p:cNvPr>
          <p:cNvSpPr txBox="1"/>
          <p:nvPr/>
        </p:nvSpPr>
        <p:spPr>
          <a:xfrm>
            <a:off x="8072056" y="3316868"/>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10" name="テキスト ボックス 9">
            <a:extLst>
              <a:ext uri="{FF2B5EF4-FFF2-40B4-BE49-F238E27FC236}">
                <a16:creationId xmlns:a16="http://schemas.microsoft.com/office/drawing/2014/main" id="{7AB00B91-E1C8-ECDF-41F9-01591787A583}"/>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600" dirty="0">
              <a:latin typeface="メイリオ" panose="020B0604030504040204" pitchFamily="50" charset="-128"/>
              <a:ea typeface="メイリオ" panose="020B0604030504040204" pitchFamily="50" charset="-128"/>
            </a:endParaRPr>
          </a:p>
        </p:txBody>
      </p:sp>
      <p:pic>
        <p:nvPicPr>
          <p:cNvPr id="2" name="図 2">
            <a:extLst>
              <a:ext uri="{FF2B5EF4-FFF2-40B4-BE49-F238E27FC236}">
                <a16:creationId xmlns:a16="http://schemas.microsoft.com/office/drawing/2014/main" id="{4B6FEF98-C91D-B763-615E-5A18D7F2D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038" y="1726449"/>
            <a:ext cx="6773924" cy="44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8319D86E-320F-F8B0-3544-AF6A56ABBEE7}"/>
              </a:ext>
            </a:extLst>
          </p:cNvPr>
          <p:cNvSpPr/>
          <p:nvPr/>
        </p:nvSpPr>
        <p:spPr>
          <a:xfrm>
            <a:off x="5789507" y="3940116"/>
            <a:ext cx="2402006" cy="1265488"/>
          </a:xfrm>
          <a:prstGeom prst="roundRect">
            <a:avLst>
              <a:gd name="adj" fmla="val 11626"/>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15EFD989-6204-864B-0696-63601E7BF645}"/>
              </a:ext>
            </a:extLst>
          </p:cNvPr>
          <p:cNvCxnSpPr>
            <a:stCxn id="11" idx="3"/>
          </p:cNvCxnSpPr>
          <p:nvPr/>
        </p:nvCxnSpPr>
        <p:spPr>
          <a:xfrm flipV="1">
            <a:off x="8191513" y="3881378"/>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A8347250-6450-3C58-B829-EB90AE2FE5D9}"/>
              </a:ext>
            </a:extLst>
          </p:cNvPr>
          <p:cNvSpPr txBox="1"/>
          <p:nvPr/>
        </p:nvSpPr>
        <p:spPr>
          <a:xfrm>
            <a:off x="1153331" y="6239889"/>
            <a:ext cx="7599339" cy="338554"/>
          </a:xfrm>
          <a:prstGeom prst="rect">
            <a:avLst/>
          </a:prstGeom>
          <a:noFill/>
        </p:spPr>
        <p:txBody>
          <a:bodyPr wrap="square">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☞事例の主の困りごとと、その背景にあるものを考えてみましょう。</a:t>
            </a:r>
            <a:endParaRPr kumimoji="1" lang="en-US" altLang="ja-JP" sz="1400" b="1"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B60CBF03-D269-9E2C-D5A4-DE0F9BA156B7}"/>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3299547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5DE5-DE8E-DE6A-1223-BCD4227E9F2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F8A4C26-71D7-FA03-0D6D-D09514D49CE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35</a:t>
            </a:fld>
            <a:endParaRPr lang="ja-JP" altLang="en-US">
              <a:solidFill>
                <a:srgbClr val="898989"/>
              </a:solidFill>
            </a:endParaRPr>
          </a:p>
        </p:txBody>
      </p:sp>
      <p:sp>
        <p:nvSpPr>
          <p:cNvPr id="3" name="正方形/長方形 2">
            <a:extLst>
              <a:ext uri="{FF2B5EF4-FFF2-40B4-BE49-F238E27FC236}">
                <a16:creationId xmlns:a16="http://schemas.microsoft.com/office/drawing/2014/main" id="{D1E7BF3B-CC05-E68D-6DBA-BE671E20103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0BE0FA1-BD33-3857-0CE3-AA5827CBF745}"/>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854C330-CE0B-E4E2-9E11-094AC6C2229E}"/>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059CA7A-E72A-635F-ACF8-253BA1337DB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D7B48A36-269D-B82D-688B-0A521FA1A592}"/>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A8B53B7-A430-16A8-7292-861D94485C4B}"/>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7778BA22-788B-3E11-D1AB-F0662701505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4004A8A6-A654-60E3-D991-2B10AD68D539}"/>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6B17E3B1-87E1-BC6E-2C94-53CF269F2A3D}"/>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06D48C39-1D52-566A-5E2D-0603DA95DA75}"/>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D123A2BF-2C4C-A238-7AE0-8D5FB6503AD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EFE31EC-07DE-44EE-B4C3-DDE4063CA8B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2F3D26A6-C8EA-AE12-805A-5EA04F4E5A35}"/>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B0AC89D1-6AD3-CC5E-85D5-C9395108445B}"/>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AA806FF-4FF3-FA1C-7E23-E87A305CEB50}"/>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1607998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683A0-D4F2-F558-7601-17901892BDC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11FCE30D-1D1E-D8E4-8261-A586AB641ABE}"/>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36</a:t>
            </a:fld>
            <a:endParaRPr lang="ja-JP" altLang="en-US">
              <a:solidFill>
                <a:srgbClr val="898989"/>
              </a:solidFill>
            </a:endParaRPr>
          </a:p>
        </p:txBody>
      </p:sp>
      <p:sp>
        <p:nvSpPr>
          <p:cNvPr id="3" name="正方形/長方形 2">
            <a:extLst>
              <a:ext uri="{FF2B5EF4-FFF2-40B4-BE49-F238E27FC236}">
                <a16:creationId xmlns:a16="http://schemas.microsoft.com/office/drawing/2014/main" id="{67FBFCCA-1437-7B12-48F0-F7A8580CBBEC}"/>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CFDB8B2-CAB5-024D-FC1F-A4D710A43318}"/>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3FF0C2F6-423C-802D-B2CC-69B50B2A5BC9}"/>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85EE45C0-3C6D-D19D-5602-A487E05E04B6}"/>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3DCA6638-17E6-FD8A-39E2-6434679D78CA}"/>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3C4DA5C-4575-A2D3-6DE9-C2CE5428C014}"/>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D6B55BB3-65C1-42F9-E717-DED5BC44759A}"/>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77A7ACC-08FE-D8D8-656F-AB413DACF086}"/>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D1B00B37-7B3B-B224-85A5-BB8AC913677F}"/>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ABDDF664-DEDF-B827-D669-B1A54AD1BCA6}"/>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45953A79-E687-7642-3D75-BDD4F61410CD}"/>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BE4F2586-7CF2-201A-44DC-E289D8AEC69C}"/>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8D72B77D-773A-C4A3-FD3C-DD54587B3016}"/>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F17928AB-8C94-AFC2-656E-3247846E44B2}"/>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0E05CA8F-0C6B-9B2A-0A97-C873A2F45EA3}"/>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
        <p:nvSpPr>
          <p:cNvPr id="6" name="正方形/長方形 5">
            <a:extLst>
              <a:ext uri="{FF2B5EF4-FFF2-40B4-BE49-F238E27FC236}">
                <a16:creationId xmlns:a16="http://schemas.microsoft.com/office/drawing/2014/main" id="{B138516C-3D0E-8D6E-6DCA-D97CE672EB5B}"/>
              </a:ext>
            </a:extLst>
          </p:cNvPr>
          <p:cNvSpPr/>
          <p:nvPr/>
        </p:nvSpPr>
        <p:spPr>
          <a:xfrm>
            <a:off x="4778489" y="1079613"/>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600" dirty="0">
                <a:solidFill>
                  <a:schemeClr val="accent2">
                    <a:lumMod val="50000"/>
                  </a:schemeClr>
                </a:solidFill>
                <a:latin typeface="メイリオ" panose="020B0604030504040204" pitchFamily="50" charset="-128"/>
                <a:ea typeface="メイリオ" panose="020B0604030504040204" pitchFamily="50" charset="-128"/>
              </a:rPr>
              <a:t>ひきこもりの状況が長期化している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・不眠の訴えがある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・妹に心を開かない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13153793-465E-F06A-02B7-30810D28D212}"/>
              </a:ext>
            </a:extLst>
          </p:cNvPr>
          <p:cNvSpPr/>
          <p:nvPr/>
        </p:nvSpPr>
        <p:spPr>
          <a:xfrm>
            <a:off x="4778488" y="2960358"/>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・ひきこもりへの誤解や理解不足</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・居場所のなさ</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・睡眠障害の可能性</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3AF8FB02-8AD7-2FEC-A085-0B4FAC9C6BE6}"/>
              </a:ext>
            </a:extLst>
          </p:cNvPr>
          <p:cNvSpPr/>
          <p:nvPr/>
        </p:nvSpPr>
        <p:spPr>
          <a:xfrm>
            <a:off x="4778487" y="4976594"/>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・働かない人は一人前でない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・ひきこもりに対する偏見</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・姉は妹の手本</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・生活保護受給者に対する偏見</a:t>
            </a:r>
          </a:p>
        </p:txBody>
      </p:sp>
    </p:spTree>
    <p:extLst>
      <p:ext uri="{BB962C8B-B14F-4D97-AF65-F5344CB8AC3E}">
        <p14:creationId xmlns:p14="http://schemas.microsoft.com/office/powerpoint/2010/main" val="3768321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FD65-193F-7D95-0F3F-654981B9A7CF}"/>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D2BF6464-F768-69AE-0936-71921D4263AB}"/>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37</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45F7B468-8BC2-F08E-D277-B4BE149116D8}"/>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A16E5A3-24FB-29B2-F5CA-0B89C8E96FD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5E70E25E-3C7C-BBB9-7905-63333D4CA70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813ED364-9004-2B50-CE57-535CF268B3F4}"/>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57979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149A-281E-FF53-38AB-E63B6C43A3F0}"/>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D3EA4CC0-C2F1-C861-F13C-5659790720DC}"/>
              </a:ext>
            </a:extLst>
          </p:cNvPr>
          <p:cNvSpPr/>
          <p:nvPr/>
        </p:nvSpPr>
        <p:spPr>
          <a:xfrm>
            <a:off x="376238" y="1677022"/>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・ひきこもりの状況が長期化している。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・不眠の訴えがある。受診を拒否しており、まだできていない。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・援助してくれている妹にも心が開けない。</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・人とのかかわりがない。</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・就労経験がない。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37892" name="スライド番号プレースホルダー 2">
            <a:extLst>
              <a:ext uri="{FF2B5EF4-FFF2-40B4-BE49-F238E27FC236}">
                <a16:creationId xmlns:a16="http://schemas.microsoft.com/office/drawing/2014/main" id="{860423E5-03E5-2E17-8C5F-82C986E6C9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38</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098B6BF2-BDE0-3D72-3CCE-5180FA2C9F7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4179A2C-C8E4-92FB-33E9-C01660DFA04A}"/>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endParaRPr kumimoji="1" lang="en-US" altLang="ja-JP" sz="16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5D70CEF-B4E5-CE06-8021-006009CA8410}"/>
              </a:ext>
            </a:extLst>
          </p:cNvPr>
          <p:cNvSpPr/>
          <p:nvPr/>
        </p:nvSpPr>
        <p:spPr>
          <a:xfrm>
            <a:off x="7166520" y="2512069"/>
            <a:ext cx="1980000" cy="684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rPr>
              <a:t>病状が悪く身体が</a:t>
            </a:r>
            <a:endParaRPr kumimoji="1" lang="en-US" altLang="ja-JP" sz="1600"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rPr>
              <a:t>しんどいのかも</a:t>
            </a:r>
            <a:r>
              <a:rPr kumimoji="1" lang="en-US" altLang="ja-JP" sz="1600" dirty="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3637AE3D-494C-FC4C-7255-B769F2C80647}"/>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11" name="正方形/長方形 10">
            <a:extLst>
              <a:ext uri="{FF2B5EF4-FFF2-40B4-BE49-F238E27FC236}">
                <a16:creationId xmlns:a16="http://schemas.microsoft.com/office/drawing/2014/main" id="{2409AA3F-2C94-3201-C47D-EE7E4A5904AE}"/>
              </a:ext>
            </a:extLst>
          </p:cNvPr>
          <p:cNvSpPr/>
          <p:nvPr/>
        </p:nvSpPr>
        <p:spPr>
          <a:xfrm>
            <a:off x="4483462" y="3981450"/>
            <a:ext cx="1980000" cy="684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どうしたらよいか本人もわからないのかも</a:t>
            </a:r>
            <a:r>
              <a:rPr kumimoji="1"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400" dirty="0" err="1">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1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cxnSp>
        <p:nvCxnSpPr>
          <p:cNvPr id="4" name="直線コネクタ 3">
            <a:extLst>
              <a:ext uri="{FF2B5EF4-FFF2-40B4-BE49-F238E27FC236}">
                <a16:creationId xmlns:a16="http://schemas.microsoft.com/office/drawing/2014/main" id="{4E037E91-D379-0E46-D7DA-DE80EF882B7F}"/>
              </a:ext>
            </a:extLst>
          </p:cNvPr>
          <p:cNvCxnSpPr>
            <a:cxnSpLocks/>
            <a:stCxn id="5" idx="1"/>
          </p:cNvCxnSpPr>
          <p:nvPr/>
        </p:nvCxnSpPr>
        <p:spPr>
          <a:xfrm flipH="1" flipV="1">
            <a:off x="4483462" y="2601065"/>
            <a:ext cx="2683058" cy="253004"/>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27DD1EF8-C2AF-4EB8-ADA4-247A9F4E6847}"/>
              </a:ext>
            </a:extLst>
          </p:cNvPr>
          <p:cNvCxnSpPr>
            <a:cxnSpLocks/>
            <a:stCxn id="11" idx="1"/>
          </p:cNvCxnSpPr>
          <p:nvPr/>
        </p:nvCxnSpPr>
        <p:spPr>
          <a:xfrm flipH="1" flipV="1">
            <a:off x="3019647" y="4063120"/>
            <a:ext cx="1463815" cy="260330"/>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08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0F198B38-0118-9609-5CD0-7B16CA7120C8}"/>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52B4-FC52-1249-6572-9DD8CBE452BC}"/>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CC70C716-B65E-8ADF-5A6F-BD81CB5E653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39</a:t>
            </a:fld>
            <a:endParaRPr lang="ja-JP" altLang="en-US">
              <a:solidFill>
                <a:srgbClr val="898989"/>
              </a:solidFill>
            </a:endParaRPr>
          </a:p>
        </p:txBody>
      </p:sp>
      <p:sp>
        <p:nvSpPr>
          <p:cNvPr id="3" name="正方形/長方形 2">
            <a:extLst>
              <a:ext uri="{FF2B5EF4-FFF2-40B4-BE49-F238E27FC236}">
                <a16:creationId xmlns:a16="http://schemas.microsoft.com/office/drawing/2014/main" id="{E79F3A32-395B-31E1-0655-10695AD152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2D52D66-0847-6839-2720-F3D308311980}"/>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9F3051A7-21C2-556C-1BD1-25BE80B77412}"/>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EDE98F62-A1B4-0B14-777A-A94ECDB67F3F}"/>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2012780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149B-0180-AE73-3F53-FA5E1334E991}"/>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49BA757-D631-71ED-1B9B-6E7E28851F3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40</a:t>
            </a:fld>
            <a:endParaRPr lang="ja-JP" altLang="en-US">
              <a:solidFill>
                <a:srgbClr val="898989"/>
              </a:solidFill>
            </a:endParaRPr>
          </a:p>
        </p:txBody>
      </p:sp>
      <p:sp>
        <p:nvSpPr>
          <p:cNvPr id="3" name="正方形/長方形 2">
            <a:extLst>
              <a:ext uri="{FF2B5EF4-FFF2-40B4-BE49-F238E27FC236}">
                <a16:creationId xmlns:a16="http://schemas.microsoft.com/office/drawing/2014/main" id="{92C94F04-7D99-6E2B-CCC7-5629105FCBF4}"/>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49C2D9F9-9BA0-4A5C-56BF-A51B113E2CBA}"/>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D998E35F-1972-4BEF-4D5C-FE6407359B4A}"/>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F2A84E0-C72C-3B58-D270-96C3322FF640}"/>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FA6FB8C2-9D09-4D6D-78E3-A69AAA6D3F1C}"/>
              </a:ext>
            </a:extLst>
          </p:cNvPr>
          <p:cNvSpPr/>
          <p:nvPr/>
        </p:nvSpPr>
        <p:spPr>
          <a:xfrm>
            <a:off x="6494400" y="3443709"/>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・健康状態の安定</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C30ACDD-5F46-8856-CA49-12A786EA131F}"/>
              </a:ext>
            </a:extLst>
          </p:cNvPr>
          <p:cNvSpPr/>
          <p:nvPr/>
        </p:nvSpPr>
        <p:spPr>
          <a:xfrm>
            <a:off x="3479335" y="3443709"/>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・健康状態の把握</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FFE92D8-C53B-79E8-F429-16A84DAE6E07}"/>
              </a:ext>
            </a:extLst>
          </p:cNvPr>
          <p:cNvSpPr/>
          <p:nvPr/>
        </p:nvSpPr>
        <p:spPr>
          <a:xfrm>
            <a:off x="464270" y="3443709"/>
            <a:ext cx="2959162" cy="114628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・保健師との同行訪問を検討</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・病院への受診を支援</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E8DD70F3-7FBE-D537-F0D2-070A9C995170}"/>
              </a:ext>
            </a:extLst>
          </p:cNvPr>
          <p:cNvSpPr/>
          <p:nvPr/>
        </p:nvSpPr>
        <p:spPr>
          <a:xfrm>
            <a:off x="6478334" y="412882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indent="-252000"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生きがいや楽しみ、目標が持てる生活を営む。</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1DCB9C0-899C-A901-275B-5C4F95CD61E6}"/>
              </a:ext>
            </a:extLst>
          </p:cNvPr>
          <p:cNvSpPr/>
          <p:nvPr/>
        </p:nvSpPr>
        <p:spPr>
          <a:xfrm>
            <a:off x="3463269" y="412882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indent="-252000"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・社会参加に向けた支援を検討する。</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B4833F9-4C2A-F6E7-2EBA-E5A4699F4BC6}"/>
              </a:ext>
            </a:extLst>
          </p:cNvPr>
          <p:cNvSpPr/>
          <p:nvPr/>
        </p:nvSpPr>
        <p:spPr>
          <a:xfrm>
            <a:off x="448204" y="4128822"/>
            <a:ext cx="2959162" cy="76490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本人が好きなものや今後に向けた希望を聴取する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20626044-38A9-EBB9-3DBE-FAC5508CEA39}"/>
              </a:ext>
            </a:extLst>
          </p:cNvPr>
          <p:cNvSpPr/>
          <p:nvPr/>
        </p:nvSpPr>
        <p:spPr>
          <a:xfrm>
            <a:off x="6478334" y="501378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indent="-252000"/>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・孤立しない生活の維持</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ED3D644C-439D-6F67-5CAE-1670F431126C}"/>
              </a:ext>
            </a:extLst>
          </p:cNvPr>
          <p:cNvSpPr/>
          <p:nvPr/>
        </p:nvSpPr>
        <p:spPr>
          <a:xfrm>
            <a:off x="3463269" y="501378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・親族からの援助・交流による孤立防止</a:t>
            </a:r>
          </a:p>
        </p:txBody>
      </p:sp>
      <p:sp>
        <p:nvSpPr>
          <p:cNvPr id="15" name="正方形/長方形 14">
            <a:extLst>
              <a:ext uri="{FF2B5EF4-FFF2-40B4-BE49-F238E27FC236}">
                <a16:creationId xmlns:a16="http://schemas.microsoft.com/office/drawing/2014/main" id="{60689946-788C-BEE6-CAD4-884884329BFD}"/>
              </a:ext>
            </a:extLst>
          </p:cNvPr>
          <p:cNvSpPr/>
          <p:nvPr/>
        </p:nvSpPr>
        <p:spPr>
          <a:xfrm>
            <a:off x="448204" y="5013782"/>
            <a:ext cx="2959162" cy="114628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・妹による援助、交流の状況を確認する</a:t>
            </a: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・妹の負担軽減を検討する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・ひきこもり支援担当の協力を得る</a:t>
            </a:r>
          </a:p>
        </p:txBody>
      </p:sp>
      <p:sp>
        <p:nvSpPr>
          <p:cNvPr id="16" name="吹き出し: 角を丸めた四角形 15">
            <a:extLst>
              <a:ext uri="{FF2B5EF4-FFF2-40B4-BE49-F238E27FC236}">
                <a16:creationId xmlns:a16="http://schemas.microsoft.com/office/drawing/2014/main" id="{EC5C2A15-B073-49D7-7A50-4B0A32BAB2FA}"/>
              </a:ext>
            </a:extLst>
          </p:cNvPr>
          <p:cNvSpPr/>
          <p:nvPr/>
        </p:nvSpPr>
        <p:spPr>
          <a:xfrm>
            <a:off x="3518177" y="6036752"/>
            <a:ext cx="6073457" cy="773749"/>
          </a:xfrm>
          <a:prstGeom prst="wedgeRoundRectCallout">
            <a:avLst>
              <a:gd name="adj1" fmla="val -54530"/>
              <a:gd name="adj2" fmla="val -38200"/>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援助方針の策定にあたっては、本人のおかれている状況の理解につとめ、本人の想い、願いを大切にしながら、</a:t>
            </a:r>
            <a:br>
              <a:rPr kumimoji="1" lang="en-US" altLang="ja-JP" sz="1400" dirty="0">
                <a:solidFill>
                  <a:schemeClr val="tx1"/>
                </a:solidFill>
                <a:latin typeface="メイリオ" panose="020B0604030504040204" pitchFamily="50" charset="-128"/>
                <a:ea typeface="メイリオ" panose="020B0604030504040204" pitchFamily="50" charset="-128"/>
              </a:rPr>
            </a:br>
            <a:r>
              <a:rPr kumimoji="1" lang="ja-JP" altLang="en-US" sz="1400" dirty="0">
                <a:solidFill>
                  <a:schemeClr val="tx1"/>
                </a:solidFill>
                <a:latin typeface="メイリオ" panose="020B0604030504040204" pitchFamily="50" charset="-128"/>
                <a:ea typeface="メイリオ" panose="020B0604030504040204" pitchFamily="50" charset="-128"/>
              </a:rPr>
              <a:t>できるだけ本人と一緒に検討することが大切です。</a:t>
            </a:r>
          </a:p>
        </p:txBody>
      </p:sp>
    </p:spTree>
    <p:extLst>
      <p:ext uri="{BB962C8B-B14F-4D97-AF65-F5344CB8AC3E}">
        <p14:creationId xmlns:p14="http://schemas.microsoft.com/office/powerpoint/2010/main" val="917631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8690-69DD-F6F1-62DA-1622E2EC9EB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0B6F8D-18CA-DEA7-6F9B-49597F0001D0}"/>
              </a:ext>
            </a:extLst>
          </p:cNvPr>
          <p:cNvSpPr>
            <a:spLocks noGrp="1"/>
          </p:cNvSpPr>
          <p:nvPr>
            <p:ph type="sldNum" sz="quarter" idx="10"/>
          </p:nvPr>
        </p:nvSpPr>
        <p:spPr/>
        <p:txBody>
          <a:bodyPr/>
          <a:lstStyle/>
          <a:p>
            <a:pPr>
              <a:defRPr/>
            </a:pPr>
            <a:fld id="{2A484881-CA4A-4772-BDA3-85E6A5CE156F}" type="slidenum">
              <a:rPr lang="ja-JP" altLang="en-US" smtClean="0"/>
              <a:pPr>
                <a:defRPr/>
              </a:pPr>
              <a:t>41</a:t>
            </a:fld>
            <a:endParaRPr lang="ja-JP" altLang="en-US"/>
          </a:p>
        </p:txBody>
      </p:sp>
      <p:sp>
        <p:nvSpPr>
          <p:cNvPr id="3" name="テキスト ボックス 2">
            <a:extLst>
              <a:ext uri="{FF2B5EF4-FFF2-40B4-BE49-F238E27FC236}">
                <a16:creationId xmlns:a16="http://schemas.microsoft.com/office/drawing/2014/main" id="{3D2EB8E5-323B-B4B1-BA19-EFE4063AB784}"/>
              </a:ext>
            </a:extLst>
          </p:cNvPr>
          <p:cNvSpPr txBox="1"/>
          <p:nvPr/>
        </p:nvSpPr>
        <p:spPr>
          <a:xfrm>
            <a:off x="1074018" y="2721114"/>
            <a:ext cx="7757965" cy="707886"/>
          </a:xfrm>
          <a:prstGeom prst="rect">
            <a:avLst/>
          </a:prstGeom>
          <a:noFill/>
        </p:spPr>
        <p:txBody>
          <a:bodyPr wrap="square">
            <a:spAutoFit/>
          </a:bodyPr>
          <a:lstStyle/>
          <a:p>
            <a:pPr algn="ctr">
              <a:defRPr/>
            </a:pPr>
            <a:r>
              <a:rPr kumimoji="1" lang="ja-JP" altLang="en-US" sz="4000" b="1" spc="600" dirty="0">
                <a:latin typeface="メイリオ" panose="020B0604030504040204" pitchFamily="50" charset="-128"/>
                <a:ea typeface="メイリオ" panose="020B0604030504040204" pitchFamily="50" charset="-128"/>
              </a:rPr>
              <a:t>参考資料：枠組み</a:t>
            </a:r>
          </a:p>
        </p:txBody>
      </p:sp>
      <p:pic>
        <p:nvPicPr>
          <p:cNvPr id="5" name="図 4" descr="ランプ, 光 が含まれている画像&#10;&#10;AI によって生成されたコンテンツは間違っている可能性があります。">
            <a:extLst>
              <a:ext uri="{FF2B5EF4-FFF2-40B4-BE49-F238E27FC236}">
                <a16:creationId xmlns:a16="http://schemas.microsoft.com/office/drawing/2014/main" id="{44D760D3-F83D-D9B9-2352-AF441307A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763" y="785037"/>
            <a:ext cx="2643963" cy="2643963"/>
          </a:xfrm>
          <a:prstGeom prst="rect">
            <a:avLst/>
          </a:prstGeom>
        </p:spPr>
      </p:pic>
    </p:spTree>
    <p:extLst>
      <p:ext uri="{BB962C8B-B14F-4D97-AF65-F5344CB8AC3E}">
        <p14:creationId xmlns:p14="http://schemas.microsoft.com/office/powerpoint/2010/main" val="3688954978"/>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5F005235-3E17-044C-89A4-3DBDECBD87C8}"/>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42</a:t>
            </a:fld>
            <a:endParaRPr lang="ja-JP" altLang="en-US" sz="1200">
              <a:solidFill>
                <a:srgbClr val="898989"/>
              </a:solidFill>
            </a:endParaRPr>
          </a:p>
        </p:txBody>
      </p:sp>
      <p:sp>
        <p:nvSpPr>
          <p:cNvPr id="22" name="正方形/長方形 21">
            <a:extLst>
              <a:ext uri="{FF2B5EF4-FFF2-40B4-BE49-F238E27FC236}">
                <a16:creationId xmlns:a16="http://schemas.microsoft.com/office/drawing/2014/main" id="{DB5AFAA4-89DF-474F-A5F5-322B77BBA46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p>
        </p:txBody>
      </p:sp>
      <p:sp>
        <p:nvSpPr>
          <p:cNvPr id="2" name="正方形/長方形 1">
            <a:extLst>
              <a:ext uri="{FF2B5EF4-FFF2-40B4-BE49-F238E27FC236}">
                <a16:creationId xmlns:a16="http://schemas.microsoft.com/office/drawing/2014/main" id="{74B87260-EAA0-3357-A8F7-249364BC7ACC}"/>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5FAC299-3F92-1D13-D40F-E0FACC340FDC}"/>
              </a:ext>
            </a:extLst>
          </p:cNvPr>
          <p:cNvSpPr/>
          <p:nvPr/>
        </p:nvSpPr>
        <p:spPr>
          <a:xfrm>
            <a:off x="4676257" y="636666"/>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A23DC45-60B3-289B-4EAD-C5EDDD3C8AC5}"/>
              </a:ext>
            </a:extLst>
          </p:cNvPr>
          <p:cNvSpPr/>
          <p:nvPr/>
        </p:nvSpPr>
        <p:spPr>
          <a:xfrm>
            <a:off x="4677569" y="2336372"/>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065CD11F-8FDC-B07B-B8C6-40BD222B60BF}"/>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7" name="表 6">
            <a:extLst>
              <a:ext uri="{FF2B5EF4-FFF2-40B4-BE49-F238E27FC236}">
                <a16:creationId xmlns:a16="http://schemas.microsoft.com/office/drawing/2014/main" id="{5973ABB2-0177-751E-81BE-1CC6C0217796}"/>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endParaRPr lang="ja-JP" sz="11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9" name="正方形/長方形 8">
            <a:extLst>
              <a:ext uri="{FF2B5EF4-FFF2-40B4-BE49-F238E27FC236}">
                <a16:creationId xmlns:a16="http://schemas.microsoft.com/office/drawing/2014/main" id="{4F41FB1C-471C-F4A2-347C-5C53EF3C11CD}"/>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031E7F4-9213-6F70-C091-0EC2F030F396}"/>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27CA68C4-1FF2-A013-736C-4F749A14B76E}"/>
              </a:ext>
            </a:extLst>
          </p:cNvPr>
          <p:cNvSpPr txBox="1"/>
          <p:nvPr/>
        </p:nvSpPr>
        <p:spPr>
          <a:xfrm>
            <a:off x="4649435" y="671097"/>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01AE9BA-465E-FBB0-82D6-00CEEC02E790}"/>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BDEF6C-7BCC-FB5C-881D-0D827C746256}"/>
              </a:ext>
            </a:extLst>
          </p:cNvPr>
          <p:cNvSpPr txBox="1"/>
          <p:nvPr/>
        </p:nvSpPr>
        <p:spPr>
          <a:xfrm>
            <a:off x="4632325" y="2372885"/>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ECDC5D7-8307-DFCD-A473-B71697138C56}"/>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245EED8-ED77-3694-1E5A-249BFF37218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DF02EE-09F0-45A7-AB5D-9BFDA7F27E92}"/>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26F956F1-FBA5-385F-B32C-06EA44C9CC8F}"/>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43</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A799D17A-5C29-4E31-81F0-0A83CABB4C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40FEFC0D-0EC1-4D85-92E9-385FCD1A76A1}"/>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8C155D66-016D-4FB7-92FA-DA3907039122}"/>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0EF7EF62-EB28-1478-7B60-82A0C0C9D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CF62DA4-217E-A97F-9F80-A71B9F800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B4DE6F2E-F423-654E-12D6-0E460644DEF8}"/>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4767-1956-D1C4-35A7-0A1F65F0E13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0B2E36-C202-150F-9583-C88B7D3A63D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2F4FBCC2-CC33-B28A-297A-361D535DEE13}"/>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44</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0B78DD4-93EB-836D-D050-F3A32E335A0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49A5C479-C895-B1DC-31C2-96BBEC300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4055F219-3ADD-E0D2-410C-7A73C7411C4E}"/>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84EC8EA6-D2E7-0C1F-CD9F-A58A7A8EDF0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BCCF5C0E-8E53-71DA-0B8C-B76DD3B83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2013340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E358-7CCE-4021-E9AB-FC2275BC3D19}"/>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63EFA19-4E67-3E36-CF62-118BC6F43D5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45</a:t>
            </a:fld>
            <a:endParaRPr lang="ja-JP" altLang="en-US">
              <a:solidFill>
                <a:srgbClr val="898989"/>
              </a:solidFill>
            </a:endParaRPr>
          </a:p>
        </p:txBody>
      </p:sp>
      <p:sp>
        <p:nvSpPr>
          <p:cNvPr id="3" name="正方形/長方形 2">
            <a:extLst>
              <a:ext uri="{FF2B5EF4-FFF2-40B4-BE49-F238E27FC236}">
                <a16:creationId xmlns:a16="http://schemas.microsoft.com/office/drawing/2014/main" id="{83F568C2-0EB8-11A0-6C57-65B66252865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E162435-7E33-8A49-778E-17AE0387E9E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7C3AFF2-AFB5-9F98-411C-FF4588645E33}"/>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6F6E4D25-458A-7F06-4A63-65A07E1A147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37B6B06-1BCC-A2E1-EA15-796289FDE8E9}"/>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F5EDC927-A208-82AF-D0B8-29BE2CA0BD8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106CE9EE-C4E6-11FD-8DB9-04496D8AC6F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E2D2895-377E-BC86-8565-B603EDA8BAC2}"/>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FD5043DA-FF79-E3A5-AA33-E1F06A2B2923}"/>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2134FB54-2FA6-F4FF-9CD8-826926162B07}"/>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8E369C2F-7070-3AF3-58B6-B42A8A49D7C7}"/>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5C31C0D7-0F74-549B-802A-E1D9FF3B034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151F9902-750A-557E-EE18-AEACA0B1AFD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8DC74F0A-D0F0-2137-381D-8A30CFF28A2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DB0B996-A017-7382-3E34-F95894E68997}"/>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3722357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2E9CF-3EB0-0A50-21D5-929964D18604}"/>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24F3FC04-92E8-7A84-8F21-A790F69B993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46</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C5D72810-697D-9CD6-3E7D-BCF5661315DD}"/>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0434FDB-7C70-39CA-E5BD-BE606806804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A71100FC-56A6-E99F-7672-45500413D5E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0A4E062D-A712-CDDB-5BFD-25B7B1FB7087}"/>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0494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E9C3-2B0E-2791-7315-C72FD52665E5}"/>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08B1980-D5EA-F52E-F53F-4ED67D2956E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47</a:t>
            </a:fld>
            <a:endParaRPr lang="ja-JP" altLang="en-US">
              <a:solidFill>
                <a:srgbClr val="898989"/>
              </a:solidFill>
            </a:endParaRPr>
          </a:p>
        </p:txBody>
      </p:sp>
      <p:sp>
        <p:nvSpPr>
          <p:cNvPr id="3" name="正方形/長方形 2">
            <a:extLst>
              <a:ext uri="{FF2B5EF4-FFF2-40B4-BE49-F238E27FC236}">
                <a16:creationId xmlns:a16="http://schemas.microsoft.com/office/drawing/2014/main" id="{92CE013C-2AD2-1714-9774-651F3C395C5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36F3E332-7E5F-A79B-84B3-C0206BCE5F6C}"/>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CAD94A46-9EA8-FE5C-2374-702FA5122163}"/>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557497C-480B-7A2B-520B-BF24C2AB247C}"/>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18531432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ひきこもり状態にある方の状態像を学び、支援にあたってのポイントを理解する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3" y="2991045"/>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12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ひきこもりは現象や状態像であって、その人そのものではありません。</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12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社会的に孤立し、孤独を感じている状態にある人や、</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様々な生きづらさを抱えている状態の人です。</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1200"/>
              </a:spcBef>
              <a:spcAft>
                <a:spcPct val="0"/>
              </a:spcAft>
              <a:buClrTx/>
              <a:buSzTx/>
              <a:tabLst/>
              <a:defRPr/>
            </a:pPr>
            <a: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CW</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は、本人が望む未来を具体的に描けるよう、共に考え、</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選択しやすい情報提供に努めながら、</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意思表出や意思形成、自己決定につながる</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丁寧なサポートをすることが大切です。</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12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実際の支援場面においては、個々の状況によりどのような支援が必要か、</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「ひきこもり地域支援センター」等をはじめとするさまざまな人や機関と</a:t>
            </a:r>
            <a:b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連携しながら、支援を考えていきましょう。</a:t>
            </a: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Tree>
    <p:extLst>
      <p:ext uri="{BB962C8B-B14F-4D97-AF65-F5344CB8AC3E}">
        <p14:creationId xmlns:p14="http://schemas.microsoft.com/office/powerpoint/2010/main" val="2826997422"/>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4373254"/>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「ひきこもり」とは何かについて、基本的な知識を学んでいきます。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626348"/>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．「ひきこもり」について</a:t>
            </a:r>
          </a:p>
        </p:txBody>
      </p:sp>
      <p:sp>
        <p:nvSpPr>
          <p:cNvPr id="8" name="平行四辺形 7">
            <a:extLst>
              <a:ext uri="{FF2B5EF4-FFF2-40B4-BE49-F238E27FC236}">
                <a16:creationId xmlns:a16="http://schemas.microsoft.com/office/drawing/2014/main" id="{0C69DB5D-3D1B-9075-01F1-DE9F4F7CEE0D}"/>
              </a:ext>
            </a:extLst>
          </p:cNvPr>
          <p:cNvSpPr/>
          <p:nvPr/>
        </p:nvSpPr>
        <p:spPr>
          <a:xfrm>
            <a:off x="439738" y="2230017"/>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49</a:t>
            </a:fld>
            <a:endParaRPr lang="ja-JP" altLang="en-US" sz="1000">
              <a:solidFill>
                <a:srgbClr val="898989"/>
              </a:solidFill>
            </a:endParaRP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スライド番号プレースホルダー 1">
            <a:extLst>
              <a:ext uri="{FF2B5EF4-FFF2-40B4-BE49-F238E27FC236}">
                <a16:creationId xmlns:a16="http://schemas.microsoft.com/office/drawing/2014/main" id="{E660B45B-B0B0-0C60-DF1F-6FFB45402BE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92E733B-9FF7-4C2C-99C5-9E0E41F2F87D}" type="slidenum">
              <a:rPr lang="ja-JP" altLang="en-US" sz="1000">
                <a:solidFill>
                  <a:srgbClr val="898989"/>
                </a:solidFill>
              </a:rPr>
              <a:pPr>
                <a:lnSpc>
                  <a:spcPct val="100000"/>
                </a:lnSpc>
                <a:spcBef>
                  <a:spcPct val="0"/>
                </a:spcBef>
                <a:buFontTx/>
                <a:buNone/>
              </a:pPr>
              <a:t>50</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ADB86370-FEFC-ECFD-39EF-48CC3E5FBA71}"/>
              </a:ext>
            </a:extLst>
          </p:cNvPr>
          <p:cNvSpPr/>
          <p:nvPr/>
        </p:nvSpPr>
        <p:spPr>
          <a:xfrm>
            <a:off x="134938" y="976313"/>
            <a:ext cx="9636125" cy="4462760"/>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ひきこもり支援ハンドブック～寄り添うための羅針盤～ （概要版）</a:t>
            </a:r>
            <a:r>
              <a:rPr lang="en-US" altLang="ja-JP" sz="14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ひきこもり支援ハンドブック～寄り添うための羅針盤～</a:t>
            </a:r>
            <a:r>
              <a:rPr lang="en-US" altLang="ja-JP" sz="14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a:t>
            </a:r>
            <a:r>
              <a:rPr lang="en-US" altLang="ja-JP" sz="1400" dirty="0">
                <a:latin typeface="メイリオ" panose="020B0604030504040204" pitchFamily="50" charset="-128"/>
                <a:ea typeface="メイリオ" panose="020B0604030504040204" pitchFamily="50" charset="-128"/>
              </a:rPr>
              <a:t>WEB</a:t>
            </a:r>
            <a:r>
              <a:rPr lang="ja-JP" altLang="en-US" sz="1400" dirty="0">
                <a:latin typeface="メイリオ" panose="020B0604030504040204" pitchFamily="50" charset="-128"/>
                <a:ea typeface="メイリオ" panose="020B0604030504040204" pitchFamily="50" charset="-128"/>
              </a:rPr>
              <a:t>サイト</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ひきこもり支援推進事業</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24</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solidFill>
                  <a:schemeClr val="tx1"/>
                </a:solidFill>
                <a:latin typeface="メイリオ" panose="020B0604030504040204" pitchFamily="50" charset="-128"/>
                <a:ea typeface="メイリオ" panose="020B0604030504040204" pitchFamily="50" charset="-128"/>
              </a:rPr>
              <a:t> </a:t>
            </a:r>
            <a:br>
              <a:rPr lang="en-US" altLang="ja-JP" sz="1400" dirty="0">
                <a:latin typeface="メイリオ" panose="020B0604030504040204" pitchFamily="50" charset="-128"/>
                <a:ea typeface="メイリオ" panose="020B0604030504040204" pitchFamily="50" charset="-128"/>
              </a:rPr>
            </a:br>
            <a:r>
              <a:rPr lang="en-US" altLang="ja-JP" sz="1400" dirty="0">
                <a:latin typeface="メイリオ" panose="020B0604030504040204" pitchFamily="50" charset="-128"/>
                <a:ea typeface="メイリオ" panose="020B0604030504040204" pitchFamily="50" charset="-128"/>
                <a:hlinkClick r:id="rId3"/>
              </a:rPr>
              <a:t>https://www.mhlw.go.jp/stf/seisakunitsuite/bunya/hukushi_kaigo/seikatsuhogo/hikikomori/index.html</a:t>
            </a:r>
            <a:endParaRPr lang="de-DE"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a:t>
            </a:r>
            <a:r>
              <a:rPr lang="en-US" altLang="ja-JP" sz="1400" dirty="0">
                <a:latin typeface="メイリオ" panose="020B0604030504040204" pitchFamily="50" charset="-128"/>
                <a:ea typeface="メイリオ" panose="020B0604030504040204" pitchFamily="50" charset="-128"/>
              </a:rPr>
              <a:t>WEB</a:t>
            </a:r>
            <a:r>
              <a:rPr lang="ja-JP" altLang="en-US" sz="1400" dirty="0">
                <a:latin typeface="メイリオ" panose="020B0604030504040204" pitchFamily="50" charset="-128"/>
                <a:ea typeface="メイリオ" panose="020B0604030504040204" pitchFamily="50" charset="-128"/>
              </a:rPr>
              <a:t>サイト</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ひきこもり</a:t>
            </a:r>
            <a:r>
              <a:rPr lang="en-US" altLang="ja-JP" sz="1400" dirty="0">
                <a:latin typeface="メイリオ" panose="020B0604030504040204" pitchFamily="50" charset="-128"/>
                <a:ea typeface="メイリオ" panose="020B0604030504040204" pitchFamily="50" charset="-128"/>
              </a:rPr>
              <a:t>VOICE STATION』</a:t>
            </a:r>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24</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solidFill>
                  <a:schemeClr val="tx1"/>
                </a:solidFill>
                <a:latin typeface="メイリオ" panose="020B0604030504040204" pitchFamily="50" charset="-128"/>
                <a:ea typeface="メイリオ" panose="020B0604030504040204" pitchFamily="50" charset="-128"/>
              </a:rPr>
              <a:t> </a:t>
            </a:r>
            <a:br>
              <a:rPr lang="en-US" altLang="ja-JP" sz="1400" dirty="0">
                <a:latin typeface="メイリオ" panose="020B0604030504040204" pitchFamily="50" charset="-128"/>
                <a:ea typeface="メイリオ" panose="020B0604030504040204" pitchFamily="50" charset="-128"/>
              </a:rPr>
            </a:br>
            <a:r>
              <a:rPr lang="en-US" altLang="ja-JP" sz="1400" dirty="0">
                <a:latin typeface="メイリオ" panose="020B0604030504040204" pitchFamily="50" charset="-128"/>
                <a:ea typeface="メイリオ" panose="020B0604030504040204" pitchFamily="50" charset="-128"/>
                <a:hlinkClick r:id="rId4"/>
              </a:rPr>
              <a:t>https://hikikomori-voice-station.mhlw.go.jp/</a:t>
            </a:r>
            <a:endParaRPr lang="de-DE"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厚生労働省社会・援護局地域福祉課</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第</a:t>
            </a:r>
            <a:r>
              <a:rPr lang="en-US" altLang="ja-JP" sz="1400" dirty="0">
                <a:latin typeface="メイリオ" panose="020B0604030504040204" pitchFamily="50" charset="-128"/>
                <a:ea typeface="メイリオ" panose="020B0604030504040204" pitchFamily="50" charset="-128"/>
              </a:rPr>
              <a:t>174</a:t>
            </a:r>
            <a:r>
              <a:rPr lang="ja-JP" altLang="en-US" sz="1400" dirty="0">
                <a:latin typeface="メイリオ" panose="020B0604030504040204" pitchFamily="50" charset="-128"/>
                <a:ea typeface="メイリオ" panose="020B0604030504040204" pitchFamily="50" charset="-128"/>
              </a:rPr>
              <a:t>回市町村職員を対象としたセミナー ひきこもり支援施策について</a:t>
            </a:r>
            <a:r>
              <a:rPr lang="en-US" altLang="ja-JP" sz="1400" dirty="0">
                <a:latin typeface="メイリオ" panose="020B0604030504040204" pitchFamily="50" charset="-128"/>
                <a:ea typeface="メイリオ" panose="020B0604030504040204" pitchFamily="50" charset="-128"/>
              </a:rPr>
              <a:t>』</a:t>
            </a:r>
            <a:br>
              <a:rPr lang="en-US" altLang="ja-JP" sz="1400" dirty="0">
                <a:latin typeface="メイリオ" panose="020B0604030504040204" pitchFamily="50" charset="-128"/>
                <a:ea typeface="メイリオ" panose="020B0604030504040204" pitchFamily="50" charset="-128"/>
              </a:rPr>
            </a:br>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24</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solidFill>
                  <a:schemeClr val="tx1"/>
                </a:solidFill>
                <a:latin typeface="メイリオ" panose="020B0604030504040204" pitchFamily="50" charset="-128"/>
                <a:ea typeface="メイリオ" panose="020B0604030504040204" pitchFamily="50" charset="-128"/>
              </a:rPr>
              <a:t>  </a:t>
            </a:r>
            <a:r>
              <a:rPr lang="en-US" altLang="ja-JP" sz="1400" dirty="0">
                <a:latin typeface="メイリオ" panose="020B0604030504040204" pitchFamily="50" charset="-128"/>
                <a:ea typeface="メイリオ" panose="020B0604030504040204" pitchFamily="50" charset="-128"/>
              </a:rPr>
              <a:t> </a:t>
            </a:r>
            <a:r>
              <a:rPr lang="en-US" altLang="ja-JP" sz="1400" dirty="0">
                <a:latin typeface="メイリオ" panose="020B0604030504040204" pitchFamily="50" charset="-128"/>
                <a:ea typeface="メイリオ" panose="020B0604030504040204" pitchFamily="50" charset="-128"/>
                <a:hlinkClick r:id="rId5"/>
              </a:rPr>
              <a:t>https://www.mhlw.go.jp/stf/newpage_40970.html</a:t>
            </a:r>
            <a:endParaRPr lang="en-US"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400" dirty="0">
                <a:latin typeface="メイリオ" panose="020B0604030504040204" pitchFamily="50" charset="-128"/>
                <a:ea typeface="メイリオ" panose="020B0604030504040204" pitchFamily="50" charset="-128"/>
              </a:rPr>
              <a:t>新保美香「</a:t>
            </a:r>
            <a:r>
              <a:rPr lang="ja-JP" altLang="en-US" sz="1400" dirty="0">
                <a:latin typeface="メイリオ" panose="020B0604030504040204" pitchFamily="50" charset="-128"/>
                <a:ea typeface="メイリオ" panose="020B0604030504040204" pitchFamily="50" charset="-128"/>
              </a:rPr>
              <a:t>ケースワ－カーのための対人援助技術：ひきこもり状態にある方への支援を考える</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令和</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年度　生活保護ケースワーカー全国研修会資料</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厚生労働省社会・援護局保護課</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令和</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8</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8</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latin typeface="メイリオ" panose="020B0604030504040204" pitchFamily="50" charset="-128"/>
                <a:ea typeface="メイリオ" panose="020B0604030504040204" pitchFamily="50" charset="-128"/>
              </a:rPr>
              <a:t>8</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9</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400" dirty="0">
                <a:latin typeface="メイリオ" panose="020B0604030504040204" pitchFamily="50" charset="-128"/>
                <a:ea typeface="メイリオ" panose="020B0604030504040204" pitchFamily="50" charset="-128"/>
              </a:rPr>
              <a:t>厚生労働省</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ひきこもりの評価・支援に関するガイドライン（概要）</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24</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solidFill>
                  <a:schemeClr val="tx1"/>
                </a:solidFill>
                <a:latin typeface="メイリオ" panose="020B0604030504040204" pitchFamily="50" charset="-128"/>
                <a:ea typeface="メイリオ" panose="020B0604030504040204" pitchFamily="50" charset="-128"/>
              </a:rPr>
              <a:t> </a:t>
            </a:r>
            <a:br>
              <a:rPr lang="en-US" altLang="ja-JP" sz="1400" dirty="0">
                <a:latin typeface="メイリオ" panose="020B0604030504040204" pitchFamily="50" charset="-128"/>
                <a:ea typeface="メイリオ" panose="020B0604030504040204" pitchFamily="50" charset="-128"/>
              </a:rPr>
            </a:br>
            <a:r>
              <a:rPr lang="en-US" altLang="ja-JP" sz="1400" dirty="0">
                <a:latin typeface="メイリオ" panose="020B0604030504040204" pitchFamily="50" charset="-128"/>
                <a:ea typeface="メイリオ" panose="020B0604030504040204" pitchFamily="50" charset="-128"/>
              </a:rPr>
              <a:t> </a:t>
            </a:r>
            <a:r>
              <a:rPr lang="en-US" altLang="ja-JP" sz="1400" dirty="0">
                <a:latin typeface="メイリオ" panose="020B0604030504040204" pitchFamily="50" charset="-128"/>
                <a:ea typeface="メイリオ" panose="020B0604030504040204" pitchFamily="50" charset="-128"/>
                <a:hlinkClick r:id="rId6"/>
              </a:rPr>
              <a:t>https://www.mhlw.go.jp/file/06-Seisakujouhou-12000000-Shakaiengokyoku-Shakai/0000147786.pdf</a:t>
            </a:r>
            <a:endParaRPr lang="en-US"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社会的包摂サポートセンター編</a:t>
            </a:r>
            <a:r>
              <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相談支援員必携 事例で見る生活困窮者</a:t>
            </a:r>
            <a:r>
              <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中央法規出版</a:t>
            </a:r>
            <a:r>
              <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,2015</a:t>
            </a: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年</a:t>
            </a:r>
            <a:r>
              <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endParaRPr kumimoji="1" lang="en-US" altLang="ja-JP" sz="16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AB43F-608D-2C80-AE0D-CBD888FDAA8E}"/>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A57A543F-D47A-28F7-D71D-A974A379AB7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11268" name="テキスト ボックス 8">
            <a:extLst>
              <a:ext uri="{FF2B5EF4-FFF2-40B4-BE49-F238E27FC236}">
                <a16:creationId xmlns:a16="http://schemas.microsoft.com/office/drawing/2014/main" id="{C9B2FEB5-4253-C591-9B53-F55917A1936B}"/>
              </a:ext>
            </a:extLst>
          </p:cNvPr>
          <p:cNvSpPr txBox="1">
            <a:spLocks noChangeArrowheads="1"/>
          </p:cNvSpPr>
          <p:nvPr/>
        </p:nvSpPr>
        <p:spPr bwMode="auto">
          <a:xfrm>
            <a:off x="403224" y="693584"/>
            <a:ext cx="9099551" cy="86631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buFont typeface="Wingdings" panose="05000000000000000000" pitchFamily="2" charset="2"/>
              <a:buChar char="l"/>
              <a:defRPr/>
            </a:pPr>
            <a:r>
              <a:rPr lang="ja-JP" altLang="en-US" sz="1600" spc="100" dirty="0">
                <a:latin typeface="メイリオ" panose="020B0604030504040204" pitchFamily="50" charset="-128"/>
                <a:ea typeface="メイリオ" panose="020B0604030504040204" pitchFamily="50" charset="-128"/>
              </a:rPr>
              <a:t>令和</a:t>
            </a:r>
            <a:r>
              <a:rPr lang="en-US" altLang="ja-JP" sz="1600" spc="100" dirty="0">
                <a:latin typeface="メイリオ" panose="020B0604030504040204" pitchFamily="50" charset="-128"/>
                <a:ea typeface="メイリオ" panose="020B0604030504040204" pitchFamily="50" charset="-128"/>
              </a:rPr>
              <a:t>4</a:t>
            </a:r>
            <a:r>
              <a:rPr lang="ja-JP" altLang="en-US" sz="1600" spc="100" dirty="0">
                <a:latin typeface="メイリオ" panose="020B0604030504040204" pitchFamily="50" charset="-128"/>
                <a:ea typeface="メイリオ" panose="020B0604030504040204" pitchFamily="50" charset="-128"/>
              </a:rPr>
              <a:t>年度、内閣府が実施した</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こども・若者の意識と生活に関する調査</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によると、</a:t>
            </a:r>
            <a:br>
              <a:rPr lang="en-US" altLang="ja-JP" sz="1600" spc="100" dirty="0">
                <a:latin typeface="メイリオ" panose="020B0604030504040204" pitchFamily="50" charset="-128"/>
                <a:ea typeface="メイリオ" panose="020B0604030504040204" pitchFamily="50" charset="-128"/>
              </a:rPr>
            </a:br>
            <a:r>
              <a:rPr lang="ja-JP" altLang="en-US" sz="1600" spc="100" dirty="0">
                <a:latin typeface="メイリオ" panose="020B0604030504040204" pitchFamily="50" charset="-128"/>
                <a:ea typeface="メイリオ" panose="020B0604030504040204" pitchFamily="50" charset="-128"/>
              </a:rPr>
              <a:t>広義のひきこもり状態にある方は、</a:t>
            </a:r>
            <a:r>
              <a:rPr lang="en-US" altLang="ja-JP" sz="1600" spc="100" dirty="0">
                <a:latin typeface="メイリオ" panose="020B0604030504040204" pitchFamily="50" charset="-128"/>
                <a:ea typeface="メイリオ" panose="020B0604030504040204" pitchFamily="50" charset="-128"/>
              </a:rPr>
              <a:t>15</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39</a:t>
            </a:r>
            <a:r>
              <a:rPr lang="ja-JP" altLang="en-US" sz="1600" spc="100" dirty="0">
                <a:latin typeface="メイリオ" panose="020B0604030504040204" pitchFamily="50" charset="-128"/>
                <a:ea typeface="メイリオ" panose="020B0604030504040204" pitchFamily="50" charset="-128"/>
              </a:rPr>
              <a:t>歳で</a:t>
            </a:r>
            <a:r>
              <a:rPr lang="en-US" altLang="ja-JP" sz="1600" spc="100" dirty="0">
                <a:latin typeface="メイリオ" panose="020B0604030504040204" pitchFamily="50" charset="-128"/>
                <a:ea typeface="メイリオ" panose="020B0604030504040204" pitchFamily="50" charset="-128"/>
              </a:rPr>
              <a:t>2.05</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40</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64</a:t>
            </a:r>
            <a:r>
              <a:rPr lang="ja-JP" altLang="en-US" sz="1600" spc="100" dirty="0">
                <a:latin typeface="メイリオ" panose="020B0604030504040204" pitchFamily="50" charset="-128"/>
                <a:ea typeface="メイリオ" panose="020B0604030504040204" pitchFamily="50" charset="-128"/>
              </a:rPr>
              <a:t>歳で</a:t>
            </a:r>
            <a:r>
              <a:rPr lang="en-US" altLang="ja-JP" sz="1600" spc="100" dirty="0">
                <a:latin typeface="メイリオ" panose="020B0604030504040204" pitchFamily="50" charset="-128"/>
                <a:ea typeface="メイリオ" panose="020B0604030504040204" pitchFamily="50" charset="-128"/>
              </a:rPr>
              <a:t>2.02</a:t>
            </a:r>
            <a:r>
              <a:rPr lang="ja-JP" altLang="en-US" sz="1600" spc="100" dirty="0">
                <a:latin typeface="メイリオ" panose="020B0604030504040204" pitchFamily="50" charset="-128"/>
                <a:ea typeface="メイリオ" panose="020B0604030504040204" pitchFamily="50" charset="-128"/>
              </a:rPr>
              <a:t>％となっています。</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None/>
              <a:defRPr/>
            </a:pPr>
            <a:endParaRPr lang="en-US" altLang="ja-JP" sz="16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7DE8236C-4998-9969-2FF3-AD5F59C877B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１．ひきこもり状態にある方の割合</a:t>
            </a:r>
          </a:p>
        </p:txBody>
      </p:sp>
      <p:sp>
        <p:nvSpPr>
          <p:cNvPr id="4" name="正方形/長方形 3">
            <a:extLst>
              <a:ext uri="{FF2B5EF4-FFF2-40B4-BE49-F238E27FC236}">
                <a16:creationId xmlns:a16="http://schemas.microsoft.com/office/drawing/2014/main" id="{1D9DCCA0-535A-941E-9164-10F8542C43F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．「ひきこもり」について</a:t>
            </a:r>
          </a:p>
        </p:txBody>
      </p:sp>
      <p:sp>
        <p:nvSpPr>
          <p:cNvPr id="17" name="四角形: 角を丸くする 16">
            <a:extLst>
              <a:ext uri="{FF2B5EF4-FFF2-40B4-BE49-F238E27FC236}">
                <a16:creationId xmlns:a16="http://schemas.microsoft.com/office/drawing/2014/main" id="{B2DA4035-E981-DE3F-2FD1-83B2DD1317F9}"/>
              </a:ext>
            </a:extLst>
          </p:cNvPr>
          <p:cNvSpPr/>
          <p:nvPr/>
        </p:nvSpPr>
        <p:spPr>
          <a:xfrm>
            <a:off x="5446891" y="2427122"/>
            <a:ext cx="4271267" cy="2975470"/>
          </a:xfrm>
          <a:prstGeom prst="roundRect">
            <a:avLst>
              <a:gd name="adj" fmla="val 4745"/>
            </a:avLst>
          </a:prstGeom>
          <a:noFill/>
          <a:ln>
            <a:solidFill>
              <a:schemeClr val="tx1">
                <a:lumMod val="75000"/>
                <a:lumOff val="2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（注）本調査における「広義のひきこもり群」の定義 </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「普段どのくらい外出しますか」という質問に対し、下記の</a:t>
            </a:r>
            <a:r>
              <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のいずれかであると回答し、かつ、その状態となって６か月以上である回答をした者</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１自分の趣味に関する用事のときだけ外出する</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２近所のコンビニなどには出かける</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３自室からは出るが、家からは出ない</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４自室からほとんど出ない</a:t>
            </a:r>
            <a:endParaRPr kumimoji="0" lang="en-US" altLang="ja-JP"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ja-JP" altLang="en-US" sz="11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ただし、次の者を除く。</a:t>
            </a:r>
          </a:p>
          <a:p>
            <a:pPr marL="228600" marR="0" lvl="0" indent="-228600" algn="l" defTabSz="457200" rtl="0" eaLnBrk="0" fontAlgn="base" latinLnBrk="0" hangingPunct="0">
              <a:lnSpc>
                <a:spcPct val="100000"/>
              </a:lnSpc>
              <a:spcBef>
                <a:spcPct val="0"/>
              </a:spcBef>
              <a:spcAft>
                <a:spcPct val="0"/>
              </a:spcAft>
              <a:buClrTx/>
              <a:buSzTx/>
              <a:buFont typeface="+mj-ea"/>
              <a:buAutoNum type="circleNumDbPlain"/>
              <a:tabLst/>
              <a:defRPr/>
            </a:pPr>
            <a:r>
              <a:rPr kumimoji="0" lang="ja-JP" altLang="en-US" sz="105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現在、就業中である旨の回答をしている者等</a:t>
            </a:r>
            <a:endParaRPr kumimoji="0" lang="en-US" altLang="ja-JP" sz="105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28600" marR="0" lvl="0" indent="-228600" algn="l" defTabSz="457200" rtl="0" eaLnBrk="0" fontAlgn="base" latinLnBrk="0" hangingPunct="0">
              <a:lnSpc>
                <a:spcPct val="100000"/>
              </a:lnSpc>
              <a:spcBef>
                <a:spcPct val="0"/>
              </a:spcBef>
              <a:spcAft>
                <a:spcPct val="0"/>
              </a:spcAft>
              <a:buClrTx/>
              <a:buSzTx/>
              <a:buFont typeface="+mj-ea"/>
              <a:buAutoNum type="circleNumDbPlain"/>
              <a:tabLst/>
              <a:defRPr/>
            </a:pPr>
            <a:r>
              <a:rPr kumimoji="0" lang="ja-JP" altLang="en-US" sz="105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身体的な病気等を現在の外出状況の理由としている者</a:t>
            </a:r>
            <a:endParaRPr kumimoji="0" lang="en-US" altLang="ja-JP" sz="105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228600" marR="0" lvl="0" indent="-228600" algn="l" defTabSz="457200" rtl="0" eaLnBrk="0" fontAlgn="base" latinLnBrk="0" hangingPunct="0">
              <a:lnSpc>
                <a:spcPct val="100000"/>
              </a:lnSpc>
              <a:spcBef>
                <a:spcPct val="0"/>
              </a:spcBef>
              <a:spcAft>
                <a:spcPct val="0"/>
              </a:spcAft>
              <a:buClrTx/>
              <a:buSzTx/>
              <a:buFont typeface="+mj-ea"/>
              <a:buAutoNum type="circleNumDbPlain"/>
              <a:tabLst/>
              <a:defRPr/>
            </a:pPr>
            <a:r>
              <a:rPr kumimoji="0" lang="ja-JP" altLang="en-US" sz="105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専業主婦・主夫・家事手伝いであると回答している者や出産・育児を現在の外出状況の理由としている者等のうち、最近６か月以内に家族以外の人と 「よく会話した」「ときどき会話した」と回答している者</a:t>
            </a:r>
          </a:p>
        </p:txBody>
      </p:sp>
      <p:sp>
        <p:nvSpPr>
          <p:cNvPr id="8" name="テキスト ボックス 7">
            <a:extLst>
              <a:ext uri="{FF2B5EF4-FFF2-40B4-BE49-F238E27FC236}">
                <a16:creationId xmlns:a16="http://schemas.microsoft.com/office/drawing/2014/main" id="{4665FFB5-BA3A-7E44-11FB-9A3F657E71E5}"/>
              </a:ext>
            </a:extLst>
          </p:cNvPr>
          <p:cNvSpPr txBox="1"/>
          <p:nvPr/>
        </p:nvSpPr>
        <p:spPr>
          <a:xfrm>
            <a:off x="231776" y="5872028"/>
            <a:ext cx="9271000" cy="461665"/>
          </a:xfrm>
          <a:prstGeom prst="rect">
            <a:avLst/>
          </a:prstGeom>
          <a:noFill/>
        </p:spPr>
        <p:txBody>
          <a:bodyPr wrap="square">
            <a:spAutoFit/>
          </a:bodyPr>
          <a:lstStyle/>
          <a:p>
            <a:pPr algn="ctr" eaLnBrk="1" fontAlgn="auto" hangingPunct="1">
              <a:spcBef>
                <a:spcPts val="0"/>
              </a:spcBef>
              <a:spcAft>
                <a:spcPts val="0"/>
              </a:spcAft>
              <a:defRPr/>
            </a:pPr>
            <a:r>
              <a:rPr kumimoji="1" lang="ja-JP" altLang="en-US" sz="2400" b="1" spc="100" dirty="0">
                <a:solidFill>
                  <a:srgbClr val="C00000"/>
                </a:solidFill>
                <a:latin typeface="メイリオ" panose="020B0604030504040204" pitchFamily="50" charset="-128"/>
                <a:ea typeface="メイリオ" panose="020B0604030504040204" pitchFamily="50" charset="-128"/>
              </a:rPr>
              <a:t>いずれの年代においても約</a:t>
            </a:r>
            <a:r>
              <a:rPr kumimoji="1" lang="en-US" altLang="ja-JP" sz="2400" b="1" spc="100" dirty="0">
                <a:solidFill>
                  <a:srgbClr val="C00000"/>
                </a:solidFill>
                <a:latin typeface="メイリオ" panose="020B0604030504040204" pitchFamily="50" charset="-128"/>
                <a:ea typeface="メイリオ" panose="020B0604030504040204" pitchFamily="50" charset="-128"/>
              </a:rPr>
              <a:t>50</a:t>
            </a:r>
            <a:r>
              <a:rPr kumimoji="1" lang="ja-JP" altLang="en-US" sz="2400" b="1" spc="100" dirty="0">
                <a:solidFill>
                  <a:srgbClr val="C00000"/>
                </a:solidFill>
                <a:latin typeface="メイリオ" panose="020B0604030504040204" pitchFamily="50" charset="-128"/>
                <a:ea typeface="メイリオ" panose="020B0604030504040204" pitchFamily="50" charset="-128"/>
              </a:rPr>
              <a:t>人に１人の割合</a:t>
            </a:r>
            <a:endParaRPr kumimoji="1" lang="en-US" altLang="ja-JP" sz="2400" b="1" spc="100" dirty="0">
              <a:solidFill>
                <a:srgbClr val="C00000"/>
              </a:solidFill>
              <a:latin typeface="メイリオ" panose="020B0604030504040204" pitchFamily="50" charset="-128"/>
              <a:ea typeface="メイリオ" panose="020B0604030504040204" pitchFamily="50" charset="-128"/>
            </a:endParaRPr>
          </a:p>
        </p:txBody>
      </p:sp>
      <p:sp>
        <p:nvSpPr>
          <p:cNvPr id="15" name="二等辺三角形 14">
            <a:extLst>
              <a:ext uri="{FF2B5EF4-FFF2-40B4-BE49-F238E27FC236}">
                <a16:creationId xmlns:a16="http://schemas.microsoft.com/office/drawing/2014/main" id="{CAA9945B-89A1-FC62-DA89-45C0DAAE8CD5}"/>
              </a:ext>
            </a:extLst>
          </p:cNvPr>
          <p:cNvSpPr/>
          <p:nvPr/>
        </p:nvSpPr>
        <p:spPr>
          <a:xfrm flipV="1">
            <a:off x="4712674" y="5565009"/>
            <a:ext cx="480646" cy="180000"/>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3E1AE29B-38F0-7BDA-FDAC-62AF77126620}"/>
              </a:ext>
            </a:extLst>
          </p:cNvPr>
          <p:cNvSpPr txBox="1"/>
          <p:nvPr/>
        </p:nvSpPr>
        <p:spPr>
          <a:xfrm>
            <a:off x="317497" y="1638666"/>
            <a:ext cx="9271000" cy="738664"/>
          </a:xfrm>
          <a:prstGeom prst="rect">
            <a:avLst/>
          </a:prstGeom>
          <a:noFill/>
        </p:spPr>
        <p:txBody>
          <a:bodyPr wrap="square">
            <a:spAutoFit/>
          </a:bodyPr>
          <a:lstStyle/>
          <a:p>
            <a:r>
              <a:rPr lang="en-US" altLang="ja-JP" sz="1050" spc="100" dirty="0">
                <a:latin typeface="メイリオ" panose="020B0604030504040204" pitchFamily="50" charset="-128"/>
                <a:ea typeface="メイリオ" panose="020B0604030504040204" pitchFamily="50" charset="-128"/>
              </a:rPr>
              <a:t>【</a:t>
            </a:r>
            <a:r>
              <a:rPr lang="ja-JP" altLang="en-US" sz="1050" spc="100" dirty="0">
                <a:latin typeface="メイリオ" panose="020B0604030504040204" pitchFamily="50" charset="-128"/>
                <a:ea typeface="メイリオ" panose="020B0604030504040204" pitchFamily="50" charset="-128"/>
              </a:rPr>
              <a:t>調査対象</a:t>
            </a:r>
            <a:r>
              <a:rPr lang="en-US" altLang="ja-JP" sz="1050" spc="100" dirty="0">
                <a:latin typeface="メイリオ" panose="020B0604030504040204" pitchFamily="50" charset="-128"/>
                <a:ea typeface="メイリオ" panose="020B0604030504040204" pitchFamily="50" charset="-128"/>
              </a:rPr>
              <a:t>】</a:t>
            </a:r>
          </a:p>
          <a:p>
            <a:r>
              <a:rPr lang="en-US" altLang="ja-JP" sz="1050" spc="100" dirty="0">
                <a:latin typeface="メイリオ" panose="020B0604030504040204" pitchFamily="50" charset="-128"/>
                <a:ea typeface="メイリオ" panose="020B0604030504040204" pitchFamily="50" charset="-128"/>
              </a:rPr>
              <a:t>①10</a:t>
            </a:r>
            <a:r>
              <a:rPr lang="ja-JP" altLang="en-US" sz="1050" spc="100" dirty="0">
                <a:latin typeface="メイリオ" panose="020B0604030504040204" pitchFamily="50" charset="-128"/>
                <a:ea typeface="メイリオ" panose="020B0604030504040204" pitchFamily="50" charset="-128"/>
              </a:rPr>
              <a:t>歳～</a:t>
            </a:r>
            <a:r>
              <a:rPr lang="en-US" altLang="ja-JP" sz="1050" spc="100" dirty="0">
                <a:latin typeface="メイリオ" panose="020B0604030504040204" pitchFamily="50" charset="-128"/>
                <a:ea typeface="メイリオ" panose="020B0604030504040204" pitchFamily="50" charset="-128"/>
              </a:rPr>
              <a:t>39</a:t>
            </a:r>
            <a:r>
              <a:rPr lang="ja-JP" altLang="en-US" sz="1050" spc="100" dirty="0">
                <a:latin typeface="メイリオ" panose="020B0604030504040204" pitchFamily="50" charset="-128"/>
                <a:ea typeface="メイリオ" panose="020B0604030504040204" pitchFamily="50" charset="-128"/>
              </a:rPr>
              <a:t>歳（令和４年４月１日現在）の男女 </a:t>
            </a:r>
            <a:r>
              <a:rPr lang="en-US" altLang="ja-JP" sz="1050" spc="100" dirty="0">
                <a:latin typeface="メイリオ" panose="020B0604030504040204" pitchFamily="50" charset="-128"/>
                <a:ea typeface="メイリオ" panose="020B0604030504040204" pitchFamily="50" charset="-128"/>
              </a:rPr>
              <a:t>8,555</a:t>
            </a:r>
            <a:r>
              <a:rPr lang="ja-JP" altLang="en-US" sz="1050" spc="100" dirty="0">
                <a:latin typeface="メイリオ" panose="020B0604030504040204" pitchFamily="50" charset="-128"/>
                <a:ea typeface="メイリオ" panose="020B0604030504040204" pitchFamily="50" charset="-128"/>
              </a:rPr>
              <a:t>人</a:t>
            </a:r>
            <a:r>
              <a:rPr lang="en-US" altLang="ja-JP" sz="1050" spc="100" dirty="0">
                <a:latin typeface="メイリオ" panose="020B0604030504040204" pitchFamily="50" charset="-128"/>
                <a:ea typeface="メイリオ" panose="020B0604030504040204" pitchFamily="50" charset="-128"/>
              </a:rPr>
              <a:t>/20,000</a:t>
            </a:r>
            <a:r>
              <a:rPr lang="ja-JP" altLang="en-US" sz="1050" spc="100" dirty="0">
                <a:latin typeface="メイリオ" panose="020B0604030504040204" pitchFamily="50" charset="-128"/>
                <a:ea typeface="メイリオ" panose="020B0604030504040204" pitchFamily="50" charset="-128"/>
              </a:rPr>
              <a:t>人（有効回収率</a:t>
            </a:r>
            <a:r>
              <a:rPr lang="en-US" altLang="ja-JP" sz="1050" spc="100" dirty="0">
                <a:latin typeface="メイリオ" panose="020B0604030504040204" pitchFamily="50" charset="-128"/>
                <a:ea typeface="メイリオ" panose="020B0604030504040204" pitchFamily="50" charset="-128"/>
              </a:rPr>
              <a:t>42.8%</a:t>
            </a:r>
            <a:r>
              <a:rPr lang="ja-JP" altLang="en-US" sz="1050" spc="100" dirty="0">
                <a:latin typeface="メイリオ" panose="020B0604030504040204" pitchFamily="50" charset="-128"/>
                <a:ea typeface="メイリオ" panose="020B0604030504040204" pitchFamily="50" charset="-128"/>
              </a:rPr>
              <a:t>）</a:t>
            </a:r>
            <a:endParaRPr lang="en-US" altLang="ja-JP" sz="1050" spc="100" dirty="0">
              <a:latin typeface="メイリオ" panose="020B0604030504040204" pitchFamily="50" charset="-128"/>
              <a:ea typeface="メイリオ" panose="020B0604030504040204" pitchFamily="50" charset="-128"/>
            </a:endParaRPr>
          </a:p>
          <a:p>
            <a:r>
              <a:rPr lang="ja-JP" altLang="en-US" sz="1050" spc="100" dirty="0">
                <a:latin typeface="メイリオ" panose="020B0604030504040204" pitchFamily="50" charset="-128"/>
                <a:ea typeface="メイリオ" panose="020B0604030504040204" pitchFamily="50" charset="-128"/>
              </a:rPr>
              <a:t>②</a:t>
            </a:r>
            <a:r>
              <a:rPr lang="en-US" altLang="ja-JP" sz="1050" spc="100" dirty="0">
                <a:latin typeface="メイリオ" panose="020B0604030504040204" pitchFamily="50" charset="-128"/>
                <a:ea typeface="メイリオ" panose="020B0604030504040204" pitchFamily="50" charset="-128"/>
              </a:rPr>
              <a:t>40</a:t>
            </a:r>
            <a:r>
              <a:rPr lang="ja-JP" altLang="en-US" sz="1050" spc="100" dirty="0">
                <a:latin typeface="メイリオ" panose="020B0604030504040204" pitchFamily="50" charset="-128"/>
                <a:ea typeface="メイリオ" panose="020B0604030504040204" pitchFamily="50" charset="-128"/>
              </a:rPr>
              <a:t>歳～</a:t>
            </a:r>
            <a:r>
              <a:rPr lang="en-US" altLang="ja-JP" sz="1050" spc="100" dirty="0">
                <a:latin typeface="メイリオ" panose="020B0604030504040204" pitchFamily="50" charset="-128"/>
                <a:ea typeface="メイリオ" panose="020B0604030504040204" pitchFamily="50" charset="-128"/>
              </a:rPr>
              <a:t>69</a:t>
            </a:r>
            <a:r>
              <a:rPr lang="ja-JP" altLang="en-US" sz="1050" spc="100" dirty="0">
                <a:latin typeface="メイリオ" panose="020B0604030504040204" pitchFamily="50" charset="-128"/>
                <a:ea typeface="メイリオ" panose="020B0604030504040204" pitchFamily="50" charset="-128"/>
              </a:rPr>
              <a:t>歳（令和４年４月１日現在）の男女 </a:t>
            </a:r>
            <a:r>
              <a:rPr lang="en-US" altLang="ja-JP" sz="1050" spc="100" dirty="0">
                <a:latin typeface="メイリオ" panose="020B0604030504040204" pitchFamily="50" charset="-128"/>
                <a:ea typeface="メイリオ" panose="020B0604030504040204" pitchFamily="50" charset="-128"/>
              </a:rPr>
              <a:t>5,214</a:t>
            </a:r>
            <a:r>
              <a:rPr lang="ja-JP" altLang="en-US" sz="1050" spc="100" dirty="0">
                <a:latin typeface="メイリオ" panose="020B0604030504040204" pitchFamily="50" charset="-128"/>
                <a:ea typeface="メイリオ" panose="020B0604030504040204" pitchFamily="50" charset="-128"/>
              </a:rPr>
              <a:t>人</a:t>
            </a:r>
            <a:r>
              <a:rPr lang="en-US" altLang="ja-JP" sz="1050" spc="100" dirty="0">
                <a:latin typeface="メイリオ" panose="020B0604030504040204" pitchFamily="50" charset="-128"/>
                <a:ea typeface="メイリオ" panose="020B0604030504040204" pitchFamily="50" charset="-128"/>
              </a:rPr>
              <a:t>/10,000</a:t>
            </a:r>
            <a:r>
              <a:rPr lang="ja-JP" altLang="en-US" sz="1050" spc="100" dirty="0">
                <a:latin typeface="メイリオ" panose="020B0604030504040204" pitchFamily="50" charset="-128"/>
                <a:ea typeface="メイリオ" panose="020B0604030504040204" pitchFamily="50" charset="-128"/>
              </a:rPr>
              <a:t>人（有効回収率</a:t>
            </a:r>
            <a:r>
              <a:rPr lang="en-US" altLang="ja-JP" sz="1050" spc="100" dirty="0">
                <a:latin typeface="メイリオ" panose="020B0604030504040204" pitchFamily="50" charset="-128"/>
                <a:ea typeface="メイリオ" panose="020B0604030504040204" pitchFamily="50" charset="-128"/>
              </a:rPr>
              <a:t>52.1%</a:t>
            </a:r>
            <a:r>
              <a:rPr lang="ja-JP" altLang="en-US" sz="1050" spc="100" dirty="0">
                <a:latin typeface="メイリオ" panose="020B0604030504040204" pitchFamily="50" charset="-128"/>
                <a:ea typeface="メイリオ" panose="020B0604030504040204" pitchFamily="50" charset="-128"/>
              </a:rPr>
              <a:t>）</a:t>
            </a:r>
            <a:endParaRPr lang="en-US" altLang="ja-JP" sz="1050" spc="100" dirty="0">
              <a:latin typeface="メイリオ" panose="020B0604030504040204" pitchFamily="50" charset="-128"/>
              <a:ea typeface="メイリオ" panose="020B0604030504040204" pitchFamily="50" charset="-128"/>
            </a:endParaRPr>
          </a:p>
          <a:p>
            <a:r>
              <a:rPr lang="en-US" altLang="ja-JP" sz="1050" spc="100" dirty="0">
                <a:latin typeface="メイリオ" panose="020B0604030504040204" pitchFamily="50" charset="-128"/>
                <a:ea typeface="メイリオ" panose="020B0604030504040204" pitchFamily="50" charset="-128"/>
              </a:rPr>
              <a:t>【</a:t>
            </a:r>
            <a:r>
              <a:rPr lang="ja-JP" altLang="en-US" sz="1050" spc="100" dirty="0">
                <a:latin typeface="メイリオ" panose="020B0604030504040204" pitchFamily="50" charset="-128"/>
                <a:ea typeface="メイリオ" panose="020B0604030504040204" pitchFamily="50" charset="-128"/>
              </a:rPr>
              <a:t>調査期間</a:t>
            </a:r>
            <a:r>
              <a:rPr lang="en-US" altLang="ja-JP" sz="1050" spc="100" dirty="0">
                <a:latin typeface="メイリオ" panose="020B0604030504040204" pitchFamily="50" charset="-128"/>
                <a:ea typeface="メイリオ" panose="020B0604030504040204" pitchFamily="50" charset="-128"/>
              </a:rPr>
              <a:t>】</a:t>
            </a:r>
            <a:r>
              <a:rPr lang="ja-JP" altLang="en-US" sz="1050" spc="100" dirty="0">
                <a:latin typeface="メイリオ" panose="020B0604030504040204" pitchFamily="50" charset="-128"/>
                <a:ea typeface="メイリオ" panose="020B0604030504040204" pitchFamily="50" charset="-128"/>
              </a:rPr>
              <a:t>令和４年</a:t>
            </a:r>
            <a:r>
              <a:rPr lang="en-US" altLang="ja-JP" sz="1050" spc="100" dirty="0">
                <a:latin typeface="メイリオ" panose="020B0604030504040204" pitchFamily="50" charset="-128"/>
                <a:ea typeface="メイリオ" panose="020B0604030504040204" pitchFamily="50" charset="-128"/>
              </a:rPr>
              <a:t>11</a:t>
            </a:r>
            <a:r>
              <a:rPr lang="ja-JP" altLang="en-US" sz="1050" spc="100" dirty="0">
                <a:latin typeface="メイリオ" panose="020B0604030504040204" pitchFamily="50" charset="-128"/>
                <a:ea typeface="メイリオ" panose="020B0604030504040204" pitchFamily="50" charset="-128"/>
              </a:rPr>
              <a:t>月</a:t>
            </a:r>
            <a:r>
              <a:rPr lang="en-US" altLang="ja-JP" sz="1050" spc="100" dirty="0">
                <a:latin typeface="メイリオ" panose="020B0604030504040204" pitchFamily="50" charset="-128"/>
                <a:ea typeface="メイリオ" panose="020B0604030504040204" pitchFamily="50" charset="-128"/>
              </a:rPr>
              <a:t>10</a:t>
            </a:r>
            <a:r>
              <a:rPr lang="ja-JP" altLang="en-US" sz="1050" spc="100" dirty="0">
                <a:latin typeface="メイリオ" panose="020B0604030504040204" pitchFamily="50" charset="-128"/>
                <a:ea typeface="メイリオ" panose="020B0604030504040204" pitchFamily="50" charset="-128"/>
              </a:rPr>
              <a:t>日～</a:t>
            </a:r>
            <a:r>
              <a:rPr lang="en-US" altLang="ja-JP" sz="1050" spc="100" dirty="0">
                <a:latin typeface="メイリオ" panose="020B0604030504040204" pitchFamily="50" charset="-128"/>
                <a:ea typeface="メイリオ" panose="020B0604030504040204" pitchFamily="50" charset="-128"/>
              </a:rPr>
              <a:t>25</a:t>
            </a:r>
            <a:r>
              <a:rPr lang="ja-JP" altLang="en-US" sz="1050" spc="100" dirty="0">
                <a:latin typeface="メイリオ" panose="020B0604030504040204" pitchFamily="50" charset="-128"/>
                <a:ea typeface="メイリオ" panose="020B0604030504040204" pitchFamily="50" charset="-128"/>
              </a:rPr>
              <a:t>日 郵送（オンライン回答併用） </a:t>
            </a:r>
          </a:p>
        </p:txBody>
      </p:sp>
      <p:sp>
        <p:nvSpPr>
          <p:cNvPr id="20" name="テキスト ボックス 11">
            <a:extLst>
              <a:ext uri="{FF2B5EF4-FFF2-40B4-BE49-F238E27FC236}">
                <a16:creationId xmlns:a16="http://schemas.microsoft.com/office/drawing/2014/main" id="{5CA3B17A-CE32-8657-D53D-E232FC2457CE}"/>
              </a:ext>
            </a:extLst>
          </p:cNvPr>
          <p:cNvSpPr txBox="1">
            <a:spLocks noChangeArrowheads="1"/>
          </p:cNvSpPr>
          <p:nvPr/>
        </p:nvSpPr>
        <p:spPr bwMode="auto">
          <a:xfrm>
            <a:off x="76200" y="6698615"/>
            <a:ext cx="9450388" cy="15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出典：厚生労働省社会・援護局地域福祉課</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第</a:t>
            </a:r>
            <a:r>
              <a:rPr lang="en-US" altLang="ja-JP" sz="1000" dirty="0">
                <a:latin typeface="メイリオ" panose="020B0604030504040204" pitchFamily="50" charset="-128"/>
                <a:ea typeface="メイリオ" panose="020B0604030504040204" pitchFamily="50" charset="-128"/>
              </a:rPr>
              <a:t>174</a:t>
            </a:r>
            <a:r>
              <a:rPr lang="ja-JP" altLang="en-US" sz="1000" dirty="0">
                <a:latin typeface="メイリオ" panose="020B0604030504040204" pitchFamily="50" charset="-128"/>
                <a:ea typeface="メイリオ" panose="020B0604030504040204" pitchFamily="50" charset="-128"/>
              </a:rPr>
              <a:t>回市町村職員を対象としたセミナー ひきこもり支援施策について</a:t>
            </a:r>
            <a:r>
              <a:rPr lang="en-US" altLang="ja-JP" sz="1000" dirty="0">
                <a:latin typeface="メイリオ" panose="020B0604030504040204" pitchFamily="50" charset="-128"/>
                <a:ea typeface="メイリオ" panose="020B0604030504040204" pitchFamily="50" charset="-128"/>
              </a:rPr>
              <a:t>』, p6</a:t>
            </a:r>
          </a:p>
        </p:txBody>
      </p:sp>
      <p:pic>
        <p:nvPicPr>
          <p:cNvPr id="10" name="図 9" descr="テーブル&#10;&#10;AI によって生成されたコンテンツは間違っている可能性があります。">
            <a:extLst>
              <a:ext uri="{FF2B5EF4-FFF2-40B4-BE49-F238E27FC236}">
                <a16:creationId xmlns:a16="http://schemas.microsoft.com/office/drawing/2014/main" id="{AC237508-C6FF-8BB6-7D48-3215FE55BD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76" y="2456099"/>
            <a:ext cx="5011366" cy="2137981"/>
          </a:xfrm>
          <a:prstGeom prst="rect">
            <a:avLst/>
          </a:prstGeom>
        </p:spPr>
      </p:pic>
    </p:spTree>
    <p:extLst>
      <p:ext uri="{BB962C8B-B14F-4D97-AF65-F5344CB8AC3E}">
        <p14:creationId xmlns:p14="http://schemas.microsoft.com/office/powerpoint/2010/main" val="1358091929"/>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D045DFF-DF4A-7E4A-2FAC-FDED5C6FFF5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11268" name="テキスト ボックス 8">
            <a:extLst>
              <a:ext uri="{FF2B5EF4-FFF2-40B4-BE49-F238E27FC236}">
                <a16:creationId xmlns:a16="http://schemas.microsoft.com/office/drawing/2014/main" id="{96147CDB-A3E5-AA4C-8CE9-78EB94285220}"/>
              </a:ext>
            </a:extLst>
          </p:cNvPr>
          <p:cNvSpPr txBox="1">
            <a:spLocks noChangeArrowheads="1"/>
          </p:cNvSpPr>
          <p:nvPr/>
        </p:nvSpPr>
        <p:spPr bwMode="auto">
          <a:xfrm>
            <a:off x="315977" y="1232032"/>
            <a:ext cx="9274047" cy="4680000"/>
          </a:xfrm>
          <a:prstGeom prst="roundRect">
            <a:avLst>
              <a:gd name="adj" fmla="val 4361"/>
            </a:avLst>
          </a:prstGeom>
          <a:noFill/>
          <a:ln w="38100">
            <a:solidFill>
              <a:schemeClr val="bg1">
                <a:lumMod val="75000"/>
              </a:schemeClr>
            </a:solidFill>
            <a:prstDash val="sysDot"/>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defRPr/>
            </a:pPr>
            <a:r>
              <a:rPr lang="ja-JP" altLang="en-US" sz="1600" spc="100" dirty="0">
                <a:latin typeface="メイリオ" panose="020B0604030504040204" pitchFamily="50" charset="-128"/>
                <a:ea typeface="メイリオ" panose="020B0604030504040204" pitchFamily="50" charset="-128"/>
              </a:rPr>
              <a:t>「ひきこもり」という概念は、</a:t>
            </a:r>
            <a:r>
              <a:rPr lang="ja-JP" altLang="en-US" sz="1600" b="1" u="sng" spc="100" dirty="0">
                <a:latin typeface="メイリオ" panose="020B0604030504040204" pitchFamily="50" charset="-128"/>
                <a:ea typeface="メイリオ" panose="020B0604030504040204" pitchFamily="50" charset="-128"/>
              </a:rPr>
              <a:t>昭和</a:t>
            </a:r>
            <a:r>
              <a:rPr lang="en-US" altLang="ja-JP" sz="1600" b="1" u="sng" spc="100" dirty="0">
                <a:latin typeface="メイリオ" panose="020B0604030504040204" pitchFamily="50" charset="-128"/>
                <a:ea typeface="メイリオ" panose="020B0604030504040204" pitchFamily="50" charset="-128"/>
              </a:rPr>
              <a:t>30 </a:t>
            </a:r>
            <a:r>
              <a:rPr lang="ja-JP" altLang="en-US" sz="1600" b="1" u="sng" spc="100" dirty="0">
                <a:latin typeface="メイリオ" panose="020B0604030504040204" pitchFamily="50" charset="-128"/>
                <a:ea typeface="メイリオ" panose="020B0604030504040204" pitchFamily="50" charset="-128"/>
              </a:rPr>
              <a:t>年代から注目されるようになった不登校（当時は「学校恐怖症」や「学校ぎらい」、「登校拒否」）から端を発し</a:t>
            </a:r>
            <a:r>
              <a:rPr lang="ja-JP" altLang="en-US" sz="1600" spc="100" dirty="0">
                <a:latin typeface="メイリオ" panose="020B0604030504040204" pitchFamily="50" charset="-128"/>
                <a:ea typeface="メイリオ" panose="020B0604030504040204" pitchFamily="50" charset="-128"/>
              </a:rPr>
              <a:t>、</a:t>
            </a:r>
            <a:r>
              <a:rPr lang="en-US" altLang="ja-JP" sz="1600" spc="100" dirty="0">
                <a:latin typeface="メイリオ" panose="020B0604030504040204" pitchFamily="50" charset="-128"/>
                <a:ea typeface="メイリオ" panose="020B0604030504040204" pitchFamily="50" charset="-128"/>
              </a:rPr>
              <a:t>1997 </a:t>
            </a:r>
            <a:r>
              <a:rPr lang="ja-JP" altLang="en-US" sz="1600" spc="100" dirty="0">
                <a:latin typeface="メイリオ" panose="020B0604030504040204" pitchFamily="50" charset="-128"/>
                <a:ea typeface="メイリオ" panose="020B0604030504040204" pitchFamily="50" charset="-128"/>
              </a:rPr>
              <a:t>年（</a:t>
            </a:r>
            <a:r>
              <a:rPr lang="en-US" altLang="ja-JP" sz="1600" spc="100" dirty="0">
                <a:latin typeface="メイリオ" panose="020B0604030504040204" pitchFamily="50" charset="-128"/>
                <a:ea typeface="メイリオ" panose="020B0604030504040204" pitchFamily="50" charset="-128"/>
              </a:rPr>
              <a:t>H</a:t>
            </a:r>
            <a:r>
              <a:rPr lang="ja-JP" altLang="en-US" sz="1600" spc="100" dirty="0">
                <a:latin typeface="メイリオ" panose="020B0604030504040204" pitchFamily="50" charset="-128"/>
                <a:ea typeface="メイリオ" panose="020B0604030504040204" pitchFamily="50" charset="-128"/>
              </a:rPr>
              <a:t>９）には、ひきこもり状態の本人や家族へのインタビュー記事が新聞掲載されるとともに、</a:t>
            </a:r>
            <a:r>
              <a:rPr lang="en-US" altLang="ja-JP" sz="1600" b="1" u="sng" spc="100" dirty="0">
                <a:latin typeface="メイリオ" panose="020B0604030504040204" pitchFamily="50" charset="-128"/>
                <a:ea typeface="メイリオ" panose="020B0604030504040204" pitchFamily="50" charset="-128"/>
              </a:rPr>
              <a:t>1998 </a:t>
            </a:r>
            <a:r>
              <a:rPr lang="ja-JP" altLang="en-US" sz="1600" b="1" u="sng" spc="100" dirty="0">
                <a:latin typeface="メイリオ" panose="020B0604030504040204" pitchFamily="50" charset="-128"/>
                <a:ea typeface="メイリオ" panose="020B0604030504040204" pitchFamily="50" charset="-128"/>
              </a:rPr>
              <a:t>年（</a:t>
            </a:r>
            <a:r>
              <a:rPr lang="en-US" altLang="ja-JP" sz="1600" b="1" u="sng" spc="100" dirty="0">
                <a:latin typeface="メイリオ" panose="020B0604030504040204" pitchFamily="50" charset="-128"/>
                <a:ea typeface="メイリオ" panose="020B0604030504040204" pitchFamily="50" charset="-128"/>
              </a:rPr>
              <a:t>H10</a:t>
            </a:r>
            <a:r>
              <a:rPr lang="ja-JP" altLang="en-US" sz="1600" b="1" u="sng" spc="100" dirty="0">
                <a:latin typeface="メイリオ" panose="020B0604030504040204" pitchFamily="50" charset="-128"/>
                <a:ea typeface="メイリオ" panose="020B0604030504040204" pitchFamily="50" charset="-128"/>
              </a:rPr>
              <a:t>）には、</a:t>
            </a:r>
            <a:r>
              <a:rPr lang="en-US" altLang="ja-JP" sz="1600" b="1" u="sng" spc="100" dirty="0">
                <a:latin typeface="メイリオ" panose="020B0604030504040204" pitchFamily="50" charset="-128"/>
                <a:ea typeface="メイリオ" panose="020B0604030504040204" pitchFamily="50" charset="-128"/>
              </a:rPr>
              <a:t>『</a:t>
            </a:r>
            <a:r>
              <a:rPr lang="ja-JP" altLang="en-US" sz="1600" b="1" u="sng" spc="100" dirty="0">
                <a:latin typeface="メイリオ" panose="020B0604030504040204" pitchFamily="50" charset="-128"/>
                <a:ea typeface="メイリオ" panose="020B0604030504040204" pitchFamily="50" charset="-128"/>
              </a:rPr>
              <a:t>社会的ひきこもり</a:t>
            </a:r>
            <a:r>
              <a:rPr lang="en-US" altLang="ja-JP" sz="1600" b="1" u="sng" spc="100" dirty="0">
                <a:latin typeface="メイリオ" panose="020B0604030504040204" pitchFamily="50" charset="-128"/>
                <a:ea typeface="メイリオ" panose="020B0604030504040204" pitchFamily="50" charset="-128"/>
              </a:rPr>
              <a:t>』</a:t>
            </a:r>
            <a:r>
              <a:rPr lang="ja-JP" altLang="en-US" sz="1600" b="1" u="sng" spc="100" dirty="0">
                <a:latin typeface="メイリオ" panose="020B0604030504040204" pitchFamily="50" charset="-128"/>
                <a:ea typeface="メイリオ" panose="020B0604030504040204" pitchFamily="50" charset="-128"/>
              </a:rPr>
              <a:t>（斎藤環著）が発刊</a:t>
            </a:r>
            <a:r>
              <a:rPr lang="ja-JP" altLang="en-US" sz="1600" spc="100" dirty="0">
                <a:latin typeface="メイリオ" panose="020B0604030504040204" pitchFamily="50" charset="-128"/>
                <a:ea typeface="メイリオ" panose="020B0604030504040204" pitchFamily="50" charset="-128"/>
              </a:rPr>
              <a:t>されたことにより、「ひきこもり」という言葉やその概念が一般化。</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en-US" altLang="ja-JP" sz="1600" spc="100" dirty="0">
                <a:latin typeface="メイリオ" panose="020B0604030504040204" pitchFamily="50" charset="-128"/>
                <a:ea typeface="メイリオ" panose="020B0604030504040204" pitchFamily="50" charset="-128"/>
              </a:rPr>
              <a:t>2003</a:t>
            </a:r>
            <a:r>
              <a:rPr lang="ja-JP" altLang="en-US" sz="1600" spc="100" dirty="0">
                <a:latin typeface="メイリオ" panose="020B0604030504040204" pitchFamily="50" charset="-128"/>
                <a:ea typeface="メイリオ" panose="020B0604030504040204" pitchFamily="50" charset="-128"/>
              </a:rPr>
              <a:t>年</a:t>
            </a:r>
            <a:r>
              <a:rPr lang="en-US" altLang="ja-JP" sz="1600" spc="100" dirty="0">
                <a:latin typeface="メイリオ" panose="020B0604030504040204" pitchFamily="50" charset="-128"/>
                <a:ea typeface="メイリオ" panose="020B0604030504040204" pitchFamily="50" charset="-128"/>
              </a:rPr>
              <a:t>(H15)</a:t>
            </a:r>
            <a:r>
              <a:rPr lang="ja-JP" altLang="en-US" sz="1600" spc="100" dirty="0">
                <a:latin typeface="メイリオ" panose="020B0604030504040204" pitchFamily="50" charset="-128"/>
                <a:ea typeface="メイリオ" panose="020B0604030504040204" pitchFamily="50" charset="-128"/>
              </a:rPr>
              <a:t>には全国の精神保健福祉センターや保健所への調査結果を踏まえ、「</a:t>
            </a:r>
            <a:r>
              <a:rPr lang="en-US" altLang="ja-JP" sz="1600" spc="100" dirty="0">
                <a:latin typeface="メイリオ" panose="020B0604030504040204" pitchFamily="50" charset="-128"/>
                <a:ea typeface="メイリオ" panose="020B0604030504040204" pitchFamily="50" charset="-128"/>
              </a:rPr>
              <a:t>10</a:t>
            </a:r>
            <a:r>
              <a:rPr lang="ja-JP" altLang="en-US" sz="1600" spc="100" dirty="0">
                <a:latin typeface="メイリオ" panose="020B0604030504040204" pitchFamily="50" charset="-128"/>
                <a:ea typeface="メイリオ" panose="020B0604030504040204" pitchFamily="50" charset="-128"/>
              </a:rPr>
              <a:t>代・</a:t>
            </a:r>
            <a:r>
              <a:rPr lang="en-US" altLang="ja-JP" sz="1600" spc="100" dirty="0">
                <a:latin typeface="メイリオ" panose="020B0604030504040204" pitchFamily="50" charset="-128"/>
                <a:ea typeface="メイリオ" panose="020B0604030504040204" pitchFamily="50" charset="-128"/>
              </a:rPr>
              <a:t>20</a:t>
            </a:r>
            <a:r>
              <a:rPr lang="ja-JP" altLang="en-US" sz="1600" spc="100" dirty="0">
                <a:latin typeface="メイリオ" panose="020B0604030504040204" pitchFamily="50" charset="-128"/>
                <a:ea typeface="メイリオ" panose="020B0604030504040204" pitchFamily="50" charset="-128"/>
              </a:rPr>
              <a:t>代を中心とした「ひきこもり」をめぐる地域保健活動のガイドライン」が策定され、その後、</a:t>
            </a:r>
            <a:r>
              <a:rPr lang="en-US" altLang="ja-JP" sz="1600" b="1" u="sng" spc="100" dirty="0">
                <a:latin typeface="メイリオ" panose="020B0604030504040204" pitchFamily="50" charset="-128"/>
                <a:ea typeface="メイリオ" panose="020B0604030504040204" pitchFamily="50" charset="-128"/>
              </a:rPr>
              <a:t>2010</a:t>
            </a:r>
            <a:r>
              <a:rPr lang="ja-JP" altLang="en-US" sz="1600" b="1" u="sng" spc="100" dirty="0">
                <a:latin typeface="メイリオ" panose="020B0604030504040204" pitchFamily="50" charset="-128"/>
                <a:ea typeface="メイリオ" panose="020B0604030504040204" pitchFamily="50" charset="-128"/>
              </a:rPr>
              <a:t>年</a:t>
            </a:r>
            <a:r>
              <a:rPr lang="en-US" altLang="ja-JP" sz="1600" b="1" u="sng" spc="100" dirty="0">
                <a:latin typeface="メイリオ" panose="020B0604030504040204" pitchFamily="50" charset="-128"/>
                <a:ea typeface="メイリオ" panose="020B0604030504040204" pitchFamily="50" charset="-128"/>
              </a:rPr>
              <a:t>(H22)</a:t>
            </a:r>
            <a:r>
              <a:rPr lang="ja-JP" altLang="en-US" sz="1600" b="1" u="sng" spc="100" dirty="0">
                <a:latin typeface="メイリオ" panose="020B0604030504040204" pitchFamily="50" charset="-128"/>
                <a:ea typeface="メイリオ" panose="020B0604030504040204" pitchFamily="50" charset="-128"/>
              </a:rPr>
              <a:t>に「ひきこもりの評価・支援に関するガイドライン」が策定</a:t>
            </a:r>
            <a:r>
              <a:rPr lang="ja-JP" altLang="en-US" sz="1600" spc="100" dirty="0">
                <a:latin typeface="メイリオ" panose="020B0604030504040204" pitchFamily="50" charset="-128"/>
                <a:ea typeface="メイリオ" panose="020B0604030504040204" pitchFamily="50" charset="-128"/>
              </a:rPr>
              <a:t>。</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ct val="0"/>
              </a:spcBef>
              <a:defRPr/>
            </a:pPr>
            <a:r>
              <a:rPr lang="ja-JP" altLang="en-US" sz="1600" spc="100" dirty="0">
                <a:latin typeface="メイリオ" panose="020B0604030504040204" pitchFamily="50" charset="-128"/>
                <a:ea typeface="メイリオ" panose="020B0604030504040204" pitchFamily="50" charset="-128"/>
              </a:rPr>
              <a:t>策定から</a:t>
            </a:r>
            <a:r>
              <a:rPr lang="en-US" altLang="ja-JP" sz="1600" spc="100" dirty="0">
                <a:latin typeface="メイリオ" panose="020B0604030504040204" pitchFamily="50" charset="-128"/>
                <a:ea typeface="メイリオ" panose="020B0604030504040204" pitchFamily="50" charset="-128"/>
              </a:rPr>
              <a:t>10</a:t>
            </a:r>
            <a:r>
              <a:rPr lang="ja-JP" altLang="en-US" sz="1600" spc="100" dirty="0">
                <a:latin typeface="メイリオ" panose="020B0604030504040204" pitchFamily="50" charset="-128"/>
                <a:ea typeface="メイリオ" panose="020B0604030504040204" pitchFamily="50" charset="-128"/>
              </a:rPr>
              <a:t>年以上が経過し、社会構造の変化や、多様な社会参加の方法も増えるなか、評価・診断を基本とした</a:t>
            </a:r>
            <a:r>
              <a:rPr lang="ja-JP" altLang="en-US" sz="1600" b="1" u="sng" spc="100" dirty="0">
                <a:latin typeface="メイリオ" panose="020B0604030504040204" pitchFamily="50" charset="-128"/>
                <a:ea typeface="メイリオ" panose="020B0604030504040204" pitchFamily="50" charset="-128"/>
              </a:rPr>
              <a:t>医療的な支援ガイドラインからの見直しを求める声</a:t>
            </a:r>
            <a:r>
              <a:rPr lang="ja-JP" altLang="en-US" sz="1600" spc="100" dirty="0">
                <a:latin typeface="メイリオ" panose="020B0604030504040204" pitchFamily="50" charset="-128"/>
                <a:ea typeface="メイリオ" panose="020B0604030504040204" pitchFamily="50" charset="-128"/>
              </a:rPr>
              <a:t>が大きくなるとともに、「</a:t>
            </a:r>
            <a:r>
              <a:rPr lang="en-US" altLang="ja-JP" sz="1600" spc="100" dirty="0">
                <a:latin typeface="メイリオ" panose="020B0604030504040204" pitchFamily="50" charset="-128"/>
                <a:ea typeface="メイリオ" panose="020B0604030504040204" pitchFamily="50" charset="-128"/>
              </a:rPr>
              <a:t>8050</a:t>
            </a:r>
            <a:r>
              <a:rPr lang="ja-JP" altLang="en-US" sz="1600" spc="100" dirty="0">
                <a:latin typeface="メイリオ" panose="020B0604030504040204" pitchFamily="50" charset="-128"/>
                <a:ea typeface="メイリオ" panose="020B0604030504040204" pitchFamily="50" charset="-128"/>
              </a:rPr>
              <a:t>世帯」や、「女性のひきこもり」の顕在化など、</a:t>
            </a:r>
            <a:r>
              <a:rPr lang="ja-JP" altLang="en-US" sz="1600" b="1" u="sng" spc="100" dirty="0">
                <a:latin typeface="メイリオ" panose="020B0604030504040204" pitchFamily="50" charset="-128"/>
                <a:ea typeface="メイリオ" panose="020B0604030504040204" pitchFamily="50" charset="-128"/>
              </a:rPr>
              <a:t>本人やその家族が抱える課題が複雑かつ複合化するなかで、その支援にあたっての新たな指針の策定</a:t>
            </a:r>
            <a:r>
              <a:rPr lang="ja-JP" altLang="en-US" sz="1600" spc="100" dirty="0">
                <a:latin typeface="メイリオ" panose="020B0604030504040204" pitchFamily="50" charset="-128"/>
                <a:ea typeface="メイリオ" panose="020B0604030504040204" pitchFamily="50" charset="-128"/>
              </a:rPr>
              <a:t>が求められるようになってきました。</a:t>
            </a:r>
            <a:endParaRPr lang="en-US" altLang="ja-JP" sz="16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EDB7B52-BA3E-23F1-8BF8-FDDA39A1DBF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２．ひきこもり支援の変遷</a:t>
            </a:r>
          </a:p>
        </p:txBody>
      </p:sp>
      <p:sp>
        <p:nvSpPr>
          <p:cNvPr id="4" name="正方形/長方形 3">
            <a:extLst>
              <a:ext uri="{FF2B5EF4-FFF2-40B4-BE49-F238E27FC236}">
                <a16:creationId xmlns:a16="http://schemas.microsoft.com/office/drawing/2014/main" id="{85DC1829-2501-2FB9-AC2D-FBF0FC81286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．「ひきこもり」について</a:t>
            </a:r>
          </a:p>
        </p:txBody>
      </p:sp>
      <p:sp>
        <p:nvSpPr>
          <p:cNvPr id="5" name="テキスト ボックス 11">
            <a:extLst>
              <a:ext uri="{FF2B5EF4-FFF2-40B4-BE49-F238E27FC236}">
                <a16:creationId xmlns:a16="http://schemas.microsoft.com/office/drawing/2014/main" id="{63A18B9A-C4AA-091D-4AB7-6279F37E3644}"/>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（概要版）</a:t>
            </a:r>
            <a:r>
              <a:rPr lang="en-US" altLang="ja-JP" sz="1000" dirty="0">
                <a:latin typeface="メイリオ" panose="020B0604030504040204" pitchFamily="50" charset="-128"/>
                <a:ea typeface="メイリオ" panose="020B0604030504040204" pitchFamily="50" charset="-128"/>
              </a:rPr>
              <a:t>』,p2</a:t>
            </a:r>
            <a:r>
              <a:rPr lang="ja-JP" altLang="en-US" sz="1000" dirty="0">
                <a:latin typeface="メイリオ" panose="020B0604030504040204" pitchFamily="50" charset="-128"/>
                <a:ea typeface="メイリオ" panose="020B0604030504040204" pitchFamily="50" charset="-128"/>
              </a:rPr>
              <a:t>　をもとに作成</a:t>
            </a:r>
          </a:p>
        </p:txBody>
      </p:sp>
      <p:sp>
        <p:nvSpPr>
          <p:cNvPr id="7" name="テキスト ボックス 6">
            <a:extLst>
              <a:ext uri="{FF2B5EF4-FFF2-40B4-BE49-F238E27FC236}">
                <a16:creationId xmlns:a16="http://schemas.microsoft.com/office/drawing/2014/main" id="{859F2166-E470-04EB-777B-84D6D76F299A}"/>
              </a:ext>
            </a:extLst>
          </p:cNvPr>
          <p:cNvSpPr txBox="1"/>
          <p:nvPr/>
        </p:nvSpPr>
        <p:spPr>
          <a:xfrm>
            <a:off x="757297" y="3412155"/>
            <a:ext cx="8569583" cy="1107996"/>
          </a:xfrm>
          <a:prstGeom prst="rect">
            <a:avLst/>
          </a:prstGeom>
          <a:noFill/>
        </p:spPr>
        <p:txBody>
          <a:bodyPr wrap="square">
            <a:spAutoFit/>
          </a:bodyPr>
          <a:lstStyle/>
          <a:p>
            <a:pPr eaLnBrk="1" fontAlgn="auto" hangingPunct="1">
              <a:spcBef>
                <a:spcPts val="0"/>
              </a:spcBef>
              <a:spcAft>
                <a:spcPts val="0"/>
              </a:spcAft>
              <a:defRPr/>
            </a:pPr>
            <a:r>
              <a:rPr kumimoji="1" lang="en-US" altLang="ja-JP" sz="1100" b="1" spc="100" dirty="0">
                <a:latin typeface="メイリオ" panose="020B0604030504040204" pitchFamily="50" charset="-128"/>
                <a:ea typeface="メイリオ" panose="020B0604030504040204" pitchFamily="50" charset="-128"/>
              </a:rPr>
              <a:t>【</a:t>
            </a:r>
            <a:r>
              <a:rPr kumimoji="1" lang="ja-JP" altLang="en-US" sz="1100" b="1" spc="100" dirty="0">
                <a:latin typeface="メイリオ" panose="020B0604030504040204" pitchFamily="50" charset="-128"/>
                <a:ea typeface="メイリオ" panose="020B0604030504040204" pitchFamily="50" charset="-128"/>
              </a:rPr>
              <a:t>ひきこもりの評価・支援に関するガイドラインにおけるひきこもりの定義</a:t>
            </a:r>
            <a:r>
              <a:rPr kumimoji="1" lang="en-US" altLang="ja-JP" sz="1100" b="1" spc="100" dirty="0">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kumimoji="1" lang="ja-JP" altLang="en-US" sz="1100" spc="100" dirty="0">
                <a:latin typeface="メイリオ" panose="020B0604030504040204" pitchFamily="50" charset="-128"/>
                <a:ea typeface="メイリオ" panose="020B0604030504040204" pitchFamily="50" charset="-128"/>
              </a:rPr>
              <a:t>　様々な要因の結果として社会的参加（義務教育を含む就学，非常勤職を含む就労，家庭外での交遊など）を回避し、原則的には６ヵ月以上にわたって概ね家庭にとどまり続けている状態（他者と交わらない形での外出をしていてもよい）を指す現象概念</a:t>
            </a:r>
            <a:endParaRPr kumimoji="1" lang="en-US" altLang="ja-JP" sz="11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100" b="1" spc="100" dirty="0">
                <a:latin typeface="メイリオ" panose="020B0604030504040204" pitchFamily="50" charset="-128"/>
                <a:ea typeface="メイリオ" panose="020B0604030504040204" pitchFamily="50" charset="-128"/>
              </a:rPr>
              <a:t>⇒</a:t>
            </a:r>
            <a:r>
              <a:rPr kumimoji="1" lang="ja-JP" altLang="en-US" sz="1100" b="1" u="sng" spc="100" dirty="0">
                <a:latin typeface="メイリオ" panose="020B0604030504040204" pitchFamily="50" charset="-128"/>
                <a:ea typeface="メイリオ" panose="020B0604030504040204" pitchFamily="50" charset="-128"/>
              </a:rPr>
              <a:t>当時の社会状況及び時代背景の影響</a:t>
            </a:r>
            <a:r>
              <a:rPr kumimoji="1" lang="ja-JP" altLang="en-US" sz="1100" spc="100" dirty="0">
                <a:latin typeface="メイリオ" panose="020B0604030504040204" pitchFamily="50" charset="-128"/>
                <a:ea typeface="メイリオ" panose="020B0604030504040204" pitchFamily="50" charset="-128"/>
              </a:rPr>
              <a:t>を受けて、ひきこもりは現象概念であるとともに</a:t>
            </a:r>
            <a:r>
              <a:rPr kumimoji="1" lang="ja-JP" altLang="en-US" sz="1100" b="1" u="sng" spc="100" dirty="0">
                <a:latin typeface="メイリオ" panose="020B0604030504040204" pitchFamily="50" charset="-128"/>
                <a:ea typeface="メイリオ" panose="020B0604030504040204" pitchFamily="50" charset="-128"/>
              </a:rPr>
              <a:t>精神保健・福祉・医療の支援対象で</a:t>
            </a:r>
            <a:endParaRPr kumimoji="1" lang="en-US" altLang="ja-JP" sz="1100" b="1" u="sng"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100" spc="100" dirty="0">
                <a:latin typeface="メイリオ" panose="020B0604030504040204" pitchFamily="50" charset="-128"/>
                <a:ea typeface="メイリオ" panose="020B0604030504040204" pitchFamily="50" charset="-128"/>
              </a:rPr>
              <a:t>　</a:t>
            </a:r>
            <a:r>
              <a:rPr kumimoji="1" lang="ja-JP" altLang="en-US" sz="1100" b="1" u="sng" spc="100" dirty="0">
                <a:latin typeface="メイリオ" panose="020B0604030504040204" pitchFamily="50" charset="-128"/>
                <a:ea typeface="メイリオ" panose="020B0604030504040204" pitchFamily="50" charset="-128"/>
              </a:rPr>
              <a:t>あるという理解</a:t>
            </a:r>
            <a:r>
              <a:rPr kumimoji="1" lang="ja-JP" altLang="en-US" sz="1100" spc="100" dirty="0">
                <a:latin typeface="メイリオ" panose="020B0604030504040204" pitchFamily="50" charset="-128"/>
                <a:ea typeface="メイリオ" panose="020B0604030504040204" pitchFamily="50" charset="-128"/>
              </a:rPr>
              <a:t>がされていました。</a:t>
            </a:r>
            <a:endParaRPr kumimoji="1" lang="en-US" altLang="ja-JP" sz="1100" u="sng" spc="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A92A7E0B-57B9-5FB8-3EB7-25ABCAE9ED30}"/>
              </a:ext>
            </a:extLst>
          </p:cNvPr>
          <p:cNvSpPr txBox="1"/>
          <p:nvPr/>
        </p:nvSpPr>
        <p:spPr>
          <a:xfrm>
            <a:off x="757297" y="6168672"/>
            <a:ext cx="8391404" cy="523220"/>
          </a:xfrm>
          <a:prstGeom prst="rect">
            <a:avLst/>
          </a:prstGeom>
          <a:solidFill>
            <a:schemeClr val="bg2"/>
          </a:solidFill>
        </p:spPr>
        <p:txBody>
          <a:bodyPr wrap="square">
            <a:spAutoFit/>
          </a:bodyPr>
          <a:lstStyle/>
          <a:p>
            <a:pPr algn="ctr" eaLnBrk="1" fontAlgn="auto" hangingPunct="1">
              <a:spcBef>
                <a:spcPts val="0"/>
              </a:spcBef>
              <a:spcAft>
                <a:spcPts val="0"/>
              </a:spcAft>
              <a:defRPr/>
            </a:pPr>
            <a:r>
              <a:rPr kumimoji="1" lang="ja-JP" altLang="en-US" sz="1400" b="1" spc="100" dirty="0">
                <a:solidFill>
                  <a:srgbClr val="C00000"/>
                </a:solidFill>
                <a:latin typeface="メイリオ" panose="020B0604030504040204" pitchFamily="50" charset="-128"/>
                <a:ea typeface="メイリオ" panose="020B0604030504040204" pitchFamily="50" charset="-128"/>
              </a:rPr>
              <a:t>「ひきこもり支援ハンドブック～寄り添うための羅針盤～」の作成</a:t>
            </a:r>
            <a:endParaRPr kumimoji="1" lang="en-US" altLang="ja-JP" sz="1400" b="1" spc="100" dirty="0">
              <a:solidFill>
                <a:srgbClr val="C00000"/>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400" b="1" spc="100" dirty="0">
                <a:latin typeface="メイリオ" panose="020B0604030504040204" pitchFamily="50" charset="-128"/>
                <a:ea typeface="メイリオ" panose="020B0604030504040204" pitchFamily="50" charset="-128"/>
              </a:rPr>
              <a:t>⇒</a:t>
            </a:r>
            <a:r>
              <a:rPr kumimoji="1" lang="ja-JP" altLang="en-US" sz="1400" b="1" u="sng" spc="100" dirty="0">
                <a:latin typeface="メイリオ" panose="020B0604030504040204" pitchFamily="50" charset="-128"/>
                <a:ea typeface="メイリオ" panose="020B0604030504040204" pitchFamily="50" charset="-128"/>
              </a:rPr>
              <a:t>ソーシャルワークの視点を中心とした支援の指針として策定</a:t>
            </a:r>
            <a:endParaRPr kumimoji="1" lang="en-US" altLang="ja-JP" sz="1400" b="1" u="sng" spc="100" dirty="0">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2CC7A46F-D39A-7C6A-5E45-632DDC3C016B}"/>
              </a:ext>
            </a:extLst>
          </p:cNvPr>
          <p:cNvSpPr/>
          <p:nvPr/>
        </p:nvSpPr>
        <p:spPr>
          <a:xfrm flipV="1">
            <a:off x="4712675" y="5955069"/>
            <a:ext cx="480646" cy="180000"/>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8">
            <a:extLst>
              <a:ext uri="{FF2B5EF4-FFF2-40B4-BE49-F238E27FC236}">
                <a16:creationId xmlns:a16="http://schemas.microsoft.com/office/drawing/2014/main" id="{E845C6A3-ACA6-75EC-9CF4-0D104D630598}"/>
              </a:ext>
            </a:extLst>
          </p:cNvPr>
          <p:cNvSpPr txBox="1">
            <a:spLocks noChangeArrowheads="1"/>
          </p:cNvSpPr>
          <p:nvPr/>
        </p:nvSpPr>
        <p:spPr bwMode="auto">
          <a:xfrm>
            <a:off x="315977" y="618410"/>
            <a:ext cx="9099551" cy="523221"/>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buFont typeface="Wingdings" panose="05000000000000000000" pitchFamily="2" charset="2"/>
              <a:buChar char="l"/>
              <a:defRPr/>
            </a:pPr>
            <a:r>
              <a:rPr lang="ja-JP" altLang="en-US" sz="1400" spc="100" dirty="0">
                <a:latin typeface="メイリオ" panose="020B0604030504040204" pitchFamily="50" charset="-128"/>
                <a:ea typeface="メイリオ" panose="020B0604030504040204" pitchFamily="50" charset="-128"/>
              </a:rPr>
              <a:t>ひきこもり支援は以下のような変遷を遂げており、令和７年１月には、ソーシャルワークの視点を中心とした「ひきこもり支援ハンドブック～寄り添うための羅針盤～」が作成されました。</a:t>
            </a:r>
            <a:endParaRPr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番号プレースホルダー 1">
            <a:extLst>
              <a:ext uri="{FF2B5EF4-FFF2-40B4-BE49-F238E27FC236}">
                <a16:creationId xmlns:a16="http://schemas.microsoft.com/office/drawing/2014/main" id="{1F3E2714-7E26-F7BE-9483-F2EA00333CB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A028AB5-86F7-4E9A-991F-560C703339A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8" name="テキスト ボックス 11">
            <a:extLst>
              <a:ext uri="{FF2B5EF4-FFF2-40B4-BE49-F238E27FC236}">
                <a16:creationId xmlns:a16="http://schemas.microsoft.com/office/drawing/2014/main" id="{129EC945-08F6-178C-5FB8-4D91F41CB65E}"/>
              </a:ext>
            </a:extLst>
          </p:cNvPr>
          <p:cNvSpPr txBox="1">
            <a:spLocks noChangeArrowheads="1"/>
          </p:cNvSpPr>
          <p:nvPr/>
        </p:nvSpPr>
        <p:spPr bwMode="auto">
          <a:xfrm>
            <a:off x="76200" y="6713538"/>
            <a:ext cx="82073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ひきこもり支援ハンドブック～寄り添うための羅針盤～ （概要版）</a:t>
            </a:r>
            <a:r>
              <a:rPr lang="en-US" altLang="ja-JP" sz="1000" dirty="0">
                <a:latin typeface="メイリオ" panose="020B0604030504040204" pitchFamily="50" charset="-128"/>
                <a:ea typeface="メイリオ" panose="020B0604030504040204" pitchFamily="50" charset="-128"/>
              </a:rPr>
              <a:t>』,p3</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p4</a:t>
            </a:r>
            <a:endParaRPr lang="ja-JP" altLang="en-US" sz="1000" dirty="0">
              <a:latin typeface="メイリオ" panose="020B0604030504040204" pitchFamily="50" charset="-128"/>
              <a:ea typeface="メイリオ" panose="020B0604030504040204" pitchFamily="50" charset="-128"/>
            </a:endParaRPr>
          </a:p>
        </p:txBody>
      </p:sp>
      <p:sp>
        <p:nvSpPr>
          <p:cNvPr id="12" name="テキスト ボックス 8">
            <a:extLst>
              <a:ext uri="{FF2B5EF4-FFF2-40B4-BE49-F238E27FC236}">
                <a16:creationId xmlns:a16="http://schemas.microsoft.com/office/drawing/2014/main" id="{039CBA76-CAEC-8D29-B776-4F6F4409FF28}"/>
              </a:ext>
            </a:extLst>
          </p:cNvPr>
          <p:cNvSpPr txBox="1">
            <a:spLocks noChangeArrowheads="1"/>
          </p:cNvSpPr>
          <p:nvPr/>
        </p:nvSpPr>
        <p:spPr bwMode="auto">
          <a:xfrm>
            <a:off x="427038" y="792163"/>
            <a:ext cx="9051925" cy="125361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ct val="0"/>
              </a:spcBef>
              <a:buFont typeface="Wingdings" panose="05000000000000000000" pitchFamily="2" charset="2"/>
              <a:buChar char="l"/>
              <a:defRPr/>
            </a:pPr>
            <a:r>
              <a:rPr kumimoji="0" lang="ja-JP" altLang="en-US" sz="1600" spc="100" dirty="0">
                <a:latin typeface="メイリオ" panose="020B0604030504040204" pitchFamily="50" charset="-128"/>
                <a:ea typeface="メイリオ" panose="020B0604030504040204" pitchFamily="50" charset="-128"/>
              </a:rPr>
              <a:t> ひきこもり支援における対象者とは、</a:t>
            </a:r>
            <a:r>
              <a:rPr kumimoji="0" lang="ja-JP" altLang="en-US" sz="1600" b="1" spc="100" dirty="0">
                <a:latin typeface="メイリオ" panose="020B0604030504040204" pitchFamily="50" charset="-128"/>
                <a:ea typeface="メイリオ" panose="020B0604030504040204" pitchFamily="50" charset="-128"/>
              </a:rPr>
              <a:t>社会的に孤立し、孤独を感じている状態にある人や、様々な生きづらさを抱えている状態の人</a:t>
            </a:r>
            <a:r>
              <a:rPr kumimoji="0" lang="ja-JP" altLang="en-US" sz="1600" spc="100" dirty="0">
                <a:latin typeface="メイリオ" panose="020B0604030504040204" pitchFamily="50" charset="-128"/>
                <a:ea typeface="メイリオ" panose="020B0604030504040204" pitchFamily="50" charset="-128"/>
              </a:rPr>
              <a:t>となります。それぞれ一人ひとりの状況は違いますが、具体的には下に記載した状態にある本人やその家族（世帯）です。その状態にある期間は問いません。</a:t>
            </a:r>
          </a:p>
        </p:txBody>
      </p:sp>
      <p:sp>
        <p:nvSpPr>
          <p:cNvPr id="3" name="正方形/長方形 2">
            <a:extLst>
              <a:ext uri="{FF2B5EF4-FFF2-40B4-BE49-F238E27FC236}">
                <a16:creationId xmlns:a16="http://schemas.microsoft.com/office/drawing/2014/main" id="{F2019A77-DB97-1EEF-480C-A63AD9DB6EE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150" dirty="0">
                <a:solidFill>
                  <a:schemeClr val="tx1"/>
                </a:solidFill>
                <a:latin typeface="メイリオ" panose="020B0604030504040204" pitchFamily="50" charset="-128"/>
                <a:ea typeface="メイリオ" panose="020B0604030504040204" pitchFamily="50" charset="-128"/>
              </a:rPr>
              <a:t>３．ひきこもり支援対象者の考え方</a:t>
            </a:r>
          </a:p>
        </p:txBody>
      </p:sp>
      <p:sp>
        <p:nvSpPr>
          <p:cNvPr id="4" name="正方形/長方形 3">
            <a:extLst>
              <a:ext uri="{FF2B5EF4-FFF2-40B4-BE49-F238E27FC236}">
                <a16:creationId xmlns:a16="http://schemas.microsoft.com/office/drawing/2014/main" id="{F15D0F56-B789-E166-9989-C63F286DF10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200" b="1" spc="150" dirty="0">
                <a:solidFill>
                  <a:schemeClr val="tx1"/>
                </a:solidFill>
                <a:latin typeface="メイリオ" panose="020B0604030504040204" pitchFamily="50" charset="-128"/>
                <a:ea typeface="メイリオ" panose="020B0604030504040204" pitchFamily="50" charset="-128"/>
              </a:rPr>
              <a:t>１．「ひきこもり」について</a:t>
            </a:r>
          </a:p>
        </p:txBody>
      </p:sp>
      <p:sp>
        <p:nvSpPr>
          <p:cNvPr id="7" name="テキスト ボックス 6">
            <a:extLst>
              <a:ext uri="{FF2B5EF4-FFF2-40B4-BE49-F238E27FC236}">
                <a16:creationId xmlns:a16="http://schemas.microsoft.com/office/drawing/2014/main" id="{982BD817-882A-AB88-5784-555F6E64C583}"/>
              </a:ext>
            </a:extLst>
          </p:cNvPr>
          <p:cNvSpPr txBox="1"/>
          <p:nvPr/>
        </p:nvSpPr>
        <p:spPr>
          <a:xfrm>
            <a:off x="619932" y="2021717"/>
            <a:ext cx="8906656" cy="1404000"/>
          </a:xfrm>
          <a:prstGeom prst="roundRect">
            <a:avLst>
              <a:gd name="adj" fmla="val 5755"/>
            </a:avLst>
          </a:prstGeom>
          <a:solidFill>
            <a:schemeClr val="accent2">
              <a:lumMod val="20000"/>
              <a:lumOff val="80000"/>
            </a:schemeClr>
          </a:solidFill>
        </p:spPr>
        <p:txBody>
          <a:bodyPr wrap="square" anchor="ctr">
            <a:noAutofit/>
          </a:bodyPr>
          <a:lstStyle/>
          <a:p>
            <a:pPr marL="360000" indent="-360000" eaLnBrk="1" hangingPunct="1">
              <a:spcBef>
                <a:spcPts val="600"/>
              </a:spcBef>
              <a:defRPr/>
            </a:pPr>
            <a:r>
              <a:rPr kumimoji="0" lang="ja-JP" altLang="en-US" sz="1600" b="1" spc="100" dirty="0">
                <a:latin typeface="メイリオ" panose="020B0604030504040204" pitchFamily="50" charset="-128"/>
                <a:ea typeface="メイリオ" panose="020B0604030504040204" pitchFamily="50" charset="-128"/>
              </a:rPr>
              <a:t>★何らかの生きづらさを抱え生活上の困難を感じている状態にある</a:t>
            </a:r>
            <a:endParaRPr kumimoji="0" lang="en-US" altLang="ja-JP" sz="1600" b="1" spc="100" dirty="0">
              <a:latin typeface="メイリオ" panose="020B0604030504040204" pitchFamily="50" charset="-128"/>
              <a:ea typeface="メイリオ" panose="020B0604030504040204" pitchFamily="50" charset="-128"/>
            </a:endParaRPr>
          </a:p>
          <a:p>
            <a:pPr marL="468000" indent="-216000" eaLnBrk="1" hangingPunct="1">
              <a:spcBef>
                <a:spcPts val="600"/>
              </a:spcBef>
              <a:defRPr/>
            </a:pPr>
            <a:r>
              <a:rPr kumimoji="0" lang="ja-JP" altLang="en-US" sz="1400" spc="100" dirty="0">
                <a:latin typeface="メイリオ" panose="020B0604030504040204" pitchFamily="50" charset="-128"/>
                <a:ea typeface="メイリオ" panose="020B0604030504040204" pitchFamily="50" charset="-128"/>
              </a:rPr>
              <a:t>→生きづらさとは、その人自身が感じている固有のものであり、他者がその生きづらさの有無やその大小を判断することはできません。また、生きづらさを感じている期間（時間）によって、支援の必要性が変わるものではありません。生活上の困難についても、家庭内のみで困難を感じている場合や、社会生活上で困難を感じている場合もあります。</a:t>
            </a:r>
          </a:p>
        </p:txBody>
      </p:sp>
      <p:sp>
        <p:nvSpPr>
          <p:cNvPr id="9" name="テキスト ボックス 8">
            <a:extLst>
              <a:ext uri="{FF2B5EF4-FFF2-40B4-BE49-F238E27FC236}">
                <a16:creationId xmlns:a16="http://schemas.microsoft.com/office/drawing/2014/main" id="{F382AF85-815A-859A-1FB7-29ED21433C7D}"/>
              </a:ext>
            </a:extLst>
          </p:cNvPr>
          <p:cNvSpPr txBox="1"/>
          <p:nvPr/>
        </p:nvSpPr>
        <p:spPr>
          <a:xfrm>
            <a:off x="619932" y="3578125"/>
            <a:ext cx="8906656" cy="1368000"/>
          </a:xfrm>
          <a:prstGeom prst="roundRect">
            <a:avLst>
              <a:gd name="adj" fmla="val 5755"/>
            </a:avLst>
          </a:prstGeom>
          <a:solidFill>
            <a:schemeClr val="accent2">
              <a:lumMod val="20000"/>
              <a:lumOff val="80000"/>
            </a:schemeClr>
          </a:solidFill>
        </p:spPr>
        <p:txBody>
          <a:bodyPr wrap="square" anchor="ctr">
            <a:noAutofit/>
          </a:bodyPr>
          <a:lstStyle/>
          <a:p>
            <a:pPr eaLnBrk="1" hangingPunct="1">
              <a:lnSpc>
                <a:spcPct val="100000"/>
              </a:lnSpc>
              <a:spcBef>
                <a:spcPct val="0"/>
              </a:spcBef>
              <a:buNone/>
              <a:defRPr/>
            </a:pPr>
            <a:r>
              <a:rPr kumimoji="0" lang="ja-JP" altLang="en-US" sz="1600" b="1" spc="100" dirty="0">
                <a:latin typeface="メイリオ" panose="020B0604030504040204" pitchFamily="50" charset="-128"/>
                <a:ea typeface="メイリオ" panose="020B0604030504040204" pitchFamily="50" charset="-128"/>
              </a:rPr>
              <a:t>★家族を含む他者との交流が限定的（希薄）な状態にある</a:t>
            </a:r>
          </a:p>
          <a:p>
            <a:pPr marL="468000" indent="-216000" eaLnBrk="1" hangingPunct="1">
              <a:spcBef>
                <a:spcPts val="600"/>
              </a:spcBef>
              <a:defRPr/>
            </a:pPr>
            <a:r>
              <a:rPr kumimoji="0" lang="ja-JP" altLang="en-US" sz="1400" spc="100" dirty="0">
                <a:latin typeface="メイリオ" panose="020B0604030504040204" pitchFamily="50" charset="-128"/>
                <a:ea typeface="メイリオ" panose="020B0604030504040204" pitchFamily="50" charset="-128"/>
              </a:rPr>
              <a:t>→家族を含む他者との交流も、現在は交流方法が多様になっており、インターネット上のみで交流している場合や、自身の趣味や興味のある活動には参加している、といった場合もあり、限定的（希薄）な交流であっても、その状況は多様です。交流の範囲や内容、その目的や意味は、支援者が判断できるものではなく、それぞれ異なることも留意が必要です。</a:t>
            </a:r>
          </a:p>
        </p:txBody>
      </p:sp>
      <p:sp>
        <p:nvSpPr>
          <p:cNvPr id="14" name="テキスト ボックス 13">
            <a:extLst>
              <a:ext uri="{FF2B5EF4-FFF2-40B4-BE49-F238E27FC236}">
                <a16:creationId xmlns:a16="http://schemas.microsoft.com/office/drawing/2014/main" id="{8C77EA87-2E9B-2C7B-DDF4-4F08737C901C}"/>
              </a:ext>
            </a:extLst>
          </p:cNvPr>
          <p:cNvSpPr txBox="1"/>
          <p:nvPr/>
        </p:nvSpPr>
        <p:spPr>
          <a:xfrm>
            <a:off x="619932" y="5098534"/>
            <a:ext cx="8906656" cy="1368000"/>
          </a:xfrm>
          <a:prstGeom prst="roundRect">
            <a:avLst>
              <a:gd name="adj" fmla="val 5755"/>
            </a:avLst>
          </a:prstGeom>
          <a:solidFill>
            <a:schemeClr val="accent2">
              <a:lumMod val="20000"/>
              <a:lumOff val="80000"/>
            </a:schemeClr>
          </a:solidFill>
        </p:spPr>
        <p:txBody>
          <a:bodyPr wrap="square" anchor="ctr">
            <a:noAutofit/>
          </a:bodyPr>
          <a:lstStyle/>
          <a:p>
            <a:pPr eaLnBrk="1" hangingPunct="1">
              <a:lnSpc>
                <a:spcPct val="100000"/>
              </a:lnSpc>
              <a:spcBef>
                <a:spcPct val="0"/>
              </a:spcBef>
              <a:buNone/>
              <a:defRPr/>
            </a:pPr>
            <a:r>
              <a:rPr lang="ja-JP" altLang="en-US" sz="1600" b="1" spc="100" dirty="0">
                <a:latin typeface="メイリオ" panose="020B0604030504040204" pitchFamily="50" charset="-128"/>
                <a:ea typeface="メイリオ" panose="020B0604030504040204" pitchFamily="50" charset="-128"/>
              </a:rPr>
              <a:t>★支援を必要とする状態にある</a:t>
            </a:r>
            <a:endParaRPr kumimoji="0" lang="ja-JP" altLang="en-US" sz="1600" b="1" spc="100" dirty="0">
              <a:latin typeface="メイリオ" panose="020B0604030504040204" pitchFamily="50" charset="-128"/>
              <a:ea typeface="メイリオ" panose="020B0604030504040204" pitchFamily="50" charset="-128"/>
            </a:endParaRPr>
          </a:p>
          <a:p>
            <a:pPr marL="468000" indent="-216000" eaLnBrk="1" hangingPunct="1">
              <a:spcBef>
                <a:spcPts val="600"/>
              </a:spcBef>
              <a:defRPr/>
            </a:pPr>
            <a:r>
              <a:rPr kumimoji="0" lang="ja-JP" altLang="en-US" sz="1400" spc="100" dirty="0">
                <a:latin typeface="メイリオ" panose="020B0604030504040204" pitchFamily="50" charset="-128"/>
                <a:ea typeface="メイリオ" panose="020B0604030504040204" pitchFamily="50" charset="-128"/>
              </a:rPr>
              <a:t>→</a:t>
            </a:r>
            <a:r>
              <a:rPr lang="ja-JP" altLang="en-US" sz="1400" spc="100" dirty="0">
                <a:latin typeface="メイリオ" panose="020B0604030504040204" pitchFamily="50" charset="-128"/>
                <a:ea typeface="メイリオ" panose="020B0604030504040204" pitchFamily="50" charset="-128"/>
              </a:rPr>
              <a:t>支援を必要とする状態とは、ひきこもり状態の本人やその家族が支援を求めている場合だけではなく、自ら支援を求める声を発することが出来ない場合も多々あることから、支援者は声に出せない潜在的なニーズを、地域や関係機関と連携し、ひきこもり状態の本人やその家族との対話を通じて確認していくことが重要です。</a:t>
            </a:r>
            <a:endParaRPr kumimoji="0" lang="ja-JP" altLang="en-US" sz="1400" spc="1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84C6766D-4F45-1D84-3D21-5A3014C9F30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DE4F4541-B860-E32F-DB4F-234546BB4C3B}"/>
              </a:ext>
            </a:extLst>
          </p:cNvPr>
          <p:cNvSpPr/>
          <p:nvPr/>
        </p:nvSpPr>
        <p:spPr>
          <a:xfrm>
            <a:off x="723900" y="2501900"/>
            <a:ext cx="845820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4000" b="1" dirty="0">
                <a:solidFill>
                  <a:schemeClr val="tx1"/>
                </a:solidFill>
                <a:latin typeface="メイリオ" panose="020B0604030504040204" pitchFamily="50" charset="-128"/>
                <a:ea typeface="メイリオ" panose="020B0604030504040204" pitchFamily="50" charset="-128"/>
              </a:rPr>
              <a:t>ひきこもり状態にある方への支援で難しさを感じる場面は？</a:t>
            </a:r>
            <a:endParaRPr lang="en-US" altLang="ja-JP" sz="40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D528C4B-EA23-06B7-AF63-9D637B698423}"/>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11" name="四角形: 角を丸くする 10">
            <a:extLst>
              <a:ext uri="{FF2B5EF4-FFF2-40B4-BE49-F238E27FC236}">
                <a16:creationId xmlns:a16="http://schemas.microsoft.com/office/drawing/2014/main" id="{ED9A7AAF-5DBF-D8DC-7CA3-A920EEC5C4F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2910</TotalTime>
  <Words>8326</Words>
  <Application>Microsoft Office PowerPoint</Application>
  <PresentationFormat>A4 210 x 297 mm</PresentationFormat>
  <Paragraphs>688</Paragraphs>
  <Slides>51</Slides>
  <Notes>49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51</vt:i4>
      </vt:variant>
    </vt:vector>
  </HeadingPairs>
  <TitlesOfParts>
    <vt:vector size="59" baseType="lpstr">
      <vt:lpstr>Meiryo UI</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No.4-3_ひきこもり状態にある方への支援</dc:title>
  <dc:creator/>
  <cp:lastModifiedBy>*</cp:lastModifiedBy>
  <cp:revision>100</cp:revision>
  <dcterms:modified xsi:type="dcterms:W3CDTF">2025-04-11T12:35:34Z</dcterms:modified>
</cp:coreProperties>
</file>