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Lst>
  <p:notesMasterIdLst>
    <p:notesMasterId r:id="rId53"/>
  </p:notesMasterIdLst>
  <p:sldIdLst>
    <p:sldId id="2147472244" r:id="rId2"/>
    <p:sldId id="340" r:id="rId3"/>
    <p:sldId id="315" r:id="rId4"/>
    <p:sldId id="1512" r:id="rId5"/>
    <p:sldId id="1466" r:id="rId6"/>
    <p:sldId id="2147472245" r:id="rId7"/>
    <p:sldId id="321" r:id="rId8"/>
    <p:sldId id="323" r:id="rId9"/>
    <p:sldId id="339" r:id="rId10"/>
    <p:sldId id="1521" r:id="rId11"/>
    <p:sldId id="322" r:id="rId12"/>
    <p:sldId id="1522" r:id="rId13"/>
    <p:sldId id="1525" r:id="rId14"/>
    <p:sldId id="2147472231" r:id="rId15"/>
    <p:sldId id="2147472234" r:id="rId16"/>
    <p:sldId id="2147472236" r:id="rId17"/>
    <p:sldId id="2147472237" r:id="rId18"/>
    <p:sldId id="2147472238" r:id="rId19"/>
    <p:sldId id="2147472239" r:id="rId20"/>
    <p:sldId id="337" r:id="rId21"/>
    <p:sldId id="1527" r:id="rId22"/>
    <p:sldId id="1528" r:id="rId23"/>
    <p:sldId id="1529" r:id="rId24"/>
    <p:sldId id="1503" r:id="rId25"/>
    <p:sldId id="1530" r:id="rId26"/>
    <p:sldId id="1535" r:id="rId27"/>
    <p:sldId id="2147472240" r:id="rId28"/>
    <p:sldId id="1541" r:id="rId29"/>
    <p:sldId id="1523" r:id="rId30"/>
    <p:sldId id="1542" r:id="rId31"/>
    <p:sldId id="2147472241" r:id="rId32"/>
    <p:sldId id="366" r:id="rId33"/>
    <p:sldId id="1543" r:id="rId34"/>
    <p:sldId id="1531" r:id="rId35"/>
    <p:sldId id="2147472242" r:id="rId36"/>
    <p:sldId id="1544" r:id="rId37"/>
    <p:sldId id="1545" r:id="rId38"/>
    <p:sldId id="1549" r:id="rId39"/>
    <p:sldId id="2147472243" r:id="rId40"/>
    <p:sldId id="1550" r:id="rId41"/>
    <p:sldId id="1538" r:id="rId42"/>
    <p:sldId id="1547" r:id="rId43"/>
    <p:sldId id="380" r:id="rId44"/>
    <p:sldId id="352" r:id="rId45"/>
    <p:sldId id="1524" r:id="rId46"/>
    <p:sldId id="1526" r:id="rId47"/>
    <p:sldId id="1551" r:id="rId48"/>
    <p:sldId id="1552" r:id="rId49"/>
    <p:sldId id="2147472229" r:id="rId50"/>
    <p:sldId id="317" r:id="rId51"/>
    <p:sldId id="1532" r:id="rId52"/>
  </p:sldIdLst>
  <p:sldSz cx="9906000" cy="6858000" type="A4"/>
  <p:notesSz cx="6797675" cy="9926638"/>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zuma" initials="a" lastIdx="18" clrIdx="0">
    <p:extLst>
      <p:ext uri="{19B8F6BF-5375-455C-9EA6-DF929625EA0E}">
        <p15:presenceInfo xmlns:p15="http://schemas.microsoft.com/office/powerpoint/2012/main" userId="azum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74" autoAdjust="0"/>
    <p:restoredTop sz="94424" autoAdjust="0"/>
  </p:normalViewPr>
  <p:slideViewPr>
    <p:cSldViewPr snapToGrid="0">
      <p:cViewPr>
        <p:scale>
          <a:sx n="97" d="100"/>
          <a:sy n="97" d="100"/>
        </p:scale>
        <p:origin x="2022" y="306"/>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2CECAECB-4AE7-BA7B-36E4-D30D43C2CBB2}"/>
              </a:ext>
            </a:extLst>
          </p:cNvPr>
          <p:cNvSpPr>
            <a:spLocks noGrp="1"/>
          </p:cNvSpPr>
          <p:nvPr>
            <p:ph type="hdr" sz="quarter"/>
          </p:nvPr>
        </p:nvSpPr>
        <p:spPr>
          <a:xfrm>
            <a:off x="0" y="0"/>
            <a:ext cx="2946400" cy="498475"/>
          </a:xfrm>
          <a:prstGeom prst="rect">
            <a:avLst/>
          </a:prstGeom>
        </p:spPr>
        <p:txBody>
          <a:bodyPr vert="horz" lIns="92108" tIns="46054" rIns="92108" bIns="46054"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ー 2">
            <a:extLst>
              <a:ext uri="{FF2B5EF4-FFF2-40B4-BE49-F238E27FC236}">
                <a16:creationId xmlns:a16="http://schemas.microsoft.com/office/drawing/2014/main" id="{69E7E65E-6C27-2034-C0D1-71333882CDAF}"/>
              </a:ext>
            </a:extLst>
          </p:cNvPr>
          <p:cNvSpPr>
            <a:spLocks noGrp="1"/>
          </p:cNvSpPr>
          <p:nvPr>
            <p:ph type="dt" idx="1"/>
          </p:nvPr>
        </p:nvSpPr>
        <p:spPr>
          <a:xfrm>
            <a:off x="3849688" y="0"/>
            <a:ext cx="2946400" cy="498475"/>
          </a:xfrm>
          <a:prstGeom prst="rect">
            <a:avLst/>
          </a:prstGeom>
        </p:spPr>
        <p:txBody>
          <a:bodyPr vert="horz" lIns="92108" tIns="46054" rIns="92108" bIns="46054" rtlCol="0"/>
          <a:lstStyle>
            <a:lvl1pPr algn="r" eaLnBrk="1" fontAlgn="auto" hangingPunct="1">
              <a:spcBef>
                <a:spcPts val="0"/>
              </a:spcBef>
              <a:spcAft>
                <a:spcPts val="0"/>
              </a:spcAft>
              <a:defRPr sz="1200">
                <a:latin typeface="+mn-lt"/>
                <a:ea typeface="+mn-ea"/>
              </a:defRPr>
            </a:lvl1pPr>
          </a:lstStyle>
          <a:p>
            <a:pPr>
              <a:defRPr/>
            </a:pPr>
            <a:fld id="{CFF3BC0F-38BF-4384-8290-9F86AB58AE78}" type="datetimeFigureOut">
              <a:rPr lang="ja-JP" altLang="en-US"/>
              <a:pPr>
                <a:defRPr/>
              </a:pPr>
              <a:t>2025/4/11</a:t>
            </a:fld>
            <a:endParaRPr lang="ja-JP" altLang="en-US"/>
          </a:p>
        </p:txBody>
      </p:sp>
      <p:sp>
        <p:nvSpPr>
          <p:cNvPr id="4" name="スライド イメージ プレースホルダー 3">
            <a:extLst>
              <a:ext uri="{FF2B5EF4-FFF2-40B4-BE49-F238E27FC236}">
                <a16:creationId xmlns:a16="http://schemas.microsoft.com/office/drawing/2014/main" id="{045A3678-B1CB-C7DA-6862-ED02B5FE7307}"/>
              </a:ext>
            </a:extLst>
          </p:cNvPr>
          <p:cNvSpPr>
            <a:spLocks noGrp="1" noRot="1" noChangeAspect="1"/>
          </p:cNvSpPr>
          <p:nvPr>
            <p:ph type="sldImg" idx="2"/>
          </p:nvPr>
        </p:nvSpPr>
        <p:spPr>
          <a:xfrm>
            <a:off x="979488" y="1241425"/>
            <a:ext cx="4838700" cy="3349625"/>
          </a:xfrm>
          <a:prstGeom prst="rect">
            <a:avLst/>
          </a:prstGeom>
          <a:noFill/>
          <a:ln w="12700">
            <a:solidFill>
              <a:prstClr val="black"/>
            </a:solidFill>
          </a:ln>
        </p:spPr>
        <p:txBody>
          <a:bodyPr vert="horz" lIns="92108" tIns="46054" rIns="92108" bIns="46054"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BB9A5863-B134-0399-14E2-DCC1AAA09703}"/>
              </a:ext>
            </a:extLst>
          </p:cNvPr>
          <p:cNvSpPr>
            <a:spLocks noGrp="1"/>
          </p:cNvSpPr>
          <p:nvPr>
            <p:ph type="body" sz="quarter" idx="3"/>
          </p:nvPr>
        </p:nvSpPr>
        <p:spPr>
          <a:xfrm>
            <a:off x="679450" y="4776788"/>
            <a:ext cx="5438775" cy="3908425"/>
          </a:xfrm>
          <a:prstGeom prst="rect">
            <a:avLst/>
          </a:prstGeom>
        </p:spPr>
        <p:txBody>
          <a:bodyPr vert="horz" lIns="92108" tIns="46054" rIns="92108" bIns="46054"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42618A7D-77D3-71C8-CD86-E853075A9E83}"/>
              </a:ext>
            </a:extLst>
          </p:cNvPr>
          <p:cNvSpPr>
            <a:spLocks noGrp="1"/>
          </p:cNvSpPr>
          <p:nvPr>
            <p:ph type="ftr" sz="quarter" idx="4"/>
          </p:nvPr>
        </p:nvSpPr>
        <p:spPr>
          <a:xfrm>
            <a:off x="0" y="9428163"/>
            <a:ext cx="2946400" cy="498475"/>
          </a:xfrm>
          <a:prstGeom prst="rect">
            <a:avLst/>
          </a:prstGeom>
        </p:spPr>
        <p:txBody>
          <a:bodyPr vert="horz" lIns="92108" tIns="46054" rIns="92108" bIns="46054"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95C4D510-EBD5-872C-4634-C717199007BC}"/>
              </a:ext>
            </a:extLst>
          </p:cNvPr>
          <p:cNvSpPr>
            <a:spLocks noGrp="1"/>
          </p:cNvSpPr>
          <p:nvPr>
            <p:ph type="sldNum" sz="quarter" idx="5"/>
          </p:nvPr>
        </p:nvSpPr>
        <p:spPr>
          <a:xfrm>
            <a:off x="3849688" y="9428163"/>
            <a:ext cx="2946400" cy="498475"/>
          </a:xfrm>
          <a:prstGeom prst="rect">
            <a:avLst/>
          </a:prstGeom>
        </p:spPr>
        <p:txBody>
          <a:bodyPr vert="horz" wrap="square" lIns="92108" tIns="46054" rIns="92108" bIns="46054" numCol="1" anchor="b" anchorCtr="0" compatLnSpc="1">
            <a:prstTxWarp prst="textNoShape">
              <a:avLst/>
            </a:prstTxWarp>
          </a:bodyPr>
          <a:lstStyle>
            <a:lvl1pPr algn="r" eaLnBrk="1" hangingPunct="1">
              <a:defRPr sz="1200">
                <a:latin typeface="游ゴシック" panose="020B0400000000000000" pitchFamily="50" charset="-128"/>
                <a:ea typeface="游ゴシック" panose="020B0400000000000000" pitchFamily="50" charset="-128"/>
              </a:defRPr>
            </a:lvl1pPr>
          </a:lstStyle>
          <a:p>
            <a:pPr>
              <a:defRPr/>
            </a:pPr>
            <a:fld id="{E213CF56-9A4E-43E4-BACD-89ECAD420B0F}"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D62C6-0C27-390E-C8D8-EAA5DEF131E0}"/>
            </a:ext>
          </a:extLst>
        </p:cNvPr>
        <p:cNvGrpSpPr/>
        <p:nvPr/>
      </p:nvGrpSpPr>
      <p:grpSpPr>
        <a:xfrm>
          <a:off x="0" y="0"/>
          <a:ext cx="0" cy="0"/>
          <a:chOff x="0" y="0"/>
          <a:chExt cx="0" cy="0"/>
        </a:xfrm>
      </p:grpSpPr>
      <p:sp>
        <p:nvSpPr>
          <p:cNvPr id="21506" name="スライド イメージ プレースホルダー 1">
            <a:extLst>
              <a:ext uri="{FF2B5EF4-FFF2-40B4-BE49-F238E27FC236}">
                <a16:creationId xmlns:a16="http://schemas.microsoft.com/office/drawing/2014/main" id="{7E91453B-6EA6-F605-1F07-0A07836FACD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a:extLst>
              <a:ext uri="{FF2B5EF4-FFF2-40B4-BE49-F238E27FC236}">
                <a16:creationId xmlns:a16="http://schemas.microsoft.com/office/drawing/2014/main" id="{F87CB9FA-DFD5-B654-77B0-FE74621FA2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1508" name="スライド番号プレースホルダー 3">
            <a:extLst>
              <a:ext uri="{FF2B5EF4-FFF2-40B4-BE49-F238E27FC236}">
                <a16:creationId xmlns:a16="http://schemas.microsoft.com/office/drawing/2014/main" id="{F60E6A3D-1C32-DF00-35D8-B2C219C922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C8CE0A2B-D000-4341-B81F-BC541CE18F88}" type="slidenum">
              <a:rPr lang="ja-JP" altLang="en-US" smtClean="0">
                <a:solidFill>
                  <a:srgbClr val="000000"/>
                </a:solidFill>
              </a:rPr>
              <a:pPr>
                <a:spcBef>
                  <a:spcPct val="0"/>
                </a:spcBef>
              </a:pPr>
              <a:t>0</a:t>
            </a:fld>
            <a:endParaRPr lang="ja-JP" altLang="en-US">
              <a:solidFill>
                <a:srgbClr val="000000"/>
              </a:solidFill>
            </a:endParaRPr>
          </a:p>
        </p:txBody>
      </p:sp>
    </p:spTree>
    <p:extLst>
      <p:ext uri="{BB962C8B-B14F-4D97-AF65-F5344CB8AC3E}">
        <p14:creationId xmlns:p14="http://schemas.microsoft.com/office/powerpoint/2010/main" val="2944848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67A7D-063F-D034-2E52-95FBB61D8842}"/>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003E90D9-7B92-AE06-5B78-AB3274F9B36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ー 2">
            <a:extLst>
              <a:ext uri="{FF2B5EF4-FFF2-40B4-BE49-F238E27FC236}">
                <a16:creationId xmlns:a16="http://schemas.microsoft.com/office/drawing/2014/main" id="{D2B86AA1-9EC3-DCD2-B570-ABF17AA5B5FD}"/>
              </a:ext>
            </a:extLst>
          </p:cNvPr>
          <p:cNvSpPr>
            <a:spLocks noGrp="1"/>
          </p:cNvSpPr>
          <p:nvPr>
            <p:ph type="body" idx="1"/>
          </p:nvPr>
        </p:nvSpPr>
        <p:spPr/>
        <p:txBody>
          <a:bodyPr/>
          <a:lstStyle/>
          <a:p>
            <a:pPr>
              <a:defRPr/>
            </a:pPr>
            <a:endParaRPr lang="ja-JP" altLang="en-US" sz="1100" dirty="0"/>
          </a:p>
        </p:txBody>
      </p:sp>
      <p:sp>
        <p:nvSpPr>
          <p:cNvPr id="20484" name="スライド番号プレースホルダー 3">
            <a:extLst>
              <a:ext uri="{FF2B5EF4-FFF2-40B4-BE49-F238E27FC236}">
                <a16:creationId xmlns:a16="http://schemas.microsoft.com/office/drawing/2014/main" id="{2EFA24B5-39B9-F85B-5135-23F82ADA96E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830" indent="-285704">
              <a:defRPr>
                <a:solidFill>
                  <a:schemeClr val="tx1"/>
                </a:solidFill>
                <a:latin typeface="Calibri" panose="020F0502020204030204" pitchFamily="34" charset="0"/>
              </a:defRPr>
            </a:lvl2pPr>
            <a:lvl3pPr marL="1142816" indent="-228563">
              <a:defRPr>
                <a:solidFill>
                  <a:schemeClr val="tx1"/>
                </a:solidFill>
                <a:latin typeface="Calibri" panose="020F0502020204030204" pitchFamily="34" charset="0"/>
              </a:defRPr>
            </a:lvl3pPr>
            <a:lvl4pPr marL="1599942" indent="-228563">
              <a:defRPr>
                <a:solidFill>
                  <a:schemeClr val="tx1"/>
                </a:solidFill>
                <a:latin typeface="Calibri" panose="020F0502020204030204" pitchFamily="34" charset="0"/>
              </a:defRPr>
            </a:lvl4pPr>
            <a:lvl5pPr marL="2057069" indent="-228563">
              <a:defRPr>
                <a:solidFill>
                  <a:schemeClr val="tx1"/>
                </a:solidFill>
                <a:latin typeface="Calibri" panose="020F0502020204030204" pitchFamily="34" charset="0"/>
              </a:defRPr>
            </a:lvl5pPr>
            <a:lvl6pPr marL="2514194" indent="-228563" defTabSz="457126" eaLnBrk="0" fontAlgn="base" hangingPunct="0">
              <a:spcBef>
                <a:spcPct val="0"/>
              </a:spcBef>
              <a:spcAft>
                <a:spcPct val="0"/>
              </a:spcAft>
              <a:defRPr>
                <a:solidFill>
                  <a:schemeClr val="tx1"/>
                </a:solidFill>
                <a:latin typeface="Calibri" panose="020F0502020204030204" pitchFamily="34" charset="0"/>
              </a:defRPr>
            </a:lvl6pPr>
            <a:lvl7pPr marL="2971321" indent="-228563" defTabSz="457126" eaLnBrk="0" fontAlgn="base" hangingPunct="0">
              <a:spcBef>
                <a:spcPct val="0"/>
              </a:spcBef>
              <a:spcAft>
                <a:spcPct val="0"/>
              </a:spcAft>
              <a:defRPr>
                <a:solidFill>
                  <a:schemeClr val="tx1"/>
                </a:solidFill>
                <a:latin typeface="Calibri" panose="020F0502020204030204" pitchFamily="34" charset="0"/>
              </a:defRPr>
            </a:lvl7pPr>
            <a:lvl8pPr marL="3428447" indent="-228563" defTabSz="457126" eaLnBrk="0" fontAlgn="base" hangingPunct="0">
              <a:spcBef>
                <a:spcPct val="0"/>
              </a:spcBef>
              <a:spcAft>
                <a:spcPct val="0"/>
              </a:spcAft>
              <a:defRPr>
                <a:solidFill>
                  <a:schemeClr val="tx1"/>
                </a:solidFill>
                <a:latin typeface="Calibri" panose="020F0502020204030204" pitchFamily="34" charset="0"/>
              </a:defRPr>
            </a:lvl8pPr>
            <a:lvl9pPr marL="3885574" indent="-228563" defTabSz="457126" eaLnBrk="0" fontAlgn="base" hangingPunct="0">
              <a:spcBef>
                <a:spcPct val="0"/>
              </a:spcBef>
              <a:spcAft>
                <a:spcPct val="0"/>
              </a:spcAft>
              <a:defRPr>
                <a:solidFill>
                  <a:schemeClr val="tx1"/>
                </a:solidFill>
                <a:latin typeface="Calibri" panose="020F0502020204030204" pitchFamily="34" charset="0"/>
              </a:defRPr>
            </a:lvl9pPr>
          </a:lstStyle>
          <a:p>
            <a:fld id="{6C311C98-8776-4814-9D0A-FDF2EF0AF0FD}" type="slidenum">
              <a:rPr lang="ja-JP" altLang="en-US" smtClean="0">
                <a:latin typeface="游ゴシック" panose="020B0400000000000000" pitchFamily="50" charset="-128"/>
              </a:rPr>
              <a:pPr/>
              <a:t>9</a:t>
            </a:fld>
            <a:endParaRPr lang="ja-JP" altLang="en-US">
              <a:latin typeface="游ゴシック" panose="020B0400000000000000" pitchFamily="50" charset="-128"/>
            </a:endParaRPr>
          </a:p>
        </p:txBody>
      </p:sp>
    </p:spTree>
    <p:extLst>
      <p:ext uri="{BB962C8B-B14F-4D97-AF65-F5344CB8AC3E}">
        <p14:creationId xmlns:p14="http://schemas.microsoft.com/office/powerpoint/2010/main" val="1823957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a:extLst>
              <a:ext uri="{FF2B5EF4-FFF2-40B4-BE49-F238E27FC236}">
                <a16:creationId xmlns:a16="http://schemas.microsoft.com/office/drawing/2014/main" id="{0A58C0E9-DF7E-E6EB-5463-6B7B397C0E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ノート プレースホルダー 2">
            <a:extLst>
              <a:ext uri="{FF2B5EF4-FFF2-40B4-BE49-F238E27FC236}">
                <a16:creationId xmlns:a16="http://schemas.microsoft.com/office/drawing/2014/main" id="{B755E88D-C328-4F14-5B29-D65639343F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5604" name="スライド番号プレースホルダー 3">
            <a:extLst>
              <a:ext uri="{FF2B5EF4-FFF2-40B4-BE49-F238E27FC236}">
                <a16:creationId xmlns:a16="http://schemas.microsoft.com/office/drawing/2014/main" id="{07863AD9-1399-D43F-710B-CF28B72BE0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7D5B634F-0595-4BE4-9C7B-8D47F17D39E3}" type="slidenum">
              <a:rPr lang="ja-JP" altLang="en-US" smtClean="0">
                <a:solidFill>
                  <a:srgbClr val="000000"/>
                </a:solidFill>
              </a:rPr>
              <a:pPr>
                <a:spcBef>
                  <a:spcPct val="0"/>
                </a:spcBef>
              </a:pPr>
              <a:t>10</a:t>
            </a:fld>
            <a:endParaRPr lang="ja-JP" altLang="en-US">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1A6B6-0F49-1687-E9B1-16486BFAF6E9}"/>
            </a:ext>
          </a:extLst>
        </p:cNvPr>
        <p:cNvGrpSpPr/>
        <p:nvPr/>
      </p:nvGrpSpPr>
      <p:grpSpPr>
        <a:xfrm>
          <a:off x="0" y="0"/>
          <a:ext cx="0" cy="0"/>
          <a:chOff x="0" y="0"/>
          <a:chExt cx="0" cy="0"/>
        </a:xfrm>
      </p:grpSpPr>
      <p:sp>
        <p:nvSpPr>
          <p:cNvPr id="25602" name="スライド イメージ プレースホルダー 1">
            <a:extLst>
              <a:ext uri="{FF2B5EF4-FFF2-40B4-BE49-F238E27FC236}">
                <a16:creationId xmlns:a16="http://schemas.microsoft.com/office/drawing/2014/main" id="{2C20E792-AE21-9A3B-71A4-02069A9D96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ノート プレースホルダー 2">
            <a:extLst>
              <a:ext uri="{FF2B5EF4-FFF2-40B4-BE49-F238E27FC236}">
                <a16:creationId xmlns:a16="http://schemas.microsoft.com/office/drawing/2014/main" id="{BD6DCDD8-C46F-96AE-FB83-9452A145908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5604" name="スライド番号プレースホルダー 3">
            <a:extLst>
              <a:ext uri="{FF2B5EF4-FFF2-40B4-BE49-F238E27FC236}">
                <a16:creationId xmlns:a16="http://schemas.microsoft.com/office/drawing/2014/main" id="{95F92E72-6C2C-DB78-07EE-BD08AB79E4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7D5B634F-0595-4BE4-9C7B-8D47F17D39E3}" type="slidenum">
              <a:rPr lang="ja-JP" altLang="en-US" smtClean="0">
                <a:solidFill>
                  <a:srgbClr val="000000"/>
                </a:solidFill>
              </a:rPr>
              <a:pPr>
                <a:spcBef>
                  <a:spcPct val="0"/>
                </a:spcBef>
              </a:pPr>
              <a:t>11</a:t>
            </a:fld>
            <a:endParaRPr lang="ja-JP" altLang="en-US">
              <a:solidFill>
                <a:srgbClr val="000000"/>
              </a:solidFill>
            </a:endParaRPr>
          </a:p>
        </p:txBody>
      </p:sp>
    </p:spTree>
    <p:extLst>
      <p:ext uri="{BB962C8B-B14F-4D97-AF65-F5344CB8AC3E}">
        <p14:creationId xmlns:p14="http://schemas.microsoft.com/office/powerpoint/2010/main" val="2897332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BFD30-229B-C261-0452-2F82145E55C0}"/>
            </a:ext>
          </a:extLst>
        </p:cNvPr>
        <p:cNvGrpSpPr/>
        <p:nvPr/>
      </p:nvGrpSpPr>
      <p:grpSpPr>
        <a:xfrm>
          <a:off x="0" y="0"/>
          <a:ext cx="0" cy="0"/>
          <a:chOff x="0" y="0"/>
          <a:chExt cx="0" cy="0"/>
        </a:xfrm>
      </p:grpSpPr>
      <p:sp>
        <p:nvSpPr>
          <p:cNvPr id="27650" name="スライド イメージ プレースホルダー 1">
            <a:extLst>
              <a:ext uri="{FF2B5EF4-FFF2-40B4-BE49-F238E27FC236}">
                <a16:creationId xmlns:a16="http://schemas.microsoft.com/office/drawing/2014/main" id="{E19C3AAB-1B1A-FBB1-BA8D-32D5E89047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ノート プレースホルダー 2">
            <a:extLst>
              <a:ext uri="{FF2B5EF4-FFF2-40B4-BE49-F238E27FC236}">
                <a16:creationId xmlns:a16="http://schemas.microsoft.com/office/drawing/2014/main" id="{E8B855BD-E7D5-70D3-4699-7F2415A56A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7652" name="スライド番号プレースホルダー 3">
            <a:extLst>
              <a:ext uri="{FF2B5EF4-FFF2-40B4-BE49-F238E27FC236}">
                <a16:creationId xmlns:a16="http://schemas.microsoft.com/office/drawing/2014/main" id="{6D889A59-28FB-53E1-EE74-05FCADE22EC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0FA09E5D-4A65-46FA-9106-DD44118B5C82}" type="slidenum">
              <a:rPr lang="ja-JP" altLang="en-US" smtClean="0">
                <a:solidFill>
                  <a:srgbClr val="000000"/>
                </a:solidFill>
              </a:rPr>
              <a:pPr>
                <a:spcBef>
                  <a:spcPct val="0"/>
                </a:spcBef>
              </a:pPr>
              <a:t>12</a:t>
            </a:fld>
            <a:endParaRPr lang="ja-JP" altLang="en-US">
              <a:solidFill>
                <a:srgbClr val="000000"/>
              </a:solidFill>
            </a:endParaRPr>
          </a:p>
        </p:txBody>
      </p:sp>
    </p:spTree>
    <p:extLst>
      <p:ext uri="{BB962C8B-B14F-4D97-AF65-F5344CB8AC3E}">
        <p14:creationId xmlns:p14="http://schemas.microsoft.com/office/powerpoint/2010/main" val="267960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F9EFA8-5273-40F5-8C40-E282AC6BEF3A}"/>
            </a:ext>
          </a:extLst>
        </p:cNvPr>
        <p:cNvGrpSpPr/>
        <p:nvPr/>
      </p:nvGrpSpPr>
      <p:grpSpPr>
        <a:xfrm>
          <a:off x="0" y="0"/>
          <a:ext cx="0" cy="0"/>
          <a:chOff x="0" y="0"/>
          <a:chExt cx="0" cy="0"/>
        </a:xfrm>
      </p:grpSpPr>
      <p:sp>
        <p:nvSpPr>
          <p:cNvPr id="27650" name="スライド イメージ プレースホルダー 1">
            <a:extLst>
              <a:ext uri="{FF2B5EF4-FFF2-40B4-BE49-F238E27FC236}">
                <a16:creationId xmlns:a16="http://schemas.microsoft.com/office/drawing/2014/main" id="{75616B3E-374E-B044-9566-CAFEBDD5E9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ノート プレースホルダー 2">
            <a:extLst>
              <a:ext uri="{FF2B5EF4-FFF2-40B4-BE49-F238E27FC236}">
                <a16:creationId xmlns:a16="http://schemas.microsoft.com/office/drawing/2014/main" id="{B8DE0399-FE19-1384-F0A9-035D29CEFBD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7652" name="スライド番号プレースホルダー 3">
            <a:extLst>
              <a:ext uri="{FF2B5EF4-FFF2-40B4-BE49-F238E27FC236}">
                <a16:creationId xmlns:a16="http://schemas.microsoft.com/office/drawing/2014/main" id="{B2BBEC6D-4CB9-BADD-1A85-520F6D0694D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0FA09E5D-4A65-46FA-9106-DD44118B5C82}" type="slidenum">
              <a:rPr lang="ja-JP" altLang="en-US" smtClean="0">
                <a:solidFill>
                  <a:srgbClr val="000000"/>
                </a:solidFill>
              </a:rPr>
              <a:pPr>
                <a:spcBef>
                  <a:spcPct val="0"/>
                </a:spcBef>
              </a:pPr>
              <a:t>13</a:t>
            </a:fld>
            <a:endParaRPr lang="ja-JP" altLang="en-US">
              <a:solidFill>
                <a:srgbClr val="000000"/>
              </a:solidFill>
            </a:endParaRPr>
          </a:p>
        </p:txBody>
      </p:sp>
    </p:spTree>
    <p:extLst>
      <p:ext uri="{BB962C8B-B14F-4D97-AF65-F5344CB8AC3E}">
        <p14:creationId xmlns:p14="http://schemas.microsoft.com/office/powerpoint/2010/main" val="530406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939F64-BF09-AB78-D311-1A00EF1B3C0A}"/>
            </a:ext>
          </a:extLst>
        </p:cNvPr>
        <p:cNvGrpSpPr/>
        <p:nvPr/>
      </p:nvGrpSpPr>
      <p:grpSpPr>
        <a:xfrm>
          <a:off x="0" y="0"/>
          <a:ext cx="0" cy="0"/>
          <a:chOff x="0" y="0"/>
          <a:chExt cx="0" cy="0"/>
        </a:xfrm>
      </p:grpSpPr>
      <p:sp>
        <p:nvSpPr>
          <p:cNvPr id="27650" name="スライド イメージ プレースホルダー 1">
            <a:extLst>
              <a:ext uri="{FF2B5EF4-FFF2-40B4-BE49-F238E27FC236}">
                <a16:creationId xmlns:a16="http://schemas.microsoft.com/office/drawing/2014/main" id="{089F72A6-5488-0BF7-B022-3D8578A49C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ノート プレースホルダー 2">
            <a:extLst>
              <a:ext uri="{FF2B5EF4-FFF2-40B4-BE49-F238E27FC236}">
                <a16:creationId xmlns:a16="http://schemas.microsoft.com/office/drawing/2014/main" id="{6C6F7341-EDB9-AA08-6E6E-44A62A4E9C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7652" name="スライド番号プレースホルダー 3">
            <a:extLst>
              <a:ext uri="{FF2B5EF4-FFF2-40B4-BE49-F238E27FC236}">
                <a16:creationId xmlns:a16="http://schemas.microsoft.com/office/drawing/2014/main" id="{BC2BFADB-36C0-1140-6A01-C2E4AE96B7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0FA09E5D-4A65-46FA-9106-DD44118B5C82}" type="slidenum">
              <a:rPr lang="ja-JP" altLang="en-US" smtClean="0">
                <a:solidFill>
                  <a:srgbClr val="000000"/>
                </a:solidFill>
              </a:rPr>
              <a:pPr>
                <a:spcBef>
                  <a:spcPct val="0"/>
                </a:spcBef>
              </a:pPr>
              <a:t>14</a:t>
            </a:fld>
            <a:endParaRPr lang="ja-JP" altLang="en-US">
              <a:solidFill>
                <a:srgbClr val="000000"/>
              </a:solidFill>
            </a:endParaRPr>
          </a:p>
        </p:txBody>
      </p:sp>
    </p:spTree>
    <p:extLst>
      <p:ext uri="{BB962C8B-B14F-4D97-AF65-F5344CB8AC3E}">
        <p14:creationId xmlns:p14="http://schemas.microsoft.com/office/powerpoint/2010/main" val="1335470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ED5B0-4412-D444-CBF2-B088EFF85DA2}"/>
            </a:ext>
          </a:extLst>
        </p:cNvPr>
        <p:cNvGrpSpPr/>
        <p:nvPr/>
      </p:nvGrpSpPr>
      <p:grpSpPr>
        <a:xfrm>
          <a:off x="0" y="0"/>
          <a:ext cx="0" cy="0"/>
          <a:chOff x="0" y="0"/>
          <a:chExt cx="0" cy="0"/>
        </a:xfrm>
      </p:grpSpPr>
      <p:sp>
        <p:nvSpPr>
          <p:cNvPr id="27650" name="スライド イメージ プレースホルダー 1">
            <a:extLst>
              <a:ext uri="{FF2B5EF4-FFF2-40B4-BE49-F238E27FC236}">
                <a16:creationId xmlns:a16="http://schemas.microsoft.com/office/drawing/2014/main" id="{3A657C1F-A802-2512-8806-F2885282970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ノート プレースホルダー 2">
            <a:extLst>
              <a:ext uri="{FF2B5EF4-FFF2-40B4-BE49-F238E27FC236}">
                <a16:creationId xmlns:a16="http://schemas.microsoft.com/office/drawing/2014/main" id="{FC0691CB-5DAF-08BF-B1EF-50137F12F5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7652" name="スライド番号プレースホルダー 3">
            <a:extLst>
              <a:ext uri="{FF2B5EF4-FFF2-40B4-BE49-F238E27FC236}">
                <a16:creationId xmlns:a16="http://schemas.microsoft.com/office/drawing/2014/main" id="{3D7DFD53-2E4C-CD7A-4498-55F3294EA5B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0FA09E5D-4A65-46FA-9106-DD44118B5C82}" type="slidenum">
              <a:rPr lang="ja-JP" altLang="en-US" smtClean="0">
                <a:solidFill>
                  <a:srgbClr val="000000"/>
                </a:solidFill>
              </a:rPr>
              <a:pPr>
                <a:spcBef>
                  <a:spcPct val="0"/>
                </a:spcBef>
              </a:pPr>
              <a:t>15</a:t>
            </a:fld>
            <a:endParaRPr lang="ja-JP" altLang="en-US">
              <a:solidFill>
                <a:srgbClr val="000000"/>
              </a:solidFill>
            </a:endParaRPr>
          </a:p>
        </p:txBody>
      </p:sp>
    </p:spTree>
    <p:extLst>
      <p:ext uri="{BB962C8B-B14F-4D97-AF65-F5344CB8AC3E}">
        <p14:creationId xmlns:p14="http://schemas.microsoft.com/office/powerpoint/2010/main" val="223380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DD1D2-DE7D-B0B1-32BF-EA5460C51D23}"/>
            </a:ext>
          </a:extLst>
        </p:cNvPr>
        <p:cNvGrpSpPr/>
        <p:nvPr/>
      </p:nvGrpSpPr>
      <p:grpSpPr>
        <a:xfrm>
          <a:off x="0" y="0"/>
          <a:ext cx="0" cy="0"/>
          <a:chOff x="0" y="0"/>
          <a:chExt cx="0" cy="0"/>
        </a:xfrm>
      </p:grpSpPr>
      <p:sp>
        <p:nvSpPr>
          <p:cNvPr id="27650" name="スライド イメージ プレースホルダー 1">
            <a:extLst>
              <a:ext uri="{FF2B5EF4-FFF2-40B4-BE49-F238E27FC236}">
                <a16:creationId xmlns:a16="http://schemas.microsoft.com/office/drawing/2014/main" id="{6F02D815-2D6F-C0A0-2453-470CC24F33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ノート プレースホルダー 2">
            <a:extLst>
              <a:ext uri="{FF2B5EF4-FFF2-40B4-BE49-F238E27FC236}">
                <a16:creationId xmlns:a16="http://schemas.microsoft.com/office/drawing/2014/main" id="{8EBA828F-3E7A-E69B-90E7-281DF60B97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7652" name="スライド番号プレースホルダー 3">
            <a:extLst>
              <a:ext uri="{FF2B5EF4-FFF2-40B4-BE49-F238E27FC236}">
                <a16:creationId xmlns:a16="http://schemas.microsoft.com/office/drawing/2014/main" id="{99F92E90-92A3-435A-8A2B-541509C36B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0FA09E5D-4A65-46FA-9106-DD44118B5C82}" type="slidenum">
              <a:rPr lang="ja-JP" altLang="en-US" smtClean="0">
                <a:solidFill>
                  <a:srgbClr val="000000"/>
                </a:solidFill>
              </a:rPr>
              <a:pPr>
                <a:spcBef>
                  <a:spcPct val="0"/>
                </a:spcBef>
              </a:pPr>
              <a:t>16</a:t>
            </a:fld>
            <a:endParaRPr lang="ja-JP" altLang="en-US">
              <a:solidFill>
                <a:srgbClr val="000000"/>
              </a:solidFill>
            </a:endParaRPr>
          </a:p>
        </p:txBody>
      </p:sp>
    </p:spTree>
    <p:extLst>
      <p:ext uri="{BB962C8B-B14F-4D97-AF65-F5344CB8AC3E}">
        <p14:creationId xmlns:p14="http://schemas.microsoft.com/office/powerpoint/2010/main" val="33497023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94F20-A648-C02E-2835-11C06B75DB22}"/>
            </a:ext>
          </a:extLst>
        </p:cNvPr>
        <p:cNvGrpSpPr/>
        <p:nvPr/>
      </p:nvGrpSpPr>
      <p:grpSpPr>
        <a:xfrm>
          <a:off x="0" y="0"/>
          <a:ext cx="0" cy="0"/>
          <a:chOff x="0" y="0"/>
          <a:chExt cx="0" cy="0"/>
        </a:xfrm>
      </p:grpSpPr>
      <p:sp>
        <p:nvSpPr>
          <p:cNvPr id="27650" name="スライド イメージ プレースホルダー 1">
            <a:extLst>
              <a:ext uri="{FF2B5EF4-FFF2-40B4-BE49-F238E27FC236}">
                <a16:creationId xmlns:a16="http://schemas.microsoft.com/office/drawing/2014/main" id="{E70CBFC6-AE9A-4B6D-21EE-AE9F71BB42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ノート プレースホルダー 2">
            <a:extLst>
              <a:ext uri="{FF2B5EF4-FFF2-40B4-BE49-F238E27FC236}">
                <a16:creationId xmlns:a16="http://schemas.microsoft.com/office/drawing/2014/main" id="{8A79570A-7BF2-B5C3-7BF1-5B560075F05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7652" name="スライド番号プレースホルダー 3">
            <a:extLst>
              <a:ext uri="{FF2B5EF4-FFF2-40B4-BE49-F238E27FC236}">
                <a16:creationId xmlns:a16="http://schemas.microsoft.com/office/drawing/2014/main" id="{180E5E72-9786-7AF6-399E-708F95F25BF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0FA09E5D-4A65-46FA-9106-DD44118B5C82}" type="slidenum">
              <a:rPr lang="ja-JP" altLang="en-US" smtClean="0">
                <a:solidFill>
                  <a:srgbClr val="000000"/>
                </a:solidFill>
              </a:rPr>
              <a:pPr>
                <a:spcBef>
                  <a:spcPct val="0"/>
                </a:spcBef>
              </a:pPr>
              <a:t>17</a:t>
            </a:fld>
            <a:endParaRPr lang="ja-JP" altLang="en-US">
              <a:solidFill>
                <a:srgbClr val="000000"/>
              </a:solidFill>
            </a:endParaRPr>
          </a:p>
        </p:txBody>
      </p:sp>
    </p:spTree>
    <p:extLst>
      <p:ext uri="{BB962C8B-B14F-4D97-AF65-F5344CB8AC3E}">
        <p14:creationId xmlns:p14="http://schemas.microsoft.com/office/powerpoint/2010/main" val="2840728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62E62-87FA-16AB-3A7C-6C4ACEBFF0D0}"/>
            </a:ext>
          </a:extLst>
        </p:cNvPr>
        <p:cNvGrpSpPr/>
        <p:nvPr/>
      </p:nvGrpSpPr>
      <p:grpSpPr>
        <a:xfrm>
          <a:off x="0" y="0"/>
          <a:ext cx="0" cy="0"/>
          <a:chOff x="0" y="0"/>
          <a:chExt cx="0" cy="0"/>
        </a:xfrm>
      </p:grpSpPr>
      <p:sp>
        <p:nvSpPr>
          <p:cNvPr id="27650" name="スライド イメージ プレースホルダー 1">
            <a:extLst>
              <a:ext uri="{FF2B5EF4-FFF2-40B4-BE49-F238E27FC236}">
                <a16:creationId xmlns:a16="http://schemas.microsoft.com/office/drawing/2014/main" id="{5152B6D3-5480-5587-1FEC-DE2716178A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ノート プレースホルダー 2">
            <a:extLst>
              <a:ext uri="{FF2B5EF4-FFF2-40B4-BE49-F238E27FC236}">
                <a16:creationId xmlns:a16="http://schemas.microsoft.com/office/drawing/2014/main" id="{902CBAF4-87B2-D184-9CF9-B1C5411A47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7652" name="スライド番号プレースホルダー 3">
            <a:extLst>
              <a:ext uri="{FF2B5EF4-FFF2-40B4-BE49-F238E27FC236}">
                <a16:creationId xmlns:a16="http://schemas.microsoft.com/office/drawing/2014/main" id="{899EF285-945A-EFF5-F3BB-D02BBBA0BA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0FA09E5D-4A65-46FA-9106-DD44118B5C82}" type="slidenum">
              <a:rPr lang="ja-JP" altLang="en-US" smtClean="0">
                <a:solidFill>
                  <a:srgbClr val="000000"/>
                </a:solidFill>
              </a:rPr>
              <a:pPr>
                <a:spcBef>
                  <a:spcPct val="0"/>
                </a:spcBef>
              </a:pPr>
              <a:t>18</a:t>
            </a:fld>
            <a:endParaRPr lang="ja-JP" altLang="en-US">
              <a:solidFill>
                <a:srgbClr val="000000"/>
              </a:solidFill>
            </a:endParaRPr>
          </a:p>
        </p:txBody>
      </p:sp>
    </p:spTree>
    <p:extLst>
      <p:ext uri="{BB962C8B-B14F-4D97-AF65-F5344CB8AC3E}">
        <p14:creationId xmlns:p14="http://schemas.microsoft.com/office/powerpoint/2010/main" val="2901797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ー 1">
            <a:extLst>
              <a:ext uri="{FF2B5EF4-FFF2-40B4-BE49-F238E27FC236}">
                <a16:creationId xmlns:a16="http://schemas.microsoft.com/office/drawing/2014/main" id="{D574BDDC-18D5-121D-9A21-72D98782B5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ノート プレースホルダー 2">
            <a:extLst>
              <a:ext uri="{FF2B5EF4-FFF2-40B4-BE49-F238E27FC236}">
                <a16:creationId xmlns:a16="http://schemas.microsoft.com/office/drawing/2014/main" id="{2AE19399-1FF2-08EB-72E5-86CE74FA81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3316" name="スライド番号プレースホルダー 3">
            <a:extLst>
              <a:ext uri="{FF2B5EF4-FFF2-40B4-BE49-F238E27FC236}">
                <a16:creationId xmlns:a16="http://schemas.microsoft.com/office/drawing/2014/main" id="{A07BB1FA-D809-A4F3-6537-CFCE56CC6A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8262D86B-B411-46B3-8E64-03F0EEA5EDEC}" type="slidenum">
              <a:rPr lang="ja-JP" altLang="en-US" smtClean="0">
                <a:solidFill>
                  <a:srgbClr val="000000"/>
                </a:solidFill>
              </a:rPr>
              <a:pPr>
                <a:spcBef>
                  <a:spcPct val="0"/>
                </a:spcBef>
              </a:pPr>
              <a:t>1</a:t>
            </a:fld>
            <a:endParaRPr lang="ja-JP" altLang="en-US">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ー 1">
            <a:extLst>
              <a:ext uri="{FF2B5EF4-FFF2-40B4-BE49-F238E27FC236}">
                <a16:creationId xmlns:a16="http://schemas.microsoft.com/office/drawing/2014/main" id="{6FD44D2D-69BF-65A8-07F7-4341B55A84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ノート プレースホルダー 2">
            <a:extLst>
              <a:ext uri="{FF2B5EF4-FFF2-40B4-BE49-F238E27FC236}">
                <a16:creationId xmlns:a16="http://schemas.microsoft.com/office/drawing/2014/main" id="{3C663FB5-1F34-D94B-51B2-5172C57C7F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48132" name="スライド番号プレースホルダー 3">
            <a:extLst>
              <a:ext uri="{FF2B5EF4-FFF2-40B4-BE49-F238E27FC236}">
                <a16:creationId xmlns:a16="http://schemas.microsoft.com/office/drawing/2014/main" id="{5454FEED-3B47-79BF-4030-A50C2108CD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BF46F41F-8675-4E14-A6DA-36C6DC7CF849}" type="slidenum">
              <a:rPr lang="ja-JP" altLang="en-US" smtClean="0">
                <a:solidFill>
                  <a:srgbClr val="000000"/>
                </a:solidFill>
              </a:rPr>
              <a:pPr>
                <a:spcBef>
                  <a:spcPct val="0"/>
                </a:spcBef>
              </a:pPr>
              <a:t>19</a:t>
            </a:fld>
            <a:endParaRPr lang="ja-JP" altLang="en-US">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0FBB9-2D4E-1BD4-ED6B-14FBD0A27BD4}"/>
            </a:ext>
          </a:extLst>
        </p:cNvPr>
        <p:cNvGrpSpPr/>
        <p:nvPr/>
      </p:nvGrpSpPr>
      <p:grpSpPr>
        <a:xfrm>
          <a:off x="0" y="0"/>
          <a:ext cx="0" cy="0"/>
          <a:chOff x="0" y="0"/>
          <a:chExt cx="0" cy="0"/>
        </a:xfrm>
      </p:grpSpPr>
      <p:sp>
        <p:nvSpPr>
          <p:cNvPr id="48130" name="スライド イメージ プレースホルダー 1">
            <a:extLst>
              <a:ext uri="{FF2B5EF4-FFF2-40B4-BE49-F238E27FC236}">
                <a16:creationId xmlns:a16="http://schemas.microsoft.com/office/drawing/2014/main" id="{32EEB3DD-6407-EAD0-4087-D7E49B2E67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ノート プレースホルダー 2">
            <a:extLst>
              <a:ext uri="{FF2B5EF4-FFF2-40B4-BE49-F238E27FC236}">
                <a16:creationId xmlns:a16="http://schemas.microsoft.com/office/drawing/2014/main" id="{C2A27682-BE25-0977-4A84-6F839D24610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48132" name="スライド番号プレースホルダー 3">
            <a:extLst>
              <a:ext uri="{FF2B5EF4-FFF2-40B4-BE49-F238E27FC236}">
                <a16:creationId xmlns:a16="http://schemas.microsoft.com/office/drawing/2014/main" id="{65B390E8-5A34-EAE2-8A12-494F456F703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BF46F41F-8675-4E14-A6DA-36C6DC7CF849}" type="slidenum">
              <a:rPr lang="ja-JP" altLang="en-US" smtClean="0">
                <a:solidFill>
                  <a:srgbClr val="000000"/>
                </a:solidFill>
              </a:rPr>
              <a:pPr>
                <a:spcBef>
                  <a:spcPct val="0"/>
                </a:spcBef>
              </a:pPr>
              <a:t>20</a:t>
            </a:fld>
            <a:endParaRPr lang="ja-JP" altLang="en-US">
              <a:solidFill>
                <a:srgbClr val="000000"/>
              </a:solidFill>
            </a:endParaRPr>
          </a:p>
        </p:txBody>
      </p:sp>
    </p:spTree>
    <p:extLst>
      <p:ext uri="{BB962C8B-B14F-4D97-AF65-F5344CB8AC3E}">
        <p14:creationId xmlns:p14="http://schemas.microsoft.com/office/powerpoint/2010/main" val="23472068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737E5-2574-CF31-9E75-98A208722C70}"/>
            </a:ext>
          </a:extLst>
        </p:cNvPr>
        <p:cNvGrpSpPr/>
        <p:nvPr/>
      </p:nvGrpSpPr>
      <p:grpSpPr>
        <a:xfrm>
          <a:off x="0" y="0"/>
          <a:ext cx="0" cy="0"/>
          <a:chOff x="0" y="0"/>
          <a:chExt cx="0" cy="0"/>
        </a:xfrm>
      </p:grpSpPr>
      <p:sp>
        <p:nvSpPr>
          <p:cNvPr id="48130" name="スライド イメージ プレースホルダー 1">
            <a:extLst>
              <a:ext uri="{FF2B5EF4-FFF2-40B4-BE49-F238E27FC236}">
                <a16:creationId xmlns:a16="http://schemas.microsoft.com/office/drawing/2014/main" id="{3372820D-708C-59B9-B019-BF4E735790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ノート プレースホルダー 2">
            <a:extLst>
              <a:ext uri="{FF2B5EF4-FFF2-40B4-BE49-F238E27FC236}">
                <a16:creationId xmlns:a16="http://schemas.microsoft.com/office/drawing/2014/main" id="{BEBA21ED-6BC9-4A57-DFC9-73552DBB8E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48132" name="スライド番号プレースホルダー 3">
            <a:extLst>
              <a:ext uri="{FF2B5EF4-FFF2-40B4-BE49-F238E27FC236}">
                <a16:creationId xmlns:a16="http://schemas.microsoft.com/office/drawing/2014/main" id="{1D27577E-D8A2-9717-83D9-2EA382B57C9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BF46F41F-8675-4E14-A6DA-36C6DC7CF849}" type="slidenum">
              <a:rPr lang="ja-JP" altLang="en-US" smtClean="0">
                <a:solidFill>
                  <a:srgbClr val="000000"/>
                </a:solidFill>
              </a:rPr>
              <a:pPr>
                <a:spcBef>
                  <a:spcPct val="0"/>
                </a:spcBef>
              </a:pPr>
              <a:t>21</a:t>
            </a:fld>
            <a:endParaRPr lang="ja-JP" altLang="en-US">
              <a:solidFill>
                <a:srgbClr val="000000"/>
              </a:solidFill>
            </a:endParaRPr>
          </a:p>
        </p:txBody>
      </p:sp>
    </p:spTree>
    <p:extLst>
      <p:ext uri="{BB962C8B-B14F-4D97-AF65-F5344CB8AC3E}">
        <p14:creationId xmlns:p14="http://schemas.microsoft.com/office/powerpoint/2010/main" val="32452684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48892-AF75-F50B-D44A-FB4AC4F3829C}"/>
            </a:ext>
          </a:extLst>
        </p:cNvPr>
        <p:cNvGrpSpPr/>
        <p:nvPr/>
      </p:nvGrpSpPr>
      <p:grpSpPr>
        <a:xfrm>
          <a:off x="0" y="0"/>
          <a:ext cx="0" cy="0"/>
          <a:chOff x="0" y="0"/>
          <a:chExt cx="0" cy="0"/>
        </a:xfrm>
      </p:grpSpPr>
      <p:sp>
        <p:nvSpPr>
          <p:cNvPr id="48130" name="スライド イメージ プレースホルダー 1">
            <a:extLst>
              <a:ext uri="{FF2B5EF4-FFF2-40B4-BE49-F238E27FC236}">
                <a16:creationId xmlns:a16="http://schemas.microsoft.com/office/drawing/2014/main" id="{799FF204-864D-ED91-F935-AA09CB26107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ノート プレースホルダー 2">
            <a:extLst>
              <a:ext uri="{FF2B5EF4-FFF2-40B4-BE49-F238E27FC236}">
                <a16:creationId xmlns:a16="http://schemas.microsoft.com/office/drawing/2014/main" id="{C4773CAC-0881-B31E-75B6-7FAC60A584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48132" name="スライド番号プレースホルダー 3">
            <a:extLst>
              <a:ext uri="{FF2B5EF4-FFF2-40B4-BE49-F238E27FC236}">
                <a16:creationId xmlns:a16="http://schemas.microsoft.com/office/drawing/2014/main" id="{CF79CE60-29C5-440E-A0A1-E09EF2882DC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BF46F41F-8675-4E14-A6DA-36C6DC7CF849}" type="slidenum">
              <a:rPr lang="ja-JP" altLang="en-US" smtClean="0">
                <a:solidFill>
                  <a:srgbClr val="000000"/>
                </a:solidFill>
              </a:rPr>
              <a:pPr>
                <a:spcBef>
                  <a:spcPct val="0"/>
                </a:spcBef>
              </a:pPr>
              <a:t>22</a:t>
            </a:fld>
            <a:endParaRPr lang="ja-JP" altLang="en-US">
              <a:solidFill>
                <a:srgbClr val="000000"/>
              </a:solidFill>
            </a:endParaRPr>
          </a:p>
        </p:txBody>
      </p:sp>
    </p:spTree>
    <p:extLst>
      <p:ext uri="{BB962C8B-B14F-4D97-AF65-F5344CB8AC3E}">
        <p14:creationId xmlns:p14="http://schemas.microsoft.com/office/powerpoint/2010/main" val="17123758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70D47-EEBB-0137-1246-4232B55C4B18}"/>
            </a:ext>
          </a:extLst>
        </p:cNvPr>
        <p:cNvGrpSpPr/>
        <p:nvPr/>
      </p:nvGrpSpPr>
      <p:grpSpPr>
        <a:xfrm>
          <a:off x="0" y="0"/>
          <a:ext cx="0" cy="0"/>
          <a:chOff x="0" y="0"/>
          <a:chExt cx="0" cy="0"/>
        </a:xfrm>
      </p:grpSpPr>
      <p:sp>
        <p:nvSpPr>
          <p:cNvPr id="49154" name="スライド イメージ プレースホルダー 1">
            <a:extLst>
              <a:ext uri="{FF2B5EF4-FFF2-40B4-BE49-F238E27FC236}">
                <a16:creationId xmlns:a16="http://schemas.microsoft.com/office/drawing/2014/main" id="{70C7C8E3-41CF-4850-0DC1-530184D9559C}"/>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ー 2">
            <a:extLst>
              <a:ext uri="{FF2B5EF4-FFF2-40B4-BE49-F238E27FC236}">
                <a16:creationId xmlns:a16="http://schemas.microsoft.com/office/drawing/2014/main" id="{418CDB03-7487-EFF3-2C65-7C0F06F4CA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endParaRPr lang="en-US" altLang="ja-JP" dirty="0"/>
          </a:p>
        </p:txBody>
      </p:sp>
      <p:sp>
        <p:nvSpPr>
          <p:cNvPr id="49156" name="スライド番号プレースホルダー 3">
            <a:extLst>
              <a:ext uri="{FF2B5EF4-FFF2-40B4-BE49-F238E27FC236}">
                <a16:creationId xmlns:a16="http://schemas.microsoft.com/office/drawing/2014/main" id="{AF1A6069-ED87-4CB2-892F-BBA79EE3EC3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4C25A2CD-616B-41A6-AE34-ED1CBF7083F5}" type="slidenum">
              <a:rPr lang="ja-JP" altLang="en-US" smtClean="0">
                <a:solidFill>
                  <a:srgbClr val="000000"/>
                </a:solidFill>
                <a:latin typeface="游ゴシック" panose="020B0400000000000000" pitchFamily="50" charset="-128"/>
              </a:rPr>
              <a:pPr/>
              <a:t>23</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42259784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1C785-3467-B6D9-0488-AABEFE6D1CA6}"/>
            </a:ext>
          </a:extLst>
        </p:cNvPr>
        <p:cNvGrpSpPr/>
        <p:nvPr/>
      </p:nvGrpSpPr>
      <p:grpSpPr>
        <a:xfrm>
          <a:off x="0" y="0"/>
          <a:ext cx="0" cy="0"/>
          <a:chOff x="0" y="0"/>
          <a:chExt cx="0" cy="0"/>
        </a:xfrm>
      </p:grpSpPr>
      <p:sp>
        <p:nvSpPr>
          <p:cNvPr id="48130" name="スライド イメージ プレースホルダー 1">
            <a:extLst>
              <a:ext uri="{FF2B5EF4-FFF2-40B4-BE49-F238E27FC236}">
                <a16:creationId xmlns:a16="http://schemas.microsoft.com/office/drawing/2014/main" id="{1C56CADB-B567-909E-E3CE-530065D76D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ノート プレースホルダー 2">
            <a:extLst>
              <a:ext uri="{FF2B5EF4-FFF2-40B4-BE49-F238E27FC236}">
                <a16:creationId xmlns:a16="http://schemas.microsoft.com/office/drawing/2014/main" id="{DA283605-B209-44C1-578D-FE5B38A85F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48132" name="スライド番号プレースホルダー 3">
            <a:extLst>
              <a:ext uri="{FF2B5EF4-FFF2-40B4-BE49-F238E27FC236}">
                <a16:creationId xmlns:a16="http://schemas.microsoft.com/office/drawing/2014/main" id="{334F04B1-EFF8-C1BF-42BD-935D6C35EC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BF46F41F-8675-4E14-A6DA-36C6DC7CF849}" type="slidenum">
              <a:rPr lang="ja-JP" altLang="en-US" smtClean="0">
                <a:solidFill>
                  <a:srgbClr val="000000"/>
                </a:solidFill>
              </a:rPr>
              <a:pPr>
                <a:spcBef>
                  <a:spcPct val="0"/>
                </a:spcBef>
              </a:pPr>
              <a:t>25</a:t>
            </a:fld>
            <a:endParaRPr lang="ja-JP" altLang="en-US">
              <a:solidFill>
                <a:srgbClr val="000000"/>
              </a:solidFill>
            </a:endParaRPr>
          </a:p>
        </p:txBody>
      </p:sp>
    </p:spTree>
    <p:extLst>
      <p:ext uri="{BB962C8B-B14F-4D97-AF65-F5344CB8AC3E}">
        <p14:creationId xmlns:p14="http://schemas.microsoft.com/office/powerpoint/2010/main" val="36187647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46BD8-E4B1-A218-BB32-0A5ADC54577C}"/>
            </a:ext>
          </a:extLst>
        </p:cNvPr>
        <p:cNvGrpSpPr/>
        <p:nvPr/>
      </p:nvGrpSpPr>
      <p:grpSpPr>
        <a:xfrm>
          <a:off x="0" y="0"/>
          <a:ext cx="0" cy="0"/>
          <a:chOff x="0" y="0"/>
          <a:chExt cx="0" cy="0"/>
        </a:xfrm>
      </p:grpSpPr>
      <p:sp>
        <p:nvSpPr>
          <p:cNvPr id="21506" name="スライド イメージ プレースホルダー 1">
            <a:extLst>
              <a:ext uri="{FF2B5EF4-FFF2-40B4-BE49-F238E27FC236}">
                <a16:creationId xmlns:a16="http://schemas.microsoft.com/office/drawing/2014/main" id="{EE0D6F7C-9E32-28C8-E77F-332C68D728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a:extLst>
              <a:ext uri="{FF2B5EF4-FFF2-40B4-BE49-F238E27FC236}">
                <a16:creationId xmlns:a16="http://schemas.microsoft.com/office/drawing/2014/main" id="{0B9A0226-C3A1-0D8F-F18E-CB1D140327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4"/>
              </a:spcBef>
            </a:pPr>
            <a:endParaRPr lang="ja-JP" altLang="en-US"/>
          </a:p>
        </p:txBody>
      </p:sp>
      <p:sp>
        <p:nvSpPr>
          <p:cNvPr id="21508" name="スライド番号プレースホルダー 3">
            <a:extLst>
              <a:ext uri="{FF2B5EF4-FFF2-40B4-BE49-F238E27FC236}">
                <a16:creationId xmlns:a16="http://schemas.microsoft.com/office/drawing/2014/main" id="{C9CE4EC8-CD16-56E7-60FF-FBDAE73216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2180" indent="-285212">
              <a:spcBef>
                <a:spcPct val="30000"/>
              </a:spcBef>
              <a:defRPr kumimoji="1" sz="1200">
                <a:solidFill>
                  <a:schemeClr val="tx1"/>
                </a:solidFill>
                <a:latin typeface="游ゴシック" panose="020B0400000000000000" pitchFamily="50" charset="-128"/>
              </a:defRPr>
            </a:lvl2pPr>
            <a:lvl3pPr marL="1142421" indent="-228485">
              <a:spcBef>
                <a:spcPct val="30000"/>
              </a:spcBef>
              <a:defRPr kumimoji="1" sz="1200">
                <a:solidFill>
                  <a:schemeClr val="tx1"/>
                </a:solidFill>
                <a:latin typeface="游ゴシック" panose="020B0400000000000000" pitchFamily="50" charset="-128"/>
              </a:defRPr>
            </a:lvl3pPr>
            <a:lvl4pPr marL="1599389" indent="-228485">
              <a:spcBef>
                <a:spcPct val="30000"/>
              </a:spcBef>
              <a:defRPr kumimoji="1" sz="1200">
                <a:solidFill>
                  <a:schemeClr val="tx1"/>
                </a:solidFill>
                <a:latin typeface="游ゴシック" panose="020B0400000000000000" pitchFamily="50" charset="-128"/>
              </a:defRPr>
            </a:lvl4pPr>
            <a:lvl5pPr marL="2056358" indent="-228485">
              <a:spcBef>
                <a:spcPct val="30000"/>
              </a:spcBef>
              <a:defRPr kumimoji="1" sz="1200">
                <a:solidFill>
                  <a:schemeClr val="tx1"/>
                </a:solidFill>
                <a:latin typeface="游ゴシック" panose="020B0400000000000000" pitchFamily="50" charset="-128"/>
              </a:defRPr>
            </a:lvl5pPr>
            <a:lvl6pPr marL="2510174" indent="-228485" defTabSz="453817" eaLnBrk="0" fontAlgn="base" hangingPunct="0">
              <a:spcBef>
                <a:spcPct val="30000"/>
              </a:spcBef>
              <a:spcAft>
                <a:spcPct val="0"/>
              </a:spcAft>
              <a:defRPr kumimoji="1" sz="1200">
                <a:solidFill>
                  <a:schemeClr val="tx1"/>
                </a:solidFill>
                <a:latin typeface="游ゴシック" panose="020B0400000000000000" pitchFamily="50" charset="-128"/>
              </a:defRPr>
            </a:lvl6pPr>
            <a:lvl7pPr marL="2963991" indent="-228485" defTabSz="453817" eaLnBrk="0" fontAlgn="base" hangingPunct="0">
              <a:spcBef>
                <a:spcPct val="30000"/>
              </a:spcBef>
              <a:spcAft>
                <a:spcPct val="0"/>
              </a:spcAft>
              <a:defRPr kumimoji="1" sz="1200">
                <a:solidFill>
                  <a:schemeClr val="tx1"/>
                </a:solidFill>
                <a:latin typeface="游ゴシック" panose="020B0400000000000000" pitchFamily="50" charset="-128"/>
              </a:defRPr>
            </a:lvl7pPr>
            <a:lvl8pPr marL="3417808" indent="-228485" defTabSz="453817" eaLnBrk="0" fontAlgn="base" hangingPunct="0">
              <a:spcBef>
                <a:spcPct val="30000"/>
              </a:spcBef>
              <a:spcAft>
                <a:spcPct val="0"/>
              </a:spcAft>
              <a:defRPr kumimoji="1" sz="1200">
                <a:solidFill>
                  <a:schemeClr val="tx1"/>
                </a:solidFill>
                <a:latin typeface="游ゴシック" panose="020B0400000000000000" pitchFamily="50" charset="-128"/>
              </a:defRPr>
            </a:lvl8pPr>
            <a:lvl9pPr marL="3871624" indent="-228485" defTabSz="453817"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C8CE0A2B-D000-4341-B81F-BC541CE18F88}" type="slidenum">
              <a:rPr lang="ja-JP" altLang="en-US" smtClean="0">
                <a:solidFill>
                  <a:srgbClr val="000000"/>
                </a:solidFill>
              </a:rPr>
              <a:pPr>
                <a:spcBef>
                  <a:spcPct val="0"/>
                </a:spcBef>
              </a:pPr>
              <a:t>26</a:t>
            </a:fld>
            <a:endParaRPr lang="ja-JP" altLang="en-US">
              <a:solidFill>
                <a:srgbClr val="000000"/>
              </a:solidFill>
            </a:endParaRPr>
          </a:p>
        </p:txBody>
      </p:sp>
    </p:spTree>
    <p:extLst>
      <p:ext uri="{BB962C8B-B14F-4D97-AF65-F5344CB8AC3E}">
        <p14:creationId xmlns:p14="http://schemas.microsoft.com/office/powerpoint/2010/main" val="41751554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8C257-C443-B91A-4D3A-3E9AE5ABEE46}"/>
            </a:ext>
          </a:extLst>
        </p:cNvPr>
        <p:cNvGrpSpPr/>
        <p:nvPr/>
      </p:nvGrpSpPr>
      <p:grpSpPr>
        <a:xfrm>
          <a:off x="0" y="0"/>
          <a:ext cx="0" cy="0"/>
          <a:chOff x="0" y="0"/>
          <a:chExt cx="0" cy="0"/>
        </a:xfrm>
      </p:grpSpPr>
      <p:sp>
        <p:nvSpPr>
          <p:cNvPr id="21506" name="スライド イメージ プレースホルダー 1">
            <a:extLst>
              <a:ext uri="{FF2B5EF4-FFF2-40B4-BE49-F238E27FC236}">
                <a16:creationId xmlns:a16="http://schemas.microsoft.com/office/drawing/2014/main" id="{EC9498C7-7133-BB01-35E9-7449BDAF6A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a:extLst>
              <a:ext uri="{FF2B5EF4-FFF2-40B4-BE49-F238E27FC236}">
                <a16:creationId xmlns:a16="http://schemas.microsoft.com/office/drawing/2014/main" id="{8E8110D9-FE49-33B0-E49E-7DBD9E5F38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1508" name="スライド番号プレースホルダー 3">
            <a:extLst>
              <a:ext uri="{FF2B5EF4-FFF2-40B4-BE49-F238E27FC236}">
                <a16:creationId xmlns:a16="http://schemas.microsoft.com/office/drawing/2014/main" id="{E398D6D5-181A-172C-D937-B8862362E9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C8CE0A2B-D000-4341-B81F-BC541CE18F88}" type="slidenum">
              <a:rPr lang="ja-JP" altLang="en-US" smtClean="0">
                <a:solidFill>
                  <a:srgbClr val="000000"/>
                </a:solidFill>
              </a:rPr>
              <a:pPr>
                <a:spcBef>
                  <a:spcPct val="0"/>
                </a:spcBef>
              </a:pPr>
              <a:t>27</a:t>
            </a:fld>
            <a:endParaRPr lang="ja-JP" altLang="en-US">
              <a:solidFill>
                <a:srgbClr val="000000"/>
              </a:solidFill>
            </a:endParaRPr>
          </a:p>
        </p:txBody>
      </p:sp>
    </p:spTree>
    <p:extLst>
      <p:ext uri="{BB962C8B-B14F-4D97-AF65-F5344CB8AC3E}">
        <p14:creationId xmlns:p14="http://schemas.microsoft.com/office/powerpoint/2010/main" val="21240052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714A5-151F-FA05-6049-EF80318539BC}"/>
            </a:ext>
          </a:extLst>
        </p:cNvPr>
        <p:cNvGrpSpPr/>
        <p:nvPr/>
      </p:nvGrpSpPr>
      <p:grpSpPr>
        <a:xfrm>
          <a:off x="0" y="0"/>
          <a:ext cx="0" cy="0"/>
          <a:chOff x="0" y="0"/>
          <a:chExt cx="0" cy="0"/>
        </a:xfrm>
      </p:grpSpPr>
      <p:sp>
        <p:nvSpPr>
          <p:cNvPr id="36866" name="スライド イメージ プレースホルダー 1">
            <a:extLst>
              <a:ext uri="{FF2B5EF4-FFF2-40B4-BE49-F238E27FC236}">
                <a16:creationId xmlns:a16="http://schemas.microsoft.com/office/drawing/2014/main" id="{E713B26B-EED6-1B02-D28C-98EDAF5024F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ノート プレースホルダー 2">
            <a:extLst>
              <a:ext uri="{FF2B5EF4-FFF2-40B4-BE49-F238E27FC236}">
                <a16:creationId xmlns:a16="http://schemas.microsoft.com/office/drawing/2014/main" id="{DE813DEB-D3A9-CEC8-1576-37638CF3325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a:extLst>
              <a:ext uri="{FF2B5EF4-FFF2-40B4-BE49-F238E27FC236}">
                <a16:creationId xmlns:a16="http://schemas.microsoft.com/office/drawing/2014/main" id="{6FD928EB-EEFB-4D32-F67A-3351D2751901}"/>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37452" indent="-283635">
              <a:defRPr>
                <a:solidFill>
                  <a:schemeClr val="tx1"/>
                </a:solidFill>
                <a:latin typeface="Calibri" panose="020F0502020204030204" pitchFamily="34" charset="0"/>
              </a:defRPr>
            </a:lvl2pPr>
            <a:lvl3pPr marL="1134542" indent="-226908">
              <a:defRPr>
                <a:solidFill>
                  <a:schemeClr val="tx1"/>
                </a:solidFill>
                <a:latin typeface="Calibri" panose="020F0502020204030204" pitchFamily="34" charset="0"/>
              </a:defRPr>
            </a:lvl3pPr>
            <a:lvl4pPr marL="1588359" indent="-226908">
              <a:defRPr>
                <a:solidFill>
                  <a:schemeClr val="tx1"/>
                </a:solidFill>
                <a:latin typeface="Calibri" panose="020F0502020204030204" pitchFamily="34" charset="0"/>
              </a:defRPr>
            </a:lvl4pPr>
            <a:lvl5pPr marL="2042175" indent="-226908">
              <a:defRPr>
                <a:solidFill>
                  <a:schemeClr val="tx1"/>
                </a:solidFill>
                <a:latin typeface="Calibri" panose="020F0502020204030204" pitchFamily="34" charset="0"/>
              </a:defRPr>
            </a:lvl5pPr>
            <a:lvl6pPr marL="2495992" indent="-226908" defTabSz="453817" eaLnBrk="0" fontAlgn="base" hangingPunct="0">
              <a:spcBef>
                <a:spcPct val="0"/>
              </a:spcBef>
              <a:spcAft>
                <a:spcPct val="0"/>
              </a:spcAft>
              <a:defRPr>
                <a:solidFill>
                  <a:schemeClr val="tx1"/>
                </a:solidFill>
                <a:latin typeface="Calibri" panose="020F0502020204030204" pitchFamily="34" charset="0"/>
              </a:defRPr>
            </a:lvl6pPr>
            <a:lvl7pPr marL="2949809" indent="-226908" defTabSz="453817" eaLnBrk="0" fontAlgn="base" hangingPunct="0">
              <a:spcBef>
                <a:spcPct val="0"/>
              </a:spcBef>
              <a:spcAft>
                <a:spcPct val="0"/>
              </a:spcAft>
              <a:defRPr>
                <a:solidFill>
                  <a:schemeClr val="tx1"/>
                </a:solidFill>
                <a:latin typeface="Calibri" panose="020F0502020204030204" pitchFamily="34" charset="0"/>
              </a:defRPr>
            </a:lvl7pPr>
            <a:lvl8pPr marL="3403625" indent="-226908" defTabSz="453817" eaLnBrk="0" fontAlgn="base" hangingPunct="0">
              <a:spcBef>
                <a:spcPct val="0"/>
              </a:spcBef>
              <a:spcAft>
                <a:spcPct val="0"/>
              </a:spcAft>
              <a:defRPr>
                <a:solidFill>
                  <a:schemeClr val="tx1"/>
                </a:solidFill>
                <a:latin typeface="Calibri" panose="020F0502020204030204" pitchFamily="34" charset="0"/>
              </a:defRPr>
            </a:lvl8pPr>
            <a:lvl9pPr marL="3857442" indent="-226908" defTabSz="453817" eaLnBrk="0" fontAlgn="base" hangingPunct="0">
              <a:spcBef>
                <a:spcPct val="0"/>
              </a:spcBef>
              <a:spcAft>
                <a:spcPct val="0"/>
              </a:spcAft>
              <a:defRPr>
                <a:solidFill>
                  <a:schemeClr val="tx1"/>
                </a:solidFill>
                <a:latin typeface="Calibri" panose="020F0502020204030204" pitchFamily="34" charset="0"/>
              </a:defRPr>
            </a:lvl9pPr>
          </a:lstStyle>
          <a:p>
            <a:fld id="{972D1077-9945-4B3A-90A9-3AC2A3213139}" type="slidenum">
              <a:rPr lang="ja-JP" altLang="en-US">
                <a:latin typeface="游ゴシック" panose="020B0400000000000000" pitchFamily="50" charset="-128"/>
              </a:rPr>
              <a:pPr/>
              <a:t>28</a:t>
            </a:fld>
            <a:endParaRPr lang="ja-JP" altLang="en-US">
              <a:latin typeface="游ゴシック" panose="020B0400000000000000" pitchFamily="50" charset="-128"/>
            </a:endParaRPr>
          </a:p>
        </p:txBody>
      </p:sp>
    </p:spTree>
    <p:extLst>
      <p:ext uri="{BB962C8B-B14F-4D97-AF65-F5344CB8AC3E}">
        <p14:creationId xmlns:p14="http://schemas.microsoft.com/office/powerpoint/2010/main" val="42272895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F1DC1-1A55-08E4-98AD-EAD36177D0DC}"/>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B038CE2A-2474-4437-3A50-76C81A0E462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6643E5E0-E4DB-21CB-272E-0BABD1EB2D9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79"/>
              </a:spcBef>
            </a:pPr>
            <a:endParaRPr lang="en-US" altLang="ja-JP"/>
          </a:p>
        </p:txBody>
      </p:sp>
      <p:sp>
        <p:nvSpPr>
          <p:cNvPr id="38916" name="スライド番号プレースホルダー 3">
            <a:extLst>
              <a:ext uri="{FF2B5EF4-FFF2-40B4-BE49-F238E27FC236}">
                <a16:creationId xmlns:a16="http://schemas.microsoft.com/office/drawing/2014/main" id="{DDDEF673-7A2A-3D82-6799-6718A989016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29</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177645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ー 1">
            <a:extLst>
              <a:ext uri="{FF2B5EF4-FFF2-40B4-BE49-F238E27FC236}">
                <a16:creationId xmlns:a16="http://schemas.microsoft.com/office/drawing/2014/main" id="{953A744A-8FE2-54B4-F3BA-31580E9FAB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ノート プレースホルダー 2">
            <a:extLst>
              <a:ext uri="{FF2B5EF4-FFF2-40B4-BE49-F238E27FC236}">
                <a16:creationId xmlns:a16="http://schemas.microsoft.com/office/drawing/2014/main" id="{24326C5E-B051-F780-3ED1-73C1E1A4DE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en-US" altLang="ja-JP"/>
          </a:p>
        </p:txBody>
      </p:sp>
      <p:sp>
        <p:nvSpPr>
          <p:cNvPr id="15364" name="スライド番号プレースホルダー 3">
            <a:extLst>
              <a:ext uri="{FF2B5EF4-FFF2-40B4-BE49-F238E27FC236}">
                <a16:creationId xmlns:a16="http://schemas.microsoft.com/office/drawing/2014/main" id="{8C0E2263-8425-9E7D-775A-CD3EE9F7A0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98DEE5C7-3AE3-43F9-8997-925778F7FB6A}" type="slidenum">
              <a:rPr lang="ja-JP" altLang="en-US" smtClean="0">
                <a:solidFill>
                  <a:srgbClr val="000000"/>
                </a:solidFill>
              </a:rPr>
              <a:pPr>
                <a:spcBef>
                  <a:spcPct val="0"/>
                </a:spcBef>
              </a:pPr>
              <a:t>2</a:t>
            </a:fld>
            <a:endParaRPr lang="ja-JP" altLang="en-US">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FE43F-2A48-243F-A08F-2171FABA4E85}"/>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836289FB-007B-D19B-9D67-86D8D6AB4A1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619BF6C5-A980-26AD-A70E-77A45EC751C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79"/>
              </a:spcBef>
            </a:pPr>
            <a:endParaRPr lang="en-US" altLang="ja-JP"/>
          </a:p>
        </p:txBody>
      </p:sp>
      <p:sp>
        <p:nvSpPr>
          <p:cNvPr id="38916" name="スライド番号プレースホルダー 3">
            <a:extLst>
              <a:ext uri="{FF2B5EF4-FFF2-40B4-BE49-F238E27FC236}">
                <a16:creationId xmlns:a16="http://schemas.microsoft.com/office/drawing/2014/main" id="{5ABE41CD-2995-4A2C-0202-4E50BDBB513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30</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29572280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D3B6A24F-AEF1-B082-6F35-92CFC8E7FB2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D8E3914F-DCC3-3431-208A-B5151448604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676D7288-36C5-43B3-82FC-2088149565E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DCFE2242-54EE-49CE-A484-4C89542E1E4E}" type="slidenum">
              <a:rPr lang="ja-JP" altLang="en-US">
                <a:solidFill>
                  <a:srgbClr val="000000"/>
                </a:solidFill>
                <a:latin typeface="游ゴシック" panose="020B0400000000000000" pitchFamily="50" charset="-128"/>
              </a:rPr>
              <a:pPr/>
              <a:t>31</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60649-C339-417E-CE31-75A8B1FF2306}"/>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C3414B0B-EB38-C849-A20F-B277386F5B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AE5494AA-8E24-2320-3B48-2F9B82723E4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79"/>
              </a:spcBef>
            </a:pPr>
            <a:endParaRPr lang="en-US" altLang="ja-JP"/>
          </a:p>
        </p:txBody>
      </p:sp>
      <p:sp>
        <p:nvSpPr>
          <p:cNvPr id="38916" name="スライド番号プレースホルダー 3">
            <a:extLst>
              <a:ext uri="{FF2B5EF4-FFF2-40B4-BE49-F238E27FC236}">
                <a16:creationId xmlns:a16="http://schemas.microsoft.com/office/drawing/2014/main" id="{E405135E-9F75-53D2-46DC-775D7EF91E4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32</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27914281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B0F89-2CFB-484F-80AE-036E1C0E06BE}"/>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E9793A44-57A0-B903-8DFC-29D7EFBA72A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67E2CC37-02E8-00D6-9A26-4EADD4B676D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79"/>
              </a:spcBef>
            </a:pPr>
            <a:endParaRPr lang="en-US" altLang="ja-JP"/>
          </a:p>
        </p:txBody>
      </p:sp>
      <p:sp>
        <p:nvSpPr>
          <p:cNvPr id="38916" name="スライド番号プレースホルダー 3">
            <a:extLst>
              <a:ext uri="{FF2B5EF4-FFF2-40B4-BE49-F238E27FC236}">
                <a16:creationId xmlns:a16="http://schemas.microsoft.com/office/drawing/2014/main" id="{60308AD6-893E-8C4E-66AC-30DEBAAFB9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33</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10620430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A5F57-A856-A2B1-61DD-611D4BF12C54}"/>
            </a:ext>
          </a:extLst>
        </p:cNvPr>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5BD84D8F-1469-964C-DB7C-C0F88F755F9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F473F24C-39DB-1F85-9CE1-19DAC39F2C2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77745873-4B10-9A92-3FE7-4232AA05024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DCFE2242-54EE-49CE-A484-4C89542E1E4E}" type="slidenum">
              <a:rPr lang="ja-JP" altLang="en-US">
                <a:solidFill>
                  <a:srgbClr val="000000"/>
                </a:solidFill>
                <a:latin typeface="游ゴシック" panose="020B0400000000000000" pitchFamily="50" charset="-128"/>
              </a:rPr>
              <a:pPr/>
              <a:t>34</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41766827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2E3C6-B3FA-9AE6-662A-165BD9257087}"/>
            </a:ext>
          </a:extLst>
        </p:cNvPr>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F71EF0C1-810C-85C7-37F4-1B98EB492B6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E5C87871-8C24-16DC-9C7A-440DCA82A27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3BD036F1-F448-5DF8-F95C-292AFC2EC6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DCFE2242-54EE-49CE-A484-4C89542E1E4E}" type="slidenum">
              <a:rPr lang="ja-JP" altLang="en-US">
                <a:solidFill>
                  <a:srgbClr val="000000"/>
                </a:solidFill>
                <a:latin typeface="游ゴシック" panose="020B0400000000000000" pitchFamily="50" charset="-128"/>
              </a:rPr>
              <a:pPr/>
              <a:t>35</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9210915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257B7-54F7-A56C-D811-5E0404CB4639}"/>
            </a:ext>
          </a:extLst>
        </p:cNvPr>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D479D32D-DBD1-6C61-FA9E-4EC23AF11F9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FE6A7E64-1DCC-93CC-B493-E4A1850023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D77549CE-5A57-D0F9-6B1E-229CB48104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DCFE2242-54EE-49CE-A484-4C89542E1E4E}" type="slidenum">
              <a:rPr lang="ja-JP" altLang="en-US">
                <a:solidFill>
                  <a:srgbClr val="000000"/>
                </a:solidFill>
                <a:latin typeface="游ゴシック" panose="020B0400000000000000" pitchFamily="50" charset="-128"/>
              </a:rPr>
              <a:pPr/>
              <a:t>36</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12042166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F1FD4-6CDC-4F39-5338-28E45DC609DC}"/>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45FE7A26-B328-517C-F872-BA559D2C34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461D2329-6086-B6C2-2B16-6D25AFA2654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79"/>
              </a:spcBef>
            </a:pPr>
            <a:endParaRPr lang="en-US" altLang="ja-JP"/>
          </a:p>
        </p:txBody>
      </p:sp>
      <p:sp>
        <p:nvSpPr>
          <p:cNvPr id="38916" name="スライド番号プレースホルダー 3">
            <a:extLst>
              <a:ext uri="{FF2B5EF4-FFF2-40B4-BE49-F238E27FC236}">
                <a16:creationId xmlns:a16="http://schemas.microsoft.com/office/drawing/2014/main" id="{C7381734-FFBE-DCCA-1803-4B2548F5FC7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37</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23499872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96F5A-19C6-C84C-BDD9-3A04AEBE2D50}"/>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52A3AEDF-B36D-5D05-2688-A9BA320EC2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5B580B22-74D7-F0CC-EEAA-ACD90B9A8E1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79"/>
              </a:spcBef>
            </a:pPr>
            <a:endParaRPr lang="en-US" altLang="ja-JP"/>
          </a:p>
        </p:txBody>
      </p:sp>
      <p:sp>
        <p:nvSpPr>
          <p:cNvPr id="38916" name="スライド番号プレースホルダー 3">
            <a:extLst>
              <a:ext uri="{FF2B5EF4-FFF2-40B4-BE49-F238E27FC236}">
                <a16:creationId xmlns:a16="http://schemas.microsoft.com/office/drawing/2014/main" id="{36812E1C-E318-0271-F4CD-72E0BCC19B5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38</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22669770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197E1-F339-E03E-08F7-FDC9F1D036DC}"/>
            </a:ext>
          </a:extLst>
        </p:cNvPr>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579904D5-0855-2046-DC28-EB5B913A785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D374B7CC-64F4-E2E8-024C-F518B0EAEDD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DD13DE2A-6EA4-72FF-BC0C-EE33AA9C292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DCFE2242-54EE-49CE-A484-4C89542E1E4E}" type="slidenum">
              <a:rPr lang="ja-JP" altLang="en-US">
                <a:solidFill>
                  <a:srgbClr val="000000"/>
                </a:solidFill>
                <a:latin typeface="游ゴシック" panose="020B0400000000000000" pitchFamily="50" charset="-128"/>
              </a:rPr>
              <a:pPr/>
              <a:t>39</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852340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ー 1">
            <a:extLst>
              <a:ext uri="{FF2B5EF4-FFF2-40B4-BE49-F238E27FC236}">
                <a16:creationId xmlns:a16="http://schemas.microsoft.com/office/drawing/2014/main" id="{1ED563D9-0143-4A44-5092-3B3DE5FF70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ノート プレースホルダー 2">
            <a:extLst>
              <a:ext uri="{FF2B5EF4-FFF2-40B4-BE49-F238E27FC236}">
                <a16:creationId xmlns:a16="http://schemas.microsoft.com/office/drawing/2014/main" id="{9DB9600A-CDE8-293B-C565-1EC9278082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a:p>
        </p:txBody>
      </p:sp>
      <p:sp>
        <p:nvSpPr>
          <p:cNvPr id="17412" name="スライド番号プレースホルダー 3">
            <a:extLst>
              <a:ext uri="{FF2B5EF4-FFF2-40B4-BE49-F238E27FC236}">
                <a16:creationId xmlns:a16="http://schemas.microsoft.com/office/drawing/2014/main" id="{BB4BBCA2-6751-C531-A153-0AA72C97B75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1363" indent="-284163">
              <a:defRPr>
                <a:solidFill>
                  <a:schemeClr val="tx1"/>
                </a:solidFill>
                <a:latin typeface="Calibri" panose="020F0502020204030204" pitchFamily="34" charset="0"/>
              </a:defRPr>
            </a:lvl2pPr>
            <a:lvl3pPr marL="1141413" indent="-227013">
              <a:defRPr>
                <a:solidFill>
                  <a:schemeClr val="tx1"/>
                </a:solidFill>
                <a:latin typeface="Calibri" panose="020F0502020204030204" pitchFamily="34" charset="0"/>
              </a:defRPr>
            </a:lvl3pPr>
            <a:lvl4pPr marL="1598613" indent="-227013">
              <a:defRPr>
                <a:solidFill>
                  <a:schemeClr val="tx1"/>
                </a:solidFill>
                <a:latin typeface="Calibri" panose="020F0502020204030204" pitchFamily="34" charset="0"/>
              </a:defRPr>
            </a:lvl4pPr>
            <a:lvl5pPr marL="2055813" indent="-227013">
              <a:defRPr>
                <a:solidFill>
                  <a:schemeClr val="tx1"/>
                </a:solidFill>
                <a:latin typeface="Calibri" panose="020F0502020204030204" pitchFamily="34" charset="0"/>
              </a:defRPr>
            </a:lvl5pPr>
            <a:lvl6pPr marL="2513013" indent="-227013" defTabSz="457200" eaLnBrk="0" fontAlgn="base" hangingPunct="0">
              <a:spcBef>
                <a:spcPct val="0"/>
              </a:spcBef>
              <a:spcAft>
                <a:spcPct val="0"/>
              </a:spcAft>
              <a:defRPr>
                <a:solidFill>
                  <a:schemeClr val="tx1"/>
                </a:solidFill>
                <a:latin typeface="Calibri" panose="020F0502020204030204" pitchFamily="34" charset="0"/>
              </a:defRPr>
            </a:lvl6pPr>
            <a:lvl7pPr marL="2970213" indent="-227013" defTabSz="457200" eaLnBrk="0" fontAlgn="base" hangingPunct="0">
              <a:spcBef>
                <a:spcPct val="0"/>
              </a:spcBef>
              <a:spcAft>
                <a:spcPct val="0"/>
              </a:spcAft>
              <a:defRPr>
                <a:solidFill>
                  <a:schemeClr val="tx1"/>
                </a:solidFill>
                <a:latin typeface="Calibri" panose="020F0502020204030204" pitchFamily="34" charset="0"/>
              </a:defRPr>
            </a:lvl7pPr>
            <a:lvl8pPr marL="3427413" indent="-227013" defTabSz="457200" eaLnBrk="0" fontAlgn="base" hangingPunct="0">
              <a:spcBef>
                <a:spcPct val="0"/>
              </a:spcBef>
              <a:spcAft>
                <a:spcPct val="0"/>
              </a:spcAft>
              <a:defRPr>
                <a:solidFill>
                  <a:schemeClr val="tx1"/>
                </a:solidFill>
                <a:latin typeface="Calibri" panose="020F0502020204030204" pitchFamily="34" charset="0"/>
              </a:defRPr>
            </a:lvl8pPr>
            <a:lvl9pPr marL="3884613" indent="-227013" defTabSz="457200" eaLnBrk="0" fontAlgn="base" hangingPunct="0">
              <a:spcBef>
                <a:spcPct val="0"/>
              </a:spcBef>
              <a:spcAft>
                <a:spcPct val="0"/>
              </a:spcAft>
              <a:defRPr>
                <a:solidFill>
                  <a:schemeClr val="tx1"/>
                </a:solidFill>
                <a:latin typeface="Calibri" panose="020F0502020204030204" pitchFamily="34" charset="0"/>
              </a:defRPr>
            </a:lvl9pPr>
          </a:lstStyle>
          <a:p>
            <a:fld id="{67DFE955-5074-445A-A306-467E9F990787}" type="slidenum">
              <a:rPr lang="ja-JP" altLang="en-US" smtClean="0">
                <a:solidFill>
                  <a:srgbClr val="000000"/>
                </a:solidFill>
                <a:latin typeface="游ゴシック" panose="020B0400000000000000" pitchFamily="50" charset="-128"/>
              </a:rPr>
              <a:pPr/>
              <a:t>3</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F0FFF-6D1A-CAEC-610D-7BA90F3E1B3B}"/>
            </a:ext>
          </a:extLst>
        </p:cNvPr>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946F4E6E-F565-7B1D-3358-0C04C7AB481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8A8D4322-8214-1854-950E-25AEB046445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0636B1D0-8AA2-0BEA-1676-925511DF0CE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DCFE2242-54EE-49CE-A484-4C89542E1E4E}" type="slidenum">
              <a:rPr lang="ja-JP" altLang="en-US">
                <a:solidFill>
                  <a:srgbClr val="000000"/>
                </a:solidFill>
                <a:latin typeface="游ゴシック" panose="020B0400000000000000" pitchFamily="50" charset="-128"/>
              </a:rPr>
              <a:pPr/>
              <a:t>40</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3880449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ー 1">
            <a:extLst>
              <a:ext uri="{FF2B5EF4-FFF2-40B4-BE49-F238E27FC236}">
                <a16:creationId xmlns:a16="http://schemas.microsoft.com/office/drawing/2014/main" id="{4B97DF2B-E79E-70A0-4E24-1B9F956246B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ノート プレースホルダー 2">
            <a:extLst>
              <a:ext uri="{FF2B5EF4-FFF2-40B4-BE49-F238E27FC236}">
                <a16:creationId xmlns:a16="http://schemas.microsoft.com/office/drawing/2014/main" id="{35D7F231-1811-55DC-97A1-9C8C027783C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4" name="スライド番号プレースホルダー 3">
            <a:extLst>
              <a:ext uri="{FF2B5EF4-FFF2-40B4-BE49-F238E27FC236}">
                <a16:creationId xmlns:a16="http://schemas.microsoft.com/office/drawing/2014/main" id="{C020D534-1BB5-44BF-86F8-1A1EE8739274}"/>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37452" indent="-283635">
              <a:defRPr>
                <a:solidFill>
                  <a:schemeClr val="tx1"/>
                </a:solidFill>
                <a:latin typeface="Calibri" panose="020F0502020204030204" pitchFamily="34" charset="0"/>
              </a:defRPr>
            </a:lvl2pPr>
            <a:lvl3pPr marL="1134542" indent="-226908">
              <a:defRPr>
                <a:solidFill>
                  <a:schemeClr val="tx1"/>
                </a:solidFill>
                <a:latin typeface="Calibri" panose="020F0502020204030204" pitchFamily="34" charset="0"/>
              </a:defRPr>
            </a:lvl3pPr>
            <a:lvl4pPr marL="1588359" indent="-226908">
              <a:defRPr>
                <a:solidFill>
                  <a:schemeClr val="tx1"/>
                </a:solidFill>
                <a:latin typeface="Calibri" panose="020F0502020204030204" pitchFamily="34" charset="0"/>
              </a:defRPr>
            </a:lvl4pPr>
            <a:lvl5pPr marL="2042175" indent="-226908">
              <a:defRPr>
                <a:solidFill>
                  <a:schemeClr val="tx1"/>
                </a:solidFill>
                <a:latin typeface="Calibri" panose="020F0502020204030204" pitchFamily="34" charset="0"/>
              </a:defRPr>
            </a:lvl5pPr>
            <a:lvl6pPr marL="2495992" indent="-226908" defTabSz="453817" eaLnBrk="0" fontAlgn="base" hangingPunct="0">
              <a:spcBef>
                <a:spcPct val="0"/>
              </a:spcBef>
              <a:spcAft>
                <a:spcPct val="0"/>
              </a:spcAft>
              <a:defRPr>
                <a:solidFill>
                  <a:schemeClr val="tx1"/>
                </a:solidFill>
                <a:latin typeface="Calibri" panose="020F0502020204030204" pitchFamily="34" charset="0"/>
              </a:defRPr>
            </a:lvl6pPr>
            <a:lvl7pPr marL="2949809" indent="-226908" defTabSz="453817" eaLnBrk="0" fontAlgn="base" hangingPunct="0">
              <a:spcBef>
                <a:spcPct val="0"/>
              </a:spcBef>
              <a:spcAft>
                <a:spcPct val="0"/>
              </a:spcAft>
              <a:defRPr>
                <a:solidFill>
                  <a:schemeClr val="tx1"/>
                </a:solidFill>
                <a:latin typeface="Calibri" panose="020F0502020204030204" pitchFamily="34" charset="0"/>
              </a:defRPr>
            </a:lvl7pPr>
            <a:lvl8pPr marL="3403625" indent="-226908" defTabSz="453817" eaLnBrk="0" fontAlgn="base" hangingPunct="0">
              <a:spcBef>
                <a:spcPct val="0"/>
              </a:spcBef>
              <a:spcAft>
                <a:spcPct val="0"/>
              </a:spcAft>
              <a:defRPr>
                <a:solidFill>
                  <a:schemeClr val="tx1"/>
                </a:solidFill>
                <a:latin typeface="Calibri" panose="020F0502020204030204" pitchFamily="34" charset="0"/>
              </a:defRPr>
            </a:lvl8pPr>
            <a:lvl9pPr marL="3857442" indent="-226908" defTabSz="453817" eaLnBrk="0" fontAlgn="base" hangingPunct="0">
              <a:spcBef>
                <a:spcPct val="0"/>
              </a:spcBef>
              <a:spcAft>
                <a:spcPct val="0"/>
              </a:spcAft>
              <a:defRPr>
                <a:solidFill>
                  <a:schemeClr val="tx1"/>
                </a:solidFill>
                <a:latin typeface="Calibri" panose="020F0502020204030204" pitchFamily="34" charset="0"/>
              </a:defRPr>
            </a:lvl9pPr>
          </a:lstStyle>
          <a:p>
            <a:fld id="{972D1077-9945-4B3A-90A9-3AC2A3213139}" type="slidenum">
              <a:rPr lang="ja-JP" altLang="en-US">
                <a:latin typeface="游ゴシック" panose="020B0400000000000000" pitchFamily="50" charset="-128"/>
              </a:rPr>
              <a:pPr/>
              <a:t>42</a:t>
            </a:fld>
            <a:endParaRPr lang="ja-JP" altLang="en-US">
              <a:latin typeface="游ゴシック" panose="020B0400000000000000" pitchFamily="50"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3C8AADF7-3046-E983-3861-77AC9AD05E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1E937620-EFAB-5EC3-4DE3-57BF8EC2568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79"/>
              </a:spcBef>
            </a:pPr>
            <a:endParaRPr lang="en-US" altLang="ja-JP"/>
          </a:p>
        </p:txBody>
      </p:sp>
      <p:sp>
        <p:nvSpPr>
          <p:cNvPr id="38916" name="スライド番号プレースホルダー 3">
            <a:extLst>
              <a:ext uri="{FF2B5EF4-FFF2-40B4-BE49-F238E27FC236}">
                <a16:creationId xmlns:a16="http://schemas.microsoft.com/office/drawing/2014/main" id="{4B66F9DE-3200-A3E1-6822-AB1BFF8EB25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43</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516A9-D4B0-DB55-072F-F91A6A56E40F}"/>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B90A15D6-C59E-A7CF-D166-C7F0A3DD077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413BE475-61EC-3CEC-720E-41C92C9B877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79"/>
              </a:spcBef>
            </a:pPr>
            <a:endParaRPr lang="en-US" altLang="ja-JP"/>
          </a:p>
        </p:txBody>
      </p:sp>
      <p:sp>
        <p:nvSpPr>
          <p:cNvPr id="38916" name="スライド番号プレースホルダー 3">
            <a:extLst>
              <a:ext uri="{FF2B5EF4-FFF2-40B4-BE49-F238E27FC236}">
                <a16:creationId xmlns:a16="http://schemas.microsoft.com/office/drawing/2014/main" id="{F3F3ECD9-CAC2-55ED-D18C-91721B80CDF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44</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1981311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9E85E-3A62-7406-A63A-A73CBFF88EFF}"/>
            </a:ext>
          </a:extLst>
        </p:cNvPr>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88697743-CD97-FA7B-8EBC-240FA044C6B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A67F8AA5-93DE-5D43-90CF-34B1EE2B6A0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B4826445-B20D-CEEB-DE56-6585B0D554C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DCFE2242-54EE-49CE-A484-4C89542E1E4E}" type="slidenum">
              <a:rPr lang="ja-JP" altLang="en-US">
                <a:solidFill>
                  <a:srgbClr val="000000"/>
                </a:solidFill>
                <a:latin typeface="游ゴシック" panose="020B0400000000000000" pitchFamily="50" charset="-128"/>
              </a:rPr>
              <a:pPr/>
              <a:t>45</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8006778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18C63-3FAC-480A-F72F-D7E87F776C83}"/>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94021DC9-01D6-6F3E-3318-03EA3C1EB5F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57F0E9AB-F454-6439-1E78-8DDA1975E00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79"/>
              </a:spcBef>
            </a:pPr>
            <a:endParaRPr lang="en-US" altLang="ja-JP"/>
          </a:p>
        </p:txBody>
      </p:sp>
      <p:sp>
        <p:nvSpPr>
          <p:cNvPr id="38916" name="スライド番号プレースホルダー 3">
            <a:extLst>
              <a:ext uri="{FF2B5EF4-FFF2-40B4-BE49-F238E27FC236}">
                <a16:creationId xmlns:a16="http://schemas.microsoft.com/office/drawing/2014/main" id="{34A33723-6BBE-C856-277F-428FBB9DAAE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46</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10414532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1B4DE-8D29-B701-4787-E7EA60D34B55}"/>
            </a:ext>
          </a:extLst>
        </p:cNvPr>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FAD7792D-DB19-44C9-D1F0-0C20F11DD1C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0E171013-14B8-4FAC-DA98-6BAFC0C0AFF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82FD72D5-40F5-3344-E0F9-76940E36C0E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DCFE2242-54EE-49CE-A484-4C89542E1E4E}" type="slidenum">
              <a:rPr lang="ja-JP" altLang="en-US">
                <a:solidFill>
                  <a:srgbClr val="000000"/>
                </a:solidFill>
                <a:latin typeface="游ゴシック" panose="020B0400000000000000" pitchFamily="50" charset="-128"/>
              </a:rPr>
              <a:pPr/>
              <a:t>47</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42601187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88963" y="669925"/>
            <a:ext cx="5921375" cy="4098925"/>
          </a:xfrm>
        </p:spPr>
      </p:sp>
      <p:sp>
        <p:nvSpPr>
          <p:cNvPr id="3" name="ノート プレースホルダー 2"/>
          <p:cNvSpPr>
            <a:spLocks noGrp="1"/>
          </p:cNvSpPr>
          <p:nvPr>
            <p:ph type="body" idx="1"/>
          </p:nvPr>
        </p:nvSpPr>
        <p:spPr/>
        <p:txBody>
          <a:bodyPr/>
          <a:lstStyle/>
          <a:p>
            <a:pPr>
              <a:spcBef>
                <a:spcPts val="0"/>
              </a:spcBef>
              <a:defRPr/>
            </a:pPr>
            <a:endParaRPr lang="ja-JP" altLang="en-US" dirty="0"/>
          </a:p>
        </p:txBody>
      </p:sp>
      <p:sp>
        <p:nvSpPr>
          <p:cNvPr id="4" name="スライド番号プレースホルダー 3"/>
          <p:cNvSpPr>
            <a:spLocks noGrp="1"/>
          </p:cNvSpPr>
          <p:nvPr>
            <p:ph type="sldNum" sz="quarter" idx="5"/>
          </p:nvPr>
        </p:nvSpPr>
        <p:spPr/>
        <p:txBody>
          <a:bodyPr/>
          <a:lstStyle/>
          <a:p>
            <a:pPr>
              <a:defRPr/>
            </a:pPr>
            <a:fld id="{849A430D-76B4-49F5-A194-394D849F9493}" type="slidenum">
              <a:rPr lang="ja-JP" altLang="en-US" smtClean="0"/>
              <a:pPr>
                <a:defRPr/>
              </a:pPr>
              <a:t>48</a:t>
            </a:fld>
            <a:endParaRPr lang="ja-JP" altLang="en-US"/>
          </a:p>
        </p:txBody>
      </p:sp>
    </p:spTree>
    <p:extLst>
      <p:ext uri="{BB962C8B-B14F-4D97-AF65-F5344CB8AC3E}">
        <p14:creationId xmlns:p14="http://schemas.microsoft.com/office/powerpoint/2010/main" val="14413624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ー 1">
            <a:extLst>
              <a:ext uri="{FF2B5EF4-FFF2-40B4-BE49-F238E27FC236}">
                <a16:creationId xmlns:a16="http://schemas.microsoft.com/office/drawing/2014/main" id="{FEBF472C-575A-7348-6125-227A89E6F1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ノート プレースホルダー 2">
            <a:extLst>
              <a:ext uri="{FF2B5EF4-FFF2-40B4-BE49-F238E27FC236}">
                <a16:creationId xmlns:a16="http://schemas.microsoft.com/office/drawing/2014/main" id="{247BB301-0B8B-8DB9-78C1-C70374C4A1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en-US" altLang="ja-JP"/>
          </a:p>
        </p:txBody>
      </p:sp>
      <p:sp>
        <p:nvSpPr>
          <p:cNvPr id="60420" name="スライド番号プレースホルダー 3">
            <a:extLst>
              <a:ext uri="{FF2B5EF4-FFF2-40B4-BE49-F238E27FC236}">
                <a16:creationId xmlns:a16="http://schemas.microsoft.com/office/drawing/2014/main" id="{638BCBAE-368B-7BD1-8DFA-5FB56DD4F9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700927E9-4456-477A-B332-A9E1FE07F3D5}" type="slidenum">
              <a:rPr lang="ja-JP" altLang="en-US" smtClean="0">
                <a:solidFill>
                  <a:srgbClr val="000000"/>
                </a:solidFill>
              </a:rPr>
              <a:pPr>
                <a:spcBef>
                  <a:spcPct val="0"/>
                </a:spcBef>
              </a:pPr>
              <a:t>49</a:t>
            </a:fld>
            <a:endParaRPr lang="ja-JP" altLang="en-US">
              <a:solidFill>
                <a:srgbClr val="000000"/>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ー 1">
            <a:extLst>
              <a:ext uri="{FF2B5EF4-FFF2-40B4-BE49-F238E27FC236}">
                <a16:creationId xmlns:a16="http://schemas.microsoft.com/office/drawing/2014/main" id="{2CD8E179-B6CC-5241-0855-95622859789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ノート プレースホルダー 2">
            <a:extLst>
              <a:ext uri="{FF2B5EF4-FFF2-40B4-BE49-F238E27FC236}">
                <a16:creationId xmlns:a16="http://schemas.microsoft.com/office/drawing/2014/main" id="{DF367659-3119-7A0F-9947-3A3D6DE6214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spcBef>
                <a:spcPts val="1200"/>
              </a:spcBef>
            </a:pPr>
            <a:endParaRPr lang="en-US" altLang="ja-JP"/>
          </a:p>
        </p:txBody>
      </p:sp>
      <p:sp>
        <p:nvSpPr>
          <p:cNvPr id="59396" name="スライド番号プレースホルダー 3">
            <a:extLst>
              <a:ext uri="{FF2B5EF4-FFF2-40B4-BE49-F238E27FC236}">
                <a16:creationId xmlns:a16="http://schemas.microsoft.com/office/drawing/2014/main" id="{6838AFA8-B149-5DC5-B242-09A9AB6347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94C6228E-5546-4292-A064-2AB8485354C4}" type="slidenum">
              <a:rPr lang="ja-JP" altLang="en-US" smtClean="0">
                <a:solidFill>
                  <a:srgbClr val="000000"/>
                </a:solidFill>
                <a:latin typeface="游ゴシック" panose="020B0400000000000000" pitchFamily="50" charset="-128"/>
              </a:rPr>
              <a:pPr/>
              <a:t>50</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D79AF315-C07D-EB4F-5BB2-76FC1C6FCF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ー 2">
            <a:extLst>
              <a:ext uri="{FF2B5EF4-FFF2-40B4-BE49-F238E27FC236}">
                <a16:creationId xmlns:a16="http://schemas.microsoft.com/office/drawing/2014/main" id="{4E76871B-F5F9-D409-B95D-DF332BFDDFD8}"/>
              </a:ext>
            </a:extLst>
          </p:cNvPr>
          <p:cNvSpPr>
            <a:spLocks noGrp="1"/>
          </p:cNvSpPr>
          <p:nvPr>
            <p:ph type="body" idx="1"/>
          </p:nvPr>
        </p:nvSpPr>
        <p:spPr/>
        <p:txBody>
          <a:bodyPr/>
          <a:lstStyle/>
          <a:p>
            <a:pPr>
              <a:defRPr/>
            </a:pPr>
            <a:endParaRPr lang="ja-JP" altLang="en-US" sz="1100" dirty="0"/>
          </a:p>
        </p:txBody>
      </p:sp>
      <p:sp>
        <p:nvSpPr>
          <p:cNvPr id="20484" name="スライド番号プレースホルダー 3">
            <a:extLst>
              <a:ext uri="{FF2B5EF4-FFF2-40B4-BE49-F238E27FC236}">
                <a16:creationId xmlns:a16="http://schemas.microsoft.com/office/drawing/2014/main" id="{FE3C642E-8CDB-FAA7-3F78-82D2A4955D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830" indent="-285704">
              <a:defRPr>
                <a:solidFill>
                  <a:schemeClr val="tx1"/>
                </a:solidFill>
                <a:latin typeface="Calibri" panose="020F0502020204030204" pitchFamily="34" charset="0"/>
              </a:defRPr>
            </a:lvl2pPr>
            <a:lvl3pPr marL="1142816" indent="-228563">
              <a:defRPr>
                <a:solidFill>
                  <a:schemeClr val="tx1"/>
                </a:solidFill>
                <a:latin typeface="Calibri" panose="020F0502020204030204" pitchFamily="34" charset="0"/>
              </a:defRPr>
            </a:lvl3pPr>
            <a:lvl4pPr marL="1599942" indent="-228563">
              <a:defRPr>
                <a:solidFill>
                  <a:schemeClr val="tx1"/>
                </a:solidFill>
                <a:latin typeface="Calibri" panose="020F0502020204030204" pitchFamily="34" charset="0"/>
              </a:defRPr>
            </a:lvl4pPr>
            <a:lvl5pPr marL="2057069" indent="-228563">
              <a:defRPr>
                <a:solidFill>
                  <a:schemeClr val="tx1"/>
                </a:solidFill>
                <a:latin typeface="Calibri" panose="020F0502020204030204" pitchFamily="34" charset="0"/>
              </a:defRPr>
            </a:lvl5pPr>
            <a:lvl6pPr marL="2514194" indent="-228563" defTabSz="457126" eaLnBrk="0" fontAlgn="base" hangingPunct="0">
              <a:spcBef>
                <a:spcPct val="0"/>
              </a:spcBef>
              <a:spcAft>
                <a:spcPct val="0"/>
              </a:spcAft>
              <a:defRPr>
                <a:solidFill>
                  <a:schemeClr val="tx1"/>
                </a:solidFill>
                <a:latin typeface="Calibri" panose="020F0502020204030204" pitchFamily="34" charset="0"/>
              </a:defRPr>
            </a:lvl6pPr>
            <a:lvl7pPr marL="2971321" indent="-228563" defTabSz="457126" eaLnBrk="0" fontAlgn="base" hangingPunct="0">
              <a:spcBef>
                <a:spcPct val="0"/>
              </a:spcBef>
              <a:spcAft>
                <a:spcPct val="0"/>
              </a:spcAft>
              <a:defRPr>
                <a:solidFill>
                  <a:schemeClr val="tx1"/>
                </a:solidFill>
                <a:latin typeface="Calibri" panose="020F0502020204030204" pitchFamily="34" charset="0"/>
              </a:defRPr>
            </a:lvl7pPr>
            <a:lvl8pPr marL="3428447" indent="-228563" defTabSz="457126" eaLnBrk="0" fontAlgn="base" hangingPunct="0">
              <a:spcBef>
                <a:spcPct val="0"/>
              </a:spcBef>
              <a:spcAft>
                <a:spcPct val="0"/>
              </a:spcAft>
              <a:defRPr>
                <a:solidFill>
                  <a:schemeClr val="tx1"/>
                </a:solidFill>
                <a:latin typeface="Calibri" panose="020F0502020204030204" pitchFamily="34" charset="0"/>
              </a:defRPr>
            </a:lvl8pPr>
            <a:lvl9pPr marL="3885574" indent="-228563" defTabSz="457126" eaLnBrk="0" fontAlgn="base" hangingPunct="0">
              <a:spcBef>
                <a:spcPct val="0"/>
              </a:spcBef>
              <a:spcAft>
                <a:spcPct val="0"/>
              </a:spcAft>
              <a:defRPr>
                <a:solidFill>
                  <a:schemeClr val="tx1"/>
                </a:solidFill>
                <a:latin typeface="Calibri" panose="020F0502020204030204" pitchFamily="34" charset="0"/>
              </a:defRPr>
            </a:lvl9pPr>
          </a:lstStyle>
          <a:p>
            <a:fld id="{6C311C98-8776-4814-9D0A-FDF2EF0AF0FD}" type="slidenum">
              <a:rPr lang="ja-JP" altLang="en-US" smtClean="0">
                <a:latin typeface="游ゴシック" panose="020B0400000000000000" pitchFamily="50" charset="-128"/>
              </a:rPr>
              <a:pPr/>
              <a:t>4</a:t>
            </a:fld>
            <a:endParaRPr lang="ja-JP" altLang="en-US">
              <a:latin typeface="游ゴシック" panose="020B0400000000000000" pitchFamily="50"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5E62A-F8D9-8162-4AC1-F707B2A4A760}"/>
            </a:ext>
          </a:extLst>
        </p:cNvPr>
        <p:cNvGrpSpPr/>
        <p:nvPr/>
      </p:nvGrpSpPr>
      <p:grpSpPr>
        <a:xfrm>
          <a:off x="0" y="0"/>
          <a:ext cx="0" cy="0"/>
          <a:chOff x="0" y="0"/>
          <a:chExt cx="0" cy="0"/>
        </a:xfrm>
      </p:grpSpPr>
      <p:sp>
        <p:nvSpPr>
          <p:cNvPr id="21506" name="スライド イメージ プレースホルダー 1">
            <a:extLst>
              <a:ext uri="{FF2B5EF4-FFF2-40B4-BE49-F238E27FC236}">
                <a16:creationId xmlns:a16="http://schemas.microsoft.com/office/drawing/2014/main" id="{EA827293-E23B-7700-7AB0-7CBF752DB6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a:extLst>
              <a:ext uri="{FF2B5EF4-FFF2-40B4-BE49-F238E27FC236}">
                <a16:creationId xmlns:a16="http://schemas.microsoft.com/office/drawing/2014/main" id="{28620F29-2379-CB57-E16F-4735D49533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1508" name="スライド番号プレースホルダー 3">
            <a:extLst>
              <a:ext uri="{FF2B5EF4-FFF2-40B4-BE49-F238E27FC236}">
                <a16:creationId xmlns:a16="http://schemas.microsoft.com/office/drawing/2014/main" id="{52506FF7-6795-893E-1394-8CBB23EA78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C8CE0A2B-D000-4341-B81F-BC541CE18F88}" type="slidenum">
              <a:rPr lang="ja-JP" altLang="en-US" smtClean="0">
                <a:solidFill>
                  <a:srgbClr val="000000"/>
                </a:solidFill>
              </a:rPr>
              <a:pPr>
                <a:spcBef>
                  <a:spcPct val="0"/>
                </a:spcBef>
              </a:pPr>
              <a:t>5</a:t>
            </a:fld>
            <a:endParaRPr lang="ja-JP" altLang="en-US">
              <a:solidFill>
                <a:srgbClr val="000000"/>
              </a:solidFill>
            </a:endParaRPr>
          </a:p>
        </p:txBody>
      </p:sp>
    </p:spTree>
    <p:extLst>
      <p:ext uri="{BB962C8B-B14F-4D97-AF65-F5344CB8AC3E}">
        <p14:creationId xmlns:p14="http://schemas.microsoft.com/office/powerpoint/2010/main" val="3018464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ー 1">
            <a:extLst>
              <a:ext uri="{FF2B5EF4-FFF2-40B4-BE49-F238E27FC236}">
                <a16:creationId xmlns:a16="http://schemas.microsoft.com/office/drawing/2014/main" id="{A593122D-55A9-214F-846A-161174EE9A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a:extLst>
              <a:ext uri="{FF2B5EF4-FFF2-40B4-BE49-F238E27FC236}">
                <a16:creationId xmlns:a16="http://schemas.microsoft.com/office/drawing/2014/main" id="{9A879586-AC4F-8F51-FF15-DE2AAFAC9E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1508" name="スライド番号プレースホルダー 3">
            <a:extLst>
              <a:ext uri="{FF2B5EF4-FFF2-40B4-BE49-F238E27FC236}">
                <a16:creationId xmlns:a16="http://schemas.microsoft.com/office/drawing/2014/main" id="{9CB5944B-2A56-6109-C434-67ACD00655B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C8CE0A2B-D000-4341-B81F-BC541CE18F88}" type="slidenum">
              <a:rPr lang="ja-JP" altLang="en-US" smtClean="0">
                <a:solidFill>
                  <a:srgbClr val="000000"/>
                </a:solidFill>
              </a:rPr>
              <a:pPr>
                <a:spcBef>
                  <a:spcPct val="0"/>
                </a:spcBef>
              </a:pPr>
              <a:t>6</a:t>
            </a:fld>
            <a:endParaRPr lang="ja-JP" altLang="en-US">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 イメージ プレースホルダー 1">
            <a:extLst>
              <a:ext uri="{FF2B5EF4-FFF2-40B4-BE49-F238E27FC236}">
                <a16:creationId xmlns:a16="http://schemas.microsoft.com/office/drawing/2014/main" id="{11C39685-F6CC-5448-9C7D-F90DD44FCC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ノート プレースホルダー 2">
            <a:extLst>
              <a:ext uri="{FF2B5EF4-FFF2-40B4-BE49-F238E27FC236}">
                <a16:creationId xmlns:a16="http://schemas.microsoft.com/office/drawing/2014/main" id="{0FD9CCAE-0112-C71B-4B2D-94B20BCDF4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3556" name="スライド番号プレースホルダー 3">
            <a:extLst>
              <a:ext uri="{FF2B5EF4-FFF2-40B4-BE49-F238E27FC236}">
                <a16:creationId xmlns:a16="http://schemas.microsoft.com/office/drawing/2014/main" id="{54FA562A-BD20-8138-B4AB-0FD60307C3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2F9F76C2-35BB-413C-803F-96FCC34B622D}" type="slidenum">
              <a:rPr lang="ja-JP" altLang="en-US" smtClean="0">
                <a:solidFill>
                  <a:srgbClr val="000000"/>
                </a:solidFill>
              </a:rPr>
              <a:pPr>
                <a:spcBef>
                  <a:spcPct val="0"/>
                </a:spcBef>
              </a:pPr>
              <a:t>7</a:t>
            </a:fld>
            <a:endParaRPr lang="ja-JP" altLang="en-US">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ー 1">
            <a:extLst>
              <a:ext uri="{FF2B5EF4-FFF2-40B4-BE49-F238E27FC236}">
                <a16:creationId xmlns:a16="http://schemas.microsoft.com/office/drawing/2014/main" id="{18863CFB-6C04-9FA0-0252-A5737B0CFDE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ー 2">
            <a:extLst>
              <a:ext uri="{FF2B5EF4-FFF2-40B4-BE49-F238E27FC236}">
                <a16:creationId xmlns:a16="http://schemas.microsoft.com/office/drawing/2014/main" id="{ACCC6273-23AD-9271-B04C-E3B48983E79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a:p>
        </p:txBody>
      </p:sp>
      <p:sp>
        <p:nvSpPr>
          <p:cNvPr id="19460" name="スライド番号プレースホルダー 3">
            <a:extLst>
              <a:ext uri="{FF2B5EF4-FFF2-40B4-BE49-F238E27FC236}">
                <a16:creationId xmlns:a16="http://schemas.microsoft.com/office/drawing/2014/main" id="{6DE346DE-860F-261D-1F94-DD2FED4715A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1E54203-0B6E-4DD5-B656-5601FF8E9C8F}" type="slidenum">
              <a:rPr kumimoji="1" lang="ja-JP" altLang="en-US" smtClean="0">
                <a:solidFill>
                  <a:srgbClr val="000000"/>
                </a:solidFill>
                <a:latin typeface="游ゴシック" panose="020B0400000000000000" pitchFamily="50" charset="-128"/>
              </a:rPr>
              <a:pPr/>
              <a:t>8</a:t>
            </a:fld>
            <a:endParaRPr kumimoji="1" lang="ja-JP" altLang="en-US">
              <a:solidFill>
                <a:srgbClr val="000000"/>
              </a:solidFill>
              <a:latin typeface="游ゴシック" panose="020B0400000000000000" pitchFamily="50"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a:extLst>
              <a:ext uri="{FF2B5EF4-FFF2-40B4-BE49-F238E27FC236}">
                <a16:creationId xmlns:a16="http://schemas.microsoft.com/office/drawing/2014/main" id="{1AFA8380-98DE-7AD6-FE84-4B417B8DC6B4}"/>
              </a:ext>
            </a:extLst>
          </p:cNvPr>
          <p:cNvSpPr>
            <a:spLocks noGrp="1"/>
          </p:cNvSpPr>
          <p:nvPr>
            <p:ph type="dt" sz="half" idx="10"/>
          </p:nvPr>
        </p:nvSpPr>
        <p:spPr/>
        <p:txBody>
          <a:bodyPr/>
          <a:lstStyle>
            <a:lvl1pPr>
              <a:defRPr/>
            </a:lvl1pPr>
          </a:lstStyle>
          <a:p>
            <a:pPr>
              <a:defRPr/>
            </a:pPr>
            <a:fld id="{EF8691BF-EC20-46E6-9C24-B842443251E3}" type="datetime1">
              <a:rPr lang="ja-JP" altLang="en-US"/>
              <a:pPr>
                <a:defRPr/>
              </a:pPr>
              <a:t>2025/4/11</a:t>
            </a:fld>
            <a:endParaRPr lang="ja-JP" altLang="en-US"/>
          </a:p>
        </p:txBody>
      </p:sp>
      <p:sp>
        <p:nvSpPr>
          <p:cNvPr id="5" name="Footer Placeholder 4">
            <a:extLst>
              <a:ext uri="{FF2B5EF4-FFF2-40B4-BE49-F238E27FC236}">
                <a16:creationId xmlns:a16="http://schemas.microsoft.com/office/drawing/2014/main" id="{5A59E26C-C5DF-05F9-9E51-5CAA218DAECD}"/>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9AEE1167-01D2-AF1E-A07A-F821B36C5906}"/>
              </a:ext>
            </a:extLst>
          </p:cNvPr>
          <p:cNvSpPr>
            <a:spLocks noGrp="1"/>
          </p:cNvSpPr>
          <p:nvPr>
            <p:ph type="sldNum" sz="quarter" idx="12"/>
          </p:nvPr>
        </p:nvSpPr>
        <p:spPr/>
        <p:txBody>
          <a:bodyPr/>
          <a:lstStyle>
            <a:lvl1pPr>
              <a:defRPr/>
            </a:lvl1pPr>
          </a:lstStyle>
          <a:p>
            <a:pPr>
              <a:defRPr/>
            </a:pPr>
            <a:fld id="{B70E3B88-FBFE-4B1D-9DB5-C7D8BC81CC93}" type="slidenum">
              <a:rPr lang="ja-JP" altLang="en-US"/>
              <a:pPr>
                <a:defRPr/>
              </a:pPr>
              <a:t>‹#›</a:t>
            </a:fld>
            <a:endParaRPr lang="ja-JP" altLang="en-US"/>
          </a:p>
        </p:txBody>
      </p:sp>
    </p:spTree>
    <p:extLst>
      <p:ext uri="{BB962C8B-B14F-4D97-AF65-F5344CB8AC3E}">
        <p14:creationId xmlns:p14="http://schemas.microsoft.com/office/powerpoint/2010/main" val="3673679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目次スライド">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4CC55E3A-551F-A37C-C950-4A3F922A66C7}"/>
              </a:ext>
            </a:extLst>
          </p:cNvPr>
          <p:cNvCxnSpPr/>
          <p:nvPr/>
        </p:nvCxnSpPr>
        <p:spPr>
          <a:xfrm>
            <a:off x="0" y="539750"/>
            <a:ext cx="9906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5B683272-AA02-5CA3-78A9-9BA30733D126}"/>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目次</a:t>
            </a:r>
          </a:p>
        </p:txBody>
      </p:sp>
      <p:sp>
        <p:nvSpPr>
          <p:cNvPr id="4" name="Slide Number Placeholder 5">
            <a:extLst>
              <a:ext uri="{FF2B5EF4-FFF2-40B4-BE49-F238E27FC236}">
                <a16:creationId xmlns:a16="http://schemas.microsoft.com/office/drawing/2014/main" id="{3DA0EF3F-6E90-28DE-0F4C-A3394ADBCD13}"/>
              </a:ext>
            </a:extLst>
          </p:cNvPr>
          <p:cNvSpPr>
            <a:spLocks noGrp="1"/>
          </p:cNvSpPr>
          <p:nvPr>
            <p:ph type="sldNum" sz="quarter" idx="10"/>
          </p:nvPr>
        </p:nvSpPr>
        <p:spPr/>
        <p:txBody>
          <a:bodyPr/>
          <a:lstStyle>
            <a:lvl1pPr>
              <a:defRPr smtClean="0"/>
            </a:lvl1pPr>
          </a:lstStyle>
          <a:p>
            <a:pPr>
              <a:defRPr/>
            </a:pPr>
            <a:fld id="{7D6A04D6-2C00-4205-B2E7-9621766F576E}" type="slidenum">
              <a:rPr lang="ja-JP" altLang="en-US"/>
              <a:pPr>
                <a:defRPr/>
              </a:pPr>
              <a:t>‹#›</a:t>
            </a:fld>
            <a:endParaRPr lang="ja-JP" altLang="en-US"/>
          </a:p>
        </p:txBody>
      </p:sp>
    </p:spTree>
    <p:extLst>
      <p:ext uri="{BB962C8B-B14F-4D97-AF65-F5344CB8AC3E}">
        <p14:creationId xmlns:p14="http://schemas.microsoft.com/office/powerpoint/2010/main" val="203281615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本テーマの獲得目標">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B22DAC07-4FAC-8DE1-8AD4-DAFC2BC9F25D}"/>
              </a:ext>
            </a:extLst>
          </p:cNvPr>
          <p:cNvCxnSpPr/>
          <p:nvPr/>
        </p:nvCxnSpPr>
        <p:spPr>
          <a:xfrm>
            <a:off x="0" y="539750"/>
            <a:ext cx="9906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2A10B13D-BE8B-E514-A9F6-A474ABA4978F}"/>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本研修の獲得目標を確認する</a:t>
            </a:r>
          </a:p>
        </p:txBody>
      </p:sp>
      <p:sp>
        <p:nvSpPr>
          <p:cNvPr id="4" name="四角形: 角を丸くする 3">
            <a:extLst>
              <a:ext uri="{FF2B5EF4-FFF2-40B4-BE49-F238E27FC236}">
                <a16:creationId xmlns:a16="http://schemas.microsoft.com/office/drawing/2014/main" id="{046F27A6-B824-9133-0499-EA3A29632B27}"/>
              </a:ext>
            </a:extLst>
          </p:cNvPr>
          <p:cNvSpPr/>
          <p:nvPr/>
        </p:nvSpPr>
        <p:spPr>
          <a:xfrm>
            <a:off x="333375" y="868363"/>
            <a:ext cx="9239250" cy="5635625"/>
          </a:xfrm>
          <a:prstGeom prst="roundRect">
            <a:avLst>
              <a:gd name="adj" fmla="val 6678"/>
            </a:avLst>
          </a:prstGeom>
          <a:noFill/>
          <a:ln w="57150">
            <a:solidFill>
              <a:schemeClr val="bg2">
                <a:lumMod val="75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endParaRPr kumimoji="1" lang="ja-JP" altLang="en-US" b="1" spc="150" dirty="0">
              <a:solidFill>
                <a:schemeClr val="tx1"/>
              </a:solidFill>
              <a:latin typeface="メイリオ" panose="020B0604030504040204" pitchFamily="50" charset="-128"/>
              <a:ea typeface="メイリオ" panose="020B0604030504040204" pitchFamily="50" charset="-128"/>
            </a:endParaRPr>
          </a:p>
        </p:txBody>
      </p:sp>
      <p:grpSp>
        <p:nvGrpSpPr>
          <p:cNvPr id="5" name="グループ化 7">
            <a:extLst>
              <a:ext uri="{FF2B5EF4-FFF2-40B4-BE49-F238E27FC236}">
                <a16:creationId xmlns:a16="http://schemas.microsoft.com/office/drawing/2014/main" id="{68F607F6-1F33-5907-47E2-8484AC55684F}"/>
              </a:ext>
            </a:extLst>
          </p:cNvPr>
          <p:cNvGrpSpPr>
            <a:grpSpLocks/>
          </p:cNvGrpSpPr>
          <p:nvPr/>
        </p:nvGrpSpPr>
        <p:grpSpPr bwMode="auto">
          <a:xfrm>
            <a:off x="1471613" y="4581525"/>
            <a:ext cx="6962775" cy="1849438"/>
            <a:chOff x="1177770" y="4581076"/>
            <a:chExt cx="6961742" cy="1849515"/>
          </a:xfrm>
        </p:grpSpPr>
        <p:pic>
          <p:nvPicPr>
            <p:cNvPr id="6" name="図 8" descr="黒い背景と白い文字のロゴ&#10;&#10;自動的に生成された説明">
              <a:extLst>
                <a:ext uri="{FF2B5EF4-FFF2-40B4-BE49-F238E27FC236}">
                  <a16:creationId xmlns:a16="http://schemas.microsoft.com/office/drawing/2014/main" id="{4A31780F-731B-B5A5-7420-601F18E12D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7770" y="4581076"/>
              <a:ext cx="1849515" cy="1849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a:extLst>
                <a:ext uri="{FF2B5EF4-FFF2-40B4-BE49-F238E27FC236}">
                  <a16:creationId xmlns:a16="http://schemas.microsoft.com/office/drawing/2014/main" id="{210556A5-9223-3AAF-9293-C4C431B3E513}"/>
                </a:ext>
              </a:extLst>
            </p:cNvPr>
            <p:cNvSpPr txBox="1"/>
            <p:nvPr/>
          </p:nvSpPr>
          <p:spPr>
            <a:xfrm>
              <a:off x="2752336" y="5373272"/>
              <a:ext cx="5387176" cy="522309"/>
            </a:xfrm>
            <a:prstGeom prst="rect">
              <a:avLst/>
            </a:prstGeom>
            <a:noFill/>
          </p:spPr>
          <p:txBody>
            <a:bodyPr>
              <a:spAutoFit/>
            </a:bodyPr>
            <a:lstStyle/>
            <a:p>
              <a:pPr>
                <a:spcBef>
                  <a:spcPts val="600"/>
                </a:spcBef>
                <a:defRPr/>
              </a:pPr>
              <a:r>
                <a:rPr lang="ja-JP" altLang="en-US" sz="1400" spc="100" dirty="0">
                  <a:latin typeface="メイリオ" panose="020B0604030504040204" pitchFamily="50" charset="-128"/>
                  <a:ea typeface="メイリオ" panose="020B0604030504040204" pitchFamily="50" charset="-128"/>
                </a:rPr>
                <a:t>日々の仕事を振り返りつつ、明日からの仕事に活かせるよう学びを深めていきましょう</a:t>
              </a:r>
              <a:endParaRPr lang="en-US" altLang="ja-JP" sz="1400" spc="100" dirty="0">
                <a:latin typeface="メイリオ" panose="020B0604030504040204" pitchFamily="50" charset="-128"/>
                <a:ea typeface="メイリオ" panose="020B0604030504040204" pitchFamily="50" charset="-128"/>
              </a:endParaRPr>
            </a:p>
          </p:txBody>
        </p:sp>
      </p:grpSp>
      <p:sp>
        <p:nvSpPr>
          <p:cNvPr id="8" name="Slide Number Placeholder 5">
            <a:extLst>
              <a:ext uri="{FF2B5EF4-FFF2-40B4-BE49-F238E27FC236}">
                <a16:creationId xmlns:a16="http://schemas.microsoft.com/office/drawing/2014/main" id="{ADDC8EB0-289A-E91E-CDFF-46C2E3546F28}"/>
              </a:ext>
            </a:extLst>
          </p:cNvPr>
          <p:cNvSpPr>
            <a:spLocks noGrp="1"/>
          </p:cNvSpPr>
          <p:nvPr>
            <p:ph type="sldNum" sz="quarter" idx="10"/>
          </p:nvPr>
        </p:nvSpPr>
        <p:spPr/>
        <p:txBody>
          <a:bodyPr/>
          <a:lstStyle>
            <a:lvl1pPr>
              <a:defRPr smtClean="0"/>
            </a:lvl1pPr>
          </a:lstStyle>
          <a:p>
            <a:pPr>
              <a:defRPr/>
            </a:pPr>
            <a:fld id="{FEE294C4-4AD2-46A6-BC76-8710259AC561}" type="slidenum">
              <a:rPr lang="ja-JP" altLang="en-US"/>
              <a:pPr>
                <a:defRPr/>
              </a:pPr>
              <a:t>‹#›</a:t>
            </a:fld>
            <a:endParaRPr lang="ja-JP" altLang="en-US"/>
          </a:p>
        </p:txBody>
      </p:sp>
    </p:spTree>
    <p:extLst>
      <p:ext uri="{BB962C8B-B14F-4D97-AF65-F5344CB8AC3E}">
        <p14:creationId xmlns:p14="http://schemas.microsoft.com/office/powerpoint/2010/main" val="996414981"/>
      </p:ext>
    </p:extLst>
  </p:cSld>
  <p:clrMapOvr>
    <a:masterClrMapping/>
  </p:clrMapOvr>
  <p:transition spd="slow"/>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ワーク">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0A0BF5D2-3F05-7A94-6A78-E024C82C3F7C}"/>
              </a:ext>
            </a:extLst>
          </p:cNvPr>
          <p:cNvCxnSpPr/>
          <p:nvPr/>
        </p:nvCxnSpPr>
        <p:spPr>
          <a:xfrm>
            <a:off x="0" y="539750"/>
            <a:ext cx="9906000" cy="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グラフィックス 3" descr="チャット">
            <a:extLst>
              <a:ext uri="{FF2B5EF4-FFF2-40B4-BE49-F238E27FC236}">
                <a16:creationId xmlns:a16="http://schemas.microsoft.com/office/drawing/2014/main" id="{85EE0D65-8E53-A32F-5A5E-F7CFCC82AC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763" y="54451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正方形/長方形 3">
            <a:extLst>
              <a:ext uri="{FF2B5EF4-FFF2-40B4-BE49-F238E27FC236}">
                <a16:creationId xmlns:a16="http://schemas.microsoft.com/office/drawing/2014/main" id="{1E720CB7-9A56-26D8-2B1C-37A61D816EFB}"/>
              </a:ext>
            </a:extLst>
          </p:cNvPr>
          <p:cNvSpPr/>
          <p:nvPr/>
        </p:nvSpPr>
        <p:spPr>
          <a:xfrm>
            <a:off x="1420813" y="652463"/>
            <a:ext cx="8296275" cy="682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dirty="0">
                <a:solidFill>
                  <a:schemeClr val="tx1"/>
                </a:solidFill>
                <a:latin typeface="メイリオ" panose="020B0604030504040204" pitchFamily="50" charset="-128"/>
                <a:ea typeface="メイリオ" panose="020B0604030504040204" pitchFamily="50" charset="-128"/>
              </a:rPr>
              <a:t>受講者同士で、自由に話してみましょう</a:t>
            </a:r>
          </a:p>
        </p:txBody>
      </p:sp>
      <p:sp>
        <p:nvSpPr>
          <p:cNvPr id="5" name="Slide Number Placeholder 5">
            <a:extLst>
              <a:ext uri="{FF2B5EF4-FFF2-40B4-BE49-F238E27FC236}">
                <a16:creationId xmlns:a16="http://schemas.microsoft.com/office/drawing/2014/main" id="{C29EBA51-0C87-ABF8-9E86-016F61202FF5}"/>
              </a:ext>
            </a:extLst>
          </p:cNvPr>
          <p:cNvSpPr>
            <a:spLocks noGrp="1"/>
          </p:cNvSpPr>
          <p:nvPr>
            <p:ph type="sldNum" sz="quarter" idx="10"/>
          </p:nvPr>
        </p:nvSpPr>
        <p:spPr/>
        <p:txBody>
          <a:bodyPr/>
          <a:lstStyle>
            <a:lvl1pPr>
              <a:defRPr smtClean="0"/>
            </a:lvl1pPr>
          </a:lstStyle>
          <a:p>
            <a:pPr>
              <a:defRPr/>
            </a:pPr>
            <a:fld id="{D2B86CB9-CF0D-4CA3-9667-D9424307B76E}" type="slidenum">
              <a:rPr lang="ja-JP" altLang="en-US"/>
              <a:pPr>
                <a:defRPr/>
              </a:pPr>
              <a:t>‹#›</a:t>
            </a:fld>
            <a:endParaRPr lang="ja-JP" altLang="en-US"/>
          </a:p>
        </p:txBody>
      </p:sp>
    </p:spTree>
    <p:extLst>
      <p:ext uri="{BB962C8B-B14F-4D97-AF65-F5344CB8AC3E}">
        <p14:creationId xmlns:p14="http://schemas.microsoft.com/office/powerpoint/2010/main" val="2675671216"/>
      </p:ext>
    </p:extLst>
  </p:cSld>
  <p:clrMapOvr>
    <a:masterClrMapping/>
  </p:clrMapOvr>
  <p:transition spd="slow"/>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ワーク">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0A0BF5D2-3F05-7A94-6A78-E024C82C3F7C}"/>
              </a:ext>
            </a:extLst>
          </p:cNvPr>
          <p:cNvCxnSpPr/>
          <p:nvPr/>
        </p:nvCxnSpPr>
        <p:spPr>
          <a:xfrm>
            <a:off x="0" y="539750"/>
            <a:ext cx="9906000" cy="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C29EBA51-0C87-ABF8-9E86-016F61202FF5}"/>
              </a:ext>
            </a:extLst>
          </p:cNvPr>
          <p:cNvSpPr>
            <a:spLocks noGrp="1"/>
          </p:cNvSpPr>
          <p:nvPr>
            <p:ph type="sldNum" sz="quarter" idx="10"/>
          </p:nvPr>
        </p:nvSpPr>
        <p:spPr/>
        <p:txBody>
          <a:bodyPr/>
          <a:lstStyle>
            <a:lvl1pPr>
              <a:defRPr smtClean="0"/>
            </a:lvl1pPr>
          </a:lstStyle>
          <a:p>
            <a:pPr>
              <a:defRPr/>
            </a:pPr>
            <a:fld id="{D2B86CB9-CF0D-4CA3-9667-D9424307B76E}" type="slidenum">
              <a:rPr lang="ja-JP" altLang="en-US"/>
              <a:pPr>
                <a:defRPr/>
              </a:pPr>
              <a:t>‹#›</a:t>
            </a:fld>
            <a:endParaRPr lang="ja-JP" altLang="en-US"/>
          </a:p>
        </p:txBody>
      </p:sp>
    </p:spTree>
    <p:extLst>
      <p:ext uri="{BB962C8B-B14F-4D97-AF65-F5344CB8AC3E}">
        <p14:creationId xmlns:p14="http://schemas.microsoft.com/office/powerpoint/2010/main" val="6869866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本編">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AAA96735-E05A-FDD1-021B-B79217FDC3B3}"/>
              </a:ext>
            </a:extLst>
          </p:cNvPr>
          <p:cNvCxnSpPr/>
          <p:nvPr/>
        </p:nvCxnSpPr>
        <p:spPr>
          <a:xfrm>
            <a:off x="0" y="539750"/>
            <a:ext cx="9906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D0C9666F-90BE-9978-B57F-CE95BD5A886B}"/>
              </a:ext>
            </a:extLst>
          </p:cNvPr>
          <p:cNvSpPr>
            <a:spLocks noGrp="1"/>
          </p:cNvSpPr>
          <p:nvPr>
            <p:ph type="sldNum" sz="quarter" idx="10"/>
          </p:nvPr>
        </p:nvSpPr>
        <p:spPr/>
        <p:txBody>
          <a:bodyPr/>
          <a:lstStyle>
            <a:lvl1pPr>
              <a:defRPr smtClean="0"/>
            </a:lvl1pPr>
          </a:lstStyle>
          <a:p>
            <a:pPr>
              <a:defRPr/>
            </a:pPr>
            <a:fld id="{98A27851-3CE3-464B-B113-B423DC6DF932}" type="slidenum">
              <a:rPr lang="ja-JP" altLang="en-US"/>
              <a:pPr>
                <a:defRPr/>
              </a:pPr>
              <a:t>‹#›</a:t>
            </a:fld>
            <a:endParaRPr lang="ja-JP" altLang="en-US"/>
          </a:p>
        </p:txBody>
      </p:sp>
    </p:spTree>
    <p:extLst>
      <p:ext uri="{BB962C8B-B14F-4D97-AF65-F5344CB8AC3E}">
        <p14:creationId xmlns:p14="http://schemas.microsoft.com/office/powerpoint/2010/main" val="1808594691"/>
      </p:ext>
    </p:extLst>
  </p:cSld>
  <p:clrMapOvr>
    <a:masterClrMapping/>
  </p:clrMapOvr>
  <p:transition spd="slow"/>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フリー">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26ED769-1E9C-A5D6-F1DB-78851B3352FD}"/>
              </a:ext>
            </a:extLst>
          </p:cNvPr>
          <p:cNvSpPr>
            <a:spLocks noGrp="1"/>
          </p:cNvSpPr>
          <p:nvPr>
            <p:ph type="sldNum" sz="quarter" idx="10"/>
          </p:nvPr>
        </p:nvSpPr>
        <p:spPr/>
        <p:txBody>
          <a:bodyPr/>
          <a:lstStyle>
            <a:lvl1pPr>
              <a:defRPr smtClean="0"/>
            </a:lvl1pPr>
          </a:lstStyle>
          <a:p>
            <a:pPr>
              <a:defRPr/>
            </a:pPr>
            <a:fld id="{2A484881-CA4A-4772-BDA3-85E6A5CE156F}" type="slidenum">
              <a:rPr lang="ja-JP" altLang="en-US"/>
              <a:pPr>
                <a:defRPr/>
              </a:pPr>
              <a:t>‹#›</a:t>
            </a:fld>
            <a:endParaRPr lang="ja-JP" altLang="en-US"/>
          </a:p>
        </p:txBody>
      </p:sp>
    </p:spTree>
    <p:extLst>
      <p:ext uri="{BB962C8B-B14F-4D97-AF65-F5344CB8AC3E}">
        <p14:creationId xmlns:p14="http://schemas.microsoft.com/office/powerpoint/2010/main" val="2050830368"/>
      </p:ext>
    </p:extLst>
  </p:cSld>
  <p:clrMapOvr>
    <a:masterClrMapping/>
  </p:clrMapOvr>
  <p:transition spd="slow"/>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研修目標の確認と振り返り">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A70BAC97-EA2D-7027-BA68-DEAFB45BD05C}"/>
              </a:ext>
            </a:extLst>
          </p:cNvPr>
          <p:cNvCxnSpPr/>
          <p:nvPr/>
        </p:nvCxnSpPr>
        <p:spPr>
          <a:xfrm>
            <a:off x="0" y="539750"/>
            <a:ext cx="9906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7843720F-7ADA-B18E-7AD0-7C90D02EBC20}"/>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獲得目標の確認と振り返り</a:t>
            </a:r>
          </a:p>
        </p:txBody>
      </p:sp>
      <p:sp>
        <p:nvSpPr>
          <p:cNvPr id="4" name="四角形: 角を丸くする 3">
            <a:extLst>
              <a:ext uri="{FF2B5EF4-FFF2-40B4-BE49-F238E27FC236}">
                <a16:creationId xmlns:a16="http://schemas.microsoft.com/office/drawing/2014/main" id="{AE67F52D-74BA-6A04-67BF-56BA1A1D26DC}"/>
              </a:ext>
            </a:extLst>
          </p:cNvPr>
          <p:cNvSpPr/>
          <p:nvPr/>
        </p:nvSpPr>
        <p:spPr>
          <a:xfrm>
            <a:off x="276225" y="958850"/>
            <a:ext cx="9359900" cy="2160588"/>
          </a:xfrm>
          <a:prstGeom prst="roundRect">
            <a:avLst>
              <a:gd name="adj" fmla="val 2157"/>
            </a:avLst>
          </a:prstGeom>
          <a:noFill/>
          <a:ln w="57150">
            <a:solidFill>
              <a:schemeClr val="bg2">
                <a:lumMod val="75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r>
              <a:rPr kumimoji="1" lang="ja-JP" altLang="en-US" sz="1400" b="1" spc="150" dirty="0">
                <a:solidFill>
                  <a:prstClr val="black"/>
                </a:solidFill>
                <a:latin typeface="メイリオ" panose="020B0604030504040204" pitchFamily="50" charset="-128"/>
                <a:ea typeface="メイリオ" panose="020B0604030504040204" pitchFamily="50" charset="-128"/>
              </a:rPr>
              <a:t>▶ 達成度　→　　達成！　・　まあまあ達成！　・　もう少し！　・　いまいち！</a:t>
            </a:r>
          </a:p>
          <a:p>
            <a:pPr marL="0" lvl="1" eaLnBrk="1" fontAlgn="auto" hangingPunct="1">
              <a:spcBef>
                <a:spcPts val="300"/>
              </a:spcBef>
              <a:spcAft>
                <a:spcPts val="0"/>
              </a:spcAft>
              <a:defRPr/>
            </a:pPr>
            <a:endParaRPr kumimoji="1" lang="ja-JP" altLang="en-US" sz="1400" b="1" spc="150" dirty="0">
              <a:solidFill>
                <a:prstClr val="black"/>
              </a:solidFill>
              <a:latin typeface="メイリオ" panose="020B0604030504040204" pitchFamily="50" charset="-128"/>
              <a:ea typeface="メイリオ" panose="020B0604030504040204" pitchFamily="50" charset="-128"/>
            </a:endParaRPr>
          </a:p>
          <a:p>
            <a:pPr marL="0" lvl="1" eaLnBrk="1" fontAlgn="auto" hangingPunct="1">
              <a:spcBef>
                <a:spcPts val="300"/>
              </a:spcBef>
              <a:spcAft>
                <a:spcPts val="0"/>
              </a:spcAft>
              <a:defRPr/>
            </a:pPr>
            <a:r>
              <a:rPr kumimoji="1" lang="ja-JP" altLang="en-US" sz="1400" b="1" spc="150" dirty="0">
                <a:solidFill>
                  <a:prstClr val="black"/>
                </a:solidFill>
                <a:latin typeface="メイリオ" panose="020B0604030504040204" pitchFamily="50" charset="-128"/>
                <a:ea typeface="メイリオ" panose="020B0604030504040204" pitchFamily="50" charset="-128"/>
              </a:rPr>
              <a:t>▶ なぜそう思いましたか？理由を書いてみましょう</a:t>
            </a:r>
            <a:endParaRPr kumimoji="1" lang="en-US" altLang="ja-JP" sz="1400" b="1" spc="150" dirty="0">
              <a:solidFill>
                <a:prstClr val="black"/>
              </a:solidFill>
              <a:latin typeface="メイリオ" panose="020B0604030504040204" pitchFamily="50" charset="-128"/>
              <a:ea typeface="メイリオ" panose="020B0604030504040204" pitchFamily="50" charset="-128"/>
            </a:endParaRPr>
          </a:p>
          <a:p>
            <a:pPr marL="0" lvl="1" eaLnBrk="1" fontAlgn="auto" hangingPunct="1">
              <a:spcBef>
                <a:spcPts val="300"/>
              </a:spcBef>
              <a:spcAft>
                <a:spcPts val="0"/>
              </a:spcAft>
              <a:defRPr/>
            </a:pPr>
            <a:endParaRPr kumimoji="1" lang="ja-JP" altLang="en-US" b="1" spc="150" dirty="0">
              <a:solidFill>
                <a:schemeClr val="tx1"/>
              </a:solidFill>
              <a:latin typeface="メイリオ" panose="020B0604030504040204" pitchFamily="50" charset="-128"/>
              <a:ea typeface="メイリオ" panose="020B0604030504040204" pitchFamily="50" charset="-128"/>
            </a:endParaRPr>
          </a:p>
        </p:txBody>
      </p:sp>
      <p:sp>
        <p:nvSpPr>
          <p:cNvPr id="5" name="四角形: 角を丸くする 4">
            <a:extLst>
              <a:ext uri="{FF2B5EF4-FFF2-40B4-BE49-F238E27FC236}">
                <a16:creationId xmlns:a16="http://schemas.microsoft.com/office/drawing/2014/main" id="{5F7946E3-4763-5030-442B-F00AFF254AF8}"/>
              </a:ext>
            </a:extLst>
          </p:cNvPr>
          <p:cNvSpPr/>
          <p:nvPr/>
        </p:nvSpPr>
        <p:spPr>
          <a:xfrm>
            <a:off x="71438" y="696913"/>
            <a:ext cx="2719387" cy="371475"/>
          </a:xfrm>
          <a:prstGeom prst="roundRect">
            <a:avLst>
              <a:gd name="adj" fmla="val 50000"/>
            </a:avLst>
          </a:prstGeom>
          <a:solidFill>
            <a:schemeClr val="bg2">
              <a:lumMod val="75000"/>
            </a:schemeClr>
          </a:solidFill>
          <a:ln w="19050">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r>
              <a:rPr kumimoji="1" lang="ja-JP" altLang="en-US" sz="1600" b="1" spc="150" dirty="0">
                <a:solidFill>
                  <a:schemeClr val="tx1"/>
                </a:solidFill>
                <a:latin typeface="メイリオ" panose="020B0604030504040204" pitchFamily="50" charset="-128"/>
                <a:ea typeface="メイリオ" panose="020B0604030504040204" pitchFamily="50" charset="-128"/>
              </a:rPr>
              <a:t>獲得目標の達成度</a:t>
            </a:r>
          </a:p>
        </p:txBody>
      </p:sp>
      <p:sp>
        <p:nvSpPr>
          <p:cNvPr id="6" name="フリーフォーム: 図形 5">
            <a:extLst>
              <a:ext uri="{FF2B5EF4-FFF2-40B4-BE49-F238E27FC236}">
                <a16:creationId xmlns:a16="http://schemas.microsoft.com/office/drawing/2014/main" id="{FE425AE6-DB85-7657-2683-377DB95AEA9B}"/>
              </a:ext>
            </a:extLst>
          </p:cNvPr>
          <p:cNvSpPr/>
          <p:nvPr/>
        </p:nvSpPr>
        <p:spPr>
          <a:xfrm>
            <a:off x="7083425" y="663575"/>
            <a:ext cx="2717800" cy="582613"/>
          </a:xfrm>
          <a:custGeom>
            <a:avLst/>
            <a:gdLst>
              <a:gd name="connsiteX0" fmla="*/ 77851 w 3116874"/>
              <a:gd name="connsiteY0" fmla="*/ 0 h 582896"/>
              <a:gd name="connsiteX1" fmla="*/ 3039023 w 3116874"/>
              <a:gd name="connsiteY1" fmla="*/ 0 h 582896"/>
              <a:gd name="connsiteX2" fmla="*/ 3116874 w 3116874"/>
              <a:gd name="connsiteY2" fmla="*/ 77851 h 582896"/>
              <a:gd name="connsiteX3" fmla="*/ 3116874 w 3116874"/>
              <a:gd name="connsiteY3" fmla="*/ 389247 h 582896"/>
              <a:gd name="connsiteX4" fmla="*/ 3039023 w 3116874"/>
              <a:gd name="connsiteY4" fmla="*/ 467098 h 582896"/>
              <a:gd name="connsiteX5" fmla="*/ 372119 w 3116874"/>
              <a:gd name="connsiteY5" fmla="*/ 467098 h 582896"/>
              <a:gd name="connsiteX6" fmla="*/ 294920 w 3116874"/>
              <a:gd name="connsiteY6" fmla="*/ 582896 h 582896"/>
              <a:gd name="connsiteX7" fmla="*/ 217722 w 3116874"/>
              <a:gd name="connsiteY7" fmla="*/ 467098 h 582896"/>
              <a:gd name="connsiteX8" fmla="*/ 77851 w 3116874"/>
              <a:gd name="connsiteY8" fmla="*/ 467098 h 582896"/>
              <a:gd name="connsiteX9" fmla="*/ 0 w 3116874"/>
              <a:gd name="connsiteY9" fmla="*/ 389247 h 582896"/>
              <a:gd name="connsiteX10" fmla="*/ 0 w 3116874"/>
              <a:gd name="connsiteY10" fmla="*/ 77851 h 582896"/>
              <a:gd name="connsiteX11" fmla="*/ 77851 w 3116874"/>
              <a:gd name="connsiteY11" fmla="*/ 0 h 58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16874" h="582896">
                <a:moveTo>
                  <a:pt x="77851" y="0"/>
                </a:moveTo>
                <a:lnTo>
                  <a:pt x="3039023" y="0"/>
                </a:lnTo>
                <a:cubicBezTo>
                  <a:pt x="3082019" y="0"/>
                  <a:pt x="3116874" y="34855"/>
                  <a:pt x="3116874" y="77851"/>
                </a:cubicBezTo>
                <a:lnTo>
                  <a:pt x="3116874" y="389247"/>
                </a:lnTo>
                <a:cubicBezTo>
                  <a:pt x="3116874" y="432243"/>
                  <a:pt x="3082019" y="467098"/>
                  <a:pt x="3039023" y="467098"/>
                </a:cubicBezTo>
                <a:lnTo>
                  <a:pt x="372119" y="467098"/>
                </a:lnTo>
                <a:lnTo>
                  <a:pt x="294920" y="582896"/>
                </a:lnTo>
                <a:lnTo>
                  <a:pt x="217722" y="467098"/>
                </a:lnTo>
                <a:lnTo>
                  <a:pt x="77851" y="467098"/>
                </a:lnTo>
                <a:cubicBezTo>
                  <a:pt x="34855" y="467098"/>
                  <a:pt x="0" y="432243"/>
                  <a:pt x="0" y="389247"/>
                </a:cubicBezTo>
                <a:lnTo>
                  <a:pt x="0" y="77851"/>
                </a:lnTo>
                <a:cubicBezTo>
                  <a:pt x="0" y="34855"/>
                  <a:pt x="34855" y="0"/>
                  <a:pt x="77851" y="0"/>
                </a:cubicBezTo>
                <a:close/>
              </a:path>
            </a:pathLst>
          </a:cu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sz="1200" spc="100" dirty="0">
              <a:latin typeface="メイリオ" panose="020B0604030504040204" pitchFamily="50" charset="-128"/>
              <a:ea typeface="メイリオ" panose="020B0604030504040204" pitchFamily="50" charset="-128"/>
            </a:endParaRPr>
          </a:p>
        </p:txBody>
      </p:sp>
      <p:sp>
        <p:nvSpPr>
          <p:cNvPr id="7" name="四角形: 角を丸くする 6">
            <a:extLst>
              <a:ext uri="{FF2B5EF4-FFF2-40B4-BE49-F238E27FC236}">
                <a16:creationId xmlns:a16="http://schemas.microsoft.com/office/drawing/2014/main" id="{13E83161-8AB2-86E2-9903-BF617BD1B1A8}"/>
              </a:ext>
            </a:extLst>
          </p:cNvPr>
          <p:cNvSpPr/>
          <p:nvPr/>
        </p:nvSpPr>
        <p:spPr>
          <a:xfrm>
            <a:off x="276225" y="3535363"/>
            <a:ext cx="9359900" cy="1260475"/>
          </a:xfrm>
          <a:prstGeom prst="roundRect">
            <a:avLst>
              <a:gd name="adj" fmla="val 3595"/>
            </a:avLst>
          </a:prstGeom>
          <a:noFill/>
          <a:ln w="57150">
            <a:solidFill>
              <a:schemeClr val="accent2">
                <a:lumMod val="60000"/>
                <a:lumOff val="40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endParaRPr kumimoji="1" lang="en-US" altLang="ja-JP" sz="1400" b="1" spc="150" dirty="0">
              <a:solidFill>
                <a:schemeClr val="tx1"/>
              </a:solidFill>
              <a:latin typeface="メイリオ" panose="020B0604030504040204" pitchFamily="50" charset="-128"/>
              <a:ea typeface="メイリオ" panose="020B0604030504040204" pitchFamily="50" charset="-128"/>
            </a:endParaRPr>
          </a:p>
        </p:txBody>
      </p:sp>
      <p:sp>
        <p:nvSpPr>
          <p:cNvPr id="8" name="四角形: 角を丸くする 7">
            <a:extLst>
              <a:ext uri="{FF2B5EF4-FFF2-40B4-BE49-F238E27FC236}">
                <a16:creationId xmlns:a16="http://schemas.microsoft.com/office/drawing/2014/main" id="{D387BE86-FE7D-0A13-0E4A-E074CCDC7D9C}"/>
              </a:ext>
            </a:extLst>
          </p:cNvPr>
          <p:cNvSpPr/>
          <p:nvPr/>
        </p:nvSpPr>
        <p:spPr>
          <a:xfrm>
            <a:off x="71438" y="3273425"/>
            <a:ext cx="5099050" cy="371475"/>
          </a:xfrm>
          <a:prstGeom prst="roundRect">
            <a:avLst>
              <a:gd name="adj" fmla="val 50000"/>
            </a:avLst>
          </a:prstGeom>
          <a:solidFill>
            <a:schemeClr val="accent2">
              <a:lumMod val="60000"/>
              <a:lumOff val="40000"/>
            </a:schemeClr>
          </a:solidFill>
          <a:ln w="19050">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r>
              <a:rPr kumimoji="1" lang="ja-JP" altLang="en-US" sz="1600" b="1" spc="150" dirty="0">
                <a:solidFill>
                  <a:schemeClr val="tx1"/>
                </a:solidFill>
                <a:latin typeface="メイリオ" panose="020B0604030504040204" pitchFamily="50" charset="-128"/>
                <a:ea typeface="メイリオ" panose="020B0604030504040204" pitchFamily="50" charset="-128"/>
              </a:rPr>
              <a:t>学べてよかったこと・もっと知りたいこと</a:t>
            </a:r>
          </a:p>
        </p:txBody>
      </p:sp>
      <p:sp>
        <p:nvSpPr>
          <p:cNvPr id="9" name="四角形: 角を丸くする 8">
            <a:extLst>
              <a:ext uri="{FF2B5EF4-FFF2-40B4-BE49-F238E27FC236}">
                <a16:creationId xmlns:a16="http://schemas.microsoft.com/office/drawing/2014/main" id="{750DAEF0-C5ED-2B3E-D019-A6C86DEFB5AB}"/>
              </a:ext>
            </a:extLst>
          </p:cNvPr>
          <p:cNvSpPr/>
          <p:nvPr/>
        </p:nvSpPr>
        <p:spPr>
          <a:xfrm>
            <a:off x="276225" y="5200650"/>
            <a:ext cx="9359900" cy="1258888"/>
          </a:xfrm>
          <a:prstGeom prst="roundRect">
            <a:avLst>
              <a:gd name="adj" fmla="val 6678"/>
            </a:avLst>
          </a:prstGeom>
          <a:noFill/>
          <a:ln w="57150">
            <a:solidFill>
              <a:schemeClr val="accent5">
                <a:lumMod val="60000"/>
                <a:lumOff val="40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endParaRPr kumimoji="1" lang="en-US" altLang="ja-JP" sz="1400" b="1" spc="150" dirty="0">
              <a:solidFill>
                <a:schemeClr val="tx1"/>
              </a:solidFill>
              <a:latin typeface="メイリオ" panose="020B0604030504040204" pitchFamily="50" charset="-128"/>
              <a:ea typeface="メイリオ" panose="020B0604030504040204" pitchFamily="50" charset="-128"/>
            </a:endParaRPr>
          </a:p>
        </p:txBody>
      </p:sp>
      <p:sp>
        <p:nvSpPr>
          <p:cNvPr id="10" name="四角形: 角を丸くする 9">
            <a:extLst>
              <a:ext uri="{FF2B5EF4-FFF2-40B4-BE49-F238E27FC236}">
                <a16:creationId xmlns:a16="http://schemas.microsoft.com/office/drawing/2014/main" id="{1B4846F3-0964-24E4-89FB-2573594A14B9}"/>
              </a:ext>
            </a:extLst>
          </p:cNvPr>
          <p:cNvSpPr/>
          <p:nvPr/>
        </p:nvSpPr>
        <p:spPr>
          <a:xfrm>
            <a:off x="71438" y="4938713"/>
            <a:ext cx="4237037" cy="371475"/>
          </a:xfrm>
          <a:prstGeom prst="roundRect">
            <a:avLst>
              <a:gd name="adj" fmla="val 50000"/>
            </a:avLst>
          </a:prstGeom>
          <a:solidFill>
            <a:schemeClr val="accent5">
              <a:lumMod val="60000"/>
              <a:lumOff val="40000"/>
            </a:schemeClr>
          </a:solidFill>
          <a:ln w="19050">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r>
              <a:rPr kumimoji="1" lang="ja-JP" altLang="en-US" sz="1600" b="1" spc="150" dirty="0">
                <a:solidFill>
                  <a:schemeClr val="tx1"/>
                </a:solidFill>
                <a:latin typeface="メイリオ" panose="020B0604030504040204" pitchFamily="50" charset="-128"/>
                <a:ea typeface="メイリオ" panose="020B0604030504040204" pitchFamily="50" charset="-128"/>
              </a:rPr>
              <a:t>明日からの仕事に活かしたいこと</a:t>
            </a:r>
          </a:p>
        </p:txBody>
      </p:sp>
      <p:sp>
        <p:nvSpPr>
          <p:cNvPr id="11" name="テキスト ボックス 10">
            <a:extLst>
              <a:ext uri="{FF2B5EF4-FFF2-40B4-BE49-F238E27FC236}">
                <a16:creationId xmlns:a16="http://schemas.microsoft.com/office/drawing/2014/main" id="{4180E181-7B4E-C888-01C6-25EE0E1B7EAA}"/>
              </a:ext>
            </a:extLst>
          </p:cNvPr>
          <p:cNvSpPr txBox="1"/>
          <p:nvPr/>
        </p:nvSpPr>
        <p:spPr>
          <a:xfrm>
            <a:off x="7089775" y="774700"/>
            <a:ext cx="2717800" cy="261938"/>
          </a:xfrm>
          <a:prstGeom prst="rect">
            <a:avLst/>
          </a:prstGeom>
          <a:noFill/>
        </p:spPr>
        <p:txBody>
          <a:bodyPr>
            <a:spAutoFit/>
          </a:bodyPr>
          <a:lstStyle/>
          <a:p>
            <a:pPr algn="ctr">
              <a:defRPr/>
            </a:pPr>
            <a:r>
              <a:rPr kumimoji="1" lang="ja-JP" altLang="en-US" sz="1050" spc="100" dirty="0">
                <a:latin typeface="メイリオ" panose="020B0604030504040204" pitchFamily="50" charset="-128"/>
                <a:ea typeface="メイリオ" panose="020B0604030504040204" pitchFamily="50" charset="-128"/>
              </a:rPr>
              <a:t>「はじめに」を適宜確認しましょう</a:t>
            </a:r>
          </a:p>
        </p:txBody>
      </p:sp>
      <p:sp>
        <p:nvSpPr>
          <p:cNvPr id="12" name="Slide Number Placeholder 5">
            <a:extLst>
              <a:ext uri="{FF2B5EF4-FFF2-40B4-BE49-F238E27FC236}">
                <a16:creationId xmlns:a16="http://schemas.microsoft.com/office/drawing/2014/main" id="{A8E41967-0CD4-0137-FEFD-B2A92CADB1BD}"/>
              </a:ext>
            </a:extLst>
          </p:cNvPr>
          <p:cNvSpPr>
            <a:spLocks noGrp="1"/>
          </p:cNvSpPr>
          <p:nvPr>
            <p:ph type="sldNum" sz="quarter" idx="10"/>
          </p:nvPr>
        </p:nvSpPr>
        <p:spPr/>
        <p:txBody>
          <a:bodyPr/>
          <a:lstStyle>
            <a:lvl1pPr>
              <a:defRPr smtClean="0"/>
            </a:lvl1pPr>
          </a:lstStyle>
          <a:p>
            <a:pPr>
              <a:defRPr/>
            </a:pPr>
            <a:fld id="{F4CA907F-A5B6-430B-9207-B8AF9FF199C3}" type="slidenum">
              <a:rPr lang="ja-JP" altLang="en-US"/>
              <a:pPr>
                <a:defRPr/>
              </a:pPr>
              <a:t>‹#›</a:t>
            </a:fld>
            <a:endParaRPr lang="ja-JP" altLang="en-US"/>
          </a:p>
        </p:txBody>
      </p:sp>
    </p:spTree>
    <p:extLst>
      <p:ext uri="{BB962C8B-B14F-4D97-AF65-F5344CB8AC3E}">
        <p14:creationId xmlns:p14="http://schemas.microsoft.com/office/powerpoint/2010/main" val="2305653914"/>
      </p:ext>
    </p:extLst>
  </p:cSld>
  <p:clrMapOvr>
    <a:masterClrMapping/>
  </p:clrMapOvr>
  <p:transition spd="slow"/>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出典">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770F3587-CD63-E41C-A873-23DD799428FB}"/>
              </a:ext>
            </a:extLst>
          </p:cNvPr>
          <p:cNvCxnSpPr/>
          <p:nvPr/>
        </p:nvCxnSpPr>
        <p:spPr>
          <a:xfrm>
            <a:off x="0" y="539750"/>
            <a:ext cx="9906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A46341A6-8BA1-3326-7918-E5FBF1881587}"/>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出典・参考図書・文献</a:t>
            </a:r>
          </a:p>
        </p:txBody>
      </p:sp>
      <p:sp>
        <p:nvSpPr>
          <p:cNvPr id="4" name="フリーフォーム: 図形 3">
            <a:extLst>
              <a:ext uri="{FF2B5EF4-FFF2-40B4-BE49-F238E27FC236}">
                <a16:creationId xmlns:a16="http://schemas.microsoft.com/office/drawing/2014/main" id="{2249676D-CE1E-559E-A1C0-C02D942626A7}"/>
              </a:ext>
            </a:extLst>
          </p:cNvPr>
          <p:cNvSpPr/>
          <p:nvPr/>
        </p:nvSpPr>
        <p:spPr>
          <a:xfrm>
            <a:off x="6626225" y="649288"/>
            <a:ext cx="3117850" cy="582612"/>
          </a:xfrm>
          <a:custGeom>
            <a:avLst/>
            <a:gdLst>
              <a:gd name="connsiteX0" fmla="*/ 77851 w 3116874"/>
              <a:gd name="connsiteY0" fmla="*/ 0 h 582896"/>
              <a:gd name="connsiteX1" fmla="*/ 3039023 w 3116874"/>
              <a:gd name="connsiteY1" fmla="*/ 0 h 582896"/>
              <a:gd name="connsiteX2" fmla="*/ 3116874 w 3116874"/>
              <a:gd name="connsiteY2" fmla="*/ 77851 h 582896"/>
              <a:gd name="connsiteX3" fmla="*/ 3116874 w 3116874"/>
              <a:gd name="connsiteY3" fmla="*/ 389247 h 582896"/>
              <a:gd name="connsiteX4" fmla="*/ 3039023 w 3116874"/>
              <a:gd name="connsiteY4" fmla="*/ 467098 h 582896"/>
              <a:gd name="connsiteX5" fmla="*/ 372119 w 3116874"/>
              <a:gd name="connsiteY5" fmla="*/ 467098 h 582896"/>
              <a:gd name="connsiteX6" fmla="*/ 294920 w 3116874"/>
              <a:gd name="connsiteY6" fmla="*/ 582896 h 582896"/>
              <a:gd name="connsiteX7" fmla="*/ 217722 w 3116874"/>
              <a:gd name="connsiteY7" fmla="*/ 467098 h 582896"/>
              <a:gd name="connsiteX8" fmla="*/ 77851 w 3116874"/>
              <a:gd name="connsiteY8" fmla="*/ 467098 h 582896"/>
              <a:gd name="connsiteX9" fmla="*/ 0 w 3116874"/>
              <a:gd name="connsiteY9" fmla="*/ 389247 h 582896"/>
              <a:gd name="connsiteX10" fmla="*/ 0 w 3116874"/>
              <a:gd name="connsiteY10" fmla="*/ 77851 h 582896"/>
              <a:gd name="connsiteX11" fmla="*/ 77851 w 3116874"/>
              <a:gd name="connsiteY11" fmla="*/ 0 h 58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16874" h="582896">
                <a:moveTo>
                  <a:pt x="77851" y="0"/>
                </a:moveTo>
                <a:lnTo>
                  <a:pt x="3039023" y="0"/>
                </a:lnTo>
                <a:cubicBezTo>
                  <a:pt x="3082019" y="0"/>
                  <a:pt x="3116874" y="34855"/>
                  <a:pt x="3116874" y="77851"/>
                </a:cubicBezTo>
                <a:lnTo>
                  <a:pt x="3116874" y="389247"/>
                </a:lnTo>
                <a:cubicBezTo>
                  <a:pt x="3116874" y="432243"/>
                  <a:pt x="3082019" y="467098"/>
                  <a:pt x="3039023" y="467098"/>
                </a:cubicBezTo>
                <a:lnTo>
                  <a:pt x="372119" y="467098"/>
                </a:lnTo>
                <a:lnTo>
                  <a:pt x="294920" y="582896"/>
                </a:lnTo>
                <a:lnTo>
                  <a:pt x="217722" y="467098"/>
                </a:lnTo>
                <a:lnTo>
                  <a:pt x="77851" y="467098"/>
                </a:lnTo>
                <a:cubicBezTo>
                  <a:pt x="34855" y="467098"/>
                  <a:pt x="0" y="432243"/>
                  <a:pt x="0" y="389247"/>
                </a:cubicBezTo>
                <a:lnTo>
                  <a:pt x="0" y="77851"/>
                </a:lnTo>
                <a:cubicBezTo>
                  <a:pt x="0" y="34855"/>
                  <a:pt x="34855" y="0"/>
                  <a:pt x="77851" y="0"/>
                </a:cubicBezTo>
                <a:close/>
              </a:path>
            </a:pathLst>
          </a:cu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sz="1200" spc="1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C919A987-3E1A-AE12-8DA1-F5238AA3CAE6}"/>
              </a:ext>
            </a:extLst>
          </p:cNvPr>
          <p:cNvSpPr txBox="1"/>
          <p:nvPr/>
        </p:nvSpPr>
        <p:spPr>
          <a:xfrm>
            <a:off x="6697663" y="760413"/>
            <a:ext cx="3052762" cy="261937"/>
          </a:xfrm>
          <a:prstGeom prst="rect">
            <a:avLst/>
          </a:prstGeom>
          <a:noFill/>
        </p:spPr>
        <p:txBody>
          <a:bodyPr>
            <a:spAutoFit/>
          </a:bodyPr>
          <a:lstStyle/>
          <a:p>
            <a:pPr algn="ctr">
              <a:defRPr/>
            </a:pPr>
            <a:r>
              <a:rPr kumimoji="1" lang="ja-JP" altLang="en-US" sz="1050" spc="100" dirty="0">
                <a:latin typeface="メイリオ" panose="020B0604030504040204" pitchFamily="50" charset="-128"/>
                <a:ea typeface="メイリオ" panose="020B0604030504040204" pitchFamily="50" charset="-128"/>
              </a:rPr>
              <a:t>ぜひ出典にも目を通してみましょう</a:t>
            </a:r>
          </a:p>
        </p:txBody>
      </p:sp>
      <p:sp>
        <p:nvSpPr>
          <p:cNvPr id="6" name="Slide Number Placeholder 5">
            <a:extLst>
              <a:ext uri="{FF2B5EF4-FFF2-40B4-BE49-F238E27FC236}">
                <a16:creationId xmlns:a16="http://schemas.microsoft.com/office/drawing/2014/main" id="{39D105F7-1A22-246C-C65F-7D251BFDEFBA}"/>
              </a:ext>
            </a:extLst>
          </p:cNvPr>
          <p:cNvSpPr>
            <a:spLocks noGrp="1"/>
          </p:cNvSpPr>
          <p:nvPr>
            <p:ph type="sldNum" sz="quarter" idx="10"/>
          </p:nvPr>
        </p:nvSpPr>
        <p:spPr/>
        <p:txBody>
          <a:bodyPr/>
          <a:lstStyle>
            <a:lvl1pPr>
              <a:defRPr smtClean="0"/>
            </a:lvl1pPr>
          </a:lstStyle>
          <a:p>
            <a:pPr>
              <a:defRPr/>
            </a:pPr>
            <a:fld id="{96EE6689-046C-48AF-80C1-583274532B4D}" type="slidenum">
              <a:rPr lang="ja-JP" altLang="en-US"/>
              <a:pPr>
                <a:defRPr/>
              </a:pPr>
              <a:t>‹#›</a:t>
            </a:fld>
            <a:endParaRPr lang="ja-JP" altLang="en-US"/>
          </a:p>
        </p:txBody>
      </p:sp>
    </p:spTree>
    <p:extLst>
      <p:ext uri="{BB962C8B-B14F-4D97-AF65-F5344CB8AC3E}">
        <p14:creationId xmlns:p14="http://schemas.microsoft.com/office/powerpoint/2010/main" val="3993774381"/>
      </p:ext>
    </p:extLst>
  </p:cSld>
  <p:clrMapOvr>
    <a:masterClrMapping/>
  </p:clrMapOvr>
  <p:transition spd="slow"/>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311F38B-617B-CAA6-5FB5-9E3533EDF243}"/>
              </a:ext>
            </a:extLst>
          </p:cNvPr>
          <p:cNvSpPr>
            <a:spLocks noGrp="1" noChangeArrowheads="1"/>
          </p:cNvSpPr>
          <p:nvPr>
            <p:ph type="title"/>
          </p:nvPr>
        </p:nvSpPr>
        <p:spPr bwMode="auto">
          <a:xfrm>
            <a:off x="681038" y="365125"/>
            <a:ext cx="85439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Text Placeholder 2">
            <a:extLst>
              <a:ext uri="{FF2B5EF4-FFF2-40B4-BE49-F238E27FC236}">
                <a16:creationId xmlns:a16="http://schemas.microsoft.com/office/drawing/2014/main" id="{20454CFF-8C76-A5E9-AB78-DC06812B0F74}"/>
              </a:ext>
            </a:extLst>
          </p:cNvPr>
          <p:cNvSpPr>
            <a:spLocks noGrp="1" noChangeArrowheads="1"/>
          </p:cNvSpPr>
          <p:nvPr>
            <p:ph type="body" idx="1"/>
          </p:nvPr>
        </p:nvSpPr>
        <p:spPr bwMode="auto">
          <a:xfrm>
            <a:off x="681038" y="1825625"/>
            <a:ext cx="854392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a:extLst>
              <a:ext uri="{FF2B5EF4-FFF2-40B4-BE49-F238E27FC236}">
                <a16:creationId xmlns:a16="http://schemas.microsoft.com/office/drawing/2014/main" id="{079C1484-FE24-79D6-D0B9-9B3DCAE3D5C5}"/>
              </a:ext>
            </a:extLst>
          </p:cNvPr>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eaLnBrk="1" fontAlgn="auto" hangingPunct="1">
              <a:spcBef>
                <a:spcPts val="0"/>
              </a:spcBef>
              <a:spcAft>
                <a:spcPts val="0"/>
              </a:spcAft>
              <a:defRPr kumimoji="1" sz="1200" smtClean="0">
                <a:solidFill>
                  <a:schemeClr val="tx1">
                    <a:tint val="75000"/>
                  </a:schemeClr>
                </a:solidFill>
                <a:latin typeface="+mn-lt"/>
              </a:defRPr>
            </a:lvl1pPr>
          </a:lstStyle>
          <a:p>
            <a:pPr>
              <a:defRPr/>
            </a:pPr>
            <a:fld id="{0C8347EA-9763-46BC-8E94-246DE373ABF1}" type="datetime1">
              <a:rPr lang="ja-JP" altLang="en-US"/>
              <a:pPr>
                <a:defRPr/>
              </a:pPr>
              <a:t>2025/4/11</a:t>
            </a:fld>
            <a:endParaRPr lang="ja-JP" altLang="en-US"/>
          </a:p>
        </p:txBody>
      </p:sp>
      <p:sp>
        <p:nvSpPr>
          <p:cNvPr id="5" name="Footer Placeholder 4">
            <a:extLst>
              <a:ext uri="{FF2B5EF4-FFF2-40B4-BE49-F238E27FC236}">
                <a16:creationId xmlns:a16="http://schemas.microsoft.com/office/drawing/2014/main" id="{6B636C0B-D1E0-A6BB-403A-F95EA203F6AD}"/>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eaLnBrk="1" fontAlgn="auto" hangingPunct="1">
              <a:spcBef>
                <a:spcPts val="0"/>
              </a:spcBef>
              <a:spcAft>
                <a:spcPts val="0"/>
              </a:spcAft>
              <a:defRPr kumimoji="1" sz="1200">
                <a:solidFill>
                  <a:schemeClr val="tx1">
                    <a:tint val="75000"/>
                  </a:schemeClr>
                </a:solidFill>
                <a:latin typeface="+mn-lt"/>
              </a:defRPr>
            </a:lvl1pPr>
          </a:lstStyle>
          <a:p>
            <a:pPr>
              <a:defRPr/>
            </a:pPr>
            <a:endParaRPr lang="ja-JP" altLang="en-US"/>
          </a:p>
        </p:txBody>
      </p:sp>
      <p:sp>
        <p:nvSpPr>
          <p:cNvPr id="6" name="Slide Number Placeholder 5">
            <a:extLst>
              <a:ext uri="{FF2B5EF4-FFF2-40B4-BE49-F238E27FC236}">
                <a16:creationId xmlns:a16="http://schemas.microsoft.com/office/drawing/2014/main" id="{95EA8E6C-6B08-B882-9DA4-C5787D356964}"/>
              </a:ext>
            </a:extLst>
          </p:cNvPr>
          <p:cNvSpPr>
            <a:spLocks noGrp="1"/>
          </p:cNvSpPr>
          <p:nvPr>
            <p:ph type="sldNum" sz="quarter" idx="4"/>
          </p:nvPr>
        </p:nvSpPr>
        <p:spPr>
          <a:xfrm>
            <a:off x="9526588" y="6492875"/>
            <a:ext cx="37941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1" sz="1000" smtClean="0">
                <a:solidFill>
                  <a:srgbClr val="898989"/>
                </a:solidFill>
              </a:defRPr>
            </a:lvl1pPr>
          </a:lstStyle>
          <a:p>
            <a:pPr>
              <a:defRPr/>
            </a:pPr>
            <a:fld id="{CB968F64-C2E5-4740-AAA7-DCC0EE24F5E3}"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9" r:id="rId5"/>
    <p:sldLayoutId id="2147483705" r:id="rId6"/>
    <p:sldLayoutId id="2147483706" r:id="rId7"/>
    <p:sldLayoutId id="2147483707" r:id="rId8"/>
    <p:sldLayoutId id="2147483708" r:id="rId9"/>
  </p:sldLayoutIdLst>
  <p:hf hdr="0" ftr="0" dt="0"/>
  <p:txStyles>
    <p:titleStyle>
      <a:lvl1pPr algn="l" rtl="0" fontAlgn="base">
        <a:lnSpc>
          <a:spcPct val="90000"/>
        </a:lnSpc>
        <a:spcBef>
          <a:spcPct val="0"/>
        </a:spcBef>
        <a:spcAft>
          <a:spcPct val="0"/>
        </a:spcAft>
        <a:defRPr kumimoji="1" sz="4400" kern="1200">
          <a:solidFill>
            <a:schemeClr val="tx1"/>
          </a:solidFill>
          <a:latin typeface="+mj-lt"/>
          <a:ea typeface="+mj-ea"/>
          <a:cs typeface="+mj-cs"/>
        </a:defRPr>
      </a:lvl1pPr>
      <a:lvl2pPr algn="l" rtl="0" fontAlgn="base">
        <a:lnSpc>
          <a:spcPct val="90000"/>
        </a:lnSpc>
        <a:spcBef>
          <a:spcPct val="0"/>
        </a:spcBef>
        <a:spcAft>
          <a:spcPct val="0"/>
        </a:spcAft>
        <a:defRPr kumimoji="1" sz="4400">
          <a:solidFill>
            <a:schemeClr val="tx1"/>
          </a:solidFill>
          <a:latin typeface="Calibri Light" panose="020F0302020204030204" pitchFamily="34" charset="0"/>
        </a:defRPr>
      </a:lvl2pPr>
      <a:lvl3pPr algn="l" rtl="0" fontAlgn="base">
        <a:lnSpc>
          <a:spcPct val="90000"/>
        </a:lnSpc>
        <a:spcBef>
          <a:spcPct val="0"/>
        </a:spcBef>
        <a:spcAft>
          <a:spcPct val="0"/>
        </a:spcAft>
        <a:defRPr kumimoji="1" sz="4400">
          <a:solidFill>
            <a:schemeClr val="tx1"/>
          </a:solidFill>
          <a:latin typeface="Calibri Light" panose="020F0302020204030204" pitchFamily="34" charset="0"/>
        </a:defRPr>
      </a:lvl3pPr>
      <a:lvl4pPr algn="l" rtl="0" fontAlgn="base">
        <a:lnSpc>
          <a:spcPct val="90000"/>
        </a:lnSpc>
        <a:spcBef>
          <a:spcPct val="0"/>
        </a:spcBef>
        <a:spcAft>
          <a:spcPct val="0"/>
        </a:spcAft>
        <a:defRPr kumimoji="1" sz="4400">
          <a:solidFill>
            <a:schemeClr val="tx1"/>
          </a:solidFill>
          <a:latin typeface="Calibri Light" panose="020F0302020204030204" pitchFamily="34" charset="0"/>
        </a:defRPr>
      </a:lvl4pPr>
      <a:lvl5pPr algn="l" rtl="0" fontAlgn="base">
        <a:lnSpc>
          <a:spcPct val="90000"/>
        </a:lnSpc>
        <a:spcBef>
          <a:spcPct val="0"/>
        </a:spcBef>
        <a:spcAft>
          <a:spcPct val="0"/>
        </a:spcAft>
        <a:defRPr kumimoji="1"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hyperlink" Target="https://www.mhlw.go.jp/stf/seisakunitsuite/bunya/hukushi_kaigo/seikatsuhogo/hikikomori/index.html"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mhlw.go.jp/stf/seisakunitsuite/bunya/hukushi_kaigo/seikatsuhogo/hikikomori/index.html"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hyperlink" Target="https://hikikomori-voice-station.mhlw.go.jp/"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hyperlink" Target="https://www.mhlw.go.jp/stf/seisakunitsuite/bunya/hukushi_kaigo/seikatsuhogo/hikikomori/index.ht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hyperlink" Target="https://www.mhlw.go.jp/stf/seisakunitsuite/bunya/hukushi_kaigo/seikatsuhogo/hikikomori/index.html" TargetMode="External"/><Relationship Id="rId2" Type="http://schemas.openxmlformats.org/officeDocument/2006/relationships/notesSlide" Target="../notesSlides/notesSlide49.xml"/><Relationship Id="rId1" Type="http://schemas.openxmlformats.org/officeDocument/2006/relationships/slideLayout" Target="../slideLayouts/slideLayout9.xml"/><Relationship Id="rId6" Type="http://schemas.openxmlformats.org/officeDocument/2006/relationships/hyperlink" Target="https://www.mhlw.go.jp/file/06-Seisakujouhou-12000000-Shakaiengokyoku-Shakai/0000147786.pdf" TargetMode="External"/><Relationship Id="rId5" Type="http://schemas.openxmlformats.org/officeDocument/2006/relationships/hyperlink" Target="https://www.mhlw.go.jp/stf/newpage_40970.html" TargetMode="External"/><Relationship Id="rId4" Type="http://schemas.openxmlformats.org/officeDocument/2006/relationships/hyperlink" Target="https://hikikomori-voice-station.mhlw.go.jp/"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A89A5-4491-13CA-514B-6AC2D562F770}"/>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9B0835F3-3694-49EB-1E65-1B2C53CD942E}"/>
              </a:ext>
            </a:extLst>
          </p:cNvPr>
          <p:cNvSpPr txBox="1"/>
          <p:nvPr/>
        </p:nvSpPr>
        <p:spPr>
          <a:xfrm>
            <a:off x="2817628" y="0"/>
            <a:ext cx="7088372" cy="2215991"/>
          </a:xfrm>
          <a:prstGeom prst="rect">
            <a:avLst/>
          </a:prstGeom>
          <a:noFill/>
        </p:spPr>
        <p:txBody>
          <a:bodyPr wrap="square">
            <a:spAutoFit/>
          </a:bodyPr>
          <a:lstStyle/>
          <a:p>
            <a:pPr algn="r" eaLnBrk="1" fontAlgn="auto" hangingPunct="1">
              <a:spcBef>
                <a:spcPts val="0"/>
              </a:spcBef>
              <a:spcAft>
                <a:spcPts val="0"/>
              </a:spcAft>
              <a:defRPr/>
            </a:pPr>
            <a:r>
              <a:rPr kumimoji="1" lang="en-US" altLang="ja-JP" sz="13800" b="1" spc="300" dirty="0">
                <a:solidFill>
                  <a:srgbClr val="E9BC8F"/>
                </a:solidFill>
                <a:latin typeface="メイリオ" panose="020B0604030504040204" pitchFamily="50" charset="-128"/>
                <a:ea typeface="メイリオ" panose="020B0604030504040204" pitchFamily="50" charset="-128"/>
              </a:rPr>
              <a:t>No.4-3</a:t>
            </a:r>
          </a:p>
        </p:txBody>
      </p:sp>
      <p:sp>
        <p:nvSpPr>
          <p:cNvPr id="11" name="正方形/長方形 10">
            <a:extLst>
              <a:ext uri="{FF2B5EF4-FFF2-40B4-BE49-F238E27FC236}">
                <a16:creationId xmlns:a16="http://schemas.microsoft.com/office/drawing/2014/main" id="{07C743AE-F726-EE66-EC84-A99030DDE002}"/>
              </a:ext>
            </a:extLst>
          </p:cNvPr>
          <p:cNvSpPr/>
          <p:nvPr/>
        </p:nvSpPr>
        <p:spPr>
          <a:xfrm>
            <a:off x="2177902" y="5241538"/>
            <a:ext cx="5550195" cy="5847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spc="600" dirty="0">
                <a:solidFill>
                  <a:schemeClr val="tx1"/>
                </a:solidFill>
                <a:latin typeface="メイリオ" panose="020B0604030504040204" pitchFamily="50" charset="-128"/>
                <a:ea typeface="メイリオ" panose="020B0604030504040204" pitchFamily="50" charset="-128"/>
              </a:rPr>
              <a:t>実施日：　　年　　月　　日</a:t>
            </a:r>
          </a:p>
        </p:txBody>
      </p:sp>
      <p:sp>
        <p:nvSpPr>
          <p:cNvPr id="3" name="平行四辺形 2">
            <a:extLst>
              <a:ext uri="{FF2B5EF4-FFF2-40B4-BE49-F238E27FC236}">
                <a16:creationId xmlns:a16="http://schemas.microsoft.com/office/drawing/2014/main" id="{8221F90E-E193-329C-1F61-D28C2D444C6B}"/>
              </a:ext>
            </a:extLst>
          </p:cNvPr>
          <p:cNvSpPr/>
          <p:nvPr/>
        </p:nvSpPr>
        <p:spPr>
          <a:xfrm>
            <a:off x="273000" y="3859160"/>
            <a:ext cx="9360000" cy="324000"/>
          </a:xfrm>
          <a:prstGeom prst="parallelogram">
            <a:avLst/>
          </a:prstGeom>
          <a:pattFill prst="wdUpDiag">
            <a:fgClr>
              <a:srgbClr val="E9BC8F"/>
            </a:fgClr>
            <a:bgClr>
              <a:schemeClr val="bg1">
                <a:lumMod val="9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4" name="正方形/長方形 3">
            <a:extLst>
              <a:ext uri="{FF2B5EF4-FFF2-40B4-BE49-F238E27FC236}">
                <a16:creationId xmlns:a16="http://schemas.microsoft.com/office/drawing/2014/main" id="{5279A2C9-0C18-E3D2-E3CD-2E688B79945A}"/>
              </a:ext>
            </a:extLst>
          </p:cNvPr>
          <p:cNvSpPr/>
          <p:nvPr/>
        </p:nvSpPr>
        <p:spPr>
          <a:xfrm>
            <a:off x="93000" y="2159000"/>
            <a:ext cx="9720000" cy="2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ja-JP" altLang="en-US" sz="4800" b="1" spc="300" dirty="0">
                <a:solidFill>
                  <a:prstClr val="black"/>
                </a:solidFill>
                <a:latin typeface="メイリオ" panose="020B0604030504040204" pitchFamily="50" charset="-128"/>
                <a:ea typeface="メイリオ" panose="020B0604030504040204" pitchFamily="50" charset="-128"/>
              </a:rPr>
              <a:t>ひきこもり状態に</a:t>
            </a:r>
            <a:endParaRPr kumimoji="1" lang="en-US" altLang="ja-JP" sz="4800" b="1" spc="300" dirty="0">
              <a:solidFill>
                <a:prstClr val="black"/>
              </a:solidFill>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4800" b="1" spc="300" dirty="0">
                <a:solidFill>
                  <a:prstClr val="black"/>
                </a:solidFill>
                <a:latin typeface="メイリオ" panose="020B0604030504040204" pitchFamily="50" charset="-128"/>
                <a:ea typeface="メイリオ" panose="020B0604030504040204" pitchFamily="50" charset="-128"/>
              </a:rPr>
              <a:t>ある方への支援</a:t>
            </a:r>
            <a:endParaRPr kumimoji="1" lang="en-US" altLang="ja-JP" sz="4800" b="1" spc="300"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34023580"/>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73116-38A3-D3E9-F954-AD9B02357AD1}"/>
            </a:ext>
          </a:extLst>
        </p:cNvPr>
        <p:cNvGrpSpPr/>
        <p:nvPr/>
      </p:nvGrpSpPr>
      <p:grpSpPr>
        <a:xfrm>
          <a:off x="0" y="0"/>
          <a:ext cx="0" cy="0"/>
          <a:chOff x="0" y="0"/>
          <a:chExt cx="0" cy="0"/>
        </a:xfrm>
      </p:grpSpPr>
      <p:sp>
        <p:nvSpPr>
          <p:cNvPr id="19458" name="スライド番号プレースホルダー 1">
            <a:extLst>
              <a:ext uri="{FF2B5EF4-FFF2-40B4-BE49-F238E27FC236}">
                <a16:creationId xmlns:a16="http://schemas.microsoft.com/office/drawing/2014/main" id="{A7CE4218-329D-8C42-E297-F726AA493AA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7155D595-E299-4907-ABF1-8D6E644DA7DB}" type="slidenum">
              <a:rPr lang="ja-JP" altLang="en-US" sz="1000" smtClean="0">
                <a:solidFill>
                  <a:srgbClr val="898989"/>
                </a:solidFill>
              </a:rPr>
              <a:pPr>
                <a:lnSpc>
                  <a:spcPct val="100000"/>
                </a:lnSpc>
                <a:spcBef>
                  <a:spcPct val="0"/>
                </a:spcBef>
                <a:buFontTx/>
                <a:buNone/>
              </a:pPr>
              <a:t>9</a:t>
            </a:fld>
            <a:endParaRPr lang="ja-JP" altLang="en-US" sz="1000">
              <a:solidFill>
                <a:srgbClr val="898989"/>
              </a:solidFill>
            </a:endParaRPr>
          </a:p>
        </p:txBody>
      </p:sp>
      <p:pic>
        <p:nvPicPr>
          <p:cNvPr id="19459" name="図 2" descr="ランプ, 光 が含まれている画像&#10;&#10;AI によって生成されたコンテンツは間違っている可能性があります。">
            <a:extLst>
              <a:ext uri="{FF2B5EF4-FFF2-40B4-BE49-F238E27FC236}">
                <a16:creationId xmlns:a16="http://schemas.microsoft.com/office/drawing/2014/main" id="{BE1CDA99-E602-F18F-CF31-76F960407E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3105">
            <a:off x="425450" y="2524125"/>
            <a:ext cx="181133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a:extLst>
              <a:ext uri="{FF2B5EF4-FFF2-40B4-BE49-F238E27FC236}">
                <a16:creationId xmlns:a16="http://schemas.microsoft.com/office/drawing/2014/main" id="{61E138F4-6448-5424-7EDC-6C9619685166}"/>
              </a:ext>
            </a:extLst>
          </p:cNvPr>
          <p:cNvSpPr txBox="1"/>
          <p:nvPr/>
        </p:nvSpPr>
        <p:spPr>
          <a:xfrm>
            <a:off x="796925" y="4196282"/>
            <a:ext cx="8729663" cy="723275"/>
          </a:xfrm>
          <a:prstGeom prst="rect">
            <a:avLst/>
          </a:prstGeom>
          <a:noFill/>
          <a:ln>
            <a:noFill/>
          </a:ln>
        </p:spPr>
        <p:txBody>
          <a:bodyPr anchor="ctr">
            <a:spAutoFit/>
          </a:bodyPr>
          <a:lstStyle/>
          <a:p>
            <a:pPr>
              <a:spcBef>
                <a:spcPts val="600"/>
              </a:spcBef>
              <a:defRPr/>
            </a:pPr>
            <a:r>
              <a:rPr kumimoji="1" lang="ja-JP" altLang="en-US" spc="300" dirty="0">
                <a:latin typeface="メイリオ" panose="020B0604030504040204" pitchFamily="50" charset="-128"/>
                <a:ea typeface="メイリオ" panose="020B0604030504040204" pitchFamily="50" charset="-128"/>
              </a:rPr>
              <a:t>ひきこもり状態にある方への支援にあたり、</a:t>
            </a:r>
            <a:endParaRPr kumimoji="1" lang="en-US" altLang="ja-JP" spc="300" dirty="0">
              <a:latin typeface="メイリオ" panose="020B0604030504040204" pitchFamily="50" charset="-128"/>
              <a:ea typeface="メイリオ" panose="020B0604030504040204" pitchFamily="50" charset="-128"/>
            </a:endParaRPr>
          </a:p>
          <a:p>
            <a:pPr>
              <a:spcBef>
                <a:spcPts val="600"/>
              </a:spcBef>
              <a:defRPr/>
            </a:pPr>
            <a:r>
              <a:rPr kumimoji="1" lang="ja-JP" altLang="en-US" spc="300" dirty="0">
                <a:latin typeface="メイリオ" panose="020B0604030504040204" pitchFamily="50" charset="-128"/>
                <a:ea typeface="メイリオ" panose="020B0604030504040204" pitchFamily="50" charset="-128"/>
              </a:rPr>
              <a:t>大切にしたい姿勢や連携先など、支援のポイントを学んでいきます。</a:t>
            </a:r>
            <a:endParaRPr kumimoji="1" lang="en-US" altLang="ja-JP" spc="3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190CEDA3-F62C-65F3-C0A3-022235CD8D0F}"/>
              </a:ext>
            </a:extLst>
          </p:cNvPr>
          <p:cNvSpPr txBox="1"/>
          <p:nvPr/>
        </p:nvSpPr>
        <p:spPr>
          <a:xfrm>
            <a:off x="439738" y="1152799"/>
            <a:ext cx="9161462" cy="1077218"/>
          </a:xfrm>
          <a:prstGeom prst="rect">
            <a:avLst/>
          </a:prstGeom>
          <a:noFill/>
        </p:spPr>
        <p:txBody>
          <a:bodyPr wrap="square">
            <a:spAutoFit/>
          </a:bodyPr>
          <a:lstStyle/>
          <a:p>
            <a:pPr eaLnBrk="1" fontAlgn="auto" hangingPunct="1">
              <a:spcBef>
                <a:spcPts val="0"/>
              </a:spcBef>
              <a:spcAft>
                <a:spcPts val="0"/>
              </a:spcAft>
              <a:defRPr/>
            </a:pPr>
            <a:r>
              <a:rPr kumimoji="1" lang="en-US" altLang="ja-JP" sz="3200" b="1" spc="150" dirty="0">
                <a:solidFill>
                  <a:schemeClr val="tx1"/>
                </a:solidFill>
                <a:latin typeface="メイリオ" panose="020B0604030504040204" pitchFamily="50" charset="-128"/>
                <a:ea typeface="メイリオ" panose="020B0604030504040204" pitchFamily="50" charset="-128"/>
              </a:rPr>
              <a:t>Ⅱ</a:t>
            </a:r>
            <a:r>
              <a:rPr kumimoji="1" lang="ja-JP" altLang="en-US" sz="3200" b="1" spc="150" dirty="0">
                <a:solidFill>
                  <a:schemeClr val="tx1"/>
                </a:solidFill>
                <a:latin typeface="メイリオ" panose="020B0604030504040204" pitchFamily="50" charset="-128"/>
                <a:ea typeface="メイリオ" panose="020B0604030504040204" pitchFamily="50" charset="-128"/>
              </a:rPr>
              <a:t>．</a:t>
            </a:r>
            <a:r>
              <a:rPr kumimoji="1" lang="ja-JP" altLang="en-US" sz="3200" b="1" spc="150" dirty="0">
                <a:latin typeface="メイリオ" panose="020B0604030504040204" pitchFamily="50" charset="-128"/>
                <a:ea typeface="メイリオ" panose="020B0604030504040204" pitchFamily="50" charset="-128"/>
              </a:rPr>
              <a:t>ひきこもり状態にある方</a:t>
            </a:r>
            <a:r>
              <a:rPr kumimoji="1" lang="ja-JP" altLang="en-US" sz="3200" b="1" spc="150" dirty="0">
                <a:solidFill>
                  <a:schemeClr val="tx1"/>
                </a:solidFill>
                <a:latin typeface="メイリオ" panose="020B0604030504040204" pitchFamily="50" charset="-128"/>
                <a:ea typeface="メイリオ" panose="020B0604030504040204" pitchFamily="50" charset="-128"/>
              </a:rPr>
              <a:t>への</a:t>
            </a:r>
            <a:endParaRPr kumimoji="1" lang="en-US" altLang="ja-JP" sz="3200" b="1" spc="15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3200" b="1" spc="150" dirty="0">
                <a:latin typeface="メイリオ" panose="020B0604030504040204" pitchFamily="50" charset="-128"/>
                <a:ea typeface="メイリオ" panose="020B0604030504040204" pitchFamily="50" charset="-128"/>
              </a:rPr>
              <a:t>　　　　</a:t>
            </a:r>
            <a:r>
              <a:rPr kumimoji="1" lang="ja-JP" altLang="en-US" sz="3200" b="1" spc="150" dirty="0">
                <a:solidFill>
                  <a:schemeClr val="tx1"/>
                </a:solidFill>
                <a:latin typeface="メイリオ" panose="020B0604030504040204" pitchFamily="50" charset="-128"/>
                <a:ea typeface="メイリオ" panose="020B0604030504040204" pitchFamily="50" charset="-128"/>
              </a:rPr>
              <a:t>支援にあたって</a:t>
            </a:r>
          </a:p>
        </p:txBody>
      </p:sp>
      <p:sp>
        <p:nvSpPr>
          <p:cNvPr id="8" name="平行四辺形 7">
            <a:extLst>
              <a:ext uri="{FF2B5EF4-FFF2-40B4-BE49-F238E27FC236}">
                <a16:creationId xmlns:a16="http://schemas.microsoft.com/office/drawing/2014/main" id="{B3C86278-0F87-4FCF-7B55-7F2F4F7A00B3}"/>
              </a:ext>
            </a:extLst>
          </p:cNvPr>
          <p:cNvSpPr/>
          <p:nvPr/>
        </p:nvSpPr>
        <p:spPr>
          <a:xfrm>
            <a:off x="439738" y="2230017"/>
            <a:ext cx="7740000" cy="107950"/>
          </a:xfrm>
          <a:prstGeom prst="parallelogram">
            <a:avLst/>
          </a:prstGeom>
          <a:pattFill prst="wdUpDiag">
            <a:fgClr>
              <a:schemeClr val="accent5"/>
            </a:fgClr>
            <a:bgClr>
              <a:schemeClr val="bg2"/>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2144761948"/>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番号プレースホルダー 1">
            <a:extLst>
              <a:ext uri="{FF2B5EF4-FFF2-40B4-BE49-F238E27FC236}">
                <a16:creationId xmlns:a16="http://schemas.microsoft.com/office/drawing/2014/main" id="{8D1171D3-8C2B-0B71-72F4-8489D083DC63}"/>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FE425A23-0F9D-4B6A-BEBF-B7817E938E45}" type="slidenum">
              <a:rPr lang="ja-JP" altLang="en-US" sz="1000">
                <a:solidFill>
                  <a:srgbClr val="898989"/>
                </a:solidFill>
              </a:rPr>
              <a:pPr>
                <a:lnSpc>
                  <a:spcPct val="100000"/>
                </a:lnSpc>
                <a:spcBef>
                  <a:spcPct val="0"/>
                </a:spcBef>
                <a:buFontTx/>
                <a:buNone/>
              </a:pPr>
              <a:t>10</a:t>
            </a:fld>
            <a:endParaRPr lang="ja-JP" altLang="en-US" sz="1000" dirty="0">
              <a:solidFill>
                <a:srgbClr val="898989"/>
              </a:solidFill>
            </a:endParaRPr>
          </a:p>
        </p:txBody>
      </p:sp>
      <p:sp>
        <p:nvSpPr>
          <p:cNvPr id="3" name="正方形/長方形 2">
            <a:extLst>
              <a:ext uri="{FF2B5EF4-FFF2-40B4-BE49-F238E27FC236}">
                <a16:creationId xmlns:a16="http://schemas.microsoft.com/office/drawing/2014/main" id="{CFFB9F2A-969C-4FD9-22A9-C2EAB43DC403}"/>
              </a:ext>
            </a:extLst>
          </p:cNvPr>
          <p:cNvSpPr/>
          <p:nvPr/>
        </p:nvSpPr>
        <p:spPr>
          <a:xfrm>
            <a:off x="0" y="187325"/>
            <a:ext cx="9317736"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b="1" spc="150" dirty="0">
                <a:solidFill>
                  <a:schemeClr val="tx1"/>
                </a:solidFill>
                <a:latin typeface="メイリオ" panose="020B0604030504040204" pitchFamily="50" charset="-128"/>
                <a:ea typeface="メイリオ" panose="020B0604030504040204" pitchFamily="50" charset="-128"/>
              </a:rPr>
              <a:t>１．ひきこもり支援の目指す姿</a:t>
            </a:r>
          </a:p>
        </p:txBody>
      </p:sp>
      <p:sp>
        <p:nvSpPr>
          <p:cNvPr id="16" name="正方形/長方形 15">
            <a:extLst>
              <a:ext uri="{FF2B5EF4-FFF2-40B4-BE49-F238E27FC236}">
                <a16:creationId xmlns:a16="http://schemas.microsoft.com/office/drawing/2014/main" id="{D96CD591-C9F8-F068-2DC6-690CFA003069}"/>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Ⅱ</a:t>
            </a:r>
            <a:r>
              <a:rPr kumimoji="1" lang="ja-JP" altLang="en-US" sz="1200" b="1" spc="150" dirty="0">
                <a:solidFill>
                  <a:schemeClr val="tx1"/>
                </a:solidFill>
                <a:latin typeface="メイリオ" panose="020B0604030504040204" pitchFamily="50" charset="-128"/>
                <a:ea typeface="メイリオ" panose="020B0604030504040204" pitchFamily="50" charset="-128"/>
              </a:rPr>
              <a:t>．ひきこもり状態にある方への支援にあたって</a:t>
            </a:r>
          </a:p>
        </p:txBody>
      </p:sp>
      <p:sp>
        <p:nvSpPr>
          <p:cNvPr id="2" name="テキスト ボックス 8">
            <a:extLst>
              <a:ext uri="{FF2B5EF4-FFF2-40B4-BE49-F238E27FC236}">
                <a16:creationId xmlns:a16="http://schemas.microsoft.com/office/drawing/2014/main" id="{72D38F6D-B43F-3793-6929-08B5492E723E}"/>
              </a:ext>
            </a:extLst>
          </p:cNvPr>
          <p:cNvSpPr txBox="1">
            <a:spLocks noChangeArrowheads="1"/>
          </p:cNvSpPr>
          <p:nvPr/>
        </p:nvSpPr>
        <p:spPr bwMode="auto">
          <a:xfrm>
            <a:off x="427038" y="1125538"/>
            <a:ext cx="9051925" cy="5037137"/>
          </a:xfrm>
          <a:prstGeom prst="rect">
            <a:avLst/>
          </a:prstGeom>
          <a:noFill/>
          <a:ln>
            <a:noFill/>
          </a:ln>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85750" indent="-285750" eaLnBrk="1" hangingPunct="1">
              <a:lnSpc>
                <a:spcPct val="100000"/>
              </a:lnSpc>
              <a:spcBef>
                <a:spcPct val="0"/>
              </a:spcBef>
              <a:buFont typeface="Wingdings" panose="05000000000000000000" pitchFamily="2" charset="2"/>
              <a:buChar char="l"/>
              <a:defRPr/>
            </a:pPr>
            <a:r>
              <a:rPr kumimoji="0" lang="ja-JP" altLang="en-US" sz="1800" b="1" u="sng" spc="100" dirty="0">
                <a:latin typeface="メイリオ" panose="020B0604030504040204" pitchFamily="50" charset="-128"/>
                <a:ea typeface="メイリオ" panose="020B0604030504040204" pitchFamily="50" charset="-128"/>
              </a:rPr>
              <a:t>ひきこもり支援において目指すべき姿</a:t>
            </a:r>
            <a:r>
              <a:rPr kumimoji="0" lang="ja-JP" altLang="en-US" sz="1800" spc="100" dirty="0">
                <a:latin typeface="メイリオ" panose="020B0604030504040204" pitchFamily="50" charset="-128"/>
                <a:ea typeface="メイリオ" panose="020B0604030504040204" pitchFamily="50" charset="-128"/>
              </a:rPr>
              <a:t>は、一人ひとりの背景や心情をとらえずに社会参加や就労のみを求めることではなく、</a:t>
            </a:r>
            <a:r>
              <a:rPr kumimoji="0" lang="ja-JP" altLang="en-US" sz="1800" b="1" u="sng" spc="100" dirty="0">
                <a:latin typeface="メイリオ" panose="020B0604030504040204" pitchFamily="50" charset="-128"/>
                <a:ea typeface="メイリオ" panose="020B0604030504040204" pitchFamily="50" charset="-128"/>
              </a:rPr>
              <a:t>本人のペースに合わせながら、本人やその家族が、自らの意思により、自身が目指す生き方や、社会との関わり方等を決めていくことができるようになること（自立ではなく自律）</a:t>
            </a:r>
            <a:r>
              <a:rPr kumimoji="0" lang="ja-JP" altLang="en-US" sz="1800" spc="100" dirty="0">
                <a:latin typeface="メイリオ" panose="020B0604030504040204" pitchFamily="50" charset="-128"/>
                <a:ea typeface="メイリオ" panose="020B0604030504040204" pitchFamily="50" charset="-128"/>
              </a:rPr>
              <a:t>としました。</a:t>
            </a:r>
          </a:p>
          <a:p>
            <a:pPr eaLnBrk="1" hangingPunct="1">
              <a:lnSpc>
                <a:spcPct val="100000"/>
              </a:lnSpc>
              <a:spcBef>
                <a:spcPct val="0"/>
              </a:spcBef>
              <a:buNone/>
              <a:defRPr/>
            </a:pPr>
            <a:endParaRPr kumimoji="0" lang="ja-JP" altLang="en-US" sz="1800" spc="100" dirty="0">
              <a:latin typeface="メイリオ" panose="020B0604030504040204" pitchFamily="50" charset="-128"/>
              <a:ea typeface="メイリオ" panose="020B0604030504040204" pitchFamily="50" charset="-128"/>
            </a:endParaRPr>
          </a:p>
          <a:p>
            <a:pPr marL="285750" indent="-285750" eaLnBrk="1" hangingPunct="1">
              <a:lnSpc>
                <a:spcPct val="100000"/>
              </a:lnSpc>
              <a:spcBef>
                <a:spcPct val="0"/>
              </a:spcBef>
              <a:buFont typeface="Wingdings" panose="05000000000000000000" pitchFamily="2" charset="2"/>
              <a:buChar char="l"/>
              <a:defRPr/>
            </a:pPr>
            <a:r>
              <a:rPr kumimoji="0" lang="ja-JP" altLang="en-US" sz="1800" spc="100" dirty="0">
                <a:latin typeface="メイリオ" panose="020B0604030504040204" pitchFamily="50" charset="-128"/>
                <a:ea typeface="メイリオ" panose="020B0604030504040204" pitchFamily="50" charset="-128"/>
              </a:rPr>
              <a:t>この「自律」とは、自己を律すること、社会に適応するといったとらえ方ではなく、</a:t>
            </a:r>
            <a:r>
              <a:rPr kumimoji="0" lang="ja-JP" altLang="en-US" sz="1800" b="1" u="sng" spc="100" dirty="0">
                <a:latin typeface="メイリオ" panose="020B0604030504040204" pitchFamily="50" charset="-128"/>
                <a:ea typeface="メイリオ" panose="020B0604030504040204" pitchFamily="50" charset="-128"/>
              </a:rPr>
              <a:t>本人の尊厳や主体性、自尊感情を回復する意味であり、その自律に向けたプロセスを本人と支援者が共有しながら一歩ずつ進むことを目指すもの</a:t>
            </a:r>
            <a:r>
              <a:rPr kumimoji="0" lang="ja-JP" altLang="en-US" sz="1800" spc="100" dirty="0">
                <a:latin typeface="メイリオ" panose="020B0604030504040204" pitchFamily="50" charset="-128"/>
                <a:ea typeface="メイリオ" panose="020B0604030504040204" pitchFamily="50" charset="-128"/>
              </a:rPr>
              <a:t>です。自律の形は一人ひとり違うものであり、決まったものはありません。自律に向けた具体的な取組として、社会参加や就労も含まれており、本人の求める支援は多様であるといえます（家族は本人の自律を支える役割だけではなく、家族も自律することが望ましいといえます）。</a:t>
            </a:r>
          </a:p>
          <a:p>
            <a:pPr eaLnBrk="1" hangingPunct="1">
              <a:lnSpc>
                <a:spcPct val="100000"/>
              </a:lnSpc>
              <a:spcBef>
                <a:spcPct val="0"/>
              </a:spcBef>
              <a:buNone/>
              <a:defRPr/>
            </a:pPr>
            <a:endParaRPr kumimoji="0" lang="ja-JP" altLang="en-US" sz="1800" spc="100" dirty="0">
              <a:latin typeface="メイリオ" panose="020B0604030504040204" pitchFamily="50" charset="-128"/>
              <a:ea typeface="メイリオ" panose="020B0604030504040204" pitchFamily="50" charset="-128"/>
            </a:endParaRPr>
          </a:p>
          <a:p>
            <a:pPr marL="285750" indent="-285750" eaLnBrk="1" hangingPunct="1">
              <a:lnSpc>
                <a:spcPct val="100000"/>
              </a:lnSpc>
              <a:spcBef>
                <a:spcPct val="0"/>
              </a:spcBef>
              <a:buFont typeface="Wingdings" panose="05000000000000000000" pitchFamily="2" charset="2"/>
              <a:buChar char="l"/>
              <a:defRPr/>
            </a:pPr>
            <a:r>
              <a:rPr kumimoji="0" lang="ja-JP" altLang="en-US" sz="1800" spc="100" dirty="0">
                <a:latin typeface="メイリオ" panose="020B0604030504040204" pitchFamily="50" charset="-128"/>
                <a:ea typeface="メイリオ" panose="020B0604030504040204" pitchFamily="50" charset="-128"/>
              </a:rPr>
              <a:t>一方で、自身の意思や希望の表出がうまくできない本人に対しては、支援を進める中で、</a:t>
            </a:r>
            <a:r>
              <a:rPr kumimoji="0" lang="ja-JP" altLang="en-US" sz="1800" b="1" u="sng" spc="100" dirty="0">
                <a:latin typeface="メイリオ" panose="020B0604030504040204" pitchFamily="50" charset="-128"/>
                <a:ea typeface="メイリオ" panose="020B0604030504040204" pitchFamily="50" charset="-128"/>
              </a:rPr>
              <a:t>本人が望む未来を具体的に描けるよう、共に考え、選択しやすい情報提供に努めながら、意思表出や意思形成、自己決定につながる丁寧なサポートをすることが必要</a:t>
            </a:r>
            <a:r>
              <a:rPr kumimoji="0" lang="ja-JP" altLang="en-US" sz="1800" spc="100" dirty="0">
                <a:latin typeface="メイリオ" panose="020B0604030504040204" pitchFamily="50" charset="-128"/>
                <a:ea typeface="メイリオ" panose="020B0604030504040204" pitchFamily="50" charset="-128"/>
              </a:rPr>
              <a:t>です。</a:t>
            </a:r>
          </a:p>
          <a:p>
            <a:pPr eaLnBrk="1" hangingPunct="1">
              <a:lnSpc>
                <a:spcPct val="100000"/>
              </a:lnSpc>
              <a:spcBef>
                <a:spcPct val="0"/>
              </a:spcBef>
              <a:buNone/>
              <a:defRPr/>
            </a:pPr>
            <a:endParaRPr kumimoji="0" lang="en-US" altLang="ja-JP" sz="1800" spc="100" dirty="0">
              <a:latin typeface="メイリオ" panose="020B0604030504040204" pitchFamily="50" charset="-128"/>
              <a:ea typeface="メイリオ" panose="020B0604030504040204" pitchFamily="50" charset="-128"/>
            </a:endParaRPr>
          </a:p>
        </p:txBody>
      </p:sp>
      <p:sp>
        <p:nvSpPr>
          <p:cNvPr id="4" name="テキスト ボックス 11">
            <a:extLst>
              <a:ext uri="{FF2B5EF4-FFF2-40B4-BE49-F238E27FC236}">
                <a16:creationId xmlns:a16="http://schemas.microsoft.com/office/drawing/2014/main" id="{EADD5CF7-7241-001C-7AAD-22101ADAC34E}"/>
              </a:ext>
            </a:extLst>
          </p:cNvPr>
          <p:cNvSpPr txBox="1">
            <a:spLocks noChangeArrowheads="1"/>
          </p:cNvSpPr>
          <p:nvPr/>
        </p:nvSpPr>
        <p:spPr bwMode="auto">
          <a:xfrm>
            <a:off x="76200" y="6713538"/>
            <a:ext cx="8207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出典：厚生労働省</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ひきこもり支援ハンドブック～寄り添うための羅針盤～ （概要版）</a:t>
            </a:r>
            <a:r>
              <a:rPr lang="en-US" altLang="ja-JP" sz="1000" dirty="0">
                <a:latin typeface="メイリオ" panose="020B0604030504040204" pitchFamily="50" charset="-128"/>
                <a:ea typeface="メイリオ" panose="020B0604030504040204" pitchFamily="50" charset="-128"/>
              </a:rPr>
              <a:t>』,p4</a:t>
            </a:r>
            <a:endParaRPr lang="ja-JP" altLang="en-US" sz="1000" dirty="0">
              <a:latin typeface="メイリオ" panose="020B0604030504040204" pitchFamily="50" charset="-128"/>
              <a:ea typeface="メイリオ" panose="020B0604030504040204" pitchFamily="50" charset="-128"/>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6FA605-FE1B-D76D-3216-BEDFFC82D227}"/>
            </a:ext>
          </a:extLst>
        </p:cNvPr>
        <p:cNvGrpSpPr/>
        <p:nvPr/>
      </p:nvGrpSpPr>
      <p:grpSpPr>
        <a:xfrm>
          <a:off x="0" y="0"/>
          <a:ext cx="0" cy="0"/>
          <a:chOff x="0" y="0"/>
          <a:chExt cx="0" cy="0"/>
        </a:xfrm>
      </p:grpSpPr>
      <p:sp>
        <p:nvSpPr>
          <p:cNvPr id="24578" name="スライド番号プレースホルダー 1">
            <a:extLst>
              <a:ext uri="{FF2B5EF4-FFF2-40B4-BE49-F238E27FC236}">
                <a16:creationId xmlns:a16="http://schemas.microsoft.com/office/drawing/2014/main" id="{53485A8A-5B50-2DEB-B0F7-6D110CF2C15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FE425A23-0F9D-4B6A-BEBF-B7817E938E45}" type="slidenum">
              <a:rPr lang="ja-JP" altLang="en-US" sz="1000">
                <a:solidFill>
                  <a:srgbClr val="898989"/>
                </a:solidFill>
              </a:rPr>
              <a:pPr>
                <a:lnSpc>
                  <a:spcPct val="100000"/>
                </a:lnSpc>
                <a:spcBef>
                  <a:spcPct val="0"/>
                </a:spcBef>
                <a:buFontTx/>
                <a:buNone/>
              </a:pPr>
              <a:t>11</a:t>
            </a:fld>
            <a:endParaRPr lang="ja-JP" altLang="en-US" sz="1000">
              <a:solidFill>
                <a:srgbClr val="898989"/>
              </a:solidFill>
            </a:endParaRPr>
          </a:p>
        </p:txBody>
      </p:sp>
      <p:sp>
        <p:nvSpPr>
          <p:cNvPr id="3" name="正方形/長方形 2">
            <a:extLst>
              <a:ext uri="{FF2B5EF4-FFF2-40B4-BE49-F238E27FC236}">
                <a16:creationId xmlns:a16="http://schemas.microsoft.com/office/drawing/2014/main" id="{26AA047A-8BA0-A8F8-682A-908033E1C633}"/>
              </a:ext>
            </a:extLst>
          </p:cNvPr>
          <p:cNvSpPr/>
          <p:nvPr/>
        </p:nvSpPr>
        <p:spPr>
          <a:xfrm>
            <a:off x="0" y="187325"/>
            <a:ext cx="9317736"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b="1" spc="150" dirty="0">
                <a:solidFill>
                  <a:schemeClr val="tx1"/>
                </a:solidFill>
                <a:latin typeface="メイリオ" panose="020B0604030504040204" pitchFamily="50" charset="-128"/>
                <a:ea typeface="メイリオ" panose="020B0604030504040204" pitchFamily="50" charset="-128"/>
              </a:rPr>
              <a:t>２．支援を行う前提となる３つの価値</a:t>
            </a:r>
          </a:p>
        </p:txBody>
      </p:sp>
      <p:sp>
        <p:nvSpPr>
          <p:cNvPr id="4" name="テキスト ボックス 11">
            <a:extLst>
              <a:ext uri="{FF2B5EF4-FFF2-40B4-BE49-F238E27FC236}">
                <a16:creationId xmlns:a16="http://schemas.microsoft.com/office/drawing/2014/main" id="{3709C51E-C580-9700-21D0-7467395515C3}"/>
              </a:ext>
            </a:extLst>
          </p:cNvPr>
          <p:cNvSpPr txBox="1">
            <a:spLocks noChangeArrowheads="1"/>
          </p:cNvSpPr>
          <p:nvPr/>
        </p:nvSpPr>
        <p:spPr bwMode="auto">
          <a:xfrm>
            <a:off x="76200" y="6713538"/>
            <a:ext cx="8207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出典：厚生労働省</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ひきこもり支援ハンドブック～寄り添うための羅針盤～</a:t>
            </a:r>
            <a:r>
              <a:rPr lang="en-US" altLang="ja-JP" sz="1000" dirty="0">
                <a:latin typeface="メイリオ" panose="020B0604030504040204" pitchFamily="50" charset="-128"/>
                <a:ea typeface="メイリオ" panose="020B0604030504040204" pitchFamily="50" charset="-128"/>
              </a:rPr>
              <a:t>』,p20</a:t>
            </a:r>
            <a:endParaRPr lang="ja-JP" altLang="en-US" sz="1000" dirty="0">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697C98E4-99C6-9A40-5547-BB19C29AE617}"/>
              </a:ext>
            </a:extLst>
          </p:cNvPr>
          <p:cNvPicPr>
            <a:picLocks noChangeAspect="1"/>
          </p:cNvPicPr>
          <p:nvPr/>
        </p:nvPicPr>
        <p:blipFill>
          <a:blip r:embed="rId3"/>
          <a:srcRect l="25500" t="21087" r="28923" b="18696"/>
          <a:stretch/>
        </p:blipFill>
        <p:spPr>
          <a:xfrm>
            <a:off x="1631893" y="1834917"/>
            <a:ext cx="6642214" cy="4657958"/>
          </a:xfrm>
          <a:prstGeom prst="rect">
            <a:avLst/>
          </a:prstGeom>
        </p:spPr>
      </p:pic>
      <p:sp>
        <p:nvSpPr>
          <p:cNvPr id="7" name="正方形/長方形 6">
            <a:extLst>
              <a:ext uri="{FF2B5EF4-FFF2-40B4-BE49-F238E27FC236}">
                <a16:creationId xmlns:a16="http://schemas.microsoft.com/office/drawing/2014/main" id="{904AE06C-AC5A-B06F-FB6F-FB1995409BF9}"/>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Ⅱ</a:t>
            </a:r>
            <a:r>
              <a:rPr kumimoji="1" lang="ja-JP" altLang="en-US" sz="1200" b="1" spc="150" dirty="0">
                <a:solidFill>
                  <a:schemeClr val="tx1"/>
                </a:solidFill>
                <a:latin typeface="メイリオ" panose="020B0604030504040204" pitchFamily="50" charset="-128"/>
                <a:ea typeface="メイリオ" panose="020B0604030504040204" pitchFamily="50" charset="-128"/>
              </a:rPr>
              <a:t>．ひきこもり状態にある方への支援にあたって</a:t>
            </a:r>
          </a:p>
        </p:txBody>
      </p:sp>
      <p:sp>
        <p:nvSpPr>
          <p:cNvPr id="5" name="テキスト ボックス 8">
            <a:extLst>
              <a:ext uri="{FF2B5EF4-FFF2-40B4-BE49-F238E27FC236}">
                <a16:creationId xmlns:a16="http://schemas.microsoft.com/office/drawing/2014/main" id="{E4D7526B-939E-2088-F60E-D2AD040FF0B9}"/>
              </a:ext>
            </a:extLst>
          </p:cNvPr>
          <p:cNvSpPr txBox="1">
            <a:spLocks noChangeArrowheads="1"/>
          </p:cNvSpPr>
          <p:nvPr/>
        </p:nvSpPr>
        <p:spPr bwMode="auto">
          <a:xfrm>
            <a:off x="427036" y="599943"/>
            <a:ext cx="9051925" cy="1365885"/>
          </a:xfrm>
          <a:prstGeom prst="rect">
            <a:avLst/>
          </a:prstGeom>
          <a:noFill/>
          <a:ln>
            <a:noFill/>
          </a:ln>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85750" indent="-285750" eaLnBrk="1" hangingPunct="1">
              <a:lnSpc>
                <a:spcPct val="100000"/>
              </a:lnSpc>
              <a:spcBef>
                <a:spcPts val="0"/>
              </a:spcBef>
              <a:buFont typeface="Wingdings" panose="05000000000000000000" pitchFamily="2" charset="2"/>
              <a:buChar char="l"/>
              <a:defRPr/>
            </a:pPr>
            <a:r>
              <a:rPr lang="ja-JP" altLang="en-US" sz="1600" b="0" i="0" u="none" strike="noStrike" spc="100" dirty="0">
                <a:solidFill>
                  <a:srgbClr val="000000"/>
                </a:solidFill>
                <a:latin typeface="メイリオ" panose="020B0604030504040204" pitchFamily="50" charset="-128"/>
                <a:ea typeface="メイリオ" panose="020B0604030504040204" pitchFamily="50" charset="-128"/>
              </a:rPr>
              <a:t>ひきこもり支援における価値とは、支援者が共通基盤として大切にしたい「価値観」のことであり、支援を行う際に、どのように支援を進めていくべきかを方向づけていくための考え方です。</a:t>
            </a:r>
            <a:endParaRPr lang="en-US" altLang="ja-JP" sz="1600" b="0" i="0" u="none" strike="noStrike" spc="100" dirty="0">
              <a:solidFill>
                <a:srgbClr val="000000"/>
              </a:solidFill>
              <a:latin typeface="メイリオ" panose="020B0604030504040204" pitchFamily="50" charset="-128"/>
              <a:ea typeface="メイリオ" panose="020B0604030504040204" pitchFamily="50" charset="-128"/>
            </a:endParaRPr>
          </a:p>
          <a:p>
            <a:pPr marL="285750" indent="-285750" eaLnBrk="1" hangingPunct="1">
              <a:lnSpc>
                <a:spcPct val="100000"/>
              </a:lnSpc>
              <a:spcBef>
                <a:spcPts val="0"/>
              </a:spcBef>
              <a:buFont typeface="Wingdings" panose="05000000000000000000" pitchFamily="2" charset="2"/>
              <a:buChar char="l"/>
              <a:defRPr/>
            </a:pPr>
            <a:r>
              <a:rPr lang="en-US" altLang="ja-JP" sz="1600" spc="100" dirty="0">
                <a:solidFill>
                  <a:srgbClr val="000000"/>
                </a:solidFill>
                <a:latin typeface="メイリオ" panose="020B0604030504040204" pitchFamily="50" charset="-128"/>
                <a:ea typeface="メイリオ" panose="020B0604030504040204" pitchFamily="50" charset="-128"/>
              </a:rPr>
              <a:t>『</a:t>
            </a:r>
            <a:r>
              <a:rPr lang="ja-JP" altLang="en-US" sz="1600" spc="100" dirty="0">
                <a:solidFill>
                  <a:srgbClr val="000000"/>
                </a:solidFill>
                <a:latin typeface="メイリオ" panose="020B0604030504040204" pitchFamily="50" charset="-128"/>
                <a:ea typeface="メイリオ" panose="020B0604030504040204" pitchFamily="50" charset="-128"/>
              </a:rPr>
              <a:t>ひきこもり支援ハンドブック～寄り添うための羅針盤～</a:t>
            </a:r>
            <a:r>
              <a:rPr lang="en-US" altLang="ja-JP" sz="1600" spc="100" dirty="0">
                <a:solidFill>
                  <a:srgbClr val="000000"/>
                </a:solidFill>
                <a:latin typeface="メイリオ" panose="020B0604030504040204" pitchFamily="50" charset="-128"/>
                <a:ea typeface="メイリオ" panose="020B0604030504040204" pitchFamily="50" charset="-128"/>
              </a:rPr>
              <a:t>』</a:t>
            </a:r>
            <a:r>
              <a:rPr lang="ja-JP" altLang="en-US" sz="1600" b="0" i="0" u="none" strike="noStrike" spc="100" dirty="0">
                <a:solidFill>
                  <a:srgbClr val="000000"/>
                </a:solidFill>
                <a:latin typeface="メイリオ" panose="020B0604030504040204" pitchFamily="50" charset="-128"/>
                <a:ea typeface="メイリオ" panose="020B0604030504040204" pitchFamily="50" charset="-128"/>
              </a:rPr>
              <a:t>では、３つの価値や倫理を基礎として示しています。</a:t>
            </a:r>
            <a:endParaRPr kumimoji="0" lang="ja-JP" altLang="en-US" sz="1600" spc="100"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EF26CD9A-0644-3278-A238-73CB26EC8F5A}"/>
              </a:ext>
            </a:extLst>
          </p:cNvPr>
          <p:cNvSpPr txBox="1"/>
          <p:nvPr/>
        </p:nvSpPr>
        <p:spPr>
          <a:xfrm>
            <a:off x="2999181" y="6429502"/>
            <a:ext cx="3907631" cy="261610"/>
          </a:xfrm>
          <a:prstGeom prst="rect">
            <a:avLst/>
          </a:prstGeom>
          <a:noFill/>
        </p:spPr>
        <p:txBody>
          <a:bodyPr wrap="square">
            <a:spAutoFit/>
          </a:bodyPr>
          <a:lstStyle/>
          <a:p>
            <a:pPr algn="ctr"/>
            <a:r>
              <a:rPr lang="ja-JP" altLang="en-US" sz="1100" b="0" i="0" u="none" strike="noStrike" baseline="0" dirty="0">
                <a:solidFill>
                  <a:srgbClr val="000000"/>
                </a:solidFill>
                <a:latin typeface="メイリオ" panose="020B0604030504040204" pitchFamily="50" charset="-128"/>
                <a:ea typeface="メイリオ" panose="020B0604030504040204" pitchFamily="50" charset="-128"/>
              </a:rPr>
              <a:t>▲支援を行う前提となる３つの価値</a:t>
            </a:r>
            <a:endParaRPr lang="ja-JP" altLang="en-US" sz="11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92209609"/>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2104D-5DD6-9ED9-15D4-C121ACE05DA2}"/>
            </a:ext>
          </a:extLst>
        </p:cNvPr>
        <p:cNvGrpSpPr/>
        <p:nvPr/>
      </p:nvGrpSpPr>
      <p:grpSpPr>
        <a:xfrm>
          <a:off x="0" y="0"/>
          <a:ext cx="0" cy="0"/>
          <a:chOff x="0" y="0"/>
          <a:chExt cx="0" cy="0"/>
        </a:xfrm>
      </p:grpSpPr>
      <p:sp>
        <p:nvSpPr>
          <p:cNvPr id="26626" name="スライド番号プレースホルダー 1">
            <a:extLst>
              <a:ext uri="{FF2B5EF4-FFF2-40B4-BE49-F238E27FC236}">
                <a16:creationId xmlns:a16="http://schemas.microsoft.com/office/drawing/2014/main" id="{F60FD691-D2A4-AC0F-48B2-43D73558EC8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25EA32A3-12AE-4078-B595-A45F3E9E30A4}" type="slidenum">
              <a:rPr lang="ja-JP" altLang="en-US" sz="1000">
                <a:solidFill>
                  <a:srgbClr val="898989"/>
                </a:solidFill>
              </a:rPr>
              <a:pPr>
                <a:lnSpc>
                  <a:spcPct val="100000"/>
                </a:lnSpc>
                <a:spcBef>
                  <a:spcPct val="0"/>
                </a:spcBef>
                <a:buFontTx/>
                <a:buNone/>
              </a:pPr>
              <a:t>12</a:t>
            </a:fld>
            <a:endParaRPr lang="ja-JP" altLang="en-US" sz="1000">
              <a:solidFill>
                <a:srgbClr val="898989"/>
              </a:solidFill>
            </a:endParaRPr>
          </a:p>
        </p:txBody>
      </p:sp>
      <p:sp>
        <p:nvSpPr>
          <p:cNvPr id="9" name="テキスト ボックス 11">
            <a:extLst>
              <a:ext uri="{FF2B5EF4-FFF2-40B4-BE49-F238E27FC236}">
                <a16:creationId xmlns:a16="http://schemas.microsoft.com/office/drawing/2014/main" id="{3CE7B195-E653-0795-5C07-BADE492EB136}"/>
              </a:ext>
            </a:extLst>
          </p:cNvPr>
          <p:cNvSpPr txBox="1">
            <a:spLocks noChangeArrowheads="1"/>
          </p:cNvSpPr>
          <p:nvPr/>
        </p:nvSpPr>
        <p:spPr bwMode="auto">
          <a:xfrm>
            <a:off x="76200" y="6713538"/>
            <a:ext cx="8207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出典：厚生労働省</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ひきこもり支援ハンドブック～寄り添うための羅針盤～ </a:t>
            </a:r>
            <a:r>
              <a:rPr lang="en-US" altLang="ja-JP" sz="1000" dirty="0">
                <a:latin typeface="メイリオ" panose="020B0604030504040204" pitchFamily="50" charset="-128"/>
                <a:ea typeface="メイリオ" panose="020B0604030504040204" pitchFamily="50" charset="-128"/>
              </a:rPr>
              <a:t>』,p23</a:t>
            </a:r>
            <a:endParaRPr lang="ja-JP" altLang="en-US" sz="1000" dirty="0">
              <a:latin typeface="メイリオ" panose="020B0604030504040204" pitchFamily="50" charset="-128"/>
              <a:ea typeface="メイリオ" panose="020B0604030504040204" pitchFamily="50" charset="-128"/>
            </a:endParaRPr>
          </a:p>
        </p:txBody>
      </p:sp>
      <p:sp>
        <p:nvSpPr>
          <p:cNvPr id="2" name="テキスト ボックス 8">
            <a:extLst>
              <a:ext uri="{FF2B5EF4-FFF2-40B4-BE49-F238E27FC236}">
                <a16:creationId xmlns:a16="http://schemas.microsoft.com/office/drawing/2014/main" id="{7693CBDF-84F8-1926-C10A-30E497992070}"/>
              </a:ext>
            </a:extLst>
          </p:cNvPr>
          <p:cNvSpPr txBox="1">
            <a:spLocks noChangeArrowheads="1"/>
          </p:cNvSpPr>
          <p:nvPr/>
        </p:nvSpPr>
        <p:spPr bwMode="auto">
          <a:xfrm>
            <a:off x="453000" y="792163"/>
            <a:ext cx="9000000" cy="597725"/>
          </a:xfrm>
          <a:prstGeom prst="rect">
            <a:avLst/>
          </a:prstGeom>
          <a:noFill/>
          <a:ln>
            <a:noFill/>
          </a:ln>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ts val="1200"/>
              </a:spcBef>
              <a:buNone/>
              <a:defRPr/>
            </a:pPr>
            <a:r>
              <a:rPr lang="ja-JP" altLang="en-US" sz="1600" spc="100" dirty="0">
                <a:solidFill>
                  <a:srgbClr val="000000"/>
                </a:solidFill>
                <a:latin typeface="メイリオ" panose="020B0604030504040204" pitchFamily="50" charset="-128"/>
                <a:ea typeface="メイリオ" panose="020B0604030504040204" pitchFamily="50" charset="-128"/>
              </a:rPr>
              <a:t>　</a:t>
            </a:r>
            <a:r>
              <a:rPr lang="en-US" altLang="ja-JP" sz="1600" spc="100" dirty="0">
                <a:solidFill>
                  <a:srgbClr val="000000"/>
                </a:solidFill>
                <a:latin typeface="メイリオ" panose="020B0604030504040204" pitchFamily="50" charset="-128"/>
                <a:ea typeface="メイリオ" panose="020B0604030504040204" pitchFamily="50" charset="-128"/>
              </a:rPr>
              <a:t>『</a:t>
            </a:r>
            <a:r>
              <a:rPr lang="ja-JP" altLang="en-US" sz="1600" spc="100" dirty="0">
                <a:solidFill>
                  <a:srgbClr val="000000"/>
                </a:solidFill>
                <a:latin typeface="メイリオ" panose="020B0604030504040204" pitchFamily="50" charset="-128"/>
                <a:ea typeface="メイリオ" panose="020B0604030504040204" pitchFamily="50" charset="-128"/>
              </a:rPr>
              <a:t>ひきこもり支援ハンドブック～寄り添うための羅針盤～</a:t>
            </a:r>
            <a:r>
              <a:rPr lang="en-US" altLang="ja-JP" sz="1600" spc="100" dirty="0">
                <a:solidFill>
                  <a:srgbClr val="000000"/>
                </a:solidFill>
                <a:latin typeface="メイリオ" panose="020B0604030504040204" pitchFamily="50" charset="-128"/>
                <a:ea typeface="メイリオ" panose="020B0604030504040204" pitchFamily="50" charset="-128"/>
              </a:rPr>
              <a:t>』</a:t>
            </a:r>
            <a:r>
              <a:rPr lang="ja-JP" altLang="en-US" sz="1600" b="0" i="0" u="none" strike="noStrike" spc="100" dirty="0">
                <a:solidFill>
                  <a:srgbClr val="000000"/>
                </a:solidFill>
                <a:latin typeface="メイリオ" panose="020B0604030504040204" pitchFamily="50" charset="-128"/>
                <a:ea typeface="メイリオ" panose="020B0604030504040204" pitchFamily="50" charset="-128"/>
              </a:rPr>
              <a:t>では、</a:t>
            </a:r>
            <a:r>
              <a:rPr kumimoji="0" lang="ja-JP" altLang="en-US" sz="1600" spc="100" dirty="0">
                <a:latin typeface="メイリオ" panose="020B0604030504040204" pitchFamily="50" charset="-128"/>
                <a:ea typeface="メイリオ" panose="020B0604030504040204" pitchFamily="50" charset="-128"/>
              </a:rPr>
              <a:t>「支援者として求められる４つの姿勢と６つの留意点」について紹介されています。確認しておきましょう。</a:t>
            </a:r>
          </a:p>
        </p:txBody>
      </p:sp>
      <p:sp>
        <p:nvSpPr>
          <p:cNvPr id="3" name="正方形/長方形 2">
            <a:extLst>
              <a:ext uri="{FF2B5EF4-FFF2-40B4-BE49-F238E27FC236}">
                <a16:creationId xmlns:a16="http://schemas.microsoft.com/office/drawing/2014/main" id="{B01337D3-D32B-88F4-507B-8D8E4730306B}"/>
              </a:ext>
            </a:extLst>
          </p:cNvPr>
          <p:cNvSpPr/>
          <p:nvPr/>
        </p:nvSpPr>
        <p:spPr>
          <a:xfrm>
            <a:off x="0" y="187325"/>
            <a:ext cx="9317736"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b="1" spc="150" dirty="0">
                <a:solidFill>
                  <a:schemeClr val="tx1"/>
                </a:solidFill>
                <a:latin typeface="メイリオ" panose="020B0604030504040204" pitchFamily="50" charset="-128"/>
                <a:ea typeface="メイリオ" panose="020B0604030504040204" pitchFamily="50" charset="-128"/>
              </a:rPr>
              <a:t>３．支援者として求められる姿勢と支援にあたっての留意点</a:t>
            </a:r>
          </a:p>
        </p:txBody>
      </p:sp>
      <p:sp>
        <p:nvSpPr>
          <p:cNvPr id="4" name="正方形/長方形 3">
            <a:extLst>
              <a:ext uri="{FF2B5EF4-FFF2-40B4-BE49-F238E27FC236}">
                <a16:creationId xmlns:a16="http://schemas.microsoft.com/office/drawing/2014/main" id="{3AA883FB-D6CA-6716-7474-C2BA86432528}"/>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Ⅱ</a:t>
            </a:r>
            <a:r>
              <a:rPr kumimoji="1" lang="ja-JP" altLang="en-US" sz="1200" b="1" spc="150" dirty="0">
                <a:solidFill>
                  <a:schemeClr val="tx1"/>
                </a:solidFill>
                <a:latin typeface="メイリオ" panose="020B0604030504040204" pitchFamily="50" charset="-128"/>
                <a:ea typeface="メイリオ" panose="020B0604030504040204" pitchFamily="50" charset="-128"/>
              </a:rPr>
              <a:t>．ひきこもり状態にある方への支援にあたって</a:t>
            </a:r>
          </a:p>
        </p:txBody>
      </p:sp>
      <p:sp>
        <p:nvSpPr>
          <p:cNvPr id="7" name="正方形/長方形 6">
            <a:extLst>
              <a:ext uri="{FF2B5EF4-FFF2-40B4-BE49-F238E27FC236}">
                <a16:creationId xmlns:a16="http://schemas.microsoft.com/office/drawing/2014/main" id="{FF1C4192-731E-9F78-825B-E1E22D4A8FD7}"/>
              </a:ext>
            </a:extLst>
          </p:cNvPr>
          <p:cNvSpPr/>
          <p:nvPr/>
        </p:nvSpPr>
        <p:spPr>
          <a:xfrm>
            <a:off x="453000" y="1702425"/>
            <a:ext cx="9000000" cy="4623763"/>
          </a:xfrm>
          <a:prstGeom prst="rect">
            <a:avLst/>
          </a:prstGeom>
          <a:noFill/>
          <a:ln w="5715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en-US" altLang="ja-JP" sz="1600" spc="1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4BEBBCF8-8498-9E12-B7B0-ABC816F7A736}"/>
              </a:ext>
            </a:extLst>
          </p:cNvPr>
          <p:cNvSpPr/>
          <p:nvPr/>
        </p:nvSpPr>
        <p:spPr>
          <a:xfrm>
            <a:off x="4160680" y="1486425"/>
            <a:ext cx="1584641" cy="432000"/>
          </a:xfrm>
          <a:prstGeom prst="rect">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kumimoji="1" lang="en-US" altLang="ja-JP" sz="1600" spc="100" dirty="0">
                <a:solidFill>
                  <a:schemeClr val="tx1">
                    <a:lumMod val="85000"/>
                    <a:lumOff val="15000"/>
                  </a:schemeClr>
                </a:solidFill>
                <a:latin typeface="メイリオ" panose="020B0604030504040204" pitchFamily="50" charset="-128"/>
                <a:ea typeface="メイリオ" panose="020B0604030504040204" pitchFamily="50" charset="-128"/>
              </a:rPr>
              <a:t>4</a:t>
            </a:r>
            <a:r>
              <a:rPr kumimoji="1" lang="ja-JP" altLang="en-US" sz="1600" spc="100" dirty="0">
                <a:solidFill>
                  <a:schemeClr val="tx1">
                    <a:lumMod val="85000"/>
                    <a:lumOff val="15000"/>
                  </a:schemeClr>
                </a:solidFill>
                <a:latin typeface="メイリオ" panose="020B0604030504040204" pitchFamily="50" charset="-128"/>
                <a:ea typeface="メイリオ" panose="020B0604030504040204" pitchFamily="50" charset="-128"/>
              </a:rPr>
              <a:t>つの姿勢</a:t>
            </a:r>
            <a:endParaRPr kumimoji="1" lang="en-US" altLang="ja-JP" sz="1600" spc="1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DF99681B-952A-D1B7-BD6E-E547A802C1F3}"/>
              </a:ext>
            </a:extLst>
          </p:cNvPr>
          <p:cNvSpPr/>
          <p:nvPr/>
        </p:nvSpPr>
        <p:spPr>
          <a:xfrm>
            <a:off x="567073" y="2260061"/>
            <a:ext cx="5958696" cy="677422"/>
          </a:xfrm>
          <a:prstGeom prst="rect">
            <a:avLst/>
          </a:prstGeom>
          <a:noFill/>
          <a:ln w="38100">
            <a:noFill/>
            <a:prstDash val="sysDot"/>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lang="ja-JP" altLang="en-US" sz="2000" b="1" i="0" u="none" strike="noStrike" spc="300" dirty="0">
                <a:solidFill>
                  <a:srgbClr val="000000"/>
                </a:solidFill>
                <a:latin typeface="メイリオ" panose="020B0604030504040204" pitchFamily="50" charset="-128"/>
                <a:ea typeface="メイリオ" panose="020B0604030504040204" pitchFamily="50" charset="-128"/>
              </a:rPr>
              <a:t>＜姿勢その①＞</a:t>
            </a:r>
            <a:endParaRPr lang="en-US" altLang="ja-JP" sz="2000" b="1" i="0" u="none" strike="noStrike" spc="300" dirty="0">
              <a:solidFill>
                <a:srgbClr val="000000"/>
              </a:solidFill>
              <a:latin typeface="メイリオ" panose="020B0604030504040204" pitchFamily="50" charset="-128"/>
              <a:ea typeface="メイリオ" panose="020B0604030504040204" pitchFamily="50" charset="-128"/>
            </a:endParaRPr>
          </a:p>
          <a:p>
            <a:pPr>
              <a:defRPr/>
            </a:pPr>
            <a:r>
              <a:rPr lang="ja-JP" altLang="en-US" sz="2400" b="1" spc="300" dirty="0">
                <a:solidFill>
                  <a:srgbClr val="000000"/>
                </a:solidFill>
                <a:latin typeface="メイリオ" panose="020B0604030504040204" pitchFamily="50" charset="-128"/>
                <a:ea typeface="メイリオ" panose="020B0604030504040204" pitchFamily="50" charset="-128"/>
              </a:rPr>
              <a:t>　</a:t>
            </a:r>
            <a:r>
              <a:rPr lang="ja-JP" altLang="en-US" sz="2400" b="1" i="0" u="none" strike="noStrike" spc="300" dirty="0">
                <a:solidFill>
                  <a:srgbClr val="000000"/>
                </a:solidFill>
                <a:latin typeface="メイリオ" panose="020B0604030504040204" pitchFamily="50" charset="-128"/>
                <a:ea typeface="メイリオ" panose="020B0604030504040204" pitchFamily="50" charset="-128"/>
              </a:rPr>
              <a:t>敬意と労いは最大限に</a:t>
            </a:r>
            <a:endParaRPr lang="en-US" altLang="ja-JP" sz="2400" b="1" i="0" u="none" strike="noStrike" spc="300" dirty="0">
              <a:solidFill>
                <a:srgbClr val="000000"/>
              </a:solidFill>
              <a:latin typeface="メイリオ" panose="020B0604030504040204" pitchFamily="50" charset="-128"/>
              <a:ea typeface="メイリオ" panose="020B0604030504040204" pitchFamily="50" charset="-128"/>
            </a:endParaRPr>
          </a:p>
        </p:txBody>
      </p:sp>
      <p:sp>
        <p:nvSpPr>
          <p:cNvPr id="14" name="正方形/長方形 13">
            <a:extLst>
              <a:ext uri="{FF2B5EF4-FFF2-40B4-BE49-F238E27FC236}">
                <a16:creationId xmlns:a16="http://schemas.microsoft.com/office/drawing/2014/main" id="{4C115A2B-4744-3F1F-2657-03F6288BFA5E}"/>
              </a:ext>
            </a:extLst>
          </p:cNvPr>
          <p:cNvSpPr/>
          <p:nvPr/>
        </p:nvSpPr>
        <p:spPr>
          <a:xfrm>
            <a:off x="567073" y="3167239"/>
            <a:ext cx="6145661" cy="848157"/>
          </a:xfrm>
          <a:prstGeom prst="rect">
            <a:avLst/>
          </a:prstGeom>
          <a:noFill/>
          <a:ln w="38100">
            <a:noFill/>
            <a:prstDash val="sysDot"/>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lang="ja-JP" altLang="en-US" sz="2000" b="1" i="0" u="none" strike="noStrike" spc="300" dirty="0">
                <a:solidFill>
                  <a:srgbClr val="000000"/>
                </a:solidFill>
                <a:latin typeface="メイリオ" panose="020B0604030504040204" pitchFamily="50" charset="-128"/>
                <a:ea typeface="メイリオ" panose="020B0604030504040204" pitchFamily="50" charset="-128"/>
              </a:rPr>
              <a:t>＜姿勢その②＞</a:t>
            </a:r>
            <a:endParaRPr lang="en-US" altLang="ja-JP" sz="2000" b="1" i="0" u="none" strike="noStrike" spc="300" dirty="0">
              <a:solidFill>
                <a:srgbClr val="000000"/>
              </a:solidFill>
              <a:latin typeface="メイリオ" panose="020B0604030504040204" pitchFamily="50" charset="-128"/>
              <a:ea typeface="メイリオ" panose="020B0604030504040204" pitchFamily="50" charset="-128"/>
            </a:endParaRPr>
          </a:p>
          <a:p>
            <a:pPr>
              <a:defRPr/>
            </a:pPr>
            <a:r>
              <a:rPr lang="ja-JP" altLang="en-US" sz="2400" b="1" spc="300" dirty="0">
                <a:solidFill>
                  <a:srgbClr val="000000"/>
                </a:solidFill>
                <a:latin typeface="メイリオ" panose="020B0604030504040204" pitchFamily="50" charset="-128"/>
                <a:ea typeface="メイリオ" panose="020B0604030504040204" pitchFamily="50" charset="-128"/>
              </a:rPr>
              <a:t>　</a:t>
            </a:r>
            <a:r>
              <a:rPr lang="ja-JP" altLang="en-US" sz="2400" b="1" i="0" u="none" strike="noStrike" spc="300" dirty="0">
                <a:solidFill>
                  <a:srgbClr val="000000"/>
                </a:solidFill>
                <a:latin typeface="メイリオ" panose="020B0604030504040204" pitchFamily="50" charset="-128"/>
                <a:ea typeface="メイリオ" panose="020B0604030504040204" pitchFamily="50" charset="-128"/>
              </a:rPr>
              <a:t>尊重し、共に考える</a:t>
            </a:r>
            <a:endParaRPr kumimoji="1" lang="en-US" altLang="ja-JP" sz="2000" b="1" spc="3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16" name="正方形/長方形 15">
            <a:extLst>
              <a:ext uri="{FF2B5EF4-FFF2-40B4-BE49-F238E27FC236}">
                <a16:creationId xmlns:a16="http://schemas.microsoft.com/office/drawing/2014/main" id="{FBD868FA-6E5F-34FF-003E-B6692F1D3EA9}"/>
              </a:ext>
            </a:extLst>
          </p:cNvPr>
          <p:cNvSpPr/>
          <p:nvPr/>
        </p:nvSpPr>
        <p:spPr>
          <a:xfrm>
            <a:off x="567073" y="4245152"/>
            <a:ext cx="7002747" cy="560736"/>
          </a:xfrm>
          <a:prstGeom prst="rect">
            <a:avLst/>
          </a:prstGeom>
          <a:noFill/>
          <a:ln w="38100">
            <a:noFill/>
            <a:prstDash val="sysDot"/>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lang="ja-JP" altLang="en-US" sz="2000" b="1" i="0" u="none" strike="noStrike" spc="300" dirty="0">
                <a:solidFill>
                  <a:srgbClr val="000000"/>
                </a:solidFill>
                <a:latin typeface="メイリオ" panose="020B0604030504040204" pitchFamily="50" charset="-128"/>
                <a:ea typeface="メイリオ" panose="020B0604030504040204" pitchFamily="50" charset="-128"/>
              </a:rPr>
              <a:t>＜姿勢その③＞</a:t>
            </a:r>
            <a:endParaRPr lang="en-US" altLang="ja-JP" sz="2000" b="1" i="0" u="none" strike="noStrike" spc="300" dirty="0">
              <a:solidFill>
                <a:srgbClr val="000000"/>
              </a:solidFill>
              <a:latin typeface="メイリオ" panose="020B0604030504040204" pitchFamily="50" charset="-128"/>
              <a:ea typeface="メイリオ" panose="020B0604030504040204" pitchFamily="50" charset="-128"/>
            </a:endParaRPr>
          </a:p>
          <a:p>
            <a:pPr>
              <a:defRPr/>
            </a:pPr>
            <a:r>
              <a:rPr lang="ja-JP" altLang="en-US" sz="2400" b="1" spc="300" dirty="0">
                <a:solidFill>
                  <a:srgbClr val="000000"/>
                </a:solidFill>
                <a:latin typeface="メイリオ" panose="020B0604030504040204" pitchFamily="50" charset="-128"/>
                <a:ea typeface="メイリオ" panose="020B0604030504040204" pitchFamily="50" charset="-128"/>
              </a:rPr>
              <a:t>　</a:t>
            </a:r>
            <a:r>
              <a:rPr lang="ja-JP" altLang="en-US" sz="2400" b="1" i="0" u="none" strike="noStrike" spc="300" dirty="0">
                <a:solidFill>
                  <a:srgbClr val="000000"/>
                </a:solidFill>
                <a:latin typeface="メイリオ" panose="020B0604030504040204" pitchFamily="50" charset="-128"/>
                <a:ea typeface="メイリオ" panose="020B0604030504040204" pitchFamily="50" charset="-128"/>
              </a:rPr>
              <a:t>本質を見極め一歩ずつ支援する</a:t>
            </a:r>
            <a:endParaRPr kumimoji="1" lang="en-US" altLang="ja-JP" sz="2000" b="1" spc="3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17" name="正方形/長方形 16">
            <a:extLst>
              <a:ext uri="{FF2B5EF4-FFF2-40B4-BE49-F238E27FC236}">
                <a16:creationId xmlns:a16="http://schemas.microsoft.com/office/drawing/2014/main" id="{11861B95-8B4B-0F81-07F1-98498867F9CA}"/>
              </a:ext>
            </a:extLst>
          </p:cNvPr>
          <p:cNvSpPr/>
          <p:nvPr/>
        </p:nvSpPr>
        <p:spPr>
          <a:xfrm>
            <a:off x="567073" y="5035643"/>
            <a:ext cx="8671195" cy="769391"/>
          </a:xfrm>
          <a:prstGeom prst="rect">
            <a:avLst/>
          </a:prstGeom>
          <a:noFill/>
          <a:ln w="38100">
            <a:noFill/>
            <a:prstDash val="sysDot"/>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lang="ja-JP" altLang="en-US" sz="2000" b="1" i="0" u="none" strike="noStrike" spc="300" dirty="0">
                <a:solidFill>
                  <a:srgbClr val="000000"/>
                </a:solidFill>
                <a:latin typeface="メイリオ" panose="020B0604030504040204" pitchFamily="50" charset="-128"/>
                <a:ea typeface="メイリオ" panose="020B0604030504040204" pitchFamily="50" charset="-128"/>
              </a:rPr>
              <a:t>＜姿勢その④＞</a:t>
            </a:r>
            <a:endParaRPr lang="en-US" altLang="ja-JP" sz="2000" b="1" i="0" u="none" strike="noStrike" spc="300" dirty="0">
              <a:solidFill>
                <a:srgbClr val="000000"/>
              </a:solidFill>
              <a:latin typeface="メイリオ" panose="020B0604030504040204" pitchFamily="50" charset="-128"/>
              <a:ea typeface="メイリオ" panose="020B0604030504040204" pitchFamily="50" charset="-128"/>
            </a:endParaRPr>
          </a:p>
          <a:p>
            <a:pPr>
              <a:defRPr/>
            </a:pPr>
            <a:r>
              <a:rPr lang="ja-JP" altLang="en-US" sz="2400" b="1" spc="300" dirty="0">
                <a:solidFill>
                  <a:srgbClr val="000000"/>
                </a:solidFill>
                <a:latin typeface="メイリオ" panose="020B0604030504040204" pitchFamily="50" charset="-128"/>
                <a:ea typeface="メイリオ" panose="020B0604030504040204" pitchFamily="50" charset="-128"/>
              </a:rPr>
              <a:t>　</a:t>
            </a:r>
            <a:r>
              <a:rPr lang="ja-JP" altLang="en-US" sz="2400" b="1" i="0" u="none" strike="noStrike" spc="300" dirty="0">
                <a:solidFill>
                  <a:srgbClr val="000000"/>
                </a:solidFill>
                <a:latin typeface="メイリオ" panose="020B0604030504040204" pitchFamily="50" charset="-128"/>
                <a:ea typeface="メイリオ" panose="020B0604030504040204" pitchFamily="50" charset="-128"/>
              </a:rPr>
              <a:t>家族は本人の生活を支え、影響を与える存在である</a:t>
            </a:r>
            <a:endParaRPr kumimoji="1" lang="en-US" altLang="ja-JP" sz="2000" b="1" spc="3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56760145"/>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544A5D-B333-C9CE-F3BA-BB1BF9026715}"/>
            </a:ext>
          </a:extLst>
        </p:cNvPr>
        <p:cNvGrpSpPr/>
        <p:nvPr/>
      </p:nvGrpSpPr>
      <p:grpSpPr>
        <a:xfrm>
          <a:off x="0" y="0"/>
          <a:ext cx="0" cy="0"/>
          <a:chOff x="0" y="0"/>
          <a:chExt cx="0" cy="0"/>
        </a:xfrm>
      </p:grpSpPr>
      <p:sp>
        <p:nvSpPr>
          <p:cNvPr id="26626" name="スライド番号プレースホルダー 1">
            <a:extLst>
              <a:ext uri="{FF2B5EF4-FFF2-40B4-BE49-F238E27FC236}">
                <a16:creationId xmlns:a16="http://schemas.microsoft.com/office/drawing/2014/main" id="{D5BD6B9B-9D54-39E2-1133-6060BD0D42FF}"/>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25EA32A3-12AE-4078-B595-A45F3E9E30A4}" type="slidenum">
              <a:rPr lang="ja-JP" altLang="en-US" sz="1000">
                <a:solidFill>
                  <a:srgbClr val="898989"/>
                </a:solidFill>
              </a:rPr>
              <a:pPr>
                <a:lnSpc>
                  <a:spcPct val="100000"/>
                </a:lnSpc>
                <a:spcBef>
                  <a:spcPct val="0"/>
                </a:spcBef>
                <a:buFontTx/>
                <a:buNone/>
              </a:pPr>
              <a:t>13</a:t>
            </a:fld>
            <a:endParaRPr lang="ja-JP" altLang="en-US" sz="1000">
              <a:solidFill>
                <a:srgbClr val="898989"/>
              </a:solidFill>
            </a:endParaRPr>
          </a:p>
        </p:txBody>
      </p:sp>
      <p:sp>
        <p:nvSpPr>
          <p:cNvPr id="6" name="正方形/長方形 5">
            <a:extLst>
              <a:ext uri="{FF2B5EF4-FFF2-40B4-BE49-F238E27FC236}">
                <a16:creationId xmlns:a16="http://schemas.microsoft.com/office/drawing/2014/main" id="{D89DF9A8-9B5B-E4EB-C93E-3153C841B07F}"/>
              </a:ext>
            </a:extLst>
          </p:cNvPr>
          <p:cNvSpPr/>
          <p:nvPr/>
        </p:nvSpPr>
        <p:spPr>
          <a:xfrm>
            <a:off x="249439" y="681516"/>
            <a:ext cx="5958696" cy="677422"/>
          </a:xfrm>
          <a:prstGeom prst="rect">
            <a:avLst/>
          </a:prstGeom>
          <a:noFill/>
          <a:ln w="38100">
            <a:noFill/>
            <a:prstDash val="sysDot"/>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lang="ja-JP" altLang="en-US" sz="2000" b="1" i="0" u="none" strike="noStrike" spc="300" dirty="0">
                <a:solidFill>
                  <a:srgbClr val="000000"/>
                </a:solidFill>
                <a:latin typeface="メイリオ" panose="020B0604030504040204" pitchFamily="50" charset="-128"/>
                <a:ea typeface="メイリオ" panose="020B0604030504040204" pitchFamily="50" charset="-128"/>
              </a:rPr>
              <a:t>＜姿勢その①＞</a:t>
            </a:r>
            <a:endParaRPr lang="en-US" altLang="ja-JP" sz="2000" b="1" i="0" u="none" strike="noStrike" spc="300" dirty="0">
              <a:solidFill>
                <a:srgbClr val="000000"/>
              </a:solidFill>
              <a:latin typeface="メイリオ" panose="020B0604030504040204" pitchFamily="50" charset="-128"/>
              <a:ea typeface="メイリオ" panose="020B0604030504040204" pitchFamily="50" charset="-128"/>
            </a:endParaRPr>
          </a:p>
          <a:p>
            <a:pPr>
              <a:defRPr/>
            </a:pPr>
            <a:r>
              <a:rPr lang="ja-JP" altLang="en-US" sz="2400" b="1" spc="300" dirty="0">
                <a:solidFill>
                  <a:srgbClr val="000000"/>
                </a:solidFill>
                <a:latin typeface="メイリオ" panose="020B0604030504040204" pitchFamily="50" charset="-128"/>
                <a:ea typeface="メイリオ" panose="020B0604030504040204" pitchFamily="50" charset="-128"/>
              </a:rPr>
              <a:t>　</a:t>
            </a:r>
            <a:r>
              <a:rPr lang="ja-JP" altLang="en-US" sz="2400" b="1" i="0" u="none" strike="noStrike" spc="300" dirty="0">
                <a:solidFill>
                  <a:srgbClr val="000000"/>
                </a:solidFill>
                <a:latin typeface="メイリオ" panose="020B0604030504040204" pitchFamily="50" charset="-128"/>
                <a:ea typeface="メイリオ" panose="020B0604030504040204" pitchFamily="50" charset="-128"/>
              </a:rPr>
              <a:t>敬意と労いは最大限に</a:t>
            </a:r>
            <a:endParaRPr lang="en-US" altLang="ja-JP" sz="2400" b="1" i="0" u="none" strike="noStrike" spc="300" dirty="0">
              <a:solidFill>
                <a:srgbClr val="000000"/>
              </a:solidFill>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CC69D79F-3EAD-F0CB-1C92-A37BD025B8AC}"/>
              </a:ext>
            </a:extLst>
          </p:cNvPr>
          <p:cNvSpPr txBox="1"/>
          <p:nvPr/>
        </p:nvSpPr>
        <p:spPr>
          <a:xfrm>
            <a:off x="512153" y="1433539"/>
            <a:ext cx="8881695" cy="1631216"/>
          </a:xfrm>
          <a:prstGeom prst="rect">
            <a:avLst/>
          </a:prstGeom>
          <a:noFill/>
        </p:spPr>
        <p:txBody>
          <a:bodyPr wrap="square">
            <a:spAutoFit/>
          </a:bodyPr>
          <a:lstStyle/>
          <a:p>
            <a:r>
              <a:rPr lang="ja-JP" altLang="en-US" sz="1600" spc="100" dirty="0">
                <a:latin typeface="メイリオ" panose="020B0604030504040204" pitchFamily="50" charset="-128"/>
                <a:ea typeface="メイリオ" panose="020B0604030504040204" pitchFamily="50" charset="-128"/>
              </a:rPr>
              <a:t>　本人やその家族から初めて相談があった場合、支援者はどのような対応をしたらよいでしょうか。家族が窓口に相談に来た場合や、電話で問い合わせや相談が入った場合のいずれにおいても、まずは「この人なら話を聞いてもらえる」「相談しても大丈夫」と認識してもらうことが重要です。</a:t>
            </a:r>
            <a:endParaRPr lang="en-US" altLang="ja-JP" sz="1600" spc="100" dirty="0">
              <a:latin typeface="メイリオ" panose="020B0604030504040204" pitchFamily="50" charset="-128"/>
              <a:ea typeface="メイリオ" panose="020B0604030504040204" pitchFamily="50" charset="-128"/>
            </a:endParaRPr>
          </a:p>
          <a:p>
            <a:r>
              <a:rPr lang="ja-JP" altLang="en-US" sz="1600" spc="100" dirty="0">
                <a:latin typeface="メイリオ" panose="020B0604030504040204" pitchFamily="50" charset="-128"/>
                <a:ea typeface="メイリオ" panose="020B0604030504040204" pitchFamily="50" charset="-128"/>
              </a:rPr>
              <a:t>　そのためには、</a:t>
            </a:r>
            <a:r>
              <a:rPr lang="ja-JP" altLang="en-US" sz="1600" u="sng" spc="100" dirty="0">
                <a:latin typeface="メイリオ" panose="020B0604030504040204" pitchFamily="50" charset="-128"/>
                <a:ea typeface="メイリオ" panose="020B0604030504040204" pitchFamily="50" charset="-128"/>
              </a:rPr>
              <a:t>支援につながったことに対する労いや、「相談できたこと」に対して、最大限の敬意をあらわすことが不可欠</a:t>
            </a:r>
            <a:r>
              <a:rPr lang="ja-JP" altLang="en-US" sz="1600" spc="100" dirty="0">
                <a:latin typeface="メイリオ" panose="020B0604030504040204" pitchFamily="50" charset="-128"/>
                <a:ea typeface="メイリオ" panose="020B0604030504040204" pitchFamily="50" charset="-128"/>
              </a:rPr>
              <a:t>です。</a:t>
            </a:r>
          </a:p>
        </p:txBody>
      </p:sp>
      <p:sp>
        <p:nvSpPr>
          <p:cNvPr id="13" name="正方形/長方形 12">
            <a:extLst>
              <a:ext uri="{FF2B5EF4-FFF2-40B4-BE49-F238E27FC236}">
                <a16:creationId xmlns:a16="http://schemas.microsoft.com/office/drawing/2014/main" id="{B100E6BC-5736-C800-6B2F-D400409E8562}"/>
              </a:ext>
            </a:extLst>
          </p:cNvPr>
          <p:cNvSpPr/>
          <p:nvPr/>
        </p:nvSpPr>
        <p:spPr>
          <a:xfrm>
            <a:off x="249439" y="3523944"/>
            <a:ext cx="6145661" cy="848157"/>
          </a:xfrm>
          <a:prstGeom prst="rect">
            <a:avLst/>
          </a:prstGeom>
          <a:noFill/>
          <a:ln w="38100">
            <a:noFill/>
            <a:prstDash val="sysDot"/>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lang="ja-JP" altLang="en-US" sz="2000" b="1" i="0" u="none" strike="noStrike" spc="300" dirty="0">
                <a:solidFill>
                  <a:srgbClr val="000000"/>
                </a:solidFill>
                <a:latin typeface="メイリオ" panose="020B0604030504040204" pitchFamily="50" charset="-128"/>
                <a:ea typeface="メイリオ" panose="020B0604030504040204" pitchFamily="50" charset="-128"/>
              </a:rPr>
              <a:t>＜姿勢その②＞</a:t>
            </a:r>
            <a:endParaRPr lang="en-US" altLang="ja-JP" sz="2000" b="1" i="0" u="none" strike="noStrike" spc="300" dirty="0">
              <a:solidFill>
                <a:srgbClr val="000000"/>
              </a:solidFill>
              <a:latin typeface="メイリオ" panose="020B0604030504040204" pitchFamily="50" charset="-128"/>
              <a:ea typeface="メイリオ" panose="020B0604030504040204" pitchFamily="50" charset="-128"/>
            </a:endParaRPr>
          </a:p>
          <a:p>
            <a:pPr>
              <a:defRPr/>
            </a:pPr>
            <a:r>
              <a:rPr lang="ja-JP" altLang="en-US" sz="2400" b="1" spc="300" dirty="0">
                <a:solidFill>
                  <a:srgbClr val="000000"/>
                </a:solidFill>
                <a:latin typeface="メイリオ" panose="020B0604030504040204" pitchFamily="50" charset="-128"/>
                <a:ea typeface="メイリオ" panose="020B0604030504040204" pitchFamily="50" charset="-128"/>
              </a:rPr>
              <a:t>　</a:t>
            </a:r>
            <a:r>
              <a:rPr lang="ja-JP" altLang="en-US" sz="2400" b="1" i="0" u="none" strike="noStrike" spc="300" dirty="0">
                <a:solidFill>
                  <a:srgbClr val="000000"/>
                </a:solidFill>
                <a:latin typeface="メイリオ" panose="020B0604030504040204" pitchFamily="50" charset="-128"/>
                <a:ea typeface="メイリオ" panose="020B0604030504040204" pitchFamily="50" charset="-128"/>
              </a:rPr>
              <a:t>尊重し、共に考える</a:t>
            </a:r>
            <a:endParaRPr kumimoji="1" lang="en-US" altLang="ja-JP" sz="2000" b="1" spc="3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C19519E1-9091-FB4A-BD24-1F1F94C290F3}"/>
              </a:ext>
            </a:extLst>
          </p:cNvPr>
          <p:cNvSpPr txBox="1"/>
          <p:nvPr/>
        </p:nvSpPr>
        <p:spPr>
          <a:xfrm>
            <a:off x="512153" y="4376876"/>
            <a:ext cx="8881695" cy="1077218"/>
          </a:xfrm>
          <a:prstGeom prst="rect">
            <a:avLst/>
          </a:prstGeom>
          <a:noFill/>
        </p:spPr>
        <p:txBody>
          <a:bodyPr wrap="square">
            <a:spAutoFit/>
          </a:bodyPr>
          <a:lstStyle/>
          <a:p>
            <a:r>
              <a:rPr lang="ja-JP" altLang="en-US" sz="1600" spc="100" dirty="0">
                <a:latin typeface="メイリオ" panose="020B0604030504040204" pitchFamily="50" charset="-128"/>
                <a:ea typeface="メイリオ" panose="020B0604030504040204" pitchFamily="50" charset="-128"/>
              </a:rPr>
              <a:t>　ひきこもり支援においては、本人もその家族も、それぞれが自分自身の人生を歩むための支援を求めており、支援者側が考える支援を一方的に推しつけることがないよう、</a:t>
            </a:r>
            <a:r>
              <a:rPr lang="ja-JP" altLang="en-US" sz="1600" u="sng" spc="100" dirty="0">
                <a:latin typeface="メイリオ" panose="020B0604030504040204" pitchFamily="50" charset="-128"/>
                <a:ea typeface="メイリオ" panose="020B0604030504040204" pitchFamily="50" charset="-128"/>
              </a:rPr>
              <a:t>「相手を尊重し、共に考える」姿勢や、「本人や家族の意思を尊重する」</a:t>
            </a:r>
            <a:r>
              <a:rPr lang="ja-JP" altLang="en-US" sz="1600" spc="100" dirty="0">
                <a:latin typeface="メイリオ" panose="020B0604030504040204" pitchFamily="50" charset="-128"/>
                <a:ea typeface="メイリオ" panose="020B0604030504040204" pitchFamily="50" charset="-128"/>
              </a:rPr>
              <a:t>という視点が重要となります。</a:t>
            </a:r>
          </a:p>
        </p:txBody>
      </p:sp>
      <p:sp>
        <p:nvSpPr>
          <p:cNvPr id="17" name="テキスト ボックス 11">
            <a:extLst>
              <a:ext uri="{FF2B5EF4-FFF2-40B4-BE49-F238E27FC236}">
                <a16:creationId xmlns:a16="http://schemas.microsoft.com/office/drawing/2014/main" id="{02A82F86-FD64-2B94-0E33-49E89404B624}"/>
              </a:ext>
            </a:extLst>
          </p:cNvPr>
          <p:cNvSpPr txBox="1">
            <a:spLocks noChangeArrowheads="1"/>
          </p:cNvSpPr>
          <p:nvPr/>
        </p:nvSpPr>
        <p:spPr bwMode="auto">
          <a:xfrm>
            <a:off x="76200" y="6713538"/>
            <a:ext cx="8207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出典：厚生労働省</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ひきこもり支援ハンドブック～寄り添うための羅針盤～ </a:t>
            </a:r>
            <a:r>
              <a:rPr lang="en-US" altLang="ja-JP" sz="1000" dirty="0">
                <a:latin typeface="メイリオ" panose="020B0604030504040204" pitchFamily="50" charset="-128"/>
                <a:ea typeface="メイリオ" panose="020B0604030504040204" pitchFamily="50" charset="-128"/>
              </a:rPr>
              <a:t>』,p23</a:t>
            </a:r>
            <a:endParaRPr lang="ja-JP" altLang="en-US" sz="1000" dirty="0">
              <a:latin typeface="メイリオ" panose="020B0604030504040204" pitchFamily="50" charset="-128"/>
              <a:ea typeface="メイリオ" panose="020B0604030504040204" pitchFamily="50" charset="-128"/>
            </a:endParaRPr>
          </a:p>
        </p:txBody>
      </p:sp>
      <p:cxnSp>
        <p:nvCxnSpPr>
          <p:cNvPr id="19" name="直線コネクタ 18">
            <a:extLst>
              <a:ext uri="{FF2B5EF4-FFF2-40B4-BE49-F238E27FC236}">
                <a16:creationId xmlns:a16="http://schemas.microsoft.com/office/drawing/2014/main" id="{6A692B9A-2733-AAE8-C8FE-81FF6D6E463B}"/>
              </a:ext>
            </a:extLst>
          </p:cNvPr>
          <p:cNvCxnSpPr>
            <a:cxnSpLocks/>
          </p:cNvCxnSpPr>
          <p:nvPr/>
        </p:nvCxnSpPr>
        <p:spPr>
          <a:xfrm>
            <a:off x="558264" y="1358938"/>
            <a:ext cx="4320000" cy="0"/>
          </a:xfrm>
          <a:prstGeom prst="line">
            <a:avLst/>
          </a:prstGeom>
          <a:ln w="762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BD846A6D-D7CA-197A-748A-276C677547E4}"/>
              </a:ext>
            </a:extLst>
          </p:cNvPr>
          <p:cNvCxnSpPr>
            <a:cxnSpLocks/>
          </p:cNvCxnSpPr>
          <p:nvPr/>
        </p:nvCxnSpPr>
        <p:spPr>
          <a:xfrm>
            <a:off x="512153" y="4283414"/>
            <a:ext cx="4320000" cy="0"/>
          </a:xfrm>
          <a:prstGeom prst="line">
            <a:avLst/>
          </a:prstGeom>
          <a:ln w="762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7F23DD31-2EA8-2CED-0290-C342EABC3D06}"/>
              </a:ext>
            </a:extLst>
          </p:cNvPr>
          <p:cNvSpPr/>
          <p:nvPr/>
        </p:nvSpPr>
        <p:spPr>
          <a:xfrm>
            <a:off x="143290" y="263626"/>
            <a:ext cx="1028843" cy="311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（続き）</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80847854"/>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0676D-0099-225F-6758-735156752929}"/>
            </a:ext>
          </a:extLst>
        </p:cNvPr>
        <p:cNvGrpSpPr/>
        <p:nvPr/>
      </p:nvGrpSpPr>
      <p:grpSpPr>
        <a:xfrm>
          <a:off x="0" y="0"/>
          <a:ext cx="0" cy="0"/>
          <a:chOff x="0" y="0"/>
          <a:chExt cx="0" cy="0"/>
        </a:xfrm>
      </p:grpSpPr>
      <p:sp>
        <p:nvSpPr>
          <p:cNvPr id="26626" name="スライド番号プレースホルダー 1">
            <a:extLst>
              <a:ext uri="{FF2B5EF4-FFF2-40B4-BE49-F238E27FC236}">
                <a16:creationId xmlns:a16="http://schemas.microsoft.com/office/drawing/2014/main" id="{63BA6779-2537-357E-8FDE-D9A829EB7FF7}"/>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25EA32A3-12AE-4078-B595-A45F3E9E30A4}" type="slidenum">
              <a:rPr lang="ja-JP" altLang="en-US" sz="1000">
                <a:solidFill>
                  <a:srgbClr val="898989"/>
                </a:solidFill>
              </a:rPr>
              <a:pPr>
                <a:lnSpc>
                  <a:spcPct val="100000"/>
                </a:lnSpc>
                <a:spcBef>
                  <a:spcPct val="0"/>
                </a:spcBef>
                <a:buFontTx/>
                <a:buNone/>
              </a:pPr>
              <a:t>14</a:t>
            </a:fld>
            <a:endParaRPr lang="ja-JP" altLang="en-US" sz="1000">
              <a:solidFill>
                <a:srgbClr val="898989"/>
              </a:solidFill>
            </a:endParaRPr>
          </a:p>
        </p:txBody>
      </p:sp>
      <p:sp>
        <p:nvSpPr>
          <p:cNvPr id="6" name="正方形/長方形 5">
            <a:extLst>
              <a:ext uri="{FF2B5EF4-FFF2-40B4-BE49-F238E27FC236}">
                <a16:creationId xmlns:a16="http://schemas.microsoft.com/office/drawing/2014/main" id="{E22D6C70-A69F-464E-BC99-94CFA4357A1F}"/>
              </a:ext>
            </a:extLst>
          </p:cNvPr>
          <p:cNvSpPr/>
          <p:nvPr/>
        </p:nvSpPr>
        <p:spPr>
          <a:xfrm>
            <a:off x="249439" y="681516"/>
            <a:ext cx="5958696" cy="677422"/>
          </a:xfrm>
          <a:prstGeom prst="rect">
            <a:avLst/>
          </a:prstGeom>
          <a:noFill/>
          <a:ln w="38100">
            <a:noFill/>
            <a:prstDash val="sysDot"/>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lang="ja-JP" altLang="en-US" sz="2000" b="1" i="0" u="none" strike="noStrike" spc="300" dirty="0">
                <a:solidFill>
                  <a:srgbClr val="000000"/>
                </a:solidFill>
                <a:latin typeface="メイリオ" panose="020B0604030504040204" pitchFamily="50" charset="-128"/>
                <a:ea typeface="メイリオ" panose="020B0604030504040204" pitchFamily="50" charset="-128"/>
              </a:rPr>
              <a:t>＜姿勢その③＞</a:t>
            </a:r>
            <a:endParaRPr lang="en-US" altLang="ja-JP" sz="2000" b="1" i="0" u="none" strike="noStrike" spc="300" dirty="0">
              <a:solidFill>
                <a:srgbClr val="000000"/>
              </a:solidFill>
              <a:latin typeface="メイリオ" panose="020B0604030504040204" pitchFamily="50" charset="-128"/>
              <a:ea typeface="メイリオ" panose="020B0604030504040204" pitchFamily="50" charset="-128"/>
            </a:endParaRPr>
          </a:p>
          <a:p>
            <a:pPr>
              <a:defRPr/>
            </a:pPr>
            <a:r>
              <a:rPr lang="ja-JP" altLang="en-US" sz="2400" b="1" spc="300" dirty="0">
                <a:solidFill>
                  <a:srgbClr val="000000"/>
                </a:solidFill>
                <a:latin typeface="メイリオ" panose="020B0604030504040204" pitchFamily="50" charset="-128"/>
                <a:ea typeface="メイリオ" panose="020B0604030504040204" pitchFamily="50" charset="-128"/>
              </a:rPr>
              <a:t>　</a:t>
            </a:r>
            <a:r>
              <a:rPr lang="ja-JP" altLang="en-US" sz="2400" b="1" i="0" u="none" strike="noStrike" spc="300" dirty="0">
                <a:solidFill>
                  <a:srgbClr val="000000"/>
                </a:solidFill>
                <a:latin typeface="メイリオ" panose="020B0604030504040204" pitchFamily="50" charset="-128"/>
                <a:ea typeface="メイリオ" panose="020B0604030504040204" pitchFamily="50" charset="-128"/>
              </a:rPr>
              <a:t>本質を見極め一歩ずつ支援する</a:t>
            </a:r>
            <a:endParaRPr kumimoji="1" lang="en-US" altLang="ja-JP" sz="2000" b="1" spc="3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4C3E68AD-DC61-C8CD-A1C3-D3AE2BFE92E2}"/>
              </a:ext>
            </a:extLst>
          </p:cNvPr>
          <p:cNvSpPr txBox="1"/>
          <p:nvPr/>
        </p:nvSpPr>
        <p:spPr>
          <a:xfrm>
            <a:off x="512153" y="1433539"/>
            <a:ext cx="9103485" cy="1077218"/>
          </a:xfrm>
          <a:prstGeom prst="rect">
            <a:avLst/>
          </a:prstGeom>
          <a:noFill/>
        </p:spPr>
        <p:txBody>
          <a:bodyPr wrap="square">
            <a:spAutoFit/>
          </a:bodyPr>
          <a:lstStyle/>
          <a:p>
            <a:r>
              <a:rPr lang="ja-JP" altLang="en-US" sz="1600" spc="100" dirty="0">
                <a:latin typeface="メイリオ" panose="020B0604030504040204" pitchFamily="50" charset="-128"/>
                <a:ea typeface="メイリオ" panose="020B0604030504040204" pitchFamily="50" charset="-128"/>
              </a:rPr>
              <a:t>　一方で、支援を行うなかで本人や家族の希望や思い、意思や意向、考えは日々揺れ動き</a:t>
            </a:r>
            <a:br>
              <a:rPr lang="en-US" altLang="ja-JP" sz="1600" spc="100" dirty="0">
                <a:latin typeface="メイリオ" panose="020B0604030504040204" pitchFamily="50" charset="-128"/>
                <a:ea typeface="メイリオ" panose="020B0604030504040204" pitchFamily="50" charset="-128"/>
              </a:rPr>
            </a:br>
            <a:r>
              <a:rPr lang="ja-JP" altLang="en-US" sz="1600" spc="100" dirty="0">
                <a:latin typeface="メイリオ" panose="020B0604030504040204" pitchFamily="50" charset="-128"/>
                <a:ea typeface="メイリオ" panose="020B0604030504040204" pitchFamily="50" charset="-128"/>
              </a:rPr>
              <a:t>ます。相談窓口において、今日話していたことが翌日には変わってしまうこともあります。</a:t>
            </a:r>
            <a:endParaRPr lang="en-US" altLang="ja-JP" sz="1600" spc="100" dirty="0">
              <a:latin typeface="メイリオ" panose="020B0604030504040204" pitchFamily="50" charset="-128"/>
              <a:ea typeface="メイリオ" panose="020B0604030504040204" pitchFamily="50" charset="-128"/>
            </a:endParaRPr>
          </a:p>
          <a:p>
            <a:r>
              <a:rPr lang="ja-JP" altLang="en-US" sz="1600" spc="100" dirty="0">
                <a:latin typeface="メイリオ" panose="020B0604030504040204" pitchFamily="50" charset="-128"/>
                <a:ea typeface="メイリオ" panose="020B0604030504040204" pitchFamily="50" charset="-128"/>
              </a:rPr>
              <a:t>　支援者は、その</a:t>
            </a:r>
            <a:r>
              <a:rPr lang="ja-JP" altLang="en-US" sz="1600" u="sng" spc="100" dirty="0">
                <a:latin typeface="メイリオ" panose="020B0604030504040204" pitchFamily="50" charset="-128"/>
                <a:ea typeface="メイリオ" panose="020B0604030504040204" pitchFamily="50" charset="-128"/>
              </a:rPr>
              <a:t>本人や家族の気持ちの「ゆらぎ」に寄り添い</a:t>
            </a:r>
            <a:r>
              <a:rPr lang="ja-JP" altLang="en-US" sz="1600" spc="100" dirty="0">
                <a:latin typeface="メイリオ" panose="020B0604030504040204" pitchFamily="50" charset="-128"/>
                <a:ea typeface="メイリオ" panose="020B0604030504040204" pitchFamily="50" charset="-128"/>
              </a:rPr>
              <a:t>、その「ゆらぎ」の背景や</a:t>
            </a:r>
            <a:br>
              <a:rPr lang="en-US" altLang="ja-JP" sz="1600" spc="100" dirty="0">
                <a:latin typeface="メイリオ" panose="020B0604030504040204" pitchFamily="50" charset="-128"/>
                <a:ea typeface="メイリオ" panose="020B0604030504040204" pitchFamily="50" charset="-128"/>
              </a:rPr>
            </a:br>
            <a:r>
              <a:rPr lang="ja-JP" altLang="en-US" sz="1600" spc="100" dirty="0">
                <a:latin typeface="メイリオ" panose="020B0604030504040204" pitchFamily="50" charset="-128"/>
                <a:ea typeface="メイリオ" panose="020B0604030504040204" pitchFamily="50" charset="-128"/>
              </a:rPr>
              <a:t>理由、意味を考え、</a:t>
            </a:r>
            <a:r>
              <a:rPr lang="ja-JP" altLang="en-US" sz="1600" u="sng" spc="100" dirty="0">
                <a:latin typeface="メイリオ" panose="020B0604030504040204" pitchFamily="50" charset="-128"/>
                <a:ea typeface="メイリオ" panose="020B0604030504040204" pitchFamily="50" charset="-128"/>
              </a:rPr>
              <a:t>本質を見極め一歩ずつ支援していくこと</a:t>
            </a:r>
            <a:r>
              <a:rPr lang="ja-JP" altLang="en-US" sz="1600" spc="100" dirty="0">
                <a:latin typeface="メイリオ" panose="020B0604030504040204" pitchFamily="50" charset="-128"/>
                <a:ea typeface="メイリオ" panose="020B0604030504040204" pitchFamily="50" charset="-128"/>
              </a:rPr>
              <a:t>が必要となります。</a:t>
            </a:r>
          </a:p>
        </p:txBody>
      </p:sp>
      <p:sp>
        <p:nvSpPr>
          <p:cNvPr id="13" name="正方形/長方形 12">
            <a:extLst>
              <a:ext uri="{FF2B5EF4-FFF2-40B4-BE49-F238E27FC236}">
                <a16:creationId xmlns:a16="http://schemas.microsoft.com/office/drawing/2014/main" id="{D62E5226-5FE0-1A14-15F9-D2EC2AF61B7E}"/>
              </a:ext>
            </a:extLst>
          </p:cNvPr>
          <p:cNvSpPr/>
          <p:nvPr/>
        </p:nvSpPr>
        <p:spPr>
          <a:xfrm>
            <a:off x="249439" y="2678342"/>
            <a:ext cx="8881695" cy="848157"/>
          </a:xfrm>
          <a:prstGeom prst="rect">
            <a:avLst/>
          </a:prstGeom>
          <a:noFill/>
          <a:ln w="38100">
            <a:noFill/>
            <a:prstDash val="sysDot"/>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lang="ja-JP" altLang="en-US" sz="2000" b="1" i="0" u="none" strike="noStrike" spc="300" dirty="0">
                <a:solidFill>
                  <a:srgbClr val="000000"/>
                </a:solidFill>
                <a:latin typeface="メイリオ" panose="020B0604030504040204" pitchFamily="50" charset="-128"/>
                <a:ea typeface="メイリオ" panose="020B0604030504040204" pitchFamily="50" charset="-128"/>
              </a:rPr>
              <a:t>＜姿勢その④＞</a:t>
            </a:r>
            <a:endParaRPr lang="en-US" altLang="ja-JP" sz="2000" b="1" i="0" u="none" strike="noStrike" spc="300" dirty="0">
              <a:solidFill>
                <a:srgbClr val="000000"/>
              </a:solidFill>
              <a:latin typeface="メイリオ" panose="020B0604030504040204" pitchFamily="50" charset="-128"/>
              <a:ea typeface="メイリオ" panose="020B0604030504040204" pitchFamily="50" charset="-128"/>
            </a:endParaRPr>
          </a:p>
          <a:p>
            <a:pPr>
              <a:defRPr/>
            </a:pPr>
            <a:r>
              <a:rPr lang="ja-JP" altLang="en-US" sz="2400" b="1" spc="300" dirty="0">
                <a:solidFill>
                  <a:srgbClr val="000000"/>
                </a:solidFill>
                <a:latin typeface="メイリオ" panose="020B0604030504040204" pitchFamily="50" charset="-128"/>
                <a:ea typeface="メイリオ" panose="020B0604030504040204" pitchFamily="50" charset="-128"/>
              </a:rPr>
              <a:t>　</a:t>
            </a:r>
            <a:r>
              <a:rPr lang="ja-JP" altLang="en-US" sz="2400" b="1" i="0" u="none" strike="noStrike" spc="300" dirty="0">
                <a:solidFill>
                  <a:srgbClr val="000000"/>
                </a:solidFill>
                <a:latin typeface="メイリオ" panose="020B0604030504040204" pitchFamily="50" charset="-128"/>
                <a:ea typeface="メイリオ" panose="020B0604030504040204" pitchFamily="50" charset="-128"/>
              </a:rPr>
              <a:t>家族は本人の生活を支え、影響を与える存在である</a:t>
            </a:r>
            <a:endParaRPr kumimoji="1" lang="en-US" altLang="ja-JP" sz="2000" b="1" spc="3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40D84CBA-A78F-AC30-7825-04ACBFCB6206}"/>
              </a:ext>
            </a:extLst>
          </p:cNvPr>
          <p:cNvSpPr txBox="1"/>
          <p:nvPr/>
        </p:nvSpPr>
        <p:spPr>
          <a:xfrm>
            <a:off x="512153" y="3526499"/>
            <a:ext cx="8881695" cy="3046988"/>
          </a:xfrm>
          <a:prstGeom prst="rect">
            <a:avLst/>
          </a:prstGeom>
          <a:noFill/>
        </p:spPr>
        <p:txBody>
          <a:bodyPr wrap="square">
            <a:spAutoFit/>
          </a:bodyPr>
          <a:lstStyle/>
          <a:p>
            <a:r>
              <a:rPr lang="ja-JP" altLang="en-US" sz="1600" spc="100" dirty="0">
                <a:latin typeface="メイリオ" panose="020B0604030504040204" pitchFamily="50" charset="-128"/>
                <a:ea typeface="メイリオ" panose="020B0604030504040204" pitchFamily="50" charset="-128"/>
              </a:rPr>
              <a:t>　本人は相談に出向くことが難しい事が多く、家族からの相談を受けることが多いです。家族は、「ひきこもり状態をすぐに解決してほしい」、「就労し自立してほしい」などといった迅速な状態の改善を求めることがあるでしょう。しかし、実際の支援の過程では、</a:t>
            </a:r>
            <a:r>
              <a:rPr lang="ja-JP" altLang="en-US" sz="1600" u="sng" spc="100" dirty="0">
                <a:latin typeface="メイリオ" panose="020B0604030504040204" pitchFamily="50" charset="-128"/>
                <a:ea typeface="メイリオ" panose="020B0604030504040204" pitchFamily="50" charset="-128"/>
              </a:rPr>
              <a:t>家族も本人の思いを理解するプロセスが必要</a:t>
            </a:r>
            <a:r>
              <a:rPr lang="ja-JP" altLang="en-US" sz="1600" spc="100" dirty="0">
                <a:latin typeface="メイリオ" panose="020B0604030504040204" pitchFamily="50" charset="-128"/>
                <a:ea typeface="メイリオ" panose="020B0604030504040204" pitchFamily="50" charset="-128"/>
              </a:rPr>
              <a:t>であり、支援は非常に長期間に渡ります。そのため、相談に来る家族は、「ひきこもり状態から脱却できない」ことをもって、相談している意味がない、相談しても何も変わらないと感じてしまうこともあります。</a:t>
            </a:r>
            <a:endParaRPr lang="en-US" altLang="ja-JP" sz="1600" spc="100" dirty="0">
              <a:latin typeface="メイリオ" panose="020B0604030504040204" pitchFamily="50" charset="-128"/>
              <a:ea typeface="メイリオ" panose="020B0604030504040204" pitchFamily="50" charset="-128"/>
            </a:endParaRPr>
          </a:p>
          <a:p>
            <a:r>
              <a:rPr lang="ja-JP" altLang="en-US" sz="1600" spc="100" dirty="0">
                <a:latin typeface="メイリオ" panose="020B0604030504040204" pitchFamily="50" charset="-128"/>
                <a:ea typeface="メイリオ" panose="020B0604030504040204" pitchFamily="50" charset="-128"/>
              </a:rPr>
              <a:t>　そのような時こそ、本人の苦しい思いの背景を丁寧に説明し、なぜその状況から動けないのかなどを家族自身にも考えてもらうことが重要です。</a:t>
            </a:r>
            <a:r>
              <a:rPr lang="ja-JP" altLang="en-US" sz="1600" u="sng" spc="100" dirty="0">
                <a:latin typeface="メイリオ" panose="020B0604030504040204" pitchFamily="50" charset="-128"/>
                <a:ea typeface="メイリオ" panose="020B0604030504040204" pitchFamily="50" charset="-128"/>
              </a:rPr>
              <a:t>家族は、本人にとって一番身近な存在であることが多く、生活を支えながら、本人の思いを受け止めることで、本人支援に大きな影響を与える存在です。</a:t>
            </a:r>
            <a:r>
              <a:rPr lang="ja-JP" altLang="en-US" sz="1600" spc="100" dirty="0">
                <a:latin typeface="メイリオ" panose="020B0604030504040204" pitchFamily="50" charset="-128"/>
                <a:ea typeface="メイリオ" panose="020B0604030504040204" pitchFamily="50" charset="-128"/>
              </a:rPr>
              <a:t>また、場合によっては協働の支援者として本人を支援する存在にもなり得ることを理解し、家族支援は大きな意味を持っていると理解することが重要です。</a:t>
            </a:r>
          </a:p>
        </p:txBody>
      </p:sp>
      <p:sp>
        <p:nvSpPr>
          <p:cNvPr id="2" name="テキスト ボックス 11">
            <a:extLst>
              <a:ext uri="{FF2B5EF4-FFF2-40B4-BE49-F238E27FC236}">
                <a16:creationId xmlns:a16="http://schemas.microsoft.com/office/drawing/2014/main" id="{5653E88D-03B9-B40D-55B5-64344A8EB859}"/>
              </a:ext>
            </a:extLst>
          </p:cNvPr>
          <p:cNvSpPr txBox="1">
            <a:spLocks noChangeArrowheads="1"/>
          </p:cNvSpPr>
          <p:nvPr/>
        </p:nvSpPr>
        <p:spPr bwMode="auto">
          <a:xfrm>
            <a:off x="76200" y="6713538"/>
            <a:ext cx="8207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出典：厚生労働省</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ひきこもり支援ハンドブック～寄り添うための羅針盤～ </a:t>
            </a:r>
            <a:r>
              <a:rPr lang="en-US" altLang="ja-JP" sz="1000" dirty="0">
                <a:latin typeface="メイリオ" panose="020B0604030504040204" pitchFamily="50" charset="-128"/>
                <a:ea typeface="メイリオ" panose="020B0604030504040204" pitchFamily="50" charset="-128"/>
              </a:rPr>
              <a:t>』,p23</a:t>
            </a:r>
            <a:endParaRPr lang="ja-JP" altLang="en-US" sz="1000" dirty="0">
              <a:latin typeface="メイリオ" panose="020B0604030504040204" pitchFamily="50" charset="-128"/>
              <a:ea typeface="メイリオ" panose="020B0604030504040204" pitchFamily="50" charset="-128"/>
            </a:endParaRPr>
          </a:p>
        </p:txBody>
      </p:sp>
      <p:cxnSp>
        <p:nvCxnSpPr>
          <p:cNvPr id="7" name="直線コネクタ 6">
            <a:extLst>
              <a:ext uri="{FF2B5EF4-FFF2-40B4-BE49-F238E27FC236}">
                <a16:creationId xmlns:a16="http://schemas.microsoft.com/office/drawing/2014/main" id="{2F82F352-CEE7-A79F-7D69-B5E95747CF72}"/>
              </a:ext>
            </a:extLst>
          </p:cNvPr>
          <p:cNvCxnSpPr>
            <a:cxnSpLocks/>
          </p:cNvCxnSpPr>
          <p:nvPr/>
        </p:nvCxnSpPr>
        <p:spPr>
          <a:xfrm>
            <a:off x="512153" y="1370341"/>
            <a:ext cx="5220000" cy="0"/>
          </a:xfrm>
          <a:prstGeom prst="line">
            <a:avLst/>
          </a:prstGeom>
          <a:ln w="762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DFC11C17-4F1D-0BA9-D3F1-621C5FC2B425}"/>
              </a:ext>
            </a:extLst>
          </p:cNvPr>
          <p:cNvCxnSpPr>
            <a:cxnSpLocks/>
          </p:cNvCxnSpPr>
          <p:nvPr/>
        </p:nvCxnSpPr>
        <p:spPr>
          <a:xfrm>
            <a:off x="633000" y="3468747"/>
            <a:ext cx="8028000" cy="0"/>
          </a:xfrm>
          <a:prstGeom prst="line">
            <a:avLst/>
          </a:prstGeom>
          <a:ln w="762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35FD63C0-C19E-ED84-933F-CFDBEB4AD490}"/>
              </a:ext>
            </a:extLst>
          </p:cNvPr>
          <p:cNvSpPr/>
          <p:nvPr/>
        </p:nvSpPr>
        <p:spPr>
          <a:xfrm>
            <a:off x="143290" y="263626"/>
            <a:ext cx="1028843" cy="311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（続き）</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43150325"/>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86C40-D0DB-E5ED-2BD4-E911FECFA8F2}"/>
            </a:ext>
          </a:extLst>
        </p:cNvPr>
        <p:cNvGrpSpPr/>
        <p:nvPr/>
      </p:nvGrpSpPr>
      <p:grpSpPr>
        <a:xfrm>
          <a:off x="0" y="0"/>
          <a:ext cx="0" cy="0"/>
          <a:chOff x="0" y="0"/>
          <a:chExt cx="0" cy="0"/>
        </a:xfrm>
      </p:grpSpPr>
      <p:sp>
        <p:nvSpPr>
          <p:cNvPr id="26626" name="スライド番号プレースホルダー 1">
            <a:extLst>
              <a:ext uri="{FF2B5EF4-FFF2-40B4-BE49-F238E27FC236}">
                <a16:creationId xmlns:a16="http://schemas.microsoft.com/office/drawing/2014/main" id="{1701E78E-5501-9E89-F1AD-1A2FED8F28D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25EA32A3-12AE-4078-B595-A45F3E9E30A4}" type="slidenum">
              <a:rPr lang="ja-JP" altLang="en-US" sz="1000">
                <a:solidFill>
                  <a:srgbClr val="898989"/>
                </a:solidFill>
              </a:rPr>
              <a:pPr>
                <a:lnSpc>
                  <a:spcPct val="100000"/>
                </a:lnSpc>
                <a:spcBef>
                  <a:spcPct val="0"/>
                </a:spcBef>
                <a:buFontTx/>
                <a:buNone/>
              </a:pPr>
              <a:t>15</a:t>
            </a:fld>
            <a:endParaRPr lang="ja-JP" altLang="en-US" sz="1000">
              <a:solidFill>
                <a:srgbClr val="898989"/>
              </a:solidFill>
            </a:endParaRPr>
          </a:p>
        </p:txBody>
      </p:sp>
      <p:sp>
        <p:nvSpPr>
          <p:cNvPr id="7" name="正方形/長方形 6">
            <a:extLst>
              <a:ext uri="{FF2B5EF4-FFF2-40B4-BE49-F238E27FC236}">
                <a16:creationId xmlns:a16="http://schemas.microsoft.com/office/drawing/2014/main" id="{9C502A17-B6FF-5A03-383D-362259DBF105}"/>
              </a:ext>
            </a:extLst>
          </p:cNvPr>
          <p:cNvSpPr/>
          <p:nvPr/>
        </p:nvSpPr>
        <p:spPr>
          <a:xfrm>
            <a:off x="453000" y="706776"/>
            <a:ext cx="9000000" cy="5530395"/>
          </a:xfrm>
          <a:prstGeom prst="rect">
            <a:avLst/>
          </a:prstGeom>
          <a:noFill/>
          <a:ln w="571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en-US" altLang="ja-JP" sz="1600" spc="1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42465DCF-47E0-DA92-E4B1-49324A59457C}"/>
              </a:ext>
            </a:extLst>
          </p:cNvPr>
          <p:cNvSpPr/>
          <p:nvPr/>
        </p:nvSpPr>
        <p:spPr>
          <a:xfrm>
            <a:off x="4160679" y="490776"/>
            <a:ext cx="1584641" cy="432000"/>
          </a:xfrm>
          <a:prstGeom prst="rect">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kumimoji="1" lang="ja-JP" altLang="en-US" sz="1600" spc="100" dirty="0">
                <a:solidFill>
                  <a:schemeClr val="tx1">
                    <a:lumMod val="85000"/>
                    <a:lumOff val="15000"/>
                  </a:schemeClr>
                </a:solidFill>
                <a:latin typeface="メイリオ" panose="020B0604030504040204" pitchFamily="50" charset="-128"/>
                <a:ea typeface="メイリオ" panose="020B0604030504040204" pitchFamily="50" charset="-128"/>
              </a:rPr>
              <a:t>６つの留意点</a:t>
            </a:r>
            <a:endParaRPr kumimoji="1" lang="en-US" altLang="ja-JP" sz="1600" spc="1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2DF07349-13B6-6046-A034-BC93130F2EE5}"/>
              </a:ext>
            </a:extLst>
          </p:cNvPr>
          <p:cNvSpPr/>
          <p:nvPr/>
        </p:nvSpPr>
        <p:spPr>
          <a:xfrm>
            <a:off x="567073" y="1121472"/>
            <a:ext cx="8201542" cy="684000"/>
          </a:xfrm>
          <a:prstGeom prst="rect">
            <a:avLst/>
          </a:prstGeom>
          <a:noFill/>
          <a:ln w="38100">
            <a:noFill/>
            <a:prstDash val="sysDot"/>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lang="ja-JP" altLang="en-US" sz="2000" b="1" i="0" u="none" strike="noStrike" spc="300" dirty="0">
                <a:solidFill>
                  <a:srgbClr val="000000"/>
                </a:solidFill>
                <a:latin typeface="メイリオ" panose="020B0604030504040204" pitchFamily="50" charset="-128"/>
                <a:ea typeface="メイリオ" panose="020B0604030504040204" pitchFamily="50" charset="-128"/>
              </a:rPr>
              <a:t>＜留意点その①＞</a:t>
            </a:r>
            <a:endParaRPr lang="en-US" altLang="ja-JP" sz="2000" b="1" i="0" u="none" strike="noStrike" spc="300" dirty="0">
              <a:solidFill>
                <a:srgbClr val="000000"/>
              </a:solidFill>
              <a:latin typeface="メイリオ" panose="020B0604030504040204" pitchFamily="50" charset="-128"/>
              <a:ea typeface="メイリオ" panose="020B0604030504040204" pitchFamily="50" charset="-128"/>
            </a:endParaRPr>
          </a:p>
          <a:p>
            <a:pPr>
              <a:defRPr/>
            </a:pPr>
            <a:r>
              <a:rPr lang="ja-JP" altLang="en-US" sz="2400" b="1" spc="300" dirty="0">
                <a:solidFill>
                  <a:srgbClr val="000000"/>
                </a:solidFill>
                <a:latin typeface="メイリオ" panose="020B0604030504040204" pitchFamily="50" charset="-128"/>
                <a:ea typeface="メイリオ" panose="020B0604030504040204" pitchFamily="50" charset="-128"/>
              </a:rPr>
              <a:t>　</a:t>
            </a:r>
            <a:r>
              <a:rPr lang="ja-JP" altLang="en-US" sz="2400" b="1" i="0" u="none" strike="noStrike" spc="300" dirty="0">
                <a:solidFill>
                  <a:srgbClr val="000000"/>
                </a:solidFill>
                <a:latin typeface="メイリオ" panose="020B0604030504040204" pitchFamily="50" charset="-128"/>
                <a:ea typeface="メイリオ" panose="020B0604030504040204" pitchFamily="50" charset="-128"/>
              </a:rPr>
              <a:t>本人と家族の感じる課題、意向は違う</a:t>
            </a:r>
            <a:endParaRPr lang="en-US" altLang="ja-JP" sz="2400" b="1" i="0" u="none" strike="noStrike" spc="300" dirty="0">
              <a:solidFill>
                <a:srgbClr val="000000"/>
              </a:solidFill>
              <a:latin typeface="メイリオ" panose="020B0604030504040204" pitchFamily="50" charset="-128"/>
              <a:ea typeface="メイリオ" panose="020B0604030504040204" pitchFamily="50" charset="-128"/>
            </a:endParaRPr>
          </a:p>
        </p:txBody>
      </p:sp>
      <p:sp>
        <p:nvSpPr>
          <p:cNvPr id="14" name="正方形/長方形 13">
            <a:extLst>
              <a:ext uri="{FF2B5EF4-FFF2-40B4-BE49-F238E27FC236}">
                <a16:creationId xmlns:a16="http://schemas.microsoft.com/office/drawing/2014/main" id="{F5F36FFD-65A8-9BA8-60E3-5889DCB2E66A}"/>
              </a:ext>
            </a:extLst>
          </p:cNvPr>
          <p:cNvSpPr/>
          <p:nvPr/>
        </p:nvSpPr>
        <p:spPr>
          <a:xfrm>
            <a:off x="567073" y="1966134"/>
            <a:ext cx="6145661" cy="684000"/>
          </a:xfrm>
          <a:prstGeom prst="rect">
            <a:avLst/>
          </a:prstGeom>
          <a:noFill/>
          <a:ln w="38100">
            <a:noFill/>
            <a:prstDash val="sysDot"/>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lang="ja-JP" altLang="en-US" sz="2000" b="1" i="0" u="none" strike="noStrike" spc="300" dirty="0">
                <a:solidFill>
                  <a:srgbClr val="000000"/>
                </a:solidFill>
                <a:latin typeface="メイリオ" panose="020B0604030504040204" pitchFamily="50" charset="-128"/>
                <a:ea typeface="メイリオ" panose="020B0604030504040204" pitchFamily="50" charset="-128"/>
              </a:rPr>
              <a:t>＜留意点その②＞</a:t>
            </a:r>
            <a:endParaRPr lang="en-US" altLang="ja-JP" sz="2000" b="1" i="0" u="none" strike="noStrike" spc="300" dirty="0">
              <a:solidFill>
                <a:srgbClr val="000000"/>
              </a:solidFill>
              <a:latin typeface="メイリオ" panose="020B0604030504040204" pitchFamily="50" charset="-128"/>
              <a:ea typeface="メイリオ" panose="020B0604030504040204" pitchFamily="50" charset="-128"/>
            </a:endParaRPr>
          </a:p>
          <a:p>
            <a:pPr>
              <a:defRPr/>
            </a:pPr>
            <a:r>
              <a:rPr lang="ja-JP" altLang="en-US" sz="2400" b="1" spc="300" dirty="0">
                <a:solidFill>
                  <a:srgbClr val="000000"/>
                </a:solidFill>
                <a:latin typeface="メイリオ" panose="020B0604030504040204" pitchFamily="50" charset="-128"/>
                <a:ea typeface="メイリオ" panose="020B0604030504040204" pitchFamily="50" charset="-128"/>
              </a:rPr>
              <a:t>　</a:t>
            </a:r>
            <a:r>
              <a:rPr lang="ja-JP" altLang="en-US" sz="2400" b="1" i="0" u="none" strike="noStrike" spc="300" dirty="0">
                <a:solidFill>
                  <a:srgbClr val="000000"/>
                </a:solidFill>
                <a:latin typeface="メイリオ" panose="020B0604030504040204" pitchFamily="50" charset="-128"/>
                <a:ea typeface="メイリオ" panose="020B0604030504040204" pitchFamily="50" charset="-128"/>
              </a:rPr>
              <a:t>広く社会に働きかける視点をもつ</a:t>
            </a:r>
            <a:endParaRPr kumimoji="1" lang="en-US" altLang="ja-JP" sz="2000" b="1" spc="3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16" name="正方形/長方形 15">
            <a:extLst>
              <a:ext uri="{FF2B5EF4-FFF2-40B4-BE49-F238E27FC236}">
                <a16:creationId xmlns:a16="http://schemas.microsoft.com/office/drawing/2014/main" id="{13012F59-EE06-017B-A8E0-C5CB8C311B4E}"/>
              </a:ext>
            </a:extLst>
          </p:cNvPr>
          <p:cNvSpPr/>
          <p:nvPr/>
        </p:nvSpPr>
        <p:spPr>
          <a:xfrm>
            <a:off x="567070" y="2810796"/>
            <a:ext cx="7002747" cy="684000"/>
          </a:xfrm>
          <a:prstGeom prst="rect">
            <a:avLst/>
          </a:prstGeom>
          <a:noFill/>
          <a:ln w="38100">
            <a:noFill/>
            <a:prstDash val="sysDot"/>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lang="ja-JP" altLang="en-US" sz="2000" b="1" i="0" u="none" strike="noStrike" spc="300" dirty="0">
                <a:solidFill>
                  <a:srgbClr val="000000"/>
                </a:solidFill>
                <a:latin typeface="メイリオ" panose="020B0604030504040204" pitchFamily="50" charset="-128"/>
                <a:ea typeface="メイリオ" panose="020B0604030504040204" pitchFamily="50" charset="-128"/>
              </a:rPr>
              <a:t>＜留意点その③＞</a:t>
            </a:r>
            <a:endParaRPr lang="en-US" altLang="ja-JP" sz="2000" b="1" i="0" u="none" strike="noStrike" spc="300" dirty="0">
              <a:solidFill>
                <a:srgbClr val="000000"/>
              </a:solidFill>
              <a:latin typeface="メイリオ" panose="020B0604030504040204" pitchFamily="50" charset="-128"/>
              <a:ea typeface="メイリオ" panose="020B0604030504040204" pitchFamily="50" charset="-128"/>
            </a:endParaRPr>
          </a:p>
          <a:p>
            <a:pPr>
              <a:defRPr/>
            </a:pPr>
            <a:r>
              <a:rPr lang="ja-JP" altLang="en-US" sz="2400" b="1" spc="300" dirty="0">
                <a:solidFill>
                  <a:srgbClr val="000000"/>
                </a:solidFill>
                <a:latin typeface="メイリオ" panose="020B0604030504040204" pitchFamily="50" charset="-128"/>
                <a:ea typeface="メイリオ" panose="020B0604030504040204" pitchFamily="50" charset="-128"/>
              </a:rPr>
              <a:t>　</a:t>
            </a:r>
            <a:r>
              <a:rPr lang="ja-JP" altLang="en-US" sz="2400" b="1" i="0" u="none" strike="noStrike" spc="300" dirty="0">
                <a:solidFill>
                  <a:srgbClr val="000000"/>
                </a:solidFill>
                <a:latin typeface="メイリオ" panose="020B0604030504040204" pitchFamily="50" charset="-128"/>
                <a:ea typeface="メイリオ" panose="020B0604030504040204" pitchFamily="50" charset="-128"/>
              </a:rPr>
              <a:t>支援者は一人で抱えない</a:t>
            </a:r>
            <a:endParaRPr kumimoji="1" lang="en-US" altLang="ja-JP" sz="2000" b="1" spc="3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17" name="正方形/長方形 16">
            <a:extLst>
              <a:ext uri="{FF2B5EF4-FFF2-40B4-BE49-F238E27FC236}">
                <a16:creationId xmlns:a16="http://schemas.microsoft.com/office/drawing/2014/main" id="{B3F94B72-ECDC-F381-14AC-7DFD55104ABE}"/>
              </a:ext>
            </a:extLst>
          </p:cNvPr>
          <p:cNvSpPr/>
          <p:nvPr/>
        </p:nvSpPr>
        <p:spPr>
          <a:xfrm>
            <a:off x="567070" y="3655458"/>
            <a:ext cx="8671195" cy="684000"/>
          </a:xfrm>
          <a:prstGeom prst="rect">
            <a:avLst/>
          </a:prstGeom>
          <a:noFill/>
          <a:ln w="38100">
            <a:noFill/>
            <a:prstDash val="sysDot"/>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lang="ja-JP" altLang="en-US" sz="2000" b="1" i="0" u="none" strike="noStrike" spc="300" dirty="0">
                <a:solidFill>
                  <a:srgbClr val="000000"/>
                </a:solidFill>
                <a:latin typeface="メイリオ" panose="020B0604030504040204" pitchFamily="50" charset="-128"/>
                <a:ea typeface="メイリオ" panose="020B0604030504040204" pitchFamily="50" charset="-128"/>
              </a:rPr>
              <a:t>＜留意点その④＞</a:t>
            </a:r>
            <a:endParaRPr lang="en-US" altLang="ja-JP" sz="2000" b="1" i="0" u="none" strike="noStrike" spc="300" dirty="0">
              <a:solidFill>
                <a:srgbClr val="000000"/>
              </a:solidFill>
              <a:latin typeface="メイリオ" panose="020B0604030504040204" pitchFamily="50" charset="-128"/>
              <a:ea typeface="メイリオ" panose="020B0604030504040204" pitchFamily="50" charset="-128"/>
            </a:endParaRPr>
          </a:p>
          <a:p>
            <a:pPr>
              <a:defRPr/>
            </a:pPr>
            <a:r>
              <a:rPr lang="ja-JP" altLang="en-US" sz="2400" b="1" spc="300" dirty="0">
                <a:solidFill>
                  <a:srgbClr val="000000"/>
                </a:solidFill>
                <a:latin typeface="メイリオ" panose="020B0604030504040204" pitchFamily="50" charset="-128"/>
                <a:ea typeface="メイリオ" panose="020B0604030504040204" pitchFamily="50" charset="-128"/>
              </a:rPr>
              <a:t>　</a:t>
            </a:r>
            <a:r>
              <a:rPr lang="ja-JP" altLang="en-US" sz="2400" b="1" i="0" u="none" strike="noStrike" spc="300" dirty="0">
                <a:solidFill>
                  <a:srgbClr val="000000"/>
                </a:solidFill>
                <a:latin typeface="メイリオ" panose="020B0604030504040204" pitchFamily="50" charset="-128"/>
                <a:ea typeface="メイリオ" panose="020B0604030504040204" pitchFamily="50" charset="-128"/>
              </a:rPr>
              <a:t>支援の強要に注意する</a:t>
            </a:r>
            <a:endParaRPr kumimoji="1" lang="en-US" altLang="ja-JP" sz="2000" b="1" spc="3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8" name="正方形/長方形 7">
            <a:extLst>
              <a:ext uri="{FF2B5EF4-FFF2-40B4-BE49-F238E27FC236}">
                <a16:creationId xmlns:a16="http://schemas.microsoft.com/office/drawing/2014/main" id="{8C99A9AB-B06C-18A7-DE5B-DF07931E63AC}"/>
              </a:ext>
            </a:extLst>
          </p:cNvPr>
          <p:cNvSpPr/>
          <p:nvPr/>
        </p:nvSpPr>
        <p:spPr>
          <a:xfrm>
            <a:off x="567071" y="4500120"/>
            <a:ext cx="8671195" cy="684000"/>
          </a:xfrm>
          <a:prstGeom prst="rect">
            <a:avLst/>
          </a:prstGeom>
          <a:noFill/>
          <a:ln w="38100">
            <a:noFill/>
            <a:prstDash val="sysDot"/>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lang="ja-JP" altLang="en-US" sz="2000" b="1" i="0" u="none" strike="noStrike" spc="300" dirty="0">
                <a:solidFill>
                  <a:srgbClr val="000000"/>
                </a:solidFill>
                <a:latin typeface="メイリオ" panose="020B0604030504040204" pitchFamily="50" charset="-128"/>
                <a:ea typeface="メイリオ" panose="020B0604030504040204" pitchFamily="50" charset="-128"/>
              </a:rPr>
              <a:t>＜留意点その⑤＞</a:t>
            </a:r>
            <a:endParaRPr lang="en-US" altLang="ja-JP" sz="2000" b="1" i="0" u="none" strike="noStrike" spc="300" dirty="0">
              <a:solidFill>
                <a:srgbClr val="000000"/>
              </a:solidFill>
              <a:latin typeface="メイリオ" panose="020B0604030504040204" pitchFamily="50" charset="-128"/>
              <a:ea typeface="メイリオ" panose="020B0604030504040204" pitchFamily="50" charset="-128"/>
            </a:endParaRPr>
          </a:p>
          <a:p>
            <a:pPr>
              <a:defRPr/>
            </a:pPr>
            <a:r>
              <a:rPr lang="ja-JP" altLang="en-US" sz="2400" b="1" spc="300" dirty="0">
                <a:solidFill>
                  <a:srgbClr val="000000"/>
                </a:solidFill>
                <a:latin typeface="メイリオ" panose="020B0604030504040204" pitchFamily="50" charset="-128"/>
                <a:ea typeface="メイリオ" panose="020B0604030504040204" pitchFamily="50" charset="-128"/>
              </a:rPr>
              <a:t>　</a:t>
            </a:r>
            <a:r>
              <a:rPr lang="ja-JP" altLang="en-US" sz="2400" b="1" i="0" u="none" strike="noStrike" spc="300" dirty="0">
                <a:solidFill>
                  <a:srgbClr val="000000"/>
                </a:solidFill>
                <a:latin typeface="メイリオ" panose="020B0604030504040204" pitchFamily="50" charset="-128"/>
                <a:ea typeface="メイリオ" panose="020B0604030504040204" pitchFamily="50" charset="-128"/>
              </a:rPr>
              <a:t>エンパワメントやコーディネートを</a:t>
            </a:r>
            <a:endParaRPr kumimoji="1" lang="en-US" altLang="ja-JP" sz="2000" b="1" spc="3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10" name="正方形/長方形 9">
            <a:extLst>
              <a:ext uri="{FF2B5EF4-FFF2-40B4-BE49-F238E27FC236}">
                <a16:creationId xmlns:a16="http://schemas.microsoft.com/office/drawing/2014/main" id="{506F1081-0A7D-1601-3C0A-B0C1C6B6BAFC}"/>
              </a:ext>
            </a:extLst>
          </p:cNvPr>
          <p:cNvSpPr/>
          <p:nvPr/>
        </p:nvSpPr>
        <p:spPr>
          <a:xfrm>
            <a:off x="567072" y="5344783"/>
            <a:ext cx="8671195" cy="684000"/>
          </a:xfrm>
          <a:prstGeom prst="rect">
            <a:avLst/>
          </a:prstGeom>
          <a:noFill/>
          <a:ln w="38100">
            <a:noFill/>
            <a:prstDash val="sysDot"/>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lang="ja-JP" altLang="en-US" sz="2000" b="1" i="0" u="none" strike="noStrike" spc="300" dirty="0">
                <a:solidFill>
                  <a:srgbClr val="000000"/>
                </a:solidFill>
                <a:latin typeface="メイリオ" panose="020B0604030504040204" pitchFamily="50" charset="-128"/>
                <a:ea typeface="メイリオ" panose="020B0604030504040204" pitchFamily="50" charset="-128"/>
              </a:rPr>
              <a:t>＜留意点その⑥＞</a:t>
            </a:r>
            <a:endParaRPr lang="en-US" altLang="ja-JP" sz="2000" b="1" i="0" u="none" strike="noStrike" spc="300" dirty="0">
              <a:solidFill>
                <a:srgbClr val="000000"/>
              </a:solidFill>
              <a:latin typeface="メイリオ" panose="020B0604030504040204" pitchFamily="50" charset="-128"/>
              <a:ea typeface="メイリオ" panose="020B0604030504040204" pitchFamily="50" charset="-128"/>
            </a:endParaRPr>
          </a:p>
          <a:p>
            <a:pPr>
              <a:defRPr/>
            </a:pPr>
            <a:r>
              <a:rPr lang="ja-JP" altLang="en-US" sz="2400" b="1" spc="300" dirty="0">
                <a:solidFill>
                  <a:srgbClr val="000000"/>
                </a:solidFill>
                <a:latin typeface="メイリオ" panose="020B0604030504040204" pitchFamily="50" charset="-128"/>
                <a:ea typeface="メイリオ" panose="020B0604030504040204" pitchFamily="50" charset="-128"/>
              </a:rPr>
              <a:t>　</a:t>
            </a:r>
            <a:r>
              <a:rPr lang="ja-JP" altLang="en-US" sz="2400" b="1" i="0" u="none" strike="noStrike" spc="300" dirty="0">
                <a:solidFill>
                  <a:srgbClr val="000000"/>
                </a:solidFill>
                <a:latin typeface="メイリオ" panose="020B0604030504040204" pitchFamily="50" charset="-128"/>
                <a:ea typeface="メイリオ" panose="020B0604030504040204" pitchFamily="50" charset="-128"/>
              </a:rPr>
              <a:t>精神疾患や発達障害の正しい理解</a:t>
            </a:r>
            <a:endParaRPr kumimoji="1" lang="en-US" altLang="ja-JP" sz="2000" b="1" spc="3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11" name="テキスト ボックス 11">
            <a:extLst>
              <a:ext uri="{FF2B5EF4-FFF2-40B4-BE49-F238E27FC236}">
                <a16:creationId xmlns:a16="http://schemas.microsoft.com/office/drawing/2014/main" id="{F0567706-8078-4C73-DF4A-92B8F8BB3AB9}"/>
              </a:ext>
            </a:extLst>
          </p:cNvPr>
          <p:cNvSpPr txBox="1">
            <a:spLocks noChangeArrowheads="1"/>
          </p:cNvSpPr>
          <p:nvPr/>
        </p:nvSpPr>
        <p:spPr bwMode="auto">
          <a:xfrm>
            <a:off x="76200" y="6665913"/>
            <a:ext cx="8207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出典：厚生労働省</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ひきこもり支援ハンドブック～寄り添うための羅針盤～ </a:t>
            </a:r>
            <a:r>
              <a:rPr lang="en-US" altLang="ja-JP" sz="1000" dirty="0">
                <a:latin typeface="メイリオ" panose="020B0604030504040204" pitchFamily="50" charset="-128"/>
                <a:ea typeface="メイリオ" panose="020B0604030504040204" pitchFamily="50" charset="-128"/>
              </a:rPr>
              <a:t>』,p24</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25</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88206539"/>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9DA86-ECFD-13C6-DDAD-F3C5B56A5040}"/>
            </a:ext>
          </a:extLst>
        </p:cNvPr>
        <p:cNvGrpSpPr/>
        <p:nvPr/>
      </p:nvGrpSpPr>
      <p:grpSpPr>
        <a:xfrm>
          <a:off x="0" y="0"/>
          <a:ext cx="0" cy="0"/>
          <a:chOff x="0" y="0"/>
          <a:chExt cx="0" cy="0"/>
        </a:xfrm>
      </p:grpSpPr>
      <p:sp>
        <p:nvSpPr>
          <p:cNvPr id="26626" name="スライド番号プレースホルダー 1">
            <a:extLst>
              <a:ext uri="{FF2B5EF4-FFF2-40B4-BE49-F238E27FC236}">
                <a16:creationId xmlns:a16="http://schemas.microsoft.com/office/drawing/2014/main" id="{9DFE44B8-8A72-AB3D-AD36-19E5C5E0311B}"/>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25EA32A3-12AE-4078-B595-A45F3E9E30A4}" type="slidenum">
              <a:rPr lang="ja-JP" altLang="en-US" sz="1000">
                <a:solidFill>
                  <a:srgbClr val="898989"/>
                </a:solidFill>
              </a:rPr>
              <a:pPr>
                <a:lnSpc>
                  <a:spcPct val="100000"/>
                </a:lnSpc>
                <a:spcBef>
                  <a:spcPct val="0"/>
                </a:spcBef>
                <a:buFontTx/>
                <a:buNone/>
              </a:pPr>
              <a:t>16</a:t>
            </a:fld>
            <a:endParaRPr lang="ja-JP" altLang="en-US" sz="1000">
              <a:solidFill>
                <a:srgbClr val="898989"/>
              </a:solidFill>
            </a:endParaRPr>
          </a:p>
        </p:txBody>
      </p:sp>
      <p:sp>
        <p:nvSpPr>
          <p:cNvPr id="11" name="テキスト ボックス 11">
            <a:extLst>
              <a:ext uri="{FF2B5EF4-FFF2-40B4-BE49-F238E27FC236}">
                <a16:creationId xmlns:a16="http://schemas.microsoft.com/office/drawing/2014/main" id="{D00FA61A-79FF-AEFF-DA76-CA034763DDB9}"/>
              </a:ext>
            </a:extLst>
          </p:cNvPr>
          <p:cNvSpPr txBox="1">
            <a:spLocks noChangeArrowheads="1"/>
          </p:cNvSpPr>
          <p:nvPr/>
        </p:nvSpPr>
        <p:spPr bwMode="auto">
          <a:xfrm>
            <a:off x="76200" y="6713538"/>
            <a:ext cx="8207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出典：厚生労働省</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ひきこもり支援ハンドブック～寄り添うための羅針盤～ </a:t>
            </a:r>
            <a:r>
              <a:rPr lang="en-US" altLang="ja-JP" sz="1000" dirty="0">
                <a:latin typeface="メイリオ" panose="020B0604030504040204" pitchFamily="50" charset="-128"/>
                <a:ea typeface="メイリオ" panose="020B0604030504040204" pitchFamily="50" charset="-128"/>
              </a:rPr>
              <a:t>』,p24</a:t>
            </a:r>
            <a:endParaRPr lang="ja-JP" altLang="en-US" sz="1000" dirty="0">
              <a:latin typeface="メイリオ" panose="020B0604030504040204" pitchFamily="50" charset="-128"/>
              <a:ea typeface="メイリオ" panose="020B0604030504040204" pitchFamily="50" charset="-128"/>
            </a:endParaRPr>
          </a:p>
        </p:txBody>
      </p:sp>
      <p:sp>
        <p:nvSpPr>
          <p:cNvPr id="12" name="正方形/長方形 11">
            <a:extLst>
              <a:ext uri="{FF2B5EF4-FFF2-40B4-BE49-F238E27FC236}">
                <a16:creationId xmlns:a16="http://schemas.microsoft.com/office/drawing/2014/main" id="{2452D517-00DA-8D67-96D5-C6B1A942B3CB}"/>
              </a:ext>
            </a:extLst>
          </p:cNvPr>
          <p:cNvSpPr/>
          <p:nvPr/>
        </p:nvSpPr>
        <p:spPr>
          <a:xfrm>
            <a:off x="249439" y="758521"/>
            <a:ext cx="7104262" cy="677422"/>
          </a:xfrm>
          <a:prstGeom prst="rect">
            <a:avLst/>
          </a:prstGeom>
          <a:noFill/>
          <a:ln w="38100">
            <a:noFill/>
            <a:prstDash val="sysDot"/>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lang="ja-JP" altLang="en-US" sz="2000" b="1" i="0" u="none" strike="noStrike" spc="300" dirty="0">
                <a:solidFill>
                  <a:srgbClr val="000000"/>
                </a:solidFill>
                <a:latin typeface="メイリオ" panose="020B0604030504040204" pitchFamily="50" charset="-128"/>
                <a:ea typeface="メイリオ" panose="020B0604030504040204" pitchFamily="50" charset="-128"/>
              </a:rPr>
              <a:t>＜留意点その①＞</a:t>
            </a:r>
            <a:endParaRPr lang="en-US" altLang="ja-JP" sz="2000" b="1" i="0" u="none" strike="noStrike" spc="300" dirty="0">
              <a:solidFill>
                <a:srgbClr val="000000"/>
              </a:solidFill>
              <a:latin typeface="メイリオ" panose="020B0604030504040204" pitchFamily="50" charset="-128"/>
              <a:ea typeface="メイリオ" panose="020B0604030504040204" pitchFamily="50" charset="-128"/>
            </a:endParaRPr>
          </a:p>
          <a:p>
            <a:pPr>
              <a:defRPr/>
            </a:pPr>
            <a:r>
              <a:rPr lang="ja-JP" altLang="en-US" sz="2400" b="1" spc="300" dirty="0">
                <a:solidFill>
                  <a:srgbClr val="000000"/>
                </a:solidFill>
                <a:latin typeface="メイリオ" panose="020B0604030504040204" pitchFamily="50" charset="-128"/>
                <a:ea typeface="メイリオ" panose="020B0604030504040204" pitchFamily="50" charset="-128"/>
              </a:rPr>
              <a:t>　</a:t>
            </a:r>
            <a:r>
              <a:rPr lang="ja-JP" altLang="en-US" sz="2400" b="1" i="0" u="none" strike="noStrike" spc="300" dirty="0">
                <a:solidFill>
                  <a:srgbClr val="000000"/>
                </a:solidFill>
                <a:latin typeface="メイリオ" panose="020B0604030504040204" pitchFamily="50" charset="-128"/>
                <a:ea typeface="メイリオ" panose="020B0604030504040204" pitchFamily="50" charset="-128"/>
              </a:rPr>
              <a:t>本人と家族の感じる課題、意向は違う</a:t>
            </a:r>
            <a:endParaRPr kumimoji="1" lang="en-US" altLang="ja-JP" sz="2000" b="1" spc="3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97AD9984-6F5F-4EA8-7CFD-B1A77EF44CF1}"/>
              </a:ext>
            </a:extLst>
          </p:cNvPr>
          <p:cNvSpPr txBox="1"/>
          <p:nvPr/>
        </p:nvSpPr>
        <p:spPr>
          <a:xfrm>
            <a:off x="512152" y="1552305"/>
            <a:ext cx="9103485" cy="1323439"/>
          </a:xfrm>
          <a:prstGeom prst="rect">
            <a:avLst/>
          </a:prstGeom>
          <a:noFill/>
        </p:spPr>
        <p:txBody>
          <a:bodyPr wrap="square">
            <a:spAutoFit/>
          </a:bodyPr>
          <a:lstStyle/>
          <a:p>
            <a:r>
              <a:rPr lang="ja-JP" altLang="en-US" sz="1600" spc="100" dirty="0">
                <a:latin typeface="メイリオ" panose="020B0604030504040204" pitchFamily="50" charset="-128"/>
                <a:ea typeface="メイリオ" panose="020B0604030504040204" pitchFamily="50" charset="-128"/>
              </a:rPr>
              <a:t>　本人やその家族は、</a:t>
            </a:r>
            <a:r>
              <a:rPr lang="ja-JP" altLang="en-US" sz="1600" u="sng" spc="100" dirty="0">
                <a:latin typeface="メイリオ" panose="020B0604030504040204" pitchFamily="50" charset="-128"/>
                <a:ea typeface="メイリオ" panose="020B0604030504040204" pitchFamily="50" charset="-128"/>
              </a:rPr>
              <a:t>複合的な課題を「それぞれ」感じ</a:t>
            </a:r>
            <a:r>
              <a:rPr lang="ja-JP" altLang="en-US" sz="1600" spc="100" dirty="0">
                <a:latin typeface="メイリオ" panose="020B0604030504040204" pitchFamily="50" charset="-128"/>
                <a:ea typeface="メイリオ" panose="020B0604030504040204" pitchFamily="50" charset="-128"/>
              </a:rPr>
              <a:t>ています。最初に繋がるのは家族からの相談が多いのですが、家族が感じている課題と、本人が感じている課題は必ずしも同じではありません。</a:t>
            </a:r>
            <a:r>
              <a:rPr lang="ja-JP" altLang="en-US" sz="1600" u="sng" spc="100" dirty="0">
                <a:latin typeface="メイリオ" panose="020B0604030504040204" pitchFamily="50" charset="-128"/>
                <a:ea typeface="メイリオ" panose="020B0604030504040204" pitchFamily="50" charset="-128"/>
              </a:rPr>
              <a:t>本人と家族の考え方や意向、悩み、感じている課題は同じようでいて、全く異なるということを理解</a:t>
            </a:r>
            <a:r>
              <a:rPr lang="ja-JP" altLang="en-US" sz="1600" spc="100" dirty="0">
                <a:latin typeface="メイリオ" panose="020B0604030504040204" pitchFamily="50" charset="-128"/>
                <a:ea typeface="メイリオ" panose="020B0604030504040204" pitchFamily="50" charset="-128"/>
              </a:rPr>
              <a:t>した上で、家族全体をとらえて適切な対応をすることが求められています。</a:t>
            </a:r>
          </a:p>
        </p:txBody>
      </p:sp>
      <p:sp>
        <p:nvSpPr>
          <p:cNvPr id="18" name="正方形/長方形 17">
            <a:extLst>
              <a:ext uri="{FF2B5EF4-FFF2-40B4-BE49-F238E27FC236}">
                <a16:creationId xmlns:a16="http://schemas.microsoft.com/office/drawing/2014/main" id="{C3D43DFE-4A07-7437-C1D2-7AC6EAD6BC47}"/>
              </a:ext>
            </a:extLst>
          </p:cNvPr>
          <p:cNvSpPr/>
          <p:nvPr/>
        </p:nvSpPr>
        <p:spPr>
          <a:xfrm>
            <a:off x="249439" y="3186495"/>
            <a:ext cx="7104262" cy="677422"/>
          </a:xfrm>
          <a:prstGeom prst="rect">
            <a:avLst/>
          </a:prstGeom>
          <a:noFill/>
          <a:ln w="38100">
            <a:noFill/>
            <a:prstDash val="sysDot"/>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lang="ja-JP" altLang="en-US" sz="2000" b="1" i="0" u="none" strike="noStrike" spc="300" dirty="0">
                <a:solidFill>
                  <a:srgbClr val="000000"/>
                </a:solidFill>
                <a:latin typeface="メイリオ" panose="020B0604030504040204" pitchFamily="50" charset="-128"/>
                <a:ea typeface="メイリオ" panose="020B0604030504040204" pitchFamily="50" charset="-128"/>
              </a:rPr>
              <a:t>＜留意点その</a:t>
            </a:r>
            <a:r>
              <a:rPr lang="ja-JP" altLang="en-US" sz="2000" b="1" spc="300" dirty="0">
                <a:solidFill>
                  <a:srgbClr val="000000"/>
                </a:solidFill>
                <a:latin typeface="メイリオ" panose="020B0604030504040204" pitchFamily="50" charset="-128"/>
                <a:ea typeface="メイリオ" panose="020B0604030504040204" pitchFamily="50" charset="-128"/>
              </a:rPr>
              <a:t>②</a:t>
            </a:r>
            <a:r>
              <a:rPr lang="ja-JP" altLang="en-US" sz="2000" b="1" i="0" u="none" strike="noStrike" spc="300" dirty="0">
                <a:solidFill>
                  <a:srgbClr val="000000"/>
                </a:solidFill>
                <a:latin typeface="メイリオ" panose="020B0604030504040204" pitchFamily="50" charset="-128"/>
                <a:ea typeface="メイリオ" panose="020B0604030504040204" pitchFamily="50" charset="-128"/>
              </a:rPr>
              <a:t>＞</a:t>
            </a:r>
            <a:endParaRPr lang="en-US" altLang="ja-JP" sz="2000" b="1" i="0" u="none" strike="noStrike" spc="300" dirty="0">
              <a:solidFill>
                <a:srgbClr val="000000"/>
              </a:solidFill>
              <a:latin typeface="メイリオ" panose="020B0604030504040204" pitchFamily="50" charset="-128"/>
              <a:ea typeface="メイリオ" panose="020B0604030504040204" pitchFamily="50" charset="-128"/>
            </a:endParaRPr>
          </a:p>
          <a:p>
            <a:pPr>
              <a:defRPr/>
            </a:pPr>
            <a:r>
              <a:rPr lang="ja-JP" altLang="en-US" sz="2400" b="1" spc="300" dirty="0">
                <a:solidFill>
                  <a:srgbClr val="000000"/>
                </a:solidFill>
                <a:latin typeface="メイリオ" panose="020B0604030504040204" pitchFamily="50" charset="-128"/>
                <a:ea typeface="メイリオ" panose="020B0604030504040204" pitchFamily="50" charset="-128"/>
              </a:rPr>
              <a:t>　</a:t>
            </a:r>
            <a:r>
              <a:rPr lang="ja-JP" altLang="en-US" sz="2400" b="1" i="0" u="none" strike="noStrike" spc="300" dirty="0">
                <a:solidFill>
                  <a:srgbClr val="000000"/>
                </a:solidFill>
                <a:latin typeface="メイリオ" panose="020B0604030504040204" pitchFamily="50" charset="-128"/>
                <a:ea typeface="メイリオ" panose="020B0604030504040204" pitchFamily="50" charset="-128"/>
              </a:rPr>
              <a:t>広く社会に働きかける視点をもつ</a:t>
            </a:r>
            <a:endParaRPr kumimoji="1" lang="en-US" altLang="ja-JP" sz="2000" b="1" spc="3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5CFD7B51-41DA-2553-D06C-3DC9F05360B6}"/>
              </a:ext>
            </a:extLst>
          </p:cNvPr>
          <p:cNvSpPr txBox="1"/>
          <p:nvPr/>
        </p:nvSpPr>
        <p:spPr>
          <a:xfrm>
            <a:off x="512152" y="3980279"/>
            <a:ext cx="9103485" cy="1892826"/>
          </a:xfrm>
          <a:prstGeom prst="rect">
            <a:avLst/>
          </a:prstGeom>
          <a:noFill/>
        </p:spPr>
        <p:txBody>
          <a:bodyPr wrap="square">
            <a:spAutoFit/>
          </a:bodyPr>
          <a:lstStyle/>
          <a:p>
            <a:pPr>
              <a:spcBef>
                <a:spcPts val="600"/>
              </a:spcBef>
            </a:pPr>
            <a:r>
              <a:rPr lang="ja-JP" altLang="en-US" sz="1600" spc="100" dirty="0">
                <a:latin typeface="メイリオ" panose="020B0604030504040204" pitchFamily="50" charset="-128"/>
                <a:ea typeface="メイリオ" panose="020B0604030504040204" pitchFamily="50" charset="-128"/>
              </a:rPr>
              <a:t>　ひきこもり状態になることは、甘えや怠けなどといった本人に問題があるとして、いまだ偏見や誤解、差別意識が認められ、十分な理解が進んだとはいえない状況です。相談に来た家族自身が、その偏見や誤った理解にとらわれていることも少なくありません。</a:t>
            </a:r>
            <a:endParaRPr lang="en-US" altLang="ja-JP" sz="1600" spc="100" dirty="0">
              <a:latin typeface="メイリオ" panose="020B0604030504040204" pitchFamily="50" charset="-128"/>
              <a:ea typeface="メイリオ" panose="020B0604030504040204" pitchFamily="50" charset="-128"/>
            </a:endParaRPr>
          </a:p>
          <a:p>
            <a:pPr>
              <a:spcBef>
                <a:spcPts val="600"/>
              </a:spcBef>
            </a:pPr>
            <a:r>
              <a:rPr lang="ja-JP" altLang="en-US" sz="1600" spc="100" dirty="0">
                <a:latin typeface="メイリオ" panose="020B0604030504040204" pitchFamily="50" charset="-128"/>
                <a:ea typeface="メイリオ" panose="020B0604030504040204" pitchFamily="50" charset="-128"/>
              </a:rPr>
              <a:t>　ひきこもり支援に携わる支援者は、本人やその家族の「ひきこもりの状態」のみを見るのではなく、社会の側にある複合的な課題を把握し、日々の支援の実践を通じて、</a:t>
            </a:r>
            <a:r>
              <a:rPr lang="ja-JP" altLang="en-US" sz="1600" u="sng" spc="100" dirty="0">
                <a:latin typeface="メイリオ" panose="020B0604030504040204" pitchFamily="50" charset="-128"/>
                <a:ea typeface="メイリオ" panose="020B0604030504040204" pitchFamily="50" charset="-128"/>
              </a:rPr>
              <a:t>広く社会に働きかけるソーシャルワークの視点に基づいた取組が求められている</a:t>
            </a:r>
            <a:r>
              <a:rPr lang="ja-JP" altLang="en-US" sz="1600" spc="100" dirty="0">
                <a:latin typeface="メイリオ" panose="020B0604030504040204" pitchFamily="50" charset="-128"/>
                <a:ea typeface="メイリオ" panose="020B0604030504040204" pitchFamily="50" charset="-128"/>
              </a:rPr>
              <a:t>ことを意識してください。</a:t>
            </a:r>
          </a:p>
        </p:txBody>
      </p:sp>
      <p:cxnSp>
        <p:nvCxnSpPr>
          <p:cNvPr id="4" name="直線コネクタ 3">
            <a:extLst>
              <a:ext uri="{FF2B5EF4-FFF2-40B4-BE49-F238E27FC236}">
                <a16:creationId xmlns:a16="http://schemas.microsoft.com/office/drawing/2014/main" id="{D7FA355C-4DA9-2C92-397C-2E1EBAF1A8FD}"/>
              </a:ext>
            </a:extLst>
          </p:cNvPr>
          <p:cNvCxnSpPr>
            <a:cxnSpLocks/>
          </p:cNvCxnSpPr>
          <p:nvPr/>
        </p:nvCxnSpPr>
        <p:spPr>
          <a:xfrm>
            <a:off x="633000" y="1455193"/>
            <a:ext cx="6012000" cy="0"/>
          </a:xfrm>
          <a:prstGeom prst="line">
            <a:avLst/>
          </a:prstGeom>
          <a:ln w="762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D25C3E12-6A4D-F72A-D5F6-6CEC64B446B4}"/>
              </a:ext>
            </a:extLst>
          </p:cNvPr>
          <p:cNvCxnSpPr>
            <a:cxnSpLocks/>
          </p:cNvCxnSpPr>
          <p:nvPr/>
        </p:nvCxnSpPr>
        <p:spPr>
          <a:xfrm>
            <a:off x="633000" y="3912214"/>
            <a:ext cx="6012000" cy="0"/>
          </a:xfrm>
          <a:prstGeom prst="line">
            <a:avLst/>
          </a:prstGeom>
          <a:ln w="762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 name="正方形/長方形 6">
            <a:extLst>
              <a:ext uri="{FF2B5EF4-FFF2-40B4-BE49-F238E27FC236}">
                <a16:creationId xmlns:a16="http://schemas.microsoft.com/office/drawing/2014/main" id="{B98D423B-0466-E986-D8C3-E3E323EF8B81}"/>
              </a:ext>
            </a:extLst>
          </p:cNvPr>
          <p:cNvSpPr/>
          <p:nvPr/>
        </p:nvSpPr>
        <p:spPr>
          <a:xfrm>
            <a:off x="143290" y="263626"/>
            <a:ext cx="1028843" cy="311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（続き）</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975758016"/>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BA276-D065-538D-B245-D91FA7CB39AB}"/>
            </a:ext>
          </a:extLst>
        </p:cNvPr>
        <p:cNvGrpSpPr/>
        <p:nvPr/>
      </p:nvGrpSpPr>
      <p:grpSpPr>
        <a:xfrm>
          <a:off x="0" y="0"/>
          <a:ext cx="0" cy="0"/>
          <a:chOff x="0" y="0"/>
          <a:chExt cx="0" cy="0"/>
        </a:xfrm>
      </p:grpSpPr>
      <p:sp>
        <p:nvSpPr>
          <p:cNvPr id="26626" name="スライド番号プレースホルダー 1">
            <a:extLst>
              <a:ext uri="{FF2B5EF4-FFF2-40B4-BE49-F238E27FC236}">
                <a16:creationId xmlns:a16="http://schemas.microsoft.com/office/drawing/2014/main" id="{F2073D06-C9D2-1E09-D07D-545117EBB13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25EA32A3-12AE-4078-B595-A45F3E9E30A4}" type="slidenum">
              <a:rPr lang="ja-JP" altLang="en-US" sz="1000">
                <a:solidFill>
                  <a:srgbClr val="898989"/>
                </a:solidFill>
              </a:rPr>
              <a:pPr>
                <a:lnSpc>
                  <a:spcPct val="100000"/>
                </a:lnSpc>
                <a:spcBef>
                  <a:spcPct val="0"/>
                </a:spcBef>
                <a:buFontTx/>
                <a:buNone/>
              </a:pPr>
              <a:t>17</a:t>
            </a:fld>
            <a:endParaRPr lang="ja-JP" altLang="en-US" sz="1000">
              <a:solidFill>
                <a:srgbClr val="898989"/>
              </a:solidFill>
            </a:endParaRPr>
          </a:p>
        </p:txBody>
      </p:sp>
      <p:sp>
        <p:nvSpPr>
          <p:cNvPr id="11" name="テキスト ボックス 11">
            <a:extLst>
              <a:ext uri="{FF2B5EF4-FFF2-40B4-BE49-F238E27FC236}">
                <a16:creationId xmlns:a16="http://schemas.microsoft.com/office/drawing/2014/main" id="{3FD75D2F-05F9-A878-38EB-654A231B9725}"/>
              </a:ext>
            </a:extLst>
          </p:cNvPr>
          <p:cNvSpPr txBox="1">
            <a:spLocks noChangeArrowheads="1"/>
          </p:cNvSpPr>
          <p:nvPr/>
        </p:nvSpPr>
        <p:spPr bwMode="auto">
          <a:xfrm>
            <a:off x="76200" y="6665913"/>
            <a:ext cx="8207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出典：厚生労働省</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ひきこもり支援ハンドブック～寄り添うための羅針盤～ </a:t>
            </a:r>
            <a:r>
              <a:rPr lang="en-US" altLang="ja-JP" sz="1000" dirty="0">
                <a:latin typeface="メイリオ" panose="020B0604030504040204" pitchFamily="50" charset="-128"/>
                <a:ea typeface="メイリオ" panose="020B0604030504040204" pitchFamily="50" charset="-128"/>
              </a:rPr>
              <a:t>』,p24</a:t>
            </a:r>
            <a:endParaRPr lang="ja-JP" altLang="en-US" sz="1000" dirty="0">
              <a:latin typeface="メイリオ" panose="020B0604030504040204" pitchFamily="50" charset="-128"/>
              <a:ea typeface="メイリオ" panose="020B0604030504040204" pitchFamily="50" charset="-128"/>
            </a:endParaRPr>
          </a:p>
        </p:txBody>
      </p:sp>
      <p:sp>
        <p:nvSpPr>
          <p:cNvPr id="12" name="正方形/長方形 11">
            <a:extLst>
              <a:ext uri="{FF2B5EF4-FFF2-40B4-BE49-F238E27FC236}">
                <a16:creationId xmlns:a16="http://schemas.microsoft.com/office/drawing/2014/main" id="{FADCC277-51A1-95F4-8EA0-553FAC3877B5}"/>
              </a:ext>
            </a:extLst>
          </p:cNvPr>
          <p:cNvSpPr/>
          <p:nvPr/>
        </p:nvSpPr>
        <p:spPr>
          <a:xfrm>
            <a:off x="249439" y="758518"/>
            <a:ext cx="7104262" cy="677422"/>
          </a:xfrm>
          <a:prstGeom prst="rect">
            <a:avLst/>
          </a:prstGeom>
          <a:noFill/>
          <a:ln w="38100">
            <a:noFill/>
            <a:prstDash val="sysDot"/>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30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＜留意点その③＞</a:t>
            </a:r>
            <a:endParaRPr kumimoji="0" lang="en-US" altLang="ja-JP" sz="2000" b="1" i="0" u="none" strike="noStrike" kern="1200" cap="none" spc="30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ja-JP" altLang="en-US" sz="2400" b="1" i="0" u="none" strike="noStrike" kern="1200" cap="none" spc="30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支援者は一人で抱えない</a:t>
            </a:r>
            <a:endParaRPr kumimoji="1" lang="en-US" altLang="ja-JP" sz="2000" b="1" i="0" u="none" strike="noStrike" kern="1200" cap="none" spc="30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mn-cs"/>
            </a:endParaRPr>
          </a:p>
        </p:txBody>
      </p:sp>
      <p:sp>
        <p:nvSpPr>
          <p:cNvPr id="4" name="テキスト ボックス 3">
            <a:extLst>
              <a:ext uri="{FF2B5EF4-FFF2-40B4-BE49-F238E27FC236}">
                <a16:creationId xmlns:a16="http://schemas.microsoft.com/office/drawing/2014/main" id="{485EACEB-F3F8-1BE9-67DE-2BEA7B32A011}"/>
              </a:ext>
            </a:extLst>
          </p:cNvPr>
          <p:cNvSpPr txBox="1"/>
          <p:nvPr/>
        </p:nvSpPr>
        <p:spPr>
          <a:xfrm>
            <a:off x="512152" y="1552302"/>
            <a:ext cx="9103485" cy="1569660"/>
          </a:xfrm>
          <a:prstGeom prst="rect">
            <a:avLst/>
          </a:prstGeom>
          <a:noFill/>
        </p:spPr>
        <p:txBody>
          <a:bodyPr wrap="square">
            <a:spAutoFit/>
          </a:bodyPr>
          <a:lstStyle/>
          <a:p>
            <a:r>
              <a:rPr lang="ja-JP" altLang="en-US" sz="1600" spc="100" dirty="0">
                <a:latin typeface="メイリオ" panose="020B0604030504040204" pitchFamily="50" charset="-128"/>
                <a:ea typeface="メイリオ" panose="020B0604030504040204" pitchFamily="50" charset="-128"/>
              </a:rPr>
              <a:t>　ひきこもり支援では、支援者が熱心に支援を行ったとしても、支援が停滞してしまうことや、うまくいかないと感じることも少なくありません。その場合は、支援者が支援を行う上で設定した「ゴール」に対して「（支援が）停滞していること」や「（支援が）うまくいかない」と決めつけていることが多いのが実情です。そのような状況であると感じた場合は、</a:t>
            </a:r>
            <a:r>
              <a:rPr lang="ja-JP" altLang="en-US" sz="1600" u="sng" spc="100" dirty="0">
                <a:latin typeface="メイリオ" panose="020B0604030504040204" pitchFamily="50" charset="-128"/>
                <a:ea typeface="メイリオ" panose="020B0604030504040204" pitchFamily="50" charset="-128"/>
              </a:rPr>
              <a:t>一人で抱え込まず、同じ職場の他の支援者や関係機関とともに、多角的に支援の過程を振り返ることが重要</a:t>
            </a:r>
            <a:r>
              <a:rPr lang="ja-JP" altLang="en-US" sz="1600" spc="100" dirty="0">
                <a:latin typeface="メイリオ" panose="020B0604030504040204" pitchFamily="50" charset="-128"/>
                <a:ea typeface="メイリオ" panose="020B0604030504040204" pitchFamily="50" charset="-128"/>
              </a:rPr>
              <a:t>となります。</a:t>
            </a:r>
          </a:p>
        </p:txBody>
      </p:sp>
      <p:sp>
        <p:nvSpPr>
          <p:cNvPr id="6" name="正方形/長方形 5">
            <a:extLst>
              <a:ext uri="{FF2B5EF4-FFF2-40B4-BE49-F238E27FC236}">
                <a16:creationId xmlns:a16="http://schemas.microsoft.com/office/drawing/2014/main" id="{8608E9F5-4E80-32C8-C52B-7B8428F7BE50}"/>
              </a:ext>
            </a:extLst>
          </p:cNvPr>
          <p:cNvSpPr/>
          <p:nvPr/>
        </p:nvSpPr>
        <p:spPr>
          <a:xfrm>
            <a:off x="249439" y="3307501"/>
            <a:ext cx="7104262" cy="677422"/>
          </a:xfrm>
          <a:prstGeom prst="rect">
            <a:avLst/>
          </a:prstGeom>
          <a:noFill/>
          <a:ln w="38100">
            <a:noFill/>
            <a:prstDash val="sysDot"/>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30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＜留意点その④＞</a:t>
            </a:r>
            <a:endParaRPr kumimoji="0" lang="en-US" altLang="ja-JP" sz="2000" b="1" i="0" u="none" strike="noStrike" kern="1200" cap="none" spc="30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ja-JP" altLang="en-US" sz="2400" b="1" i="0" u="none" strike="noStrike" kern="1200" cap="none" spc="30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支援の強要に注意する</a:t>
            </a:r>
            <a:endParaRPr kumimoji="1" lang="en-US" altLang="ja-JP" sz="2000" b="1" i="0" u="none" strike="noStrike" kern="1200" cap="none" spc="30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mn-cs"/>
            </a:endParaRPr>
          </a:p>
        </p:txBody>
      </p:sp>
      <p:sp>
        <p:nvSpPr>
          <p:cNvPr id="7" name="テキスト ボックス 6">
            <a:extLst>
              <a:ext uri="{FF2B5EF4-FFF2-40B4-BE49-F238E27FC236}">
                <a16:creationId xmlns:a16="http://schemas.microsoft.com/office/drawing/2014/main" id="{3761656C-3276-A71A-5878-51F70F14ECB1}"/>
              </a:ext>
            </a:extLst>
          </p:cNvPr>
          <p:cNvSpPr txBox="1"/>
          <p:nvPr/>
        </p:nvSpPr>
        <p:spPr>
          <a:xfrm>
            <a:off x="512152" y="4101285"/>
            <a:ext cx="9103485" cy="1323439"/>
          </a:xfrm>
          <a:prstGeom prst="rect">
            <a:avLst/>
          </a:prstGeom>
          <a:noFill/>
        </p:spPr>
        <p:txBody>
          <a:bodyPr wrap="square">
            <a:spAutoFit/>
          </a:bodyPr>
          <a:lstStyle/>
          <a:p>
            <a:r>
              <a:rPr lang="ja-JP" altLang="en-US" sz="1600" spc="100" dirty="0">
                <a:latin typeface="メイリオ" panose="020B0604030504040204" pitchFamily="50" charset="-128"/>
                <a:ea typeface="メイリオ" panose="020B0604030504040204" pitchFamily="50" charset="-128"/>
              </a:rPr>
              <a:t>　ひきこもり支援においては、本人や家族の支援が一向に進んでいないのではないかと感じ、それ自体に苦しむ支援者も少なくありません。しかし、相談につながり継続していることは、一進一退であっても支援が前進しているととらえることが大切であり、苦しむ必要はありません。</a:t>
            </a:r>
            <a:r>
              <a:rPr lang="ja-JP" altLang="en-US" sz="1600" u="sng" spc="100" dirty="0">
                <a:latin typeface="メイリオ" panose="020B0604030504040204" pitchFamily="50" charset="-128"/>
                <a:ea typeface="メイリオ" panose="020B0604030504040204" pitchFamily="50" charset="-128"/>
              </a:rPr>
              <a:t>本人や家族に、右肩上がりの順調な歩みを推しつけることは支援の強要になってしまうこともある</a:t>
            </a:r>
            <a:r>
              <a:rPr lang="ja-JP" altLang="en-US" sz="1600" spc="100" dirty="0">
                <a:latin typeface="メイリオ" panose="020B0604030504040204" pitchFamily="50" charset="-128"/>
                <a:ea typeface="メイリオ" panose="020B0604030504040204" pitchFamily="50" charset="-128"/>
              </a:rPr>
              <a:t>ことを理解しておく必要があります。</a:t>
            </a:r>
          </a:p>
        </p:txBody>
      </p:sp>
      <p:cxnSp>
        <p:nvCxnSpPr>
          <p:cNvPr id="8" name="直線コネクタ 7">
            <a:extLst>
              <a:ext uri="{FF2B5EF4-FFF2-40B4-BE49-F238E27FC236}">
                <a16:creationId xmlns:a16="http://schemas.microsoft.com/office/drawing/2014/main" id="{E22D0C06-D786-D367-23C9-1B078E0ED861}"/>
              </a:ext>
            </a:extLst>
          </p:cNvPr>
          <p:cNvCxnSpPr>
            <a:cxnSpLocks/>
          </p:cNvCxnSpPr>
          <p:nvPr/>
        </p:nvCxnSpPr>
        <p:spPr>
          <a:xfrm>
            <a:off x="633000" y="1455190"/>
            <a:ext cx="3960000" cy="0"/>
          </a:xfrm>
          <a:prstGeom prst="line">
            <a:avLst/>
          </a:prstGeom>
          <a:ln w="762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F02145ED-6681-7C89-07EA-42232CD2AE70}"/>
              </a:ext>
            </a:extLst>
          </p:cNvPr>
          <p:cNvCxnSpPr>
            <a:cxnSpLocks/>
          </p:cNvCxnSpPr>
          <p:nvPr/>
        </p:nvCxnSpPr>
        <p:spPr>
          <a:xfrm>
            <a:off x="633000" y="4027712"/>
            <a:ext cx="3960000" cy="0"/>
          </a:xfrm>
          <a:prstGeom prst="line">
            <a:avLst/>
          </a:prstGeom>
          <a:ln w="762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BA378E4F-D134-D423-30C2-69762A356FD5}"/>
              </a:ext>
            </a:extLst>
          </p:cNvPr>
          <p:cNvSpPr/>
          <p:nvPr/>
        </p:nvSpPr>
        <p:spPr>
          <a:xfrm>
            <a:off x="143290" y="263626"/>
            <a:ext cx="1028843" cy="311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（続き）</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00142307"/>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58824-320A-D85B-3286-0140C9011073}"/>
            </a:ext>
          </a:extLst>
        </p:cNvPr>
        <p:cNvGrpSpPr/>
        <p:nvPr/>
      </p:nvGrpSpPr>
      <p:grpSpPr>
        <a:xfrm>
          <a:off x="0" y="0"/>
          <a:ext cx="0" cy="0"/>
          <a:chOff x="0" y="0"/>
          <a:chExt cx="0" cy="0"/>
        </a:xfrm>
      </p:grpSpPr>
      <p:sp>
        <p:nvSpPr>
          <p:cNvPr id="26626" name="スライド番号プレースホルダー 1">
            <a:extLst>
              <a:ext uri="{FF2B5EF4-FFF2-40B4-BE49-F238E27FC236}">
                <a16:creationId xmlns:a16="http://schemas.microsoft.com/office/drawing/2014/main" id="{4BE7BF0A-DB56-3D6A-4283-33C70F186AB2}"/>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25EA32A3-12AE-4078-B595-A45F3E9E30A4}" type="slidenum">
              <a:rPr lang="ja-JP" altLang="en-US" sz="1000">
                <a:solidFill>
                  <a:srgbClr val="898989"/>
                </a:solidFill>
              </a:rPr>
              <a:pPr>
                <a:lnSpc>
                  <a:spcPct val="100000"/>
                </a:lnSpc>
                <a:spcBef>
                  <a:spcPct val="0"/>
                </a:spcBef>
                <a:buFontTx/>
                <a:buNone/>
              </a:pPr>
              <a:t>18</a:t>
            </a:fld>
            <a:endParaRPr lang="ja-JP" altLang="en-US" sz="1000">
              <a:solidFill>
                <a:srgbClr val="898989"/>
              </a:solidFill>
            </a:endParaRPr>
          </a:p>
        </p:txBody>
      </p:sp>
      <p:sp>
        <p:nvSpPr>
          <p:cNvPr id="11" name="テキスト ボックス 11">
            <a:extLst>
              <a:ext uri="{FF2B5EF4-FFF2-40B4-BE49-F238E27FC236}">
                <a16:creationId xmlns:a16="http://schemas.microsoft.com/office/drawing/2014/main" id="{7DC2B929-9258-EED7-28A3-E90DA73D0499}"/>
              </a:ext>
            </a:extLst>
          </p:cNvPr>
          <p:cNvSpPr txBox="1">
            <a:spLocks noChangeArrowheads="1"/>
          </p:cNvSpPr>
          <p:nvPr/>
        </p:nvSpPr>
        <p:spPr bwMode="auto">
          <a:xfrm>
            <a:off x="76200" y="6713538"/>
            <a:ext cx="8207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出典：厚生労働省</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ひきこもり支援ハンドブック～寄り添うための羅針盤～ </a:t>
            </a:r>
            <a:r>
              <a:rPr lang="en-US" altLang="ja-JP" sz="1000" dirty="0">
                <a:latin typeface="メイリオ" panose="020B0604030504040204" pitchFamily="50" charset="-128"/>
                <a:ea typeface="メイリオ" panose="020B0604030504040204" pitchFamily="50" charset="-128"/>
              </a:rPr>
              <a:t>』,p24</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25</a:t>
            </a:r>
            <a:r>
              <a:rPr lang="ja-JP" altLang="en-US" sz="1000" dirty="0">
                <a:latin typeface="メイリオ" panose="020B0604030504040204" pitchFamily="50" charset="-128"/>
                <a:ea typeface="メイリオ" panose="020B0604030504040204" pitchFamily="50" charset="-128"/>
              </a:rPr>
              <a:t>から抜粋</a:t>
            </a:r>
          </a:p>
        </p:txBody>
      </p:sp>
      <p:sp>
        <p:nvSpPr>
          <p:cNvPr id="12" name="正方形/長方形 11">
            <a:extLst>
              <a:ext uri="{FF2B5EF4-FFF2-40B4-BE49-F238E27FC236}">
                <a16:creationId xmlns:a16="http://schemas.microsoft.com/office/drawing/2014/main" id="{7041516B-2FDC-25F1-1ACE-2E52F0B15DAF}"/>
              </a:ext>
            </a:extLst>
          </p:cNvPr>
          <p:cNvSpPr/>
          <p:nvPr/>
        </p:nvSpPr>
        <p:spPr>
          <a:xfrm>
            <a:off x="249439" y="758520"/>
            <a:ext cx="7104262" cy="677422"/>
          </a:xfrm>
          <a:prstGeom prst="rect">
            <a:avLst/>
          </a:prstGeom>
          <a:noFill/>
          <a:ln w="38100">
            <a:noFill/>
            <a:prstDash val="sysDot"/>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30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＜留意点その⑤＞</a:t>
            </a:r>
            <a:endParaRPr kumimoji="0" lang="en-US" altLang="ja-JP" sz="2000" b="1" i="0" u="none" strike="noStrike" kern="1200" cap="none" spc="30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ja-JP" altLang="en-US" sz="2400" b="1" i="0" u="none" strike="noStrike" kern="1200" cap="none" spc="30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エンパワメントやコーディネートを</a:t>
            </a:r>
            <a:endParaRPr kumimoji="1" lang="en-US" altLang="ja-JP" sz="2000" b="1" i="0" u="none" strike="noStrike" kern="1200" cap="none" spc="30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mn-cs"/>
            </a:endParaRPr>
          </a:p>
        </p:txBody>
      </p:sp>
      <p:sp>
        <p:nvSpPr>
          <p:cNvPr id="2" name="正方形/長方形 1">
            <a:extLst>
              <a:ext uri="{FF2B5EF4-FFF2-40B4-BE49-F238E27FC236}">
                <a16:creationId xmlns:a16="http://schemas.microsoft.com/office/drawing/2014/main" id="{D4FB4BC0-4B82-064A-6AA6-CCC344485141}"/>
              </a:ext>
            </a:extLst>
          </p:cNvPr>
          <p:cNvSpPr/>
          <p:nvPr/>
        </p:nvSpPr>
        <p:spPr>
          <a:xfrm>
            <a:off x="249439" y="5555204"/>
            <a:ext cx="7104262" cy="677422"/>
          </a:xfrm>
          <a:prstGeom prst="rect">
            <a:avLst/>
          </a:prstGeom>
          <a:noFill/>
          <a:ln w="38100">
            <a:noFill/>
            <a:prstDash val="sysDot"/>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endParaRPr kumimoji="1" lang="en-US" altLang="ja-JP" sz="2000" b="1" spc="3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EEE692B0-A5F6-8DD9-6C24-D632AF1864FC}"/>
              </a:ext>
            </a:extLst>
          </p:cNvPr>
          <p:cNvSpPr txBox="1"/>
          <p:nvPr/>
        </p:nvSpPr>
        <p:spPr>
          <a:xfrm>
            <a:off x="512152" y="1552304"/>
            <a:ext cx="9103485" cy="1569660"/>
          </a:xfrm>
          <a:prstGeom prst="rect">
            <a:avLst/>
          </a:prstGeom>
          <a:noFill/>
        </p:spPr>
        <p:txBody>
          <a:bodyPr wrap="square">
            <a:spAutoFit/>
          </a:bodyPr>
          <a:lstStyle/>
          <a:p>
            <a:r>
              <a:rPr lang="ja-JP" altLang="en-US" sz="1600" spc="100" dirty="0">
                <a:latin typeface="メイリオ" panose="020B0604030504040204" pitchFamily="50" charset="-128"/>
                <a:ea typeface="メイリオ" panose="020B0604030504040204" pitchFamily="50" charset="-128"/>
              </a:rPr>
              <a:t>　一方で、支援がうまくいっているという状況を感じた時は、支援者としてのエゴを推しつけていないかを確認することも重要です。支援者が思い描く支援が実践され、本人が進み始めている時こそ、自身の支援を振り返る機会となります。また、支援者自身が持つ力で一から十まで全てを支援する必要はありません。</a:t>
            </a:r>
            <a:r>
              <a:rPr lang="ja-JP" altLang="en-US" sz="1600" u="sng" spc="100" dirty="0">
                <a:latin typeface="メイリオ" panose="020B0604030504040204" pitchFamily="50" charset="-128"/>
                <a:ea typeface="メイリオ" panose="020B0604030504040204" pitchFamily="50" charset="-128"/>
              </a:rPr>
              <a:t>本人や家族が持つ力を信じてエンパワメント</a:t>
            </a:r>
            <a:r>
              <a:rPr lang="en-US" altLang="ja-JP" sz="1600" u="sng" spc="100" dirty="0">
                <a:latin typeface="メイリオ" panose="020B0604030504040204" pitchFamily="50" charset="-128"/>
                <a:ea typeface="メイリオ" panose="020B0604030504040204" pitchFamily="50" charset="-128"/>
              </a:rPr>
              <a:t>*</a:t>
            </a:r>
            <a:r>
              <a:rPr lang="ja-JP" altLang="en-US" sz="1600" u="sng" spc="100" dirty="0">
                <a:latin typeface="メイリオ" panose="020B0604030504040204" pitchFamily="50" charset="-128"/>
                <a:ea typeface="メイリオ" panose="020B0604030504040204" pitchFamily="50" charset="-128"/>
              </a:rPr>
              <a:t>していくことや、専門的支援機関に限らない地域の中にある様々な資源を活用し、コーディネートしていくという視点も大切</a:t>
            </a:r>
            <a:r>
              <a:rPr lang="ja-JP" altLang="en-US" sz="1600" spc="100" dirty="0">
                <a:latin typeface="メイリオ" panose="020B0604030504040204" pitchFamily="50" charset="-128"/>
                <a:ea typeface="メイリオ" panose="020B0604030504040204" pitchFamily="50" charset="-128"/>
              </a:rPr>
              <a:t>です。</a:t>
            </a:r>
          </a:p>
        </p:txBody>
      </p:sp>
      <p:sp>
        <p:nvSpPr>
          <p:cNvPr id="6" name="正方形/長方形 5">
            <a:extLst>
              <a:ext uri="{FF2B5EF4-FFF2-40B4-BE49-F238E27FC236}">
                <a16:creationId xmlns:a16="http://schemas.microsoft.com/office/drawing/2014/main" id="{31ED962A-5C90-3BA9-08E7-B99A503ACA79}"/>
              </a:ext>
            </a:extLst>
          </p:cNvPr>
          <p:cNvSpPr/>
          <p:nvPr/>
        </p:nvSpPr>
        <p:spPr>
          <a:xfrm>
            <a:off x="249439" y="4125655"/>
            <a:ext cx="7104262" cy="677422"/>
          </a:xfrm>
          <a:prstGeom prst="rect">
            <a:avLst/>
          </a:prstGeom>
          <a:noFill/>
          <a:ln w="38100">
            <a:noFill/>
            <a:prstDash val="sysDot"/>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30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＜留意点その⑥＞</a:t>
            </a:r>
            <a:endParaRPr kumimoji="0" lang="en-US" altLang="ja-JP" sz="2000" b="1" i="0" u="none" strike="noStrike" kern="1200" cap="none" spc="30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ja-JP" altLang="en-US" sz="2400" b="1" i="0" u="none" strike="noStrike" kern="1200" cap="none" spc="30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精神疾患や発達障害の正しい理解</a:t>
            </a:r>
            <a:endParaRPr kumimoji="1" lang="en-US" altLang="ja-JP" sz="2000" b="1" i="0" u="none" strike="noStrike" kern="1200" cap="none" spc="30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mn-cs"/>
            </a:endParaRPr>
          </a:p>
        </p:txBody>
      </p:sp>
      <p:sp>
        <p:nvSpPr>
          <p:cNvPr id="7" name="テキスト ボックス 6">
            <a:extLst>
              <a:ext uri="{FF2B5EF4-FFF2-40B4-BE49-F238E27FC236}">
                <a16:creationId xmlns:a16="http://schemas.microsoft.com/office/drawing/2014/main" id="{934702CF-4128-8D34-656E-75F1FE0230B2}"/>
              </a:ext>
            </a:extLst>
          </p:cNvPr>
          <p:cNvSpPr txBox="1"/>
          <p:nvPr/>
        </p:nvSpPr>
        <p:spPr>
          <a:xfrm>
            <a:off x="512152" y="4919439"/>
            <a:ext cx="9103485" cy="1323439"/>
          </a:xfrm>
          <a:prstGeom prst="rect">
            <a:avLst/>
          </a:prstGeom>
          <a:noFill/>
        </p:spPr>
        <p:txBody>
          <a:bodyPr wrap="square">
            <a:spAutoFit/>
          </a:bodyPr>
          <a:lstStyle/>
          <a:p>
            <a:r>
              <a:rPr lang="ja-JP" altLang="en-US" sz="1600" spc="100" dirty="0">
                <a:latin typeface="メイリオ" panose="020B0604030504040204" pitchFamily="50" charset="-128"/>
                <a:ea typeface="メイリオ" panose="020B0604030504040204" pitchFamily="50" charset="-128"/>
              </a:rPr>
              <a:t>　何らかの障害や疾患等による生きづらさを抱えており、偏見等によりひきこもり状態になったケースもあることから、</a:t>
            </a:r>
            <a:r>
              <a:rPr lang="ja-JP" altLang="en-US" sz="1600" u="sng" spc="100" dirty="0">
                <a:latin typeface="メイリオ" panose="020B0604030504040204" pitchFamily="50" charset="-128"/>
                <a:ea typeface="メイリオ" panose="020B0604030504040204" pitchFamily="50" charset="-128"/>
              </a:rPr>
              <a:t>精神疾患や発達障害の正しい知識やアセスメントのスキルを身につけることは必須</a:t>
            </a:r>
            <a:r>
              <a:rPr lang="ja-JP" altLang="en-US" sz="1600" spc="100" dirty="0">
                <a:latin typeface="メイリオ" panose="020B0604030504040204" pitchFamily="50" charset="-128"/>
                <a:ea typeface="メイリオ" panose="020B0604030504040204" pitchFamily="50" charset="-128"/>
              </a:rPr>
              <a:t>となります。また、近隣の医療機関や、精神科クリニックなど、日頃から相談に繋げられる、訪問による診療等を可能とする医療機関の情報を把握しておくことも必要です。</a:t>
            </a:r>
          </a:p>
        </p:txBody>
      </p:sp>
      <p:sp>
        <p:nvSpPr>
          <p:cNvPr id="3" name="テキスト ボックス 2">
            <a:extLst>
              <a:ext uri="{FF2B5EF4-FFF2-40B4-BE49-F238E27FC236}">
                <a16:creationId xmlns:a16="http://schemas.microsoft.com/office/drawing/2014/main" id="{C5DD8F1E-3F89-C4C6-0E3D-2FEB0818872C}"/>
              </a:ext>
            </a:extLst>
          </p:cNvPr>
          <p:cNvSpPr txBox="1"/>
          <p:nvPr/>
        </p:nvSpPr>
        <p:spPr>
          <a:xfrm>
            <a:off x="1829207" y="3116334"/>
            <a:ext cx="7786430" cy="577081"/>
          </a:xfrm>
          <a:prstGeom prst="rect">
            <a:avLst/>
          </a:prstGeom>
          <a:noFill/>
        </p:spPr>
        <p:txBody>
          <a:bodyPr wrap="square">
            <a:spAutoFit/>
          </a:bodyPr>
          <a:lstStyle/>
          <a:p>
            <a:r>
              <a:rPr lang="en-US" altLang="ja-JP" sz="1050" spc="100" dirty="0">
                <a:latin typeface="メイリオ" panose="020B0604030504040204" pitchFamily="50" charset="-128"/>
                <a:ea typeface="メイリオ" panose="020B0604030504040204" pitchFamily="50" charset="-128"/>
              </a:rPr>
              <a:t>*</a:t>
            </a:r>
            <a:r>
              <a:rPr lang="ja-JP" altLang="en-US" sz="1050" spc="100" dirty="0">
                <a:latin typeface="メイリオ" panose="020B0604030504040204" pitchFamily="50" charset="-128"/>
                <a:ea typeface="メイリオ" panose="020B0604030504040204" pitchFamily="50" charset="-128"/>
              </a:rPr>
              <a:t>本人や家族が持つ「本来の力」が発揮できるよう支援することです。自分自身が持つ力を発揮できず、自信をなくしている状態に対して、本人が今できていることを認める、自ら取り組める力を持っていることを再確認する、といった意欲を高めていく支援を行っていきます。</a:t>
            </a:r>
          </a:p>
        </p:txBody>
      </p:sp>
      <p:cxnSp>
        <p:nvCxnSpPr>
          <p:cNvPr id="8" name="直線コネクタ 7">
            <a:extLst>
              <a:ext uri="{FF2B5EF4-FFF2-40B4-BE49-F238E27FC236}">
                <a16:creationId xmlns:a16="http://schemas.microsoft.com/office/drawing/2014/main" id="{AA0AD6A0-072D-FAB6-5822-FFB49F16CB73}"/>
              </a:ext>
            </a:extLst>
          </p:cNvPr>
          <p:cNvCxnSpPr>
            <a:cxnSpLocks/>
          </p:cNvCxnSpPr>
          <p:nvPr/>
        </p:nvCxnSpPr>
        <p:spPr>
          <a:xfrm>
            <a:off x="633000" y="1455192"/>
            <a:ext cx="6012000" cy="0"/>
          </a:xfrm>
          <a:prstGeom prst="line">
            <a:avLst/>
          </a:prstGeom>
          <a:ln w="762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D9C2CC2B-0BE5-58CD-F803-E094D577F103}"/>
              </a:ext>
            </a:extLst>
          </p:cNvPr>
          <p:cNvCxnSpPr>
            <a:cxnSpLocks/>
          </p:cNvCxnSpPr>
          <p:nvPr/>
        </p:nvCxnSpPr>
        <p:spPr>
          <a:xfrm>
            <a:off x="633000" y="4845866"/>
            <a:ext cx="5292000" cy="0"/>
          </a:xfrm>
          <a:prstGeom prst="line">
            <a:avLst/>
          </a:prstGeom>
          <a:ln w="762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1D70C76E-EDA3-1FC6-00D8-8323F5B338F2}"/>
              </a:ext>
            </a:extLst>
          </p:cNvPr>
          <p:cNvSpPr/>
          <p:nvPr/>
        </p:nvSpPr>
        <p:spPr>
          <a:xfrm>
            <a:off x="143290" y="263626"/>
            <a:ext cx="1028843" cy="311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（続き）</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88376586"/>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53B13C56-FBF6-0287-075D-12C841B0D368}"/>
              </a:ext>
            </a:extLst>
          </p:cNvPr>
          <p:cNvGraphicFramePr>
            <a:graphicFrameLocks noGrp="1"/>
          </p:cNvGraphicFramePr>
          <p:nvPr>
            <p:extLst>
              <p:ext uri="{D42A27DB-BD31-4B8C-83A1-F6EECF244321}">
                <p14:modId xmlns:p14="http://schemas.microsoft.com/office/powerpoint/2010/main" val="938558771"/>
              </p:ext>
            </p:extLst>
          </p:nvPr>
        </p:nvGraphicFramePr>
        <p:xfrm>
          <a:off x="273050" y="647700"/>
          <a:ext cx="9359900" cy="5791086"/>
        </p:xfrm>
        <a:graphic>
          <a:graphicData uri="http://schemas.openxmlformats.org/drawingml/2006/table">
            <a:tbl>
              <a:tblPr firstRow="1" bandRow="1">
                <a:tableStyleId>{2D5ABB26-0587-4C30-8999-92F81FD0307C}</a:tableStyleId>
              </a:tblPr>
              <a:tblGrid>
                <a:gridCol w="1284957">
                  <a:extLst>
                    <a:ext uri="{9D8B030D-6E8A-4147-A177-3AD203B41FA5}">
                      <a16:colId xmlns:a16="http://schemas.microsoft.com/office/drawing/2014/main" val="20000"/>
                    </a:ext>
                  </a:extLst>
                </a:gridCol>
                <a:gridCol w="7433593">
                  <a:extLst>
                    <a:ext uri="{9D8B030D-6E8A-4147-A177-3AD203B41FA5}">
                      <a16:colId xmlns:a16="http://schemas.microsoft.com/office/drawing/2014/main" val="20001"/>
                    </a:ext>
                  </a:extLst>
                </a:gridCol>
                <a:gridCol w="641350">
                  <a:extLst>
                    <a:ext uri="{9D8B030D-6E8A-4147-A177-3AD203B41FA5}">
                      <a16:colId xmlns:a16="http://schemas.microsoft.com/office/drawing/2014/main" val="20002"/>
                    </a:ext>
                  </a:extLst>
                </a:gridCol>
              </a:tblGrid>
              <a:tr h="304780">
                <a:tc gridSpan="2">
                  <a:txBody>
                    <a:bodyPr/>
                    <a:lstStyle/>
                    <a:p>
                      <a:pPr algn="ctr"/>
                      <a:r>
                        <a:rPr kumimoji="1" lang="ja-JP" altLang="en-US" sz="1400" b="1" dirty="0">
                          <a:solidFill>
                            <a:schemeClr val="bg1"/>
                          </a:solidFill>
                          <a:latin typeface="メイリオ" panose="020B0604030504040204" pitchFamily="50" charset="-128"/>
                          <a:ea typeface="メイリオ" panose="020B0604030504040204" pitchFamily="50" charset="-128"/>
                        </a:rPr>
                        <a:t>内　容</a:t>
                      </a:r>
                    </a:p>
                  </a:txBody>
                  <a:tcPr marL="91439" marR="91439" marT="45717" marB="45717" anchor="ctr">
                    <a:solidFill>
                      <a:schemeClr val="accent1">
                        <a:lumMod val="50000"/>
                      </a:schemeClr>
                    </a:solidFill>
                  </a:tcPr>
                </a:tc>
                <a:tc hMerge="1">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400" b="1" dirty="0">
                          <a:solidFill>
                            <a:schemeClr val="bg1"/>
                          </a:solidFill>
                          <a:latin typeface="メイリオ" panose="020B0604030504040204" pitchFamily="50" charset="-128"/>
                          <a:ea typeface="メイリオ" panose="020B0604030504040204" pitchFamily="50" charset="-128"/>
                        </a:rPr>
                        <a:t>頁</a:t>
                      </a:r>
                    </a:p>
                  </a:txBody>
                  <a:tcPr marL="91439" marR="91439" marT="45717" marB="45717" anchor="ctr">
                    <a:solidFill>
                      <a:schemeClr val="accent1">
                        <a:lumMod val="50000"/>
                      </a:schemeClr>
                    </a:solidFill>
                  </a:tcPr>
                </a:tc>
                <a:extLst>
                  <a:ext uri="{0D108BD9-81ED-4DB2-BD59-A6C34878D82A}">
                    <a16:rowId xmlns:a16="http://schemas.microsoft.com/office/drawing/2014/main" val="10000"/>
                  </a:ext>
                </a:extLst>
              </a:tr>
              <a:tr h="304780">
                <a:tc>
                  <a:txBody>
                    <a:bodyPr/>
                    <a:lstStyle/>
                    <a:p>
                      <a:r>
                        <a:rPr kumimoji="1" lang="ja-JP" altLang="en-US" sz="1400" b="1" dirty="0">
                          <a:latin typeface="メイリオ" panose="020B0604030504040204" pitchFamily="50" charset="-128"/>
                          <a:ea typeface="メイリオ" panose="020B0604030504040204" pitchFamily="50" charset="-128"/>
                        </a:rPr>
                        <a:t>はじめに</a:t>
                      </a:r>
                    </a:p>
                  </a:txBody>
                  <a:tcPr marL="91439" marR="91439" marT="45717" marB="45717" anchor="ctr">
                    <a:noFill/>
                  </a:tcPr>
                </a:tc>
                <a:tc>
                  <a:txBody>
                    <a:bodyPr/>
                    <a:lstStyle/>
                    <a:p>
                      <a:r>
                        <a:rPr kumimoji="1" lang="ja-JP" altLang="en-US" sz="1400" b="1" spc="100" baseline="0" dirty="0">
                          <a:latin typeface="メイリオ" panose="020B0604030504040204" pitchFamily="50" charset="-128"/>
                          <a:ea typeface="メイリオ" panose="020B0604030504040204" pitchFamily="50" charset="-128"/>
                        </a:rPr>
                        <a:t>本研修の獲得目標を確認する</a:t>
                      </a:r>
                    </a:p>
                  </a:txBody>
                  <a:tcPr marL="91439" marR="91439" marT="45717" marB="45717" anchor="ctr">
                    <a:solidFill>
                      <a:schemeClr val="bg2"/>
                    </a:solidFill>
                  </a:tcPr>
                </a:tc>
                <a:tc>
                  <a:txBody>
                    <a:bodyPr/>
                    <a:lstStyle/>
                    <a:p>
                      <a:pPr algn="r"/>
                      <a:r>
                        <a:rPr kumimoji="1" lang="en-US" altLang="ja-JP" sz="1400" b="1" dirty="0">
                          <a:latin typeface="メイリオ" panose="020B0604030504040204" pitchFamily="50" charset="-128"/>
                          <a:ea typeface="メイリオ" panose="020B0604030504040204" pitchFamily="50" charset="-128"/>
                        </a:rPr>
                        <a:t>2</a:t>
                      </a:r>
                    </a:p>
                  </a:txBody>
                  <a:tcPr marL="91439" marR="91439" marT="45717" marB="45717" anchor="ctr">
                    <a:solidFill>
                      <a:schemeClr val="bg2"/>
                    </a:solidFill>
                  </a:tcPr>
                </a:tc>
                <a:extLst>
                  <a:ext uri="{0D108BD9-81ED-4DB2-BD59-A6C34878D82A}">
                    <a16:rowId xmlns:a16="http://schemas.microsoft.com/office/drawing/2014/main" val="10001"/>
                  </a:ext>
                </a:extLst>
              </a:tr>
              <a:tr h="30478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r>
                        <a:rPr kumimoji="1" lang="ja-JP" altLang="en-US" sz="1400" b="1" spc="100" baseline="0" dirty="0">
                          <a:latin typeface="メイリオ" panose="020B0604030504040204" pitchFamily="50" charset="-128"/>
                          <a:ea typeface="メイリオ" panose="020B0604030504040204" pitchFamily="50" charset="-128"/>
                        </a:rPr>
                        <a:t>ワークを行う上での留意点</a:t>
                      </a:r>
                    </a:p>
                  </a:txBody>
                  <a:tcPr marL="91439" marR="91439" marT="45717" marB="45717" anchor="ctr">
                    <a:solidFill>
                      <a:schemeClr val="bg2"/>
                    </a:solidFill>
                  </a:tcPr>
                </a:tc>
                <a:tc>
                  <a:txBody>
                    <a:bodyPr/>
                    <a:lstStyle/>
                    <a:p>
                      <a:pPr algn="r"/>
                      <a:r>
                        <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a:t>
                      </a: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solidFill>
                      <a:schemeClr val="bg2"/>
                    </a:solidFill>
                  </a:tcPr>
                </a:tc>
                <a:extLst>
                  <a:ext uri="{0D108BD9-81ED-4DB2-BD59-A6C34878D82A}">
                    <a16:rowId xmlns:a16="http://schemas.microsoft.com/office/drawing/2014/main" val="10002"/>
                  </a:ext>
                </a:extLst>
              </a:tr>
              <a:tr h="3047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latin typeface="メイリオ" panose="020B0604030504040204" pitchFamily="50" charset="-128"/>
                          <a:ea typeface="メイリオ" panose="020B0604030504040204" pitchFamily="50" charset="-128"/>
                        </a:rPr>
                        <a:t>本編</a:t>
                      </a: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spc="100" baseline="0" dirty="0">
                          <a:latin typeface="メイリオ" panose="020B0604030504040204" pitchFamily="50" charset="-128"/>
                          <a:ea typeface="メイリオ" panose="020B0604030504040204" pitchFamily="50" charset="-128"/>
                        </a:rPr>
                        <a:t>Ⅰ</a:t>
                      </a:r>
                      <a:r>
                        <a:rPr kumimoji="1" lang="ja-JP" altLang="en-US" sz="1400" b="1" spc="100" baseline="0" dirty="0">
                          <a:latin typeface="メイリオ" panose="020B0604030504040204" pitchFamily="50" charset="-128"/>
                          <a:ea typeface="メイリオ" panose="020B0604030504040204" pitchFamily="50" charset="-128"/>
                        </a:rPr>
                        <a:t>．「ひきこもり」について</a:t>
                      </a:r>
                    </a:p>
                  </a:txBody>
                  <a:tcPr marL="91439" marR="91439" marT="45717" marB="45717" anchor="ctr">
                    <a:solidFill>
                      <a:schemeClr val="bg2"/>
                    </a:solidFill>
                  </a:tcPr>
                </a:tc>
                <a:tc>
                  <a:txBody>
                    <a:bodyPr/>
                    <a:lstStyle/>
                    <a:p>
                      <a:pPr algn="r"/>
                      <a:r>
                        <a:rPr kumimoji="1" lang="en-US" altLang="ja-JP" sz="1400" b="1" dirty="0">
                          <a:latin typeface="メイリオ" panose="020B0604030504040204" pitchFamily="50" charset="-128"/>
                          <a:ea typeface="メイリオ" panose="020B0604030504040204" pitchFamily="50" charset="-128"/>
                        </a:rPr>
                        <a:t>4</a:t>
                      </a: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solidFill>
                      <a:schemeClr val="bg2"/>
                    </a:solidFill>
                  </a:tcPr>
                </a:tc>
                <a:extLst>
                  <a:ext uri="{0D108BD9-81ED-4DB2-BD59-A6C34878D82A}">
                    <a16:rowId xmlns:a16="http://schemas.microsoft.com/office/drawing/2014/main" val="10003"/>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１．ひきこもり状態にある方の割合</a:t>
                      </a:r>
                      <a:endParaRPr kumimoji="1" lang="en-US" altLang="ja-JP" sz="1400" spc="100" baseline="0" dirty="0">
                        <a:latin typeface="メイリオ" panose="020B0604030504040204" pitchFamily="50" charset="-128"/>
                        <a:ea typeface="メイリオ" panose="020B0604030504040204" pitchFamily="50" charset="-128"/>
                      </a:endParaRPr>
                    </a:p>
                  </a:txBody>
                  <a:tcPr marL="91439" marR="91439" marT="45717" marB="45717"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10004"/>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２．ひきこもり支援の変遷</a:t>
                      </a:r>
                      <a:endParaRPr kumimoji="1" lang="en-US" altLang="ja-JP" sz="1400" spc="100" baseline="0" dirty="0">
                        <a:latin typeface="メイリオ" panose="020B0604030504040204" pitchFamily="50" charset="-128"/>
                        <a:ea typeface="メイリオ" panose="020B0604030504040204" pitchFamily="50" charset="-128"/>
                      </a:endParaRPr>
                    </a:p>
                  </a:txBody>
                  <a:tcPr marL="91439" marR="91439" marT="45717" marB="45717"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2405639945"/>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３．ひきこもり支援対象者の考え方</a:t>
                      </a:r>
                      <a:endParaRPr kumimoji="1" lang="en-US" altLang="ja-JP" sz="1400" spc="100" baseline="0" dirty="0">
                        <a:latin typeface="メイリオ" panose="020B0604030504040204" pitchFamily="50" charset="-128"/>
                        <a:ea typeface="メイリオ" panose="020B0604030504040204" pitchFamily="50" charset="-128"/>
                      </a:endParaRPr>
                    </a:p>
                  </a:txBody>
                  <a:tcPr marL="91439" marR="91439" marT="45717" marB="45717"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4051593797"/>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◆ワーク　ひきこもり状態にある方への支援で難しさを感じる場面は？</a:t>
                      </a:r>
                    </a:p>
                  </a:txBody>
                  <a:tcPr marL="91439" marR="91439" marT="45717" marB="45717"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4062568143"/>
                  </a:ext>
                </a:extLst>
              </a:tr>
              <a:tr h="30478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spc="100" baseline="0" dirty="0">
                          <a:latin typeface="メイリオ" panose="020B0604030504040204" pitchFamily="50" charset="-128"/>
                          <a:ea typeface="メイリオ" panose="020B0604030504040204" pitchFamily="50" charset="-128"/>
                        </a:rPr>
                        <a:t>Ⅱ</a:t>
                      </a:r>
                      <a:r>
                        <a:rPr kumimoji="1" lang="ja-JP" altLang="en-US" sz="1400" b="1" spc="100" baseline="0" dirty="0">
                          <a:latin typeface="メイリオ" panose="020B0604030504040204" pitchFamily="50" charset="-128"/>
                          <a:ea typeface="メイリオ" panose="020B0604030504040204" pitchFamily="50" charset="-128"/>
                        </a:rPr>
                        <a:t>．</a:t>
                      </a:r>
                      <a:r>
                        <a:rPr kumimoji="1" lang="ja-JP" altLang="en-US" sz="1400" b="1" spc="150" dirty="0">
                          <a:latin typeface="メイリオ" panose="020B0604030504040204" pitchFamily="50" charset="-128"/>
                          <a:ea typeface="メイリオ" panose="020B0604030504040204" pitchFamily="50" charset="-128"/>
                        </a:rPr>
                        <a:t>ひきこもり状態にある方</a:t>
                      </a:r>
                      <a:r>
                        <a:rPr kumimoji="1" lang="ja-JP" altLang="en-US" sz="1400" b="1" spc="150" dirty="0">
                          <a:solidFill>
                            <a:schemeClr val="tx1"/>
                          </a:solidFill>
                          <a:latin typeface="メイリオ" panose="020B0604030504040204" pitchFamily="50" charset="-128"/>
                          <a:ea typeface="メイリオ" panose="020B0604030504040204" pitchFamily="50" charset="-128"/>
                        </a:rPr>
                        <a:t>への支援にあたって</a:t>
                      </a:r>
                      <a:endParaRPr kumimoji="1" lang="ja-JP" altLang="en-US" sz="1400" b="1" spc="100" baseline="0" dirty="0">
                        <a:latin typeface="メイリオ" panose="020B0604030504040204" pitchFamily="50" charset="-128"/>
                        <a:ea typeface="メイリオ" panose="020B0604030504040204" pitchFamily="50" charset="-128"/>
                      </a:endParaRPr>
                    </a:p>
                  </a:txBody>
                  <a:tcPr marL="91439" marR="91439" marT="45717" marB="45717" anchor="ctr">
                    <a:solidFill>
                      <a:schemeClr val="bg2"/>
                    </a:solidFill>
                  </a:tcPr>
                </a:tc>
                <a:tc>
                  <a:txBody>
                    <a:bodyPr/>
                    <a:lstStyle/>
                    <a:p>
                      <a:pPr algn="r"/>
                      <a:r>
                        <a:rPr kumimoji="1" lang="en-US" altLang="ja-JP" sz="1400" b="1" dirty="0">
                          <a:latin typeface="メイリオ" panose="020B0604030504040204" pitchFamily="50" charset="-128"/>
                          <a:ea typeface="メイリオ" panose="020B0604030504040204" pitchFamily="50" charset="-128"/>
                        </a:rPr>
                        <a:t>9</a:t>
                      </a: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solidFill>
                      <a:schemeClr val="bg2"/>
                    </a:solidFill>
                  </a:tcPr>
                </a:tc>
                <a:extLst>
                  <a:ext uri="{0D108BD9-81ED-4DB2-BD59-A6C34878D82A}">
                    <a16:rowId xmlns:a16="http://schemas.microsoft.com/office/drawing/2014/main" val="10005"/>
                  </a:ext>
                </a:extLst>
              </a:tr>
              <a:tr h="252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１．ひきこもり支援の目指す姿</a:t>
                      </a:r>
                      <a:endParaRPr kumimoji="1" lang="en-US" altLang="ja-JP" sz="1400" spc="100" baseline="0" dirty="0">
                        <a:latin typeface="メイリオ" panose="020B0604030504040204" pitchFamily="50" charset="-128"/>
                        <a:ea typeface="メイリオ" panose="020B0604030504040204" pitchFamily="50" charset="-128"/>
                      </a:endParaRPr>
                    </a:p>
                  </a:txBody>
                  <a:tcPr marL="91439" marR="91439" marT="45717" marB="45717"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3512915379"/>
                  </a:ext>
                </a:extLst>
              </a:tr>
              <a:tr h="252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２．支援を行う前提となる３つの価値</a:t>
                      </a:r>
                      <a:endParaRPr kumimoji="1" lang="en-US" altLang="ja-JP" sz="1400" spc="100" baseline="0" dirty="0">
                        <a:latin typeface="メイリオ" panose="020B0604030504040204" pitchFamily="50" charset="-128"/>
                        <a:ea typeface="メイリオ" panose="020B0604030504040204" pitchFamily="50" charset="-128"/>
                      </a:endParaRPr>
                    </a:p>
                  </a:txBody>
                  <a:tcPr marL="91439" marR="91439" marT="45717" marB="45717"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4170840650"/>
                  </a:ext>
                </a:extLst>
              </a:tr>
              <a:tr h="252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３．支援者として求められる姿勢と支援にあたっての留意点</a:t>
                      </a:r>
                      <a:endParaRPr kumimoji="1" lang="en-US" altLang="ja-JP" sz="1400" spc="100" baseline="0" dirty="0">
                        <a:latin typeface="メイリオ" panose="020B0604030504040204" pitchFamily="50" charset="-128"/>
                        <a:ea typeface="メイリオ" panose="020B0604030504040204" pitchFamily="50" charset="-128"/>
                      </a:endParaRPr>
                    </a:p>
                  </a:txBody>
                  <a:tcPr marL="91439" marR="91439" marT="45717" marB="45717"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970778813"/>
                  </a:ext>
                </a:extLst>
              </a:tr>
              <a:tr h="252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４．ひきこもり支援の主な連携・相談先</a:t>
                      </a:r>
                      <a:endParaRPr kumimoji="1" lang="en-US" altLang="ja-JP" sz="1400" spc="100" baseline="0" dirty="0">
                        <a:latin typeface="メイリオ" panose="020B0604030504040204" pitchFamily="50" charset="-128"/>
                        <a:ea typeface="メイリオ" panose="020B0604030504040204" pitchFamily="50" charset="-128"/>
                      </a:endParaRPr>
                    </a:p>
                  </a:txBody>
                  <a:tcPr marL="91439" marR="91439" marT="45717" marB="45717"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3191936998"/>
                  </a:ext>
                </a:extLst>
              </a:tr>
              <a:tr h="252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５．ひきこもり支援の際のポイント</a:t>
                      </a:r>
                      <a:endParaRPr kumimoji="1" lang="en-US" altLang="ja-JP" sz="1400" spc="100" baseline="0" dirty="0">
                        <a:latin typeface="メイリオ" panose="020B0604030504040204" pitchFamily="50" charset="-128"/>
                        <a:ea typeface="メイリオ" panose="020B0604030504040204" pitchFamily="50" charset="-128"/>
                      </a:endParaRPr>
                    </a:p>
                  </a:txBody>
                  <a:tcPr marL="91439" marR="91439" marT="45717" marB="45717"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10006"/>
                  </a:ext>
                </a:extLst>
              </a:tr>
              <a:tr h="252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参考</a:t>
                      </a:r>
                      <a:endParaRPr kumimoji="1" lang="en-US" altLang="ja-JP" sz="1400" spc="100" baseline="0" dirty="0">
                        <a:latin typeface="メイリオ" panose="020B0604030504040204" pitchFamily="50" charset="-128"/>
                        <a:ea typeface="メイリオ" panose="020B0604030504040204" pitchFamily="50" charset="-128"/>
                      </a:endParaRPr>
                    </a:p>
                  </a:txBody>
                  <a:tcPr marL="91439" marR="91439" marT="45717" marB="45717"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1846928445"/>
                  </a:ext>
                </a:extLst>
              </a:tr>
              <a:tr h="30478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spc="100" baseline="0" dirty="0">
                          <a:latin typeface="メイリオ" panose="020B0604030504040204" pitchFamily="50" charset="-128"/>
                          <a:ea typeface="メイリオ" panose="020B0604030504040204" pitchFamily="50" charset="-128"/>
                        </a:rPr>
                        <a:t>Ⅲ</a:t>
                      </a:r>
                      <a:r>
                        <a:rPr kumimoji="1" lang="ja-JP" altLang="en-US" sz="1400" b="1" spc="100" baseline="0" dirty="0">
                          <a:latin typeface="メイリオ" panose="020B0604030504040204" pitchFamily="50" charset="-128"/>
                          <a:ea typeface="メイリオ" panose="020B0604030504040204" pitchFamily="50" charset="-128"/>
                        </a:rPr>
                        <a:t>．事例で深める！ひきこもり状態にある方への支援</a:t>
                      </a:r>
                    </a:p>
                  </a:txBody>
                  <a:tcPr marL="91439" marR="91439" marT="45717" marB="45717" anchor="ctr">
                    <a:solidFill>
                      <a:schemeClr val="bg2"/>
                    </a:solidFill>
                  </a:tcPr>
                </a:tc>
                <a:tc>
                  <a:txBody>
                    <a:bodyPr/>
                    <a:lstStyle/>
                    <a:p>
                      <a:pPr algn="r"/>
                      <a:r>
                        <a:rPr kumimoji="1" lang="en-US" altLang="ja-JP" sz="1400" b="1" dirty="0">
                          <a:latin typeface="メイリオ" panose="020B0604030504040204" pitchFamily="50" charset="-128"/>
                          <a:ea typeface="メイリオ" panose="020B0604030504040204" pitchFamily="50" charset="-128"/>
                        </a:rPr>
                        <a:t>26</a:t>
                      </a: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solidFill>
                      <a:schemeClr val="bg2"/>
                    </a:solidFill>
                  </a:tcPr>
                </a:tc>
                <a:extLst>
                  <a:ext uri="{0D108BD9-81ED-4DB2-BD59-A6C34878D82A}">
                    <a16:rowId xmlns:a16="http://schemas.microsoft.com/office/drawing/2014/main" val="990672075"/>
                  </a:ext>
                </a:extLst>
              </a:tr>
              <a:tr h="304780">
                <a:tc>
                  <a:txBody>
                    <a:bodyPr/>
                    <a:lstStyle/>
                    <a:p>
                      <a:r>
                        <a:rPr kumimoji="1" lang="ja-JP" altLang="en-US" sz="1400" b="1" dirty="0">
                          <a:latin typeface="メイリオ" panose="020B0604030504040204" pitchFamily="50" charset="-128"/>
                          <a:ea typeface="メイリオ" panose="020B0604030504040204" pitchFamily="50" charset="-128"/>
                        </a:rPr>
                        <a:t>おわりに</a:t>
                      </a: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spc="100" baseline="0" dirty="0">
                          <a:latin typeface="メイリオ" panose="020B0604030504040204" pitchFamily="50" charset="-128"/>
                          <a:ea typeface="メイリオ" panose="020B0604030504040204" pitchFamily="50" charset="-128"/>
                        </a:rPr>
                        <a:t>まとめ</a:t>
                      </a:r>
                    </a:p>
                  </a:txBody>
                  <a:tcPr marL="91439" marR="91439" marT="45717" marB="45717" anchor="ctr">
                    <a:solidFill>
                      <a:schemeClr val="bg2"/>
                    </a:solidFill>
                  </a:tcPr>
                </a:tc>
                <a:tc>
                  <a:txBody>
                    <a:bodyPr/>
                    <a:lstStyle/>
                    <a:p>
                      <a:pPr algn="r"/>
                      <a:r>
                        <a:rPr kumimoji="1" lang="en-US" altLang="ja-JP" sz="1400" b="1" dirty="0">
                          <a:latin typeface="メイリオ" panose="020B0604030504040204" pitchFamily="50" charset="-128"/>
                          <a:ea typeface="メイリオ" panose="020B0604030504040204" pitchFamily="50" charset="-128"/>
                        </a:rPr>
                        <a:t>48</a:t>
                      </a: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solidFill>
                      <a:schemeClr val="bg2"/>
                    </a:solidFill>
                  </a:tcPr>
                </a:tc>
                <a:extLst>
                  <a:ext uri="{0D108BD9-81ED-4DB2-BD59-A6C34878D82A}">
                    <a16:rowId xmlns:a16="http://schemas.microsoft.com/office/drawing/2014/main" val="1852277194"/>
                  </a:ext>
                </a:extLst>
              </a:tr>
              <a:tr h="30478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spc="100" baseline="0" dirty="0">
                          <a:latin typeface="メイリオ" panose="020B0604030504040204" pitchFamily="50" charset="-128"/>
                          <a:ea typeface="メイリオ" panose="020B0604030504040204" pitchFamily="50" charset="-128"/>
                        </a:rPr>
                        <a:t>獲得目標の確認と振り返り</a:t>
                      </a:r>
                    </a:p>
                  </a:txBody>
                  <a:tcPr marL="91439" marR="91439" marT="45717" marB="45717" anchor="ctr">
                    <a:solidFill>
                      <a:schemeClr val="bg2"/>
                    </a:solidFill>
                  </a:tcPr>
                </a:tc>
                <a:tc>
                  <a:txBody>
                    <a:bodyPr/>
                    <a:lstStyle/>
                    <a:p>
                      <a:pPr algn="r"/>
                      <a:r>
                        <a:rPr kumimoji="1" lang="en-US" altLang="ja-JP" sz="1400" b="1" dirty="0">
                          <a:latin typeface="メイリオ" panose="020B0604030504040204" pitchFamily="50" charset="-128"/>
                          <a:ea typeface="メイリオ" panose="020B0604030504040204" pitchFamily="50" charset="-128"/>
                        </a:rPr>
                        <a:t>49</a:t>
                      </a: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solidFill>
                      <a:schemeClr val="bg2"/>
                    </a:solidFill>
                  </a:tcPr>
                </a:tc>
                <a:extLst>
                  <a:ext uri="{0D108BD9-81ED-4DB2-BD59-A6C34878D82A}">
                    <a16:rowId xmlns:a16="http://schemas.microsoft.com/office/drawing/2014/main" val="10012"/>
                  </a:ext>
                </a:extLst>
              </a:tr>
              <a:tr h="30478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r>
                        <a:rPr kumimoji="1" lang="ja-JP" altLang="en-US" sz="1400" spc="100" baseline="0" dirty="0">
                          <a:latin typeface="メイリオ" panose="020B0604030504040204" pitchFamily="50" charset="-128"/>
                          <a:ea typeface="メイリオ" panose="020B0604030504040204" pitchFamily="50" charset="-128"/>
                        </a:rPr>
                        <a:t>出典・参考図書・文献</a:t>
                      </a:r>
                    </a:p>
                  </a:txBody>
                  <a:tcPr marL="91439" marR="91439" marT="45717" marB="45717" anchor="ctr"/>
                </a:tc>
                <a:tc>
                  <a:txBody>
                    <a:bodyPr/>
                    <a:lstStyle/>
                    <a:p>
                      <a:pPr algn="r"/>
                      <a:r>
                        <a:rPr kumimoji="1" lang="en-US" altLang="ja-JP" sz="1400" b="0">
                          <a:latin typeface="メイリオ" panose="020B0604030504040204" pitchFamily="50" charset="-128"/>
                          <a:ea typeface="メイリオ" panose="020B0604030504040204" pitchFamily="50" charset="-128"/>
                        </a:rPr>
                        <a:t>50</a:t>
                      </a:r>
                      <a:endParaRPr kumimoji="1" lang="ja-JP" altLang="en-US" sz="1400" b="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10013"/>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番号プレースホルダー 1">
            <a:extLst>
              <a:ext uri="{FF2B5EF4-FFF2-40B4-BE49-F238E27FC236}">
                <a16:creationId xmlns:a16="http://schemas.microsoft.com/office/drawing/2014/main" id="{10B1B35D-2CEB-7FD1-4381-96E4AFC321B3}"/>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9ADA8E1F-5F14-47C3-82F0-265C924DF495}" type="slidenum">
              <a:rPr lang="ja-JP" altLang="en-US" sz="1000">
                <a:solidFill>
                  <a:srgbClr val="898989"/>
                </a:solidFill>
              </a:rPr>
              <a:pPr>
                <a:lnSpc>
                  <a:spcPct val="100000"/>
                </a:lnSpc>
                <a:spcBef>
                  <a:spcPct val="0"/>
                </a:spcBef>
                <a:buFontTx/>
                <a:buNone/>
              </a:pPr>
              <a:t>19</a:t>
            </a:fld>
            <a:endParaRPr lang="ja-JP" altLang="en-US" sz="1000">
              <a:solidFill>
                <a:srgbClr val="898989"/>
              </a:solidFill>
            </a:endParaRPr>
          </a:p>
        </p:txBody>
      </p:sp>
      <p:sp>
        <p:nvSpPr>
          <p:cNvPr id="2" name="正方形/長方形 1">
            <a:extLst>
              <a:ext uri="{FF2B5EF4-FFF2-40B4-BE49-F238E27FC236}">
                <a16:creationId xmlns:a16="http://schemas.microsoft.com/office/drawing/2014/main" id="{E2407205-7460-DBA2-6153-68602424BE5D}"/>
              </a:ext>
            </a:extLst>
          </p:cNvPr>
          <p:cNvSpPr/>
          <p:nvPr/>
        </p:nvSpPr>
        <p:spPr>
          <a:xfrm>
            <a:off x="0" y="187325"/>
            <a:ext cx="9906000"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kumimoji="1" lang="ja-JP" altLang="en-US" sz="2000" b="1" spc="150" dirty="0">
              <a:solidFill>
                <a:schemeClr val="tx1"/>
              </a:solidFill>
              <a:latin typeface="メイリオ" panose="020B0604030504040204" pitchFamily="50" charset="-128"/>
              <a:ea typeface="メイリオ" panose="020B0604030504040204" pitchFamily="50" charset="-128"/>
            </a:endParaRPr>
          </a:p>
        </p:txBody>
      </p:sp>
      <p:graphicFrame>
        <p:nvGraphicFramePr>
          <p:cNvPr id="4" name="表 3">
            <a:extLst>
              <a:ext uri="{FF2B5EF4-FFF2-40B4-BE49-F238E27FC236}">
                <a16:creationId xmlns:a16="http://schemas.microsoft.com/office/drawing/2014/main" id="{E6E3FD60-A744-D884-97B7-CDECC345C122}"/>
              </a:ext>
            </a:extLst>
          </p:cNvPr>
          <p:cNvGraphicFramePr>
            <a:graphicFrameLocks noGrp="1"/>
          </p:cNvGraphicFramePr>
          <p:nvPr>
            <p:extLst>
              <p:ext uri="{D42A27DB-BD31-4B8C-83A1-F6EECF244321}">
                <p14:modId xmlns:p14="http://schemas.microsoft.com/office/powerpoint/2010/main" val="2752887775"/>
              </p:ext>
            </p:extLst>
          </p:nvPr>
        </p:nvGraphicFramePr>
        <p:xfrm>
          <a:off x="326866" y="1227666"/>
          <a:ext cx="9252268" cy="5125720"/>
        </p:xfrm>
        <a:graphic>
          <a:graphicData uri="http://schemas.openxmlformats.org/drawingml/2006/table">
            <a:tbl>
              <a:tblPr firstRow="1" bandRow="1">
                <a:tableStyleId>{5C22544A-7EE6-4342-B048-85BDC9FD1C3A}</a:tableStyleId>
              </a:tblPr>
              <a:tblGrid>
                <a:gridCol w="2457450">
                  <a:extLst>
                    <a:ext uri="{9D8B030D-6E8A-4147-A177-3AD203B41FA5}">
                      <a16:colId xmlns:a16="http://schemas.microsoft.com/office/drawing/2014/main" val="2053774087"/>
                    </a:ext>
                  </a:extLst>
                </a:gridCol>
                <a:gridCol w="6794818">
                  <a:extLst>
                    <a:ext uri="{9D8B030D-6E8A-4147-A177-3AD203B41FA5}">
                      <a16:colId xmlns:a16="http://schemas.microsoft.com/office/drawing/2014/main" val="774710001"/>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spc="100" baseline="0" dirty="0">
                          <a:solidFill>
                            <a:schemeClr val="lt1"/>
                          </a:solidFill>
                          <a:latin typeface="メイリオ" panose="020B0604030504040204" pitchFamily="50" charset="-128"/>
                          <a:ea typeface="メイリオ" panose="020B0604030504040204" pitchFamily="50" charset="-128"/>
                          <a:cs typeface="+mn-cs"/>
                        </a:rPr>
                        <a:t>機　関</a:t>
                      </a:r>
                      <a:endParaRPr kumimoji="1" lang="ja-JP" altLang="en-US" sz="1600" spc="100" baseline="0" dirty="0">
                        <a:latin typeface="メイリオ" panose="020B0604030504040204" pitchFamily="50" charset="-128"/>
                        <a:ea typeface="メイリオ"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spc="100" baseline="0" dirty="0">
                          <a:solidFill>
                            <a:schemeClr val="lt1"/>
                          </a:solidFill>
                          <a:latin typeface="メイリオ" panose="020B0604030504040204" pitchFamily="50" charset="-128"/>
                          <a:ea typeface="メイリオ" panose="020B0604030504040204" pitchFamily="50" charset="-128"/>
                          <a:cs typeface="+mn-cs"/>
                        </a:rPr>
                        <a:t>支　援　内　容</a:t>
                      </a:r>
                      <a:endParaRPr kumimoji="1" lang="ja-JP" altLang="en-US" sz="1600" spc="100" baseline="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81131945"/>
                  </a:ext>
                </a:extLst>
              </a:tr>
              <a:tr h="15849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spc="100" baseline="0" dirty="0">
                          <a:solidFill>
                            <a:schemeClr val="dk1"/>
                          </a:solidFill>
                          <a:latin typeface="メイリオ" panose="020B0604030504040204" pitchFamily="50" charset="-128"/>
                          <a:ea typeface="メイリオ" panose="020B0604030504040204" pitchFamily="50" charset="-128"/>
                          <a:cs typeface="+mn-cs"/>
                        </a:rPr>
                        <a:t>ひきこもり地域支援センター </a:t>
                      </a:r>
                      <a:endParaRPr kumimoji="1" lang="ja-JP" altLang="en-US" sz="1400" b="1" spc="100" baseline="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spc="100" baseline="0" dirty="0">
                          <a:solidFill>
                            <a:schemeClr val="dk1"/>
                          </a:solidFill>
                          <a:latin typeface="メイリオ" panose="020B0604030504040204" pitchFamily="50" charset="-128"/>
                          <a:ea typeface="メイリオ" panose="020B0604030504040204" pitchFamily="50" charset="-128"/>
                          <a:cs typeface="+mn-cs"/>
                        </a:rPr>
                        <a:t>相談支援事業（窓口周知）、居場所づくり事業、連絡協議会・ネットワークづくり事業、当事者会・家族会開催事業、住民向け講演会・研修会開催事業等を実施。関係機関との連携や後方支援を行う。地域におけるひきこもり支援の拠点としての役割を担う。都道府県ひきこもり地域支援センターは、市区町村への後方支援として、ひきこもり支援に関する技術的な支援や、支援者ケアの取組も担っている。 </a:t>
                      </a:r>
                      <a:endParaRPr kumimoji="1" lang="ja-JP" altLang="en-US" sz="1400" spc="100" baseline="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04101173"/>
                  </a:ext>
                </a:extLst>
              </a:tr>
              <a:tr h="15849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spc="100" baseline="0" dirty="0">
                          <a:solidFill>
                            <a:schemeClr val="dk1"/>
                          </a:solidFill>
                          <a:latin typeface="メイリオ" panose="020B0604030504040204" pitchFamily="50" charset="-128"/>
                          <a:ea typeface="メイリオ" panose="020B0604030504040204" pitchFamily="50" charset="-128"/>
                          <a:cs typeface="+mn-cs"/>
                        </a:rPr>
                        <a:t>（都道府県・指定都市）精神保健福祉センターが運営するひきこもり地域支援センター </a:t>
                      </a:r>
                      <a:endParaRPr kumimoji="1" lang="ja-JP" altLang="en-US" sz="1400" b="1" spc="100" baseline="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400" b="0" i="0" u="none" strike="noStrike" kern="1200" spc="100" baseline="0" dirty="0">
                          <a:solidFill>
                            <a:schemeClr val="dk1"/>
                          </a:solidFill>
                          <a:latin typeface="メイリオ" panose="020B0604030504040204" pitchFamily="50" charset="-128"/>
                          <a:ea typeface="メイリオ" panose="020B0604030504040204" pitchFamily="50" charset="-128"/>
                          <a:cs typeface="+mn-cs"/>
                        </a:rPr>
                        <a:t>都道府県・指定都市においては、精神保健福祉センターがひきこもり地域支援センターを運営していることも多く、精神保健福祉センターとしての機能を活用した支援も行う。 </a:t>
                      </a:r>
                    </a:p>
                    <a:p>
                      <a:r>
                        <a:rPr kumimoji="1" lang="ja-JP" altLang="en-US" sz="1400" b="0" i="0" u="none" strike="noStrike" kern="1200" spc="100" baseline="0" dirty="0">
                          <a:solidFill>
                            <a:schemeClr val="dk1"/>
                          </a:solidFill>
                          <a:latin typeface="メイリオ" panose="020B0604030504040204" pitchFamily="50" charset="-128"/>
                          <a:ea typeface="メイリオ" panose="020B0604030504040204" pitchFamily="50" charset="-128"/>
                          <a:cs typeface="+mn-cs"/>
                        </a:rPr>
                        <a:t>特に、医師、保健師、臨床心理士、公認心理師、精神保健福祉士等の専門職が配置され、ひきこもり支援にかかる総合的なアセスメントの実施や、市区町村に対する技術的な支援を行い、さらに、外部の専門機関による「多職種専門チーム」を設置して市区町村支援を行っている機関もある。 	</a:t>
                      </a:r>
                      <a:endParaRPr kumimoji="1" lang="ja-JP" altLang="en-US" sz="1400" spc="100" baseline="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367833140"/>
                  </a:ext>
                </a:extLst>
              </a:tr>
              <a:tr h="15849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spc="100" baseline="0" dirty="0">
                          <a:solidFill>
                            <a:schemeClr val="dk1"/>
                          </a:solidFill>
                          <a:latin typeface="メイリオ" panose="020B0604030504040204" pitchFamily="50" charset="-128"/>
                          <a:ea typeface="メイリオ" panose="020B0604030504040204" pitchFamily="50" charset="-128"/>
                          <a:cs typeface="+mn-cs"/>
                        </a:rPr>
                        <a:t>ひきこもり相談窓口（ひきこもり地域支援センター以外）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spc="100" baseline="0" dirty="0">
                          <a:solidFill>
                            <a:schemeClr val="dk1"/>
                          </a:solidFill>
                          <a:latin typeface="メイリオ" panose="020B0604030504040204" pitchFamily="50" charset="-128"/>
                          <a:ea typeface="メイリオ" panose="020B0604030504040204" pitchFamily="50" charset="-128"/>
                          <a:cs typeface="+mn-cs"/>
                        </a:rPr>
                        <a:t>ひきこもり相談や各種支援施策を行う。自治体におけるひきこもり支援施策担当部署が自前で行う場合や、社会福祉協議会や民間団体等に委託して行う場合がある。 </a:t>
                      </a:r>
                      <a:endParaRPr kumimoji="1" lang="ja-JP" altLang="en-US" sz="1400" spc="100" baseline="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868077526"/>
                  </a:ext>
                </a:extLst>
              </a:tr>
            </a:tbl>
          </a:graphicData>
        </a:graphic>
      </p:graphicFrame>
      <p:sp>
        <p:nvSpPr>
          <p:cNvPr id="3" name="テキスト ボックス 8">
            <a:extLst>
              <a:ext uri="{FF2B5EF4-FFF2-40B4-BE49-F238E27FC236}">
                <a16:creationId xmlns:a16="http://schemas.microsoft.com/office/drawing/2014/main" id="{6E4E00BD-A214-3505-187F-849351833899}"/>
              </a:ext>
            </a:extLst>
          </p:cNvPr>
          <p:cNvSpPr txBox="1">
            <a:spLocks noChangeArrowheads="1"/>
          </p:cNvSpPr>
          <p:nvPr/>
        </p:nvSpPr>
        <p:spPr bwMode="auto">
          <a:xfrm>
            <a:off x="427038" y="792163"/>
            <a:ext cx="9051925" cy="435503"/>
          </a:xfrm>
          <a:prstGeom prst="rect">
            <a:avLst/>
          </a:prstGeom>
          <a:noFill/>
          <a:ln>
            <a:noFill/>
          </a:ln>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85750" indent="-285750" eaLnBrk="1" hangingPunct="1">
              <a:lnSpc>
                <a:spcPct val="100000"/>
              </a:lnSpc>
              <a:spcBef>
                <a:spcPts val="1200"/>
              </a:spcBef>
              <a:buFont typeface="Wingdings" panose="05000000000000000000" pitchFamily="2" charset="2"/>
              <a:buChar char="l"/>
              <a:defRPr/>
            </a:pPr>
            <a:r>
              <a:rPr kumimoji="0" lang="ja-JP" altLang="en-US" sz="1600" spc="100" dirty="0">
                <a:latin typeface="メイリオ" panose="020B0604030504040204" pitchFamily="50" charset="-128"/>
                <a:ea typeface="メイリオ" panose="020B0604030504040204" pitchFamily="50" charset="-128"/>
              </a:rPr>
              <a:t>ひきこもり支援に関する主な連携・相談先は以下のようなものがあります。</a:t>
            </a:r>
          </a:p>
        </p:txBody>
      </p:sp>
      <p:sp>
        <p:nvSpPr>
          <p:cNvPr id="7" name="正方形/長方形 6">
            <a:extLst>
              <a:ext uri="{FF2B5EF4-FFF2-40B4-BE49-F238E27FC236}">
                <a16:creationId xmlns:a16="http://schemas.microsoft.com/office/drawing/2014/main" id="{354D7232-557B-1023-08DA-332CE94B3B84}"/>
              </a:ext>
            </a:extLst>
          </p:cNvPr>
          <p:cNvSpPr/>
          <p:nvPr/>
        </p:nvSpPr>
        <p:spPr>
          <a:xfrm>
            <a:off x="0" y="187325"/>
            <a:ext cx="9317736"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b="1" spc="150" dirty="0">
                <a:solidFill>
                  <a:schemeClr val="tx1"/>
                </a:solidFill>
                <a:latin typeface="メイリオ" panose="020B0604030504040204" pitchFamily="50" charset="-128"/>
                <a:ea typeface="メイリオ" panose="020B0604030504040204" pitchFamily="50" charset="-128"/>
              </a:rPr>
              <a:t>４．ひきこもり支援の主な連携・相談先</a:t>
            </a:r>
          </a:p>
        </p:txBody>
      </p:sp>
      <p:sp>
        <p:nvSpPr>
          <p:cNvPr id="6" name="正方形/長方形 5">
            <a:extLst>
              <a:ext uri="{FF2B5EF4-FFF2-40B4-BE49-F238E27FC236}">
                <a16:creationId xmlns:a16="http://schemas.microsoft.com/office/drawing/2014/main" id="{8AC98C19-447F-CEEE-9099-3374119F9409}"/>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Ⅱ</a:t>
            </a:r>
            <a:r>
              <a:rPr kumimoji="1" lang="ja-JP" altLang="en-US" sz="1200" b="1" spc="150" dirty="0">
                <a:solidFill>
                  <a:schemeClr val="tx1"/>
                </a:solidFill>
                <a:latin typeface="メイリオ" panose="020B0604030504040204" pitchFamily="50" charset="-128"/>
                <a:ea typeface="メイリオ" panose="020B0604030504040204" pitchFamily="50" charset="-128"/>
              </a:rPr>
              <a:t>．ひきこもり状態にある方への支援にあたって</a:t>
            </a:r>
          </a:p>
        </p:txBody>
      </p:sp>
      <p:sp>
        <p:nvSpPr>
          <p:cNvPr id="10" name="テキスト ボックス 11">
            <a:extLst>
              <a:ext uri="{FF2B5EF4-FFF2-40B4-BE49-F238E27FC236}">
                <a16:creationId xmlns:a16="http://schemas.microsoft.com/office/drawing/2014/main" id="{F6708DBC-9254-5DF1-4DB6-62A12C132C78}"/>
              </a:ext>
            </a:extLst>
          </p:cNvPr>
          <p:cNvSpPr txBox="1">
            <a:spLocks noChangeArrowheads="1"/>
          </p:cNvSpPr>
          <p:nvPr/>
        </p:nvSpPr>
        <p:spPr bwMode="auto">
          <a:xfrm>
            <a:off x="76200" y="6713538"/>
            <a:ext cx="8207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出典：厚生労働省</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ひきこもり支援ハンドブック～寄り添うための羅針盤～ （概要版）</a:t>
            </a:r>
            <a:r>
              <a:rPr lang="en-US" altLang="ja-JP" sz="1000" dirty="0">
                <a:latin typeface="メイリオ" panose="020B0604030504040204" pitchFamily="50" charset="-128"/>
                <a:ea typeface="メイリオ" panose="020B0604030504040204" pitchFamily="50" charset="-128"/>
              </a:rPr>
              <a:t>』,p58</a:t>
            </a:r>
            <a:endParaRPr lang="ja-JP" altLang="en-US" sz="1000" dirty="0">
              <a:latin typeface="メイリオ" panose="020B0604030504040204" pitchFamily="50" charset="-128"/>
              <a:ea typeface="メイリオ" panose="020B0604030504040204" pitchFamily="50" charset="-128"/>
            </a:endParaRP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F48D5-8770-827D-4C0E-55F13A2B079C}"/>
            </a:ext>
          </a:extLst>
        </p:cNvPr>
        <p:cNvGrpSpPr/>
        <p:nvPr/>
      </p:nvGrpSpPr>
      <p:grpSpPr>
        <a:xfrm>
          <a:off x="0" y="0"/>
          <a:ext cx="0" cy="0"/>
          <a:chOff x="0" y="0"/>
          <a:chExt cx="0" cy="0"/>
        </a:xfrm>
      </p:grpSpPr>
      <p:sp>
        <p:nvSpPr>
          <p:cNvPr id="47106" name="スライド番号プレースホルダー 1">
            <a:extLst>
              <a:ext uri="{FF2B5EF4-FFF2-40B4-BE49-F238E27FC236}">
                <a16:creationId xmlns:a16="http://schemas.microsoft.com/office/drawing/2014/main" id="{B51D48C7-1234-AE42-C248-E22696946B74}"/>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9ADA8E1F-5F14-47C3-82F0-265C924DF495}" type="slidenum">
              <a:rPr lang="ja-JP" altLang="en-US" sz="1000">
                <a:solidFill>
                  <a:srgbClr val="898989"/>
                </a:solidFill>
              </a:rPr>
              <a:pPr>
                <a:lnSpc>
                  <a:spcPct val="100000"/>
                </a:lnSpc>
                <a:spcBef>
                  <a:spcPct val="0"/>
                </a:spcBef>
                <a:buFontTx/>
                <a:buNone/>
              </a:pPr>
              <a:t>20</a:t>
            </a:fld>
            <a:endParaRPr lang="ja-JP" altLang="en-US" sz="1000">
              <a:solidFill>
                <a:srgbClr val="898989"/>
              </a:solidFill>
            </a:endParaRPr>
          </a:p>
        </p:txBody>
      </p:sp>
      <p:sp>
        <p:nvSpPr>
          <p:cNvPr id="2" name="正方形/長方形 1">
            <a:extLst>
              <a:ext uri="{FF2B5EF4-FFF2-40B4-BE49-F238E27FC236}">
                <a16:creationId xmlns:a16="http://schemas.microsoft.com/office/drawing/2014/main" id="{B93579B9-ABBD-48DE-B011-9000B4ABC46C}"/>
              </a:ext>
            </a:extLst>
          </p:cNvPr>
          <p:cNvSpPr/>
          <p:nvPr/>
        </p:nvSpPr>
        <p:spPr>
          <a:xfrm>
            <a:off x="0" y="187325"/>
            <a:ext cx="9906000"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kumimoji="1" lang="ja-JP" altLang="en-US" sz="2000" b="1" spc="150" dirty="0">
              <a:solidFill>
                <a:schemeClr val="tx1"/>
              </a:solidFill>
              <a:latin typeface="メイリオ" panose="020B0604030504040204" pitchFamily="50" charset="-128"/>
              <a:ea typeface="メイリオ" panose="020B0604030504040204" pitchFamily="50" charset="-128"/>
            </a:endParaRPr>
          </a:p>
        </p:txBody>
      </p:sp>
      <p:pic>
        <p:nvPicPr>
          <p:cNvPr id="7" name="図 6">
            <a:extLst>
              <a:ext uri="{FF2B5EF4-FFF2-40B4-BE49-F238E27FC236}">
                <a16:creationId xmlns:a16="http://schemas.microsoft.com/office/drawing/2014/main" id="{8E1333ED-13D7-F742-9ACE-A1798C5A8769}"/>
              </a:ext>
            </a:extLst>
          </p:cNvPr>
          <p:cNvPicPr>
            <a:picLocks noChangeAspect="1"/>
          </p:cNvPicPr>
          <p:nvPr/>
        </p:nvPicPr>
        <p:blipFill>
          <a:blip r:embed="rId3"/>
          <a:srcRect t="14617" b="-1"/>
          <a:stretch/>
        </p:blipFill>
        <p:spPr>
          <a:xfrm>
            <a:off x="1063206" y="1857671"/>
            <a:ext cx="7779587" cy="4550651"/>
          </a:xfrm>
          <a:prstGeom prst="rect">
            <a:avLst/>
          </a:prstGeom>
        </p:spPr>
      </p:pic>
      <p:sp>
        <p:nvSpPr>
          <p:cNvPr id="9" name="テキスト ボックス 8">
            <a:extLst>
              <a:ext uri="{FF2B5EF4-FFF2-40B4-BE49-F238E27FC236}">
                <a16:creationId xmlns:a16="http://schemas.microsoft.com/office/drawing/2014/main" id="{2BF8AA30-92E5-9CBB-67E8-6D76005CD5B3}"/>
              </a:ext>
            </a:extLst>
          </p:cNvPr>
          <p:cNvSpPr txBox="1">
            <a:spLocks noChangeArrowheads="1"/>
          </p:cNvSpPr>
          <p:nvPr/>
        </p:nvSpPr>
        <p:spPr bwMode="auto">
          <a:xfrm>
            <a:off x="427038" y="517843"/>
            <a:ext cx="9051925" cy="992759"/>
          </a:xfrm>
          <a:prstGeom prst="rect">
            <a:avLst/>
          </a:prstGeom>
          <a:noFill/>
          <a:ln>
            <a:noFill/>
          </a:ln>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85750" indent="-285750" eaLnBrk="1" hangingPunct="1">
              <a:lnSpc>
                <a:spcPct val="100000"/>
              </a:lnSpc>
              <a:spcBef>
                <a:spcPts val="1200"/>
              </a:spcBef>
              <a:buFont typeface="Wingdings" panose="05000000000000000000" pitchFamily="2" charset="2"/>
              <a:buChar char="l"/>
              <a:defRPr/>
            </a:pPr>
            <a:r>
              <a:rPr kumimoji="0" lang="ja-JP" altLang="en-US" sz="1600" spc="100" dirty="0">
                <a:latin typeface="メイリオ" panose="020B0604030504040204" pitchFamily="50" charset="-128"/>
                <a:ea typeface="メイリオ" panose="020B0604030504040204" pitchFamily="50" charset="-128"/>
              </a:rPr>
              <a:t>ひきこもり地域支援センターを中心とした支援の全体像を理解し、適切に連携・情報共有できるようにしましょう。</a:t>
            </a:r>
            <a:endParaRPr kumimoji="0" lang="en-US" altLang="ja-JP" sz="1600" spc="100" dirty="0">
              <a:latin typeface="メイリオ" panose="020B0604030504040204" pitchFamily="50" charset="-128"/>
              <a:ea typeface="メイリオ" panose="020B0604030504040204" pitchFamily="50" charset="-128"/>
            </a:endParaRPr>
          </a:p>
          <a:p>
            <a:pPr marL="285750" indent="-285750" eaLnBrk="1" hangingPunct="1">
              <a:lnSpc>
                <a:spcPct val="100000"/>
              </a:lnSpc>
              <a:spcBef>
                <a:spcPts val="1200"/>
              </a:spcBef>
              <a:buFont typeface="Wingdings" panose="05000000000000000000" pitchFamily="2" charset="2"/>
              <a:buChar char="l"/>
              <a:defRPr/>
            </a:pPr>
            <a:r>
              <a:rPr kumimoji="0" lang="ja-JP" altLang="en-US" sz="1600" spc="100" dirty="0">
                <a:latin typeface="メイリオ" panose="020B0604030504040204" pitchFamily="50" charset="-128"/>
                <a:ea typeface="メイリオ" panose="020B0604030504040204" pitchFamily="50" charset="-128"/>
              </a:rPr>
              <a:t>自治体によっては、ひきこもり地域支援センターではなく、「ひきこもりサポート事業」や「ひきこもり支援ステーション事業」の場合があります。</a:t>
            </a:r>
          </a:p>
        </p:txBody>
      </p:sp>
      <p:sp>
        <p:nvSpPr>
          <p:cNvPr id="10" name="テキスト ボックス 11">
            <a:extLst>
              <a:ext uri="{FF2B5EF4-FFF2-40B4-BE49-F238E27FC236}">
                <a16:creationId xmlns:a16="http://schemas.microsoft.com/office/drawing/2014/main" id="{B5486C13-9126-CD8A-14B2-26086E9F42DB}"/>
              </a:ext>
            </a:extLst>
          </p:cNvPr>
          <p:cNvSpPr txBox="1">
            <a:spLocks noChangeArrowheads="1"/>
          </p:cNvSpPr>
          <p:nvPr/>
        </p:nvSpPr>
        <p:spPr bwMode="auto">
          <a:xfrm>
            <a:off x="76200" y="6718300"/>
            <a:ext cx="945038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出典：厚生労働省</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ひきこもり支援推進事業</a:t>
            </a:r>
            <a:r>
              <a:rPr lang="en-US" altLang="ja-JP"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hlinkClick r:id="rId4"/>
              </a:rPr>
              <a:t>https://www.mhlw.go.jp/stf/seisakunitsuite/bunya/hukushi_kaigo/seikatsuhogo/hikikomori/index.html</a:t>
            </a:r>
            <a:endParaRPr lang="ja-JP" altLang="en-US" sz="10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8042A19D-530A-1926-D1B1-AFE1A4142A1F}"/>
              </a:ext>
            </a:extLst>
          </p:cNvPr>
          <p:cNvSpPr/>
          <p:nvPr/>
        </p:nvSpPr>
        <p:spPr>
          <a:xfrm>
            <a:off x="143290" y="263626"/>
            <a:ext cx="1028843" cy="311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（続き）</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61207228"/>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5A294-B7E0-CA70-EB83-6A8A62A127B1}"/>
            </a:ext>
          </a:extLst>
        </p:cNvPr>
        <p:cNvGrpSpPr/>
        <p:nvPr/>
      </p:nvGrpSpPr>
      <p:grpSpPr>
        <a:xfrm>
          <a:off x="0" y="0"/>
          <a:ext cx="0" cy="0"/>
          <a:chOff x="0" y="0"/>
          <a:chExt cx="0" cy="0"/>
        </a:xfrm>
      </p:grpSpPr>
      <p:sp>
        <p:nvSpPr>
          <p:cNvPr id="47106" name="スライド番号プレースホルダー 1">
            <a:extLst>
              <a:ext uri="{FF2B5EF4-FFF2-40B4-BE49-F238E27FC236}">
                <a16:creationId xmlns:a16="http://schemas.microsoft.com/office/drawing/2014/main" id="{CE2AEF0D-6B6F-05C3-59A6-D070EA2C9457}"/>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9ADA8E1F-5F14-47C3-82F0-265C924DF495}" type="slidenum">
              <a:rPr lang="ja-JP" altLang="en-US" sz="1000">
                <a:solidFill>
                  <a:srgbClr val="898989"/>
                </a:solidFill>
              </a:rPr>
              <a:pPr>
                <a:lnSpc>
                  <a:spcPct val="100000"/>
                </a:lnSpc>
                <a:spcBef>
                  <a:spcPct val="0"/>
                </a:spcBef>
                <a:buFontTx/>
                <a:buNone/>
              </a:pPr>
              <a:t>21</a:t>
            </a:fld>
            <a:endParaRPr lang="ja-JP" altLang="en-US" sz="1000">
              <a:solidFill>
                <a:srgbClr val="898989"/>
              </a:solidFill>
            </a:endParaRPr>
          </a:p>
        </p:txBody>
      </p:sp>
      <p:sp>
        <p:nvSpPr>
          <p:cNvPr id="9" name="テキスト ボックス 8">
            <a:extLst>
              <a:ext uri="{FF2B5EF4-FFF2-40B4-BE49-F238E27FC236}">
                <a16:creationId xmlns:a16="http://schemas.microsoft.com/office/drawing/2014/main" id="{2AC73724-4D3D-22DB-FE1D-CEB1D7872757}"/>
              </a:ext>
            </a:extLst>
          </p:cNvPr>
          <p:cNvSpPr txBox="1">
            <a:spLocks noChangeArrowheads="1"/>
          </p:cNvSpPr>
          <p:nvPr/>
        </p:nvSpPr>
        <p:spPr bwMode="auto">
          <a:xfrm>
            <a:off x="-1" y="426404"/>
            <a:ext cx="7295949" cy="360363"/>
          </a:xfrm>
          <a:prstGeom prst="rect">
            <a:avLst/>
          </a:prstGeom>
          <a:noFill/>
          <a:ln>
            <a:noFill/>
          </a:ln>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ts val="1200"/>
              </a:spcBef>
              <a:buNone/>
              <a:defRPr/>
            </a:pPr>
            <a:r>
              <a:rPr kumimoji="0" lang="en-US" altLang="ja-JP" sz="1600" spc="100" dirty="0">
                <a:latin typeface="メイリオ" panose="020B0604030504040204" pitchFamily="50" charset="-128"/>
                <a:ea typeface="メイリオ" panose="020B0604030504040204" pitchFamily="50" charset="-128"/>
              </a:rPr>
              <a:t>【</a:t>
            </a:r>
            <a:r>
              <a:rPr kumimoji="0" lang="ja-JP" altLang="en-US" sz="1600" spc="100" dirty="0">
                <a:latin typeface="メイリオ" panose="020B0604030504040204" pitchFamily="50" charset="-128"/>
                <a:ea typeface="メイリオ" panose="020B0604030504040204" pitchFamily="50" charset="-128"/>
              </a:rPr>
              <a:t>参考</a:t>
            </a:r>
            <a:r>
              <a:rPr kumimoji="0" lang="en-US" altLang="ja-JP" sz="1600" spc="100" dirty="0">
                <a:latin typeface="メイリオ" panose="020B0604030504040204" pitchFamily="50" charset="-128"/>
                <a:ea typeface="メイリオ" panose="020B0604030504040204" pitchFamily="50" charset="-128"/>
              </a:rPr>
              <a:t>】</a:t>
            </a:r>
            <a:r>
              <a:rPr kumimoji="0" lang="ja-JP" altLang="en-US" sz="1600" spc="100" dirty="0">
                <a:latin typeface="メイリオ" panose="020B0604030504040204" pitchFamily="50" charset="-128"/>
                <a:ea typeface="メイリオ" panose="020B0604030504040204" pitchFamily="50" charset="-128"/>
              </a:rPr>
              <a:t>ひきこもり支援ステーション事業及びひきこもりサポート事業</a:t>
            </a:r>
          </a:p>
        </p:txBody>
      </p:sp>
      <p:sp>
        <p:nvSpPr>
          <p:cNvPr id="10" name="テキスト ボックス 11">
            <a:extLst>
              <a:ext uri="{FF2B5EF4-FFF2-40B4-BE49-F238E27FC236}">
                <a16:creationId xmlns:a16="http://schemas.microsoft.com/office/drawing/2014/main" id="{49EDF002-784E-8D47-7BD5-009A9DB7D6E3}"/>
              </a:ext>
            </a:extLst>
          </p:cNvPr>
          <p:cNvSpPr txBox="1">
            <a:spLocks noChangeArrowheads="1"/>
          </p:cNvSpPr>
          <p:nvPr/>
        </p:nvSpPr>
        <p:spPr bwMode="auto">
          <a:xfrm>
            <a:off x="76200" y="6718300"/>
            <a:ext cx="945038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出典：厚生労働省</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ひきこもり支援推進事業</a:t>
            </a:r>
            <a:r>
              <a:rPr lang="en-US" altLang="ja-JP"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hlinkClick r:id="rId3"/>
              </a:rPr>
              <a:t>https://www.mhlw.go.jp/stf/seisakunitsuite/bunya/hukushi_kaigo/seikatsuhogo/hikikomori/index.html</a:t>
            </a:r>
            <a:endParaRPr lang="ja-JP" altLang="en-US" sz="1000" dirty="0">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id="{D5A86FB2-4825-050A-BF87-155C37C43D79}"/>
              </a:ext>
            </a:extLst>
          </p:cNvPr>
          <p:cNvPicPr>
            <a:picLocks noChangeAspect="1"/>
          </p:cNvPicPr>
          <p:nvPr/>
        </p:nvPicPr>
        <p:blipFill>
          <a:blip r:embed="rId4"/>
          <a:srcRect t="9202"/>
          <a:stretch/>
        </p:blipFill>
        <p:spPr>
          <a:xfrm>
            <a:off x="578318" y="810092"/>
            <a:ext cx="8749363" cy="5499903"/>
          </a:xfrm>
          <a:prstGeom prst="rect">
            <a:avLst/>
          </a:prstGeom>
        </p:spPr>
      </p:pic>
    </p:spTree>
    <p:extLst>
      <p:ext uri="{BB962C8B-B14F-4D97-AF65-F5344CB8AC3E}">
        <p14:creationId xmlns:p14="http://schemas.microsoft.com/office/powerpoint/2010/main" val="2868569219"/>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213B6-FFED-9370-A837-48D007E16644}"/>
            </a:ext>
          </a:extLst>
        </p:cNvPr>
        <p:cNvGrpSpPr/>
        <p:nvPr/>
      </p:nvGrpSpPr>
      <p:grpSpPr>
        <a:xfrm>
          <a:off x="0" y="0"/>
          <a:ext cx="0" cy="0"/>
          <a:chOff x="0" y="0"/>
          <a:chExt cx="0" cy="0"/>
        </a:xfrm>
      </p:grpSpPr>
      <p:sp>
        <p:nvSpPr>
          <p:cNvPr id="47106" name="スライド番号プレースホルダー 1">
            <a:extLst>
              <a:ext uri="{FF2B5EF4-FFF2-40B4-BE49-F238E27FC236}">
                <a16:creationId xmlns:a16="http://schemas.microsoft.com/office/drawing/2014/main" id="{A4EB3F50-3283-31B8-A5FB-8A39C9DD471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9ADA8E1F-5F14-47C3-82F0-265C924DF495}" type="slidenum">
              <a:rPr lang="ja-JP" altLang="en-US" sz="1000">
                <a:solidFill>
                  <a:srgbClr val="898989"/>
                </a:solidFill>
              </a:rPr>
              <a:pPr>
                <a:lnSpc>
                  <a:spcPct val="100000"/>
                </a:lnSpc>
                <a:spcBef>
                  <a:spcPct val="0"/>
                </a:spcBef>
                <a:buFontTx/>
                <a:buNone/>
              </a:pPr>
              <a:t>22</a:t>
            </a:fld>
            <a:endParaRPr lang="ja-JP" altLang="en-US" sz="1000">
              <a:solidFill>
                <a:srgbClr val="898989"/>
              </a:solidFill>
            </a:endParaRPr>
          </a:p>
        </p:txBody>
      </p:sp>
      <p:sp>
        <p:nvSpPr>
          <p:cNvPr id="9" name="テキスト ボックス 8">
            <a:extLst>
              <a:ext uri="{FF2B5EF4-FFF2-40B4-BE49-F238E27FC236}">
                <a16:creationId xmlns:a16="http://schemas.microsoft.com/office/drawing/2014/main" id="{41677A4F-E9C4-AB0C-1C5A-33937131DE51}"/>
              </a:ext>
            </a:extLst>
          </p:cNvPr>
          <p:cNvSpPr txBox="1">
            <a:spLocks noChangeArrowheads="1"/>
          </p:cNvSpPr>
          <p:nvPr/>
        </p:nvSpPr>
        <p:spPr bwMode="auto">
          <a:xfrm>
            <a:off x="0" y="428328"/>
            <a:ext cx="6763034" cy="360363"/>
          </a:xfrm>
          <a:prstGeom prst="rect">
            <a:avLst/>
          </a:prstGeom>
          <a:noFill/>
          <a:ln>
            <a:noFill/>
          </a:ln>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ts val="1200"/>
              </a:spcBef>
              <a:buNone/>
              <a:defRPr/>
            </a:pPr>
            <a:r>
              <a:rPr kumimoji="0" lang="en-US" altLang="ja-JP" sz="1600" spc="100" dirty="0">
                <a:latin typeface="メイリオ" panose="020B0604030504040204" pitchFamily="50" charset="-128"/>
                <a:ea typeface="メイリオ" panose="020B0604030504040204" pitchFamily="50" charset="-128"/>
              </a:rPr>
              <a:t>【</a:t>
            </a:r>
            <a:r>
              <a:rPr kumimoji="0" lang="ja-JP" altLang="en-US" sz="1600" spc="100" dirty="0">
                <a:latin typeface="メイリオ" panose="020B0604030504040204" pitchFamily="50" charset="-128"/>
                <a:ea typeface="メイリオ" panose="020B0604030504040204" pitchFamily="50" charset="-128"/>
              </a:rPr>
              <a:t>参考</a:t>
            </a:r>
            <a:r>
              <a:rPr kumimoji="0" lang="en-US" altLang="ja-JP" sz="1600" spc="100" dirty="0">
                <a:latin typeface="メイリオ" panose="020B0604030504040204" pitchFamily="50" charset="-128"/>
                <a:ea typeface="メイリオ" panose="020B0604030504040204" pitchFamily="50" charset="-128"/>
              </a:rPr>
              <a:t>】</a:t>
            </a:r>
            <a:r>
              <a:rPr kumimoji="0" lang="ja-JP" altLang="en-US" sz="1600" spc="100" dirty="0">
                <a:latin typeface="メイリオ" panose="020B0604030504040204" pitchFamily="50" charset="-128"/>
                <a:ea typeface="メイリオ" panose="020B0604030504040204" pitchFamily="50" charset="-128"/>
              </a:rPr>
              <a:t>ひきこもり</a:t>
            </a:r>
            <a:r>
              <a:rPr kumimoji="0" lang="en-US" altLang="ja-JP" sz="1600" spc="100" dirty="0">
                <a:latin typeface="メイリオ" panose="020B0604030504040204" pitchFamily="50" charset="-128"/>
                <a:ea typeface="メイリオ" panose="020B0604030504040204" pitchFamily="50" charset="-128"/>
              </a:rPr>
              <a:t>VOICE STATION</a:t>
            </a:r>
            <a:r>
              <a:rPr kumimoji="0" lang="ja-JP" altLang="en-US" sz="1600" spc="100" dirty="0">
                <a:latin typeface="メイリオ" panose="020B0604030504040204" pitchFamily="50" charset="-128"/>
                <a:ea typeface="メイリオ" panose="020B0604030504040204" pitchFamily="50" charset="-128"/>
              </a:rPr>
              <a:t>（厚生労働省によって運営）</a:t>
            </a:r>
          </a:p>
        </p:txBody>
      </p:sp>
      <p:sp>
        <p:nvSpPr>
          <p:cNvPr id="10" name="テキスト ボックス 11">
            <a:extLst>
              <a:ext uri="{FF2B5EF4-FFF2-40B4-BE49-F238E27FC236}">
                <a16:creationId xmlns:a16="http://schemas.microsoft.com/office/drawing/2014/main" id="{D3CF148B-D1DA-DEC5-6B49-563BE03E1192}"/>
              </a:ext>
            </a:extLst>
          </p:cNvPr>
          <p:cNvSpPr txBox="1">
            <a:spLocks noChangeArrowheads="1"/>
          </p:cNvSpPr>
          <p:nvPr/>
        </p:nvSpPr>
        <p:spPr bwMode="auto">
          <a:xfrm>
            <a:off x="76200" y="6718300"/>
            <a:ext cx="945038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出典：厚生労働省</a:t>
            </a:r>
            <a:r>
              <a:rPr lang="en-US" altLang="ja-JP" sz="1000" dirty="0">
                <a:latin typeface="メイリオ" panose="020B0604030504040204" pitchFamily="50" charset="-128"/>
                <a:ea typeface="メイリオ" panose="020B0604030504040204" pitchFamily="50" charset="-128"/>
              </a:rPr>
              <a:t>WEB</a:t>
            </a:r>
            <a:r>
              <a:rPr lang="ja-JP" altLang="en-US" sz="1000" dirty="0">
                <a:latin typeface="メイリオ" panose="020B0604030504040204" pitchFamily="50" charset="-128"/>
                <a:ea typeface="メイリオ" panose="020B0604030504040204" pitchFamily="50" charset="-128"/>
              </a:rPr>
              <a:t>サイト</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ひきこもり</a:t>
            </a:r>
            <a:r>
              <a:rPr lang="en-US" altLang="ja-JP" sz="1000" dirty="0">
                <a:latin typeface="メイリオ" panose="020B0604030504040204" pitchFamily="50" charset="-128"/>
                <a:ea typeface="メイリオ" panose="020B0604030504040204" pitchFamily="50" charset="-128"/>
              </a:rPr>
              <a:t>VOICE STATION』, </a:t>
            </a:r>
            <a:r>
              <a:rPr lang="en-US" altLang="ja-JP" sz="1000" dirty="0">
                <a:latin typeface="メイリオ" panose="020B0604030504040204" pitchFamily="50" charset="-128"/>
                <a:ea typeface="メイリオ" panose="020B0604030504040204" pitchFamily="50" charset="-128"/>
                <a:hlinkClick r:id="rId3"/>
              </a:rPr>
              <a:t>https://hikikomori-voice-station.mhlw.go.jp/</a:t>
            </a:r>
            <a:endParaRPr lang="en-US" altLang="ja-JP" sz="1000" dirty="0">
              <a:latin typeface="メイリオ" panose="020B0604030504040204" pitchFamily="50" charset="-128"/>
              <a:ea typeface="メイリオ" panose="020B0604030504040204" pitchFamily="50" charset="-128"/>
            </a:endParaRPr>
          </a:p>
        </p:txBody>
      </p:sp>
      <p:pic>
        <p:nvPicPr>
          <p:cNvPr id="14" name="図 13">
            <a:extLst>
              <a:ext uri="{FF2B5EF4-FFF2-40B4-BE49-F238E27FC236}">
                <a16:creationId xmlns:a16="http://schemas.microsoft.com/office/drawing/2014/main" id="{90EE991A-4E67-9D5D-532D-2FE8622E822F}"/>
              </a:ext>
            </a:extLst>
          </p:cNvPr>
          <p:cNvPicPr>
            <a:picLocks noChangeAspect="1"/>
          </p:cNvPicPr>
          <p:nvPr/>
        </p:nvPicPr>
        <p:blipFill>
          <a:blip r:embed="rId4"/>
          <a:stretch>
            <a:fillRect/>
          </a:stretch>
        </p:blipFill>
        <p:spPr>
          <a:xfrm>
            <a:off x="2089205" y="2298006"/>
            <a:ext cx="5727590" cy="4118529"/>
          </a:xfrm>
          <a:prstGeom prst="rect">
            <a:avLst/>
          </a:prstGeom>
        </p:spPr>
      </p:pic>
      <p:sp>
        <p:nvSpPr>
          <p:cNvPr id="17" name="テキスト ボックス 16">
            <a:extLst>
              <a:ext uri="{FF2B5EF4-FFF2-40B4-BE49-F238E27FC236}">
                <a16:creationId xmlns:a16="http://schemas.microsoft.com/office/drawing/2014/main" id="{9E0560F5-8B6F-F622-23EB-508FD95CC75A}"/>
              </a:ext>
            </a:extLst>
          </p:cNvPr>
          <p:cNvSpPr txBox="1">
            <a:spLocks noChangeArrowheads="1"/>
          </p:cNvSpPr>
          <p:nvPr/>
        </p:nvSpPr>
        <p:spPr bwMode="auto">
          <a:xfrm>
            <a:off x="275431" y="847047"/>
            <a:ext cx="9051925" cy="1299805"/>
          </a:xfrm>
          <a:prstGeom prst="rect">
            <a:avLst/>
          </a:prstGeom>
          <a:noFill/>
          <a:ln>
            <a:noFill/>
          </a:ln>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85750" indent="-285750" eaLnBrk="1" hangingPunct="1">
              <a:lnSpc>
                <a:spcPct val="100000"/>
              </a:lnSpc>
              <a:spcBef>
                <a:spcPts val="1200"/>
              </a:spcBef>
              <a:buFont typeface="Wingdings" panose="05000000000000000000" pitchFamily="2" charset="2"/>
              <a:buChar char="l"/>
              <a:defRPr/>
            </a:pPr>
            <a:r>
              <a:rPr kumimoji="0" lang="ja-JP" altLang="en-US" sz="1600" spc="100" dirty="0">
                <a:latin typeface="メイリオ" panose="020B0604030504040204" pitchFamily="50" charset="-128"/>
                <a:ea typeface="メイリオ" panose="020B0604030504040204" pitchFamily="50" charset="-128"/>
              </a:rPr>
              <a:t>令和４年１月１４日（金）に、ひきこもりに関する情報をまとめたひきこもり支援ポータルサイト「ひきこもり</a:t>
            </a:r>
            <a:r>
              <a:rPr kumimoji="0" lang="en-US" altLang="ja-JP" sz="1600" spc="100" dirty="0">
                <a:latin typeface="メイリオ" panose="020B0604030504040204" pitchFamily="50" charset="-128"/>
                <a:ea typeface="メイリオ" panose="020B0604030504040204" pitchFamily="50" charset="-128"/>
              </a:rPr>
              <a:t>VOICE STATION</a:t>
            </a:r>
            <a:r>
              <a:rPr kumimoji="0" lang="ja-JP" altLang="en-US" sz="1600" spc="100" dirty="0">
                <a:latin typeface="メイリオ" panose="020B0604030504040204" pitchFamily="50" charset="-128"/>
                <a:ea typeface="メイリオ" panose="020B0604030504040204" pitchFamily="50" charset="-128"/>
              </a:rPr>
              <a:t>」を開設しました。</a:t>
            </a:r>
            <a:endParaRPr kumimoji="0" lang="en-US" altLang="ja-JP" sz="1600" spc="100" dirty="0">
              <a:latin typeface="メイリオ" panose="020B0604030504040204" pitchFamily="50" charset="-128"/>
              <a:ea typeface="メイリオ" panose="020B0604030504040204" pitchFamily="50" charset="-128"/>
            </a:endParaRPr>
          </a:p>
          <a:p>
            <a:pPr marL="285750" indent="-285750" eaLnBrk="1" hangingPunct="1">
              <a:lnSpc>
                <a:spcPct val="100000"/>
              </a:lnSpc>
              <a:spcBef>
                <a:spcPts val="1200"/>
              </a:spcBef>
              <a:buFont typeface="Wingdings" panose="05000000000000000000" pitchFamily="2" charset="2"/>
              <a:buChar char="l"/>
              <a:defRPr/>
            </a:pPr>
            <a:r>
              <a:rPr kumimoji="0" lang="ja-JP" altLang="en-US" sz="1600" spc="100" dirty="0">
                <a:latin typeface="メイリオ" panose="020B0604030504040204" pitchFamily="50" charset="-128"/>
                <a:ea typeface="メイリオ" panose="020B0604030504040204" pitchFamily="50" charset="-128"/>
              </a:rPr>
              <a:t>ひきこもりに関する基礎情報や全国の相談窓口、ひきこもり当事者や経験者、家族や支援者の声等が掲載されています。ぜひご覧ください。</a:t>
            </a:r>
          </a:p>
        </p:txBody>
      </p:sp>
    </p:spTree>
    <p:extLst>
      <p:ext uri="{BB962C8B-B14F-4D97-AF65-F5344CB8AC3E}">
        <p14:creationId xmlns:p14="http://schemas.microsoft.com/office/powerpoint/2010/main" val="327438971"/>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40C16-C7B2-FFD0-5845-069C39211719}"/>
            </a:ext>
          </a:extLst>
        </p:cNvPr>
        <p:cNvGrpSpPr/>
        <p:nvPr/>
      </p:nvGrpSpPr>
      <p:grpSpPr>
        <a:xfrm>
          <a:off x="0" y="0"/>
          <a:ext cx="0" cy="0"/>
          <a:chOff x="0" y="0"/>
          <a:chExt cx="0" cy="0"/>
        </a:xfrm>
      </p:grpSpPr>
      <p:sp>
        <p:nvSpPr>
          <p:cNvPr id="48131" name="スライド番号プレースホルダー 5">
            <a:extLst>
              <a:ext uri="{FF2B5EF4-FFF2-40B4-BE49-F238E27FC236}">
                <a16:creationId xmlns:a16="http://schemas.microsoft.com/office/drawing/2014/main" id="{22D143F8-B63B-8951-CC33-E6F4BE5E428F}"/>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0DAD52EA-FEF4-4275-9DA4-F951B30FD285}" type="slidenum">
              <a:rPr lang="ja-JP" altLang="en-US" sz="1000" smtClean="0">
                <a:solidFill>
                  <a:srgbClr val="898989"/>
                </a:solidFill>
              </a:rPr>
              <a:pPr>
                <a:lnSpc>
                  <a:spcPct val="100000"/>
                </a:lnSpc>
                <a:spcBef>
                  <a:spcPct val="0"/>
                </a:spcBef>
                <a:buFontTx/>
                <a:buNone/>
              </a:pPr>
              <a:t>23</a:t>
            </a:fld>
            <a:endParaRPr lang="ja-JP" altLang="en-US" sz="1000">
              <a:solidFill>
                <a:srgbClr val="898989"/>
              </a:solidFill>
            </a:endParaRPr>
          </a:p>
        </p:txBody>
      </p:sp>
      <p:graphicFrame>
        <p:nvGraphicFramePr>
          <p:cNvPr id="12" name="表 11">
            <a:extLst>
              <a:ext uri="{FF2B5EF4-FFF2-40B4-BE49-F238E27FC236}">
                <a16:creationId xmlns:a16="http://schemas.microsoft.com/office/drawing/2014/main" id="{C03B647B-3B8A-243C-28C3-038B467D1851}"/>
              </a:ext>
            </a:extLst>
          </p:cNvPr>
          <p:cNvGraphicFramePr>
            <a:graphicFrameLocks noGrp="1"/>
          </p:cNvGraphicFramePr>
          <p:nvPr>
            <p:extLst>
              <p:ext uri="{D42A27DB-BD31-4B8C-83A1-F6EECF244321}">
                <p14:modId xmlns:p14="http://schemas.microsoft.com/office/powerpoint/2010/main" val="1597764798"/>
              </p:ext>
            </p:extLst>
          </p:nvPr>
        </p:nvGraphicFramePr>
        <p:xfrm>
          <a:off x="452999" y="2274949"/>
          <a:ext cx="9000000" cy="3840452"/>
        </p:xfrm>
        <a:graphic>
          <a:graphicData uri="http://schemas.openxmlformats.org/drawingml/2006/table">
            <a:tbl>
              <a:tblPr bandRow="1">
                <a:tableStyleId>{F5AB1C69-6EDB-4FF4-983F-18BD219EF322}</a:tableStyleId>
              </a:tblPr>
              <a:tblGrid>
                <a:gridCol w="9000000">
                  <a:extLst>
                    <a:ext uri="{9D8B030D-6E8A-4147-A177-3AD203B41FA5}">
                      <a16:colId xmlns:a16="http://schemas.microsoft.com/office/drawing/2014/main" val="2675618041"/>
                    </a:ext>
                  </a:extLst>
                </a:gridCol>
              </a:tblGrid>
              <a:tr h="3213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spc="100" baseline="0" dirty="0">
                          <a:latin typeface="メイリオ" panose="020B0604030504040204" pitchFamily="50" charset="-128"/>
                          <a:ea typeface="メイリオ" panose="020B0604030504040204" pitchFamily="50" charset="-128"/>
                        </a:rPr>
                        <a:t>世帯類型を問わず留意したい点</a:t>
                      </a:r>
                    </a:p>
                  </a:txBody>
                  <a:tcPr marL="91442" marR="91442" marT="45713" marB="45713" anchor="ctr">
                    <a:lnB w="28575" cap="flat" cmpd="sng" algn="ctr">
                      <a:solidFill>
                        <a:schemeClr val="tx1"/>
                      </a:solidFill>
                      <a:prstDash val="sysDot"/>
                      <a:round/>
                      <a:headEnd type="none" w="med" len="med"/>
                      <a:tailEnd type="none" w="med" len="med"/>
                    </a:lnB>
                    <a:solidFill>
                      <a:schemeClr val="bg2"/>
                    </a:solidFill>
                  </a:tcPr>
                </a:tc>
                <a:extLst>
                  <a:ext uri="{0D108BD9-81ED-4DB2-BD59-A6C34878D82A}">
                    <a16:rowId xmlns:a16="http://schemas.microsoft.com/office/drawing/2014/main" val="2470179863"/>
                  </a:ext>
                </a:extLst>
              </a:tr>
              <a:tr h="31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spc="100" dirty="0">
                          <a:solidFill>
                            <a:schemeClr val="tx1"/>
                          </a:solidFill>
                          <a:latin typeface="メイリオ" panose="020B0604030504040204" pitchFamily="50" charset="-128"/>
                          <a:ea typeface="メイリオ" panose="020B0604030504040204" pitchFamily="50" charset="-128"/>
                        </a:rPr>
                        <a:t>◆基礎的な内容</a:t>
                      </a:r>
                      <a:endParaRPr kumimoji="1" lang="en-US" altLang="ja-JP" sz="1600" b="1" spc="100" dirty="0">
                        <a:solidFill>
                          <a:schemeClr val="tx1"/>
                        </a:solidFill>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spc="100" dirty="0">
                          <a:solidFill>
                            <a:schemeClr val="tx1"/>
                          </a:solidFill>
                          <a:latin typeface="メイリオ" panose="020B0604030504040204" pitchFamily="50" charset="-128"/>
                          <a:ea typeface="メイリオ" panose="020B0604030504040204" pitchFamily="50" charset="-128"/>
                        </a:rPr>
                        <a:t>生活状況や健康状態、就労に向けた阻害要因など、世帯が抱える課題はあるか</a:t>
                      </a:r>
                      <a:endParaRPr kumimoji="1" lang="en-US" altLang="ja-JP" sz="1600" b="0" spc="100" dirty="0">
                        <a:solidFill>
                          <a:schemeClr val="tx1"/>
                        </a:solidFill>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spc="100" dirty="0">
                          <a:solidFill>
                            <a:schemeClr val="tx1"/>
                          </a:solidFill>
                          <a:latin typeface="メイリオ" panose="020B0604030504040204" pitchFamily="50" charset="-128"/>
                          <a:ea typeface="メイリオ" panose="020B0604030504040204" pitchFamily="50" charset="-128"/>
                        </a:rPr>
                        <a:t>世帯の課題を踏まえ、活用可能な他法他施策や必要な福祉サービス、関係機関などはあるか</a:t>
                      </a:r>
                      <a:endParaRPr kumimoji="1" lang="en-US" altLang="ja-JP" sz="1600" b="0" spc="100" dirty="0">
                        <a:solidFill>
                          <a:schemeClr val="tx1"/>
                        </a:solidFill>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spc="100" dirty="0">
                          <a:solidFill>
                            <a:schemeClr val="tx1"/>
                          </a:solidFill>
                          <a:latin typeface="メイリオ" panose="020B0604030504040204" pitchFamily="50" charset="-128"/>
                          <a:ea typeface="メイリオ" panose="020B0604030504040204" pitchFamily="50" charset="-128"/>
                        </a:rPr>
                        <a:t>自立支援プログラムや被保護者就労支援事業などの各種事業の活用はどうか</a:t>
                      </a:r>
                      <a:endParaRPr kumimoji="1" lang="en-US" altLang="ja-JP" sz="1600" b="0" spc="100" dirty="0">
                        <a:solidFill>
                          <a:schemeClr val="tx1"/>
                        </a:solidFill>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600" b="0" spc="10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spc="100" dirty="0">
                          <a:solidFill>
                            <a:schemeClr val="tx1"/>
                          </a:solidFill>
                          <a:latin typeface="メイリオ" panose="020B0604030504040204" pitchFamily="50" charset="-128"/>
                          <a:ea typeface="メイリオ" panose="020B0604030504040204" pitchFamily="50" charset="-128"/>
                        </a:rPr>
                        <a:t>◆扶養・資産に関する内容</a:t>
                      </a:r>
                      <a:endParaRPr kumimoji="1" lang="en-US" altLang="ja-JP" sz="1600" b="1" spc="100" dirty="0">
                        <a:solidFill>
                          <a:schemeClr val="tx1"/>
                        </a:solidFill>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spc="100" dirty="0">
                          <a:solidFill>
                            <a:schemeClr val="tx1"/>
                          </a:solidFill>
                          <a:latin typeface="メイリオ" panose="020B0604030504040204" pitchFamily="50" charset="-128"/>
                          <a:ea typeface="メイリオ" panose="020B0604030504040204" pitchFamily="50" charset="-128"/>
                        </a:rPr>
                        <a:t>扶養義務者との関係はどうか（今後の意向を含む）</a:t>
                      </a:r>
                      <a:endParaRPr kumimoji="1" lang="en-US" altLang="ja-JP" sz="1600" b="0" spc="100" dirty="0">
                        <a:solidFill>
                          <a:schemeClr val="tx1"/>
                        </a:solidFill>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spc="100" dirty="0">
                          <a:solidFill>
                            <a:schemeClr val="tx1"/>
                          </a:solidFill>
                          <a:latin typeface="メイリオ" panose="020B0604030504040204" pitchFamily="50" charset="-128"/>
                          <a:ea typeface="メイリオ" panose="020B0604030504040204" pitchFamily="50" charset="-128"/>
                        </a:rPr>
                        <a:t>緊急時等にすぐに対応してくれる方がいるか（扶養義務者を含む）</a:t>
                      </a:r>
                      <a:endParaRPr kumimoji="1" lang="en-US" altLang="ja-JP" sz="1600" b="0" spc="100" dirty="0">
                        <a:solidFill>
                          <a:schemeClr val="tx1"/>
                        </a:solidFill>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spc="100" dirty="0">
                          <a:solidFill>
                            <a:schemeClr val="tx1"/>
                          </a:solidFill>
                          <a:latin typeface="メイリオ" panose="020B0604030504040204" pitchFamily="50" charset="-128"/>
                          <a:ea typeface="メイリオ" panose="020B0604030504040204" pitchFamily="50" charset="-128"/>
                        </a:rPr>
                        <a:t>負債の状況はどうか　　等</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spc="10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spc="100" dirty="0">
                          <a:solidFill>
                            <a:schemeClr val="tx1"/>
                          </a:solidFill>
                          <a:latin typeface="メイリオ" panose="020B0604030504040204" pitchFamily="50" charset="-128"/>
                          <a:ea typeface="メイリオ" panose="020B0604030504040204" pitchFamily="50" charset="-128"/>
                        </a:rPr>
                        <a:t>◆生活状況</a:t>
                      </a:r>
                      <a:endParaRPr kumimoji="1" lang="en-US" altLang="ja-JP" sz="1600" b="0" spc="100" baseline="0"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kumimoji="1" lang="ja-JP" altLang="en-US" sz="1600" b="0" spc="100" baseline="0" dirty="0">
                          <a:latin typeface="メイリオ" panose="020B0604030504040204" pitchFamily="50" charset="-128"/>
                          <a:ea typeface="メイリオ" panose="020B0604030504040204" pitchFamily="50" charset="-128"/>
                        </a:rPr>
                        <a:t>生活習慣はどうか、日中の過ごし方はどうか</a:t>
                      </a:r>
                      <a:endParaRPr kumimoji="1" lang="en-US" altLang="ja-JP" sz="1600" b="0" spc="100" baseline="0"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kumimoji="1" lang="ja-JP" altLang="en-US" sz="1600" b="0" spc="100" baseline="0" dirty="0">
                          <a:latin typeface="メイリオ" panose="020B0604030504040204" pitchFamily="50" charset="-128"/>
                          <a:ea typeface="メイリオ" panose="020B0604030504040204" pitchFamily="50" charset="-128"/>
                        </a:rPr>
                        <a:t>交友関係や近隣住民との関係はどうか</a:t>
                      </a:r>
                      <a:endParaRPr kumimoji="1" lang="en-US" altLang="ja-JP" sz="1600" b="0" spc="100" baseline="0" dirty="0">
                        <a:latin typeface="メイリオ" panose="020B0604030504040204" pitchFamily="50" charset="-128"/>
                        <a:ea typeface="メイリオ" panose="020B0604030504040204" pitchFamily="50" charset="-128"/>
                      </a:endParaRPr>
                    </a:p>
                  </a:txBody>
                  <a:tcPr marL="91442" marR="91442" marT="45713" marB="45713" anchor="ctr">
                    <a:lnT w="28575" cap="flat" cmpd="sng" algn="ctr">
                      <a:solidFill>
                        <a:schemeClr val="tx1"/>
                      </a:solidFill>
                      <a:prstDash val="sysDot"/>
                      <a:round/>
                      <a:headEnd type="none" w="med" len="med"/>
                      <a:tailEnd type="none" w="med" len="med"/>
                    </a:lnT>
                    <a:noFill/>
                  </a:tcPr>
                </a:tc>
                <a:extLst>
                  <a:ext uri="{0D108BD9-81ED-4DB2-BD59-A6C34878D82A}">
                    <a16:rowId xmlns:a16="http://schemas.microsoft.com/office/drawing/2014/main" val="982855899"/>
                  </a:ext>
                </a:extLst>
              </a:tr>
            </a:tbl>
          </a:graphicData>
        </a:graphic>
      </p:graphicFrame>
      <p:sp>
        <p:nvSpPr>
          <p:cNvPr id="8" name="正方形/長方形 7">
            <a:extLst>
              <a:ext uri="{FF2B5EF4-FFF2-40B4-BE49-F238E27FC236}">
                <a16:creationId xmlns:a16="http://schemas.microsoft.com/office/drawing/2014/main" id="{7B83EDF6-B758-3FC1-13F4-B9FFD1AA5CAE}"/>
              </a:ext>
            </a:extLst>
          </p:cNvPr>
          <p:cNvSpPr/>
          <p:nvPr/>
        </p:nvSpPr>
        <p:spPr>
          <a:xfrm>
            <a:off x="283465" y="1409382"/>
            <a:ext cx="9526588" cy="5683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600"/>
              </a:spcBef>
              <a:spcAft>
                <a:spcPts val="0"/>
              </a:spcAft>
              <a:buFont typeface="Wingdings" panose="05000000000000000000" pitchFamily="2" charset="2"/>
              <a:buChar char="l"/>
              <a:defRPr/>
            </a:pPr>
            <a:r>
              <a:rPr kumimoji="1" lang="ja-JP" altLang="en-US" sz="1600" spc="100" dirty="0">
                <a:solidFill>
                  <a:schemeClr val="tx1"/>
                </a:solidFill>
                <a:latin typeface="メイリオ" panose="020B0604030504040204" pitchFamily="50" charset="-128"/>
                <a:ea typeface="メイリオ" panose="020B0604030504040204" pitchFamily="50" charset="-128"/>
              </a:rPr>
              <a:t>受給者の生活状況を踏まえ、個々の受給者の自立に向けた課題を把握します。</a:t>
            </a:r>
          </a:p>
          <a:p>
            <a:pPr marL="285750" indent="-285750" eaLnBrk="1" fontAlgn="auto" hangingPunct="1">
              <a:spcBef>
                <a:spcPts val="600"/>
              </a:spcBef>
              <a:spcAft>
                <a:spcPts val="0"/>
              </a:spcAft>
              <a:buFont typeface="Wingdings" panose="05000000000000000000" pitchFamily="2" charset="2"/>
              <a:buChar char="l"/>
              <a:defRPr/>
            </a:pPr>
            <a:r>
              <a:rPr kumimoji="1" lang="ja-JP" altLang="en-US" sz="1600" spc="100" dirty="0">
                <a:solidFill>
                  <a:schemeClr val="tx1"/>
                </a:solidFill>
                <a:latin typeface="メイリオ" panose="020B0604030504040204" pitchFamily="50" charset="-128"/>
                <a:ea typeface="メイリオ" panose="020B0604030504040204" pitchFamily="50" charset="-128"/>
              </a:rPr>
              <a:t>アセスメントに当たっては、支援対象者の持つ良い点や力を大切にしていく視点が必要です。</a:t>
            </a:r>
          </a:p>
        </p:txBody>
      </p:sp>
      <p:sp>
        <p:nvSpPr>
          <p:cNvPr id="4" name="テキスト ボックス 3">
            <a:extLst>
              <a:ext uri="{FF2B5EF4-FFF2-40B4-BE49-F238E27FC236}">
                <a16:creationId xmlns:a16="http://schemas.microsoft.com/office/drawing/2014/main" id="{7D462A1D-EC54-8376-77A2-E1EA2C0145D6}"/>
              </a:ext>
            </a:extLst>
          </p:cNvPr>
          <p:cNvSpPr txBox="1"/>
          <p:nvPr/>
        </p:nvSpPr>
        <p:spPr>
          <a:xfrm>
            <a:off x="180000" y="897768"/>
            <a:ext cx="4320000" cy="374571"/>
          </a:xfrm>
          <a:prstGeom prst="roundRect">
            <a:avLst/>
          </a:prstGeom>
          <a:solidFill>
            <a:schemeClr val="accent2">
              <a:lumMod val="20000"/>
              <a:lumOff val="80000"/>
            </a:schemeClr>
          </a:solidFill>
        </p:spPr>
        <p:txBody>
          <a:bodyPr wrap="square">
            <a:spAutoFit/>
          </a:bodyPr>
          <a:lstStyle/>
          <a:p>
            <a:pPr algn="ctr" eaLnBrk="1" fontAlgn="auto" hangingPunct="1">
              <a:spcBef>
                <a:spcPts val="300"/>
              </a:spcBef>
              <a:spcAft>
                <a:spcPts val="0"/>
              </a:spcAft>
              <a:defRPr/>
            </a:pPr>
            <a:r>
              <a:rPr kumimoji="1" lang="ja-JP" altLang="en-US" sz="1600" b="1" spc="100" dirty="0">
                <a:solidFill>
                  <a:schemeClr val="tx1"/>
                </a:solidFill>
                <a:latin typeface="メイリオ" panose="020B0604030504040204" pitchFamily="50" charset="-128"/>
                <a:ea typeface="メイリオ" panose="020B0604030504040204" pitchFamily="50" charset="-128"/>
              </a:rPr>
              <a:t>援助方針策定に当たっての留意点</a:t>
            </a:r>
            <a:endParaRPr kumimoji="1" lang="en-US" altLang="ja-JP" sz="1600" b="1" spc="100" dirty="0">
              <a:solidFill>
                <a:schemeClr val="tx1"/>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34AA824A-9B32-DD0A-3C00-734A847C5957}"/>
              </a:ext>
            </a:extLst>
          </p:cNvPr>
          <p:cNvSpPr/>
          <p:nvPr/>
        </p:nvSpPr>
        <p:spPr>
          <a:xfrm>
            <a:off x="0" y="187325"/>
            <a:ext cx="9317736"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b="1" spc="150" dirty="0">
                <a:solidFill>
                  <a:schemeClr val="tx1"/>
                </a:solidFill>
                <a:latin typeface="メイリオ" panose="020B0604030504040204" pitchFamily="50" charset="-128"/>
                <a:ea typeface="メイリオ" panose="020B0604030504040204" pitchFamily="50" charset="-128"/>
              </a:rPr>
              <a:t>５．ひきこもり支援の際のポイント</a:t>
            </a:r>
          </a:p>
        </p:txBody>
      </p:sp>
      <p:sp>
        <p:nvSpPr>
          <p:cNvPr id="6" name="正方形/長方形 5">
            <a:extLst>
              <a:ext uri="{FF2B5EF4-FFF2-40B4-BE49-F238E27FC236}">
                <a16:creationId xmlns:a16="http://schemas.microsoft.com/office/drawing/2014/main" id="{8FE753F4-5CC2-55EC-E6BC-4C9BEA3C624E}"/>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Ⅱ</a:t>
            </a:r>
            <a:r>
              <a:rPr kumimoji="1" lang="ja-JP" altLang="en-US" sz="1200" b="1" spc="150" dirty="0">
                <a:solidFill>
                  <a:schemeClr val="tx1"/>
                </a:solidFill>
                <a:latin typeface="メイリオ" panose="020B0604030504040204" pitchFamily="50" charset="-128"/>
                <a:ea typeface="メイリオ" panose="020B0604030504040204" pitchFamily="50" charset="-128"/>
              </a:rPr>
              <a:t>．ひきこもり状態にある方への支援にあたって</a:t>
            </a:r>
          </a:p>
        </p:txBody>
      </p:sp>
    </p:spTree>
    <p:extLst>
      <p:ext uri="{BB962C8B-B14F-4D97-AF65-F5344CB8AC3E}">
        <p14:creationId xmlns:p14="http://schemas.microsoft.com/office/powerpoint/2010/main" val="2868043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8A46251-2272-25B6-310D-C5AD0BBC208A}"/>
              </a:ext>
            </a:extLst>
          </p:cNvPr>
          <p:cNvSpPr>
            <a:spLocks noGrp="1"/>
          </p:cNvSpPr>
          <p:nvPr>
            <p:ph type="sldNum" sz="quarter" idx="10"/>
          </p:nvPr>
        </p:nvSpPr>
        <p:spPr/>
        <p:txBody>
          <a:bodyPr/>
          <a:lstStyle/>
          <a:p>
            <a:pPr>
              <a:defRPr/>
            </a:pPr>
            <a:fld id="{2A484881-CA4A-4772-BDA3-85E6A5CE156F}" type="slidenum">
              <a:rPr lang="ja-JP" altLang="en-US" smtClean="0"/>
              <a:pPr>
                <a:defRPr/>
              </a:pPr>
              <a:t>24</a:t>
            </a:fld>
            <a:endParaRPr lang="ja-JP" altLang="en-US"/>
          </a:p>
        </p:txBody>
      </p:sp>
      <p:sp>
        <p:nvSpPr>
          <p:cNvPr id="5" name="テキスト ボックス 4">
            <a:extLst>
              <a:ext uri="{FF2B5EF4-FFF2-40B4-BE49-F238E27FC236}">
                <a16:creationId xmlns:a16="http://schemas.microsoft.com/office/drawing/2014/main" id="{A1E66DA7-299C-AB14-E23E-8CE9CA37C171}"/>
              </a:ext>
            </a:extLst>
          </p:cNvPr>
          <p:cNvSpPr txBox="1">
            <a:spLocks noChangeArrowheads="1"/>
          </p:cNvSpPr>
          <p:nvPr/>
        </p:nvSpPr>
        <p:spPr bwMode="auto">
          <a:xfrm>
            <a:off x="275431" y="382608"/>
            <a:ext cx="9051925" cy="1487432"/>
          </a:xfrm>
          <a:prstGeom prst="rect">
            <a:avLst/>
          </a:prstGeom>
          <a:noFill/>
          <a:ln>
            <a:noFill/>
          </a:ln>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85750" indent="-285750" eaLnBrk="1" hangingPunct="1">
              <a:lnSpc>
                <a:spcPct val="100000"/>
              </a:lnSpc>
              <a:spcBef>
                <a:spcPts val="0"/>
              </a:spcBef>
              <a:buFont typeface="Wingdings" panose="05000000000000000000" pitchFamily="2" charset="2"/>
              <a:buChar char="l"/>
              <a:defRPr/>
            </a:pPr>
            <a:r>
              <a:rPr kumimoji="0" lang="ja-JP" altLang="en-US" sz="1600" spc="100" dirty="0">
                <a:latin typeface="メイリオ" panose="020B0604030504040204" pitchFamily="50" charset="-128"/>
                <a:ea typeface="メイリオ" panose="020B0604030504040204" pitchFamily="50" charset="-128"/>
              </a:rPr>
              <a:t>令和２年度「ひきこもり状態にある方の社会参加に係る事例の調査・研究事業」では、行政機関等で支援に携わる方と対象としたアンケート調査の結果をもとに、「支援の仕組み作りの具体例」「支援において対応が難しいと感じたり、学びや気づきが多いと感じたりすることが多い場面」を取り上げ、その場面への対応をヒントにとりまとめた「ヒント集」を作成しています。実際の支援場面においては、個々の状況により何が効果的かは異なると思いますが、アイデアや発想を広げるためにご活用ください。</a:t>
            </a:r>
          </a:p>
        </p:txBody>
      </p:sp>
      <p:sp>
        <p:nvSpPr>
          <p:cNvPr id="6" name="テキスト ボックス 11">
            <a:extLst>
              <a:ext uri="{FF2B5EF4-FFF2-40B4-BE49-F238E27FC236}">
                <a16:creationId xmlns:a16="http://schemas.microsoft.com/office/drawing/2014/main" id="{AE676A71-47F4-213A-870B-9A76D4AA64BA}"/>
              </a:ext>
            </a:extLst>
          </p:cNvPr>
          <p:cNvSpPr txBox="1">
            <a:spLocks noChangeArrowheads="1"/>
          </p:cNvSpPr>
          <p:nvPr/>
        </p:nvSpPr>
        <p:spPr bwMode="auto">
          <a:xfrm>
            <a:off x="76200" y="6718300"/>
            <a:ext cx="945038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出典：厚生労働省社会・援護局地域福祉課</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第</a:t>
            </a:r>
            <a:r>
              <a:rPr lang="en-US" altLang="ja-JP" sz="1000" dirty="0">
                <a:latin typeface="メイリオ" panose="020B0604030504040204" pitchFamily="50" charset="-128"/>
                <a:ea typeface="メイリオ" panose="020B0604030504040204" pitchFamily="50" charset="-128"/>
              </a:rPr>
              <a:t>174</a:t>
            </a:r>
            <a:r>
              <a:rPr lang="ja-JP" altLang="en-US" sz="1000" dirty="0">
                <a:latin typeface="メイリオ" panose="020B0604030504040204" pitchFamily="50" charset="-128"/>
                <a:ea typeface="メイリオ" panose="020B0604030504040204" pitchFamily="50" charset="-128"/>
              </a:rPr>
              <a:t>回市町村職員を対象としたセミナー ひきこもり支援施策について</a:t>
            </a:r>
            <a:r>
              <a:rPr lang="en-US" altLang="ja-JP" sz="1000" dirty="0">
                <a:latin typeface="メイリオ" panose="020B0604030504040204" pitchFamily="50" charset="-128"/>
                <a:ea typeface="メイリオ" panose="020B0604030504040204" pitchFamily="50" charset="-128"/>
              </a:rPr>
              <a:t>』, p47</a:t>
            </a:r>
          </a:p>
          <a:p>
            <a:pPr eaLnBrk="1" hangingPunct="1">
              <a:lnSpc>
                <a:spcPct val="100000"/>
              </a:lnSpc>
              <a:spcBef>
                <a:spcPct val="0"/>
              </a:spcBef>
              <a:buFontTx/>
              <a:buNone/>
            </a:pPr>
            <a:endParaRPr lang="en-US" altLang="ja-JP" sz="1000" dirty="0">
              <a:latin typeface="メイリオ" panose="020B0604030504040204" pitchFamily="50" charset="-128"/>
              <a:ea typeface="メイリオ" panose="020B0604030504040204" pitchFamily="50" charset="-128"/>
            </a:endParaRPr>
          </a:p>
          <a:p>
            <a:pPr eaLnBrk="1" hangingPunct="1">
              <a:lnSpc>
                <a:spcPct val="100000"/>
              </a:lnSpc>
              <a:spcBef>
                <a:spcPct val="0"/>
              </a:spcBef>
              <a:buFontTx/>
              <a:buNone/>
            </a:pPr>
            <a:endParaRPr lang="ja-JP" altLang="en-US" sz="10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BC03A96B-4746-6BD2-3154-C702F8F9B22E}"/>
              </a:ext>
            </a:extLst>
          </p:cNvPr>
          <p:cNvSpPr txBox="1">
            <a:spLocks noChangeArrowheads="1"/>
          </p:cNvSpPr>
          <p:nvPr/>
        </p:nvSpPr>
        <p:spPr bwMode="auto">
          <a:xfrm>
            <a:off x="269382" y="5923976"/>
            <a:ext cx="9051925" cy="568900"/>
          </a:xfrm>
          <a:prstGeom prst="rect">
            <a:avLst/>
          </a:prstGeom>
          <a:noFill/>
          <a:ln>
            <a:noFill/>
          </a:ln>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85750" indent="-285750" eaLnBrk="1" hangingPunct="1">
              <a:lnSpc>
                <a:spcPct val="100000"/>
              </a:lnSpc>
              <a:spcBef>
                <a:spcPts val="1200"/>
              </a:spcBef>
              <a:buFont typeface="Wingdings" panose="05000000000000000000" pitchFamily="2" charset="2"/>
              <a:buChar char="l"/>
              <a:defRPr/>
            </a:pPr>
            <a:r>
              <a:rPr kumimoji="0" lang="ja-JP" altLang="en-US" sz="1600" spc="100" dirty="0">
                <a:latin typeface="メイリオ" panose="020B0604030504040204" pitchFamily="50" charset="-128"/>
                <a:ea typeface="メイリオ" panose="020B0604030504040204" pitchFamily="50" charset="-128"/>
              </a:rPr>
              <a:t>さらに、</a:t>
            </a:r>
            <a:r>
              <a:rPr lang="en-US" altLang="ja-JP" sz="1600" spc="100" dirty="0">
                <a:solidFill>
                  <a:srgbClr val="000000"/>
                </a:solidFill>
                <a:latin typeface="メイリオ" panose="020B0604030504040204" pitchFamily="50" charset="-128"/>
                <a:ea typeface="メイリオ" panose="020B0604030504040204" pitchFamily="50" charset="-128"/>
              </a:rPr>
              <a:t> 『</a:t>
            </a:r>
            <a:r>
              <a:rPr lang="ja-JP" altLang="en-US" sz="1600" spc="100" dirty="0">
                <a:solidFill>
                  <a:srgbClr val="000000"/>
                </a:solidFill>
                <a:latin typeface="メイリオ" panose="020B0604030504040204" pitchFamily="50" charset="-128"/>
                <a:ea typeface="メイリオ" panose="020B0604030504040204" pitchFamily="50" charset="-128"/>
              </a:rPr>
              <a:t>ひきこもり支援ハンドブック～寄り添うための羅針盤～</a:t>
            </a:r>
            <a:r>
              <a:rPr lang="en-US" altLang="ja-JP" sz="1600" spc="100" dirty="0">
                <a:solidFill>
                  <a:srgbClr val="000000"/>
                </a:solidFill>
                <a:latin typeface="メイリオ" panose="020B0604030504040204" pitchFamily="50" charset="-128"/>
                <a:ea typeface="メイリオ" panose="020B0604030504040204" pitchFamily="50" charset="-128"/>
              </a:rPr>
              <a:t>』 </a:t>
            </a:r>
            <a:r>
              <a:rPr kumimoji="0" lang="ja-JP" altLang="en-US" sz="1600" spc="100" dirty="0">
                <a:latin typeface="メイリオ" panose="020B0604030504040204" pitchFamily="50" charset="-128"/>
                <a:ea typeface="メイリオ" panose="020B0604030504040204" pitchFamily="50" charset="-128"/>
              </a:rPr>
              <a:t>では、ひきこもり支援の「</a:t>
            </a:r>
            <a:r>
              <a:rPr kumimoji="0" lang="en-US" altLang="ja-JP" sz="1600" spc="100" dirty="0">
                <a:latin typeface="メイリオ" panose="020B0604030504040204" pitchFamily="50" charset="-128"/>
                <a:ea typeface="メイリオ" panose="020B0604030504040204" pitchFamily="50" charset="-128"/>
              </a:rPr>
              <a:t>50</a:t>
            </a:r>
            <a:r>
              <a:rPr kumimoji="0" lang="ja-JP" altLang="en-US" sz="1600" spc="100" dirty="0">
                <a:latin typeface="メイリオ" panose="020B0604030504040204" pitchFamily="50" charset="-128"/>
                <a:ea typeface="メイリオ" panose="020B0604030504040204" pitchFamily="50" charset="-128"/>
              </a:rPr>
              <a:t>のポイント」がまとめられています。こちらもご活用ください。</a:t>
            </a:r>
          </a:p>
        </p:txBody>
      </p:sp>
      <p:pic>
        <p:nvPicPr>
          <p:cNvPr id="9" name="図 8">
            <a:extLst>
              <a:ext uri="{FF2B5EF4-FFF2-40B4-BE49-F238E27FC236}">
                <a16:creationId xmlns:a16="http://schemas.microsoft.com/office/drawing/2014/main" id="{52158360-0945-B8A3-8666-D6D7F68E5C1F}"/>
              </a:ext>
            </a:extLst>
          </p:cNvPr>
          <p:cNvPicPr>
            <a:picLocks noChangeAspect="1"/>
          </p:cNvPicPr>
          <p:nvPr/>
        </p:nvPicPr>
        <p:blipFill>
          <a:blip r:embed="rId2"/>
          <a:stretch>
            <a:fillRect/>
          </a:stretch>
        </p:blipFill>
        <p:spPr>
          <a:xfrm>
            <a:off x="2162504" y="1938413"/>
            <a:ext cx="5580993" cy="3835040"/>
          </a:xfrm>
          <a:prstGeom prst="rect">
            <a:avLst/>
          </a:prstGeom>
        </p:spPr>
      </p:pic>
    </p:spTree>
    <p:extLst>
      <p:ext uri="{BB962C8B-B14F-4D97-AF65-F5344CB8AC3E}">
        <p14:creationId xmlns:p14="http://schemas.microsoft.com/office/powerpoint/2010/main" val="4010722113"/>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CB23E-D904-6317-C77D-742B435DB5A9}"/>
            </a:ext>
          </a:extLst>
        </p:cNvPr>
        <p:cNvGrpSpPr/>
        <p:nvPr/>
      </p:nvGrpSpPr>
      <p:grpSpPr>
        <a:xfrm>
          <a:off x="0" y="0"/>
          <a:ext cx="0" cy="0"/>
          <a:chOff x="0" y="0"/>
          <a:chExt cx="0" cy="0"/>
        </a:xfrm>
      </p:grpSpPr>
      <p:sp>
        <p:nvSpPr>
          <p:cNvPr id="47106" name="スライド番号プレースホルダー 1">
            <a:extLst>
              <a:ext uri="{FF2B5EF4-FFF2-40B4-BE49-F238E27FC236}">
                <a16:creationId xmlns:a16="http://schemas.microsoft.com/office/drawing/2014/main" id="{49F8D984-87C7-993C-AFE3-7E7120DEA7E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9ADA8E1F-5F14-47C3-82F0-265C924DF495}" type="slidenum">
              <a:rPr lang="ja-JP" altLang="en-US" sz="1000">
                <a:solidFill>
                  <a:srgbClr val="898989"/>
                </a:solidFill>
              </a:rPr>
              <a:pPr>
                <a:lnSpc>
                  <a:spcPct val="100000"/>
                </a:lnSpc>
                <a:spcBef>
                  <a:spcPct val="0"/>
                </a:spcBef>
                <a:buFontTx/>
                <a:buNone/>
              </a:pPr>
              <a:t>25</a:t>
            </a:fld>
            <a:endParaRPr lang="ja-JP" altLang="en-US" sz="1000">
              <a:solidFill>
                <a:srgbClr val="898989"/>
              </a:solidFill>
            </a:endParaRPr>
          </a:p>
        </p:txBody>
      </p:sp>
      <p:sp>
        <p:nvSpPr>
          <p:cNvPr id="2" name="正方形/長方形 1">
            <a:extLst>
              <a:ext uri="{FF2B5EF4-FFF2-40B4-BE49-F238E27FC236}">
                <a16:creationId xmlns:a16="http://schemas.microsoft.com/office/drawing/2014/main" id="{F3801BBD-6D1E-EDE8-53DB-20B0ED82E8F6}"/>
              </a:ext>
            </a:extLst>
          </p:cNvPr>
          <p:cNvSpPr/>
          <p:nvPr/>
        </p:nvSpPr>
        <p:spPr>
          <a:xfrm>
            <a:off x="0" y="187325"/>
            <a:ext cx="9906000"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kumimoji="1" lang="ja-JP" altLang="en-US" sz="2000" b="1" spc="150" dirty="0">
              <a:solidFill>
                <a:schemeClr val="tx1"/>
              </a:solidFill>
              <a:latin typeface="メイリオ" panose="020B0604030504040204" pitchFamily="50" charset="-128"/>
              <a:ea typeface="メイリオ" panose="020B0604030504040204" pitchFamily="50" charset="-128"/>
            </a:endParaRPr>
          </a:p>
        </p:txBody>
      </p:sp>
      <p:pic>
        <p:nvPicPr>
          <p:cNvPr id="10" name="図 9">
            <a:extLst>
              <a:ext uri="{FF2B5EF4-FFF2-40B4-BE49-F238E27FC236}">
                <a16:creationId xmlns:a16="http://schemas.microsoft.com/office/drawing/2014/main" id="{1AEFD38F-D1F6-6AA5-AA1B-0DD17B7F05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928" y="918290"/>
            <a:ext cx="8066144" cy="5574585"/>
          </a:xfrm>
          <a:prstGeom prst="rect">
            <a:avLst/>
          </a:prstGeom>
        </p:spPr>
      </p:pic>
      <p:sp>
        <p:nvSpPr>
          <p:cNvPr id="11" name="テキスト ボックス 11">
            <a:extLst>
              <a:ext uri="{FF2B5EF4-FFF2-40B4-BE49-F238E27FC236}">
                <a16:creationId xmlns:a16="http://schemas.microsoft.com/office/drawing/2014/main" id="{C7B2F75D-E0F3-7066-7F42-8B2B526BE2C5}"/>
              </a:ext>
            </a:extLst>
          </p:cNvPr>
          <p:cNvSpPr txBox="1">
            <a:spLocks noChangeArrowheads="1"/>
          </p:cNvSpPr>
          <p:nvPr/>
        </p:nvSpPr>
        <p:spPr bwMode="auto">
          <a:xfrm>
            <a:off x="76200" y="6548441"/>
            <a:ext cx="9376800" cy="26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出典：厚生労働省</a:t>
            </a:r>
            <a:r>
              <a:rPr lang="en-US" altLang="ja-JP" sz="1000" dirty="0">
                <a:latin typeface="メイリオ" panose="020B0604030504040204" pitchFamily="50" charset="-128"/>
                <a:ea typeface="メイリオ" panose="020B0604030504040204" pitchFamily="50" charset="-128"/>
              </a:rPr>
              <a:t>WEB</a:t>
            </a:r>
            <a:r>
              <a:rPr lang="ja-JP" altLang="en-US" sz="1000" dirty="0">
                <a:latin typeface="メイリオ" panose="020B0604030504040204" pitchFamily="50" charset="-128"/>
                <a:ea typeface="メイリオ" panose="020B0604030504040204" pitchFamily="50" charset="-128"/>
              </a:rPr>
              <a:t>サイト</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ひきこもり支援推進事業</a:t>
            </a:r>
            <a:r>
              <a:rPr lang="en-US" altLang="ja-JP" sz="1000" dirty="0">
                <a:latin typeface="メイリオ" panose="020B0604030504040204" pitchFamily="50" charset="-128"/>
                <a:ea typeface="メイリオ" panose="020B0604030504040204" pitchFamily="50" charset="-128"/>
              </a:rPr>
              <a:t>』,</a:t>
            </a:r>
            <a:br>
              <a:rPr lang="en-US" altLang="ja-JP" sz="1000" dirty="0">
                <a:latin typeface="メイリオ" panose="020B0604030504040204" pitchFamily="50" charset="-128"/>
                <a:ea typeface="メイリオ" panose="020B0604030504040204" pitchFamily="50" charset="-128"/>
              </a:rPr>
            </a:b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hlinkClick r:id="rId4"/>
              </a:rPr>
              <a:t>https://www.mhlw.go.jp/stf/seisakunitsuite/bunya/hukushi_kaigo/seikatsuhogo/hikikomori/index.html</a:t>
            </a:r>
            <a:endParaRPr lang="ja-JP" altLang="en-US" sz="10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D20F1A8D-311E-0569-B1A1-7C71E2BA97D9}"/>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参考</a:t>
            </a:r>
          </a:p>
        </p:txBody>
      </p:sp>
      <p:sp>
        <p:nvSpPr>
          <p:cNvPr id="9" name="テキスト ボックス 8">
            <a:extLst>
              <a:ext uri="{FF2B5EF4-FFF2-40B4-BE49-F238E27FC236}">
                <a16:creationId xmlns:a16="http://schemas.microsoft.com/office/drawing/2014/main" id="{BB7B3A8A-362A-A3CF-ED25-EB389FC71313}"/>
              </a:ext>
            </a:extLst>
          </p:cNvPr>
          <p:cNvSpPr txBox="1">
            <a:spLocks noChangeArrowheads="1"/>
          </p:cNvSpPr>
          <p:nvPr/>
        </p:nvSpPr>
        <p:spPr bwMode="auto">
          <a:xfrm>
            <a:off x="453000" y="650561"/>
            <a:ext cx="9000000" cy="263840"/>
          </a:xfrm>
          <a:prstGeom prst="rect">
            <a:avLst/>
          </a:prstGeom>
          <a:noFill/>
          <a:ln>
            <a:noFill/>
          </a:ln>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ts val="600"/>
              </a:spcBef>
              <a:buNone/>
              <a:defRPr/>
            </a:pPr>
            <a:r>
              <a:rPr lang="ja-JP" altLang="en-US" sz="1600" spc="100" dirty="0">
                <a:latin typeface="メイリオ" panose="020B0604030504040204" pitchFamily="50" charset="-128"/>
                <a:ea typeface="メイリオ" panose="020B0604030504040204" pitchFamily="50" charset="-128"/>
              </a:rPr>
              <a:t>ひきこもり支援施策の全体像は以下の通りです。</a:t>
            </a:r>
            <a:endParaRPr lang="en-US" altLang="ja-JP" sz="1600" spc="1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41029416"/>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56A79-4DE0-F307-735C-5B0F042C147F}"/>
            </a:ext>
          </a:extLst>
        </p:cNvPr>
        <p:cNvGrpSpPr/>
        <p:nvPr/>
      </p:nvGrpSpPr>
      <p:grpSpPr>
        <a:xfrm>
          <a:off x="0" y="0"/>
          <a:ext cx="0" cy="0"/>
          <a:chOff x="0" y="0"/>
          <a:chExt cx="0" cy="0"/>
        </a:xfrm>
      </p:grpSpPr>
      <p:sp>
        <p:nvSpPr>
          <p:cNvPr id="20482" name="スライド番号プレースホルダー 1">
            <a:extLst>
              <a:ext uri="{FF2B5EF4-FFF2-40B4-BE49-F238E27FC236}">
                <a16:creationId xmlns:a16="http://schemas.microsoft.com/office/drawing/2014/main" id="{4ACF5BA0-5421-2731-C996-2B56AB8816F4}"/>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56332AE7-6A60-4E0C-B8B8-CDEBD5C257C4}" type="slidenum">
              <a:rPr lang="ja-JP" altLang="en-US" sz="1000">
                <a:solidFill>
                  <a:srgbClr val="898989"/>
                </a:solidFill>
              </a:rPr>
              <a:pPr>
                <a:lnSpc>
                  <a:spcPct val="100000"/>
                </a:lnSpc>
                <a:spcBef>
                  <a:spcPct val="0"/>
                </a:spcBef>
                <a:buFontTx/>
                <a:buNone/>
              </a:pPr>
              <a:t>26</a:t>
            </a:fld>
            <a:endParaRPr lang="ja-JP" altLang="en-US" sz="1000">
              <a:solidFill>
                <a:srgbClr val="898989"/>
              </a:solidFill>
            </a:endParaRPr>
          </a:p>
        </p:txBody>
      </p:sp>
      <p:pic>
        <p:nvPicPr>
          <p:cNvPr id="3" name="図 2" descr="ランプ, 光 が含まれている画像&#10;&#10;AI によって生成されたコンテンツは間違っている可能性があります。">
            <a:extLst>
              <a:ext uri="{FF2B5EF4-FFF2-40B4-BE49-F238E27FC236}">
                <a16:creationId xmlns:a16="http://schemas.microsoft.com/office/drawing/2014/main" id="{409E8D70-61D6-1DE9-76E6-0246CA885D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3105">
            <a:off x="425450" y="2524125"/>
            <a:ext cx="181133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a:extLst>
              <a:ext uri="{FF2B5EF4-FFF2-40B4-BE49-F238E27FC236}">
                <a16:creationId xmlns:a16="http://schemas.microsoft.com/office/drawing/2014/main" id="{4E656F8A-979A-4F6D-85FF-ECB08272EC11}"/>
              </a:ext>
            </a:extLst>
          </p:cNvPr>
          <p:cNvSpPr txBox="1"/>
          <p:nvPr/>
        </p:nvSpPr>
        <p:spPr>
          <a:xfrm>
            <a:off x="439737" y="1734617"/>
            <a:ext cx="9161462" cy="1077218"/>
          </a:xfrm>
          <a:prstGeom prst="rect">
            <a:avLst/>
          </a:prstGeom>
          <a:noFill/>
        </p:spPr>
        <p:txBody>
          <a:bodyPr wrap="square">
            <a:spAutoFit/>
          </a:bodyPr>
          <a:lstStyle/>
          <a:p>
            <a:pPr>
              <a:defRPr/>
            </a:pPr>
            <a:r>
              <a:rPr kumimoji="1" lang="en-US" altLang="ja-JP" sz="3200" b="1" spc="300" dirty="0">
                <a:latin typeface="メイリオ" panose="020B0604030504040204" pitchFamily="50" charset="-128"/>
                <a:ea typeface="メイリオ" panose="020B0604030504040204" pitchFamily="50" charset="-128"/>
              </a:rPr>
              <a:t>Ⅲ</a:t>
            </a:r>
            <a:r>
              <a:rPr kumimoji="1" lang="ja-JP" altLang="en-US" sz="3200" b="1" spc="300" dirty="0">
                <a:latin typeface="メイリオ" panose="020B0604030504040204" pitchFamily="50" charset="-128"/>
                <a:ea typeface="メイリオ" panose="020B0604030504040204" pitchFamily="50" charset="-128"/>
              </a:rPr>
              <a:t>．事例で深める！</a:t>
            </a:r>
            <a:endParaRPr kumimoji="1" lang="en-US" altLang="ja-JP" sz="3200" b="1" spc="300" dirty="0">
              <a:latin typeface="メイリオ" panose="020B0604030504040204" pitchFamily="50" charset="-128"/>
              <a:ea typeface="メイリオ" panose="020B0604030504040204" pitchFamily="50" charset="-128"/>
            </a:endParaRPr>
          </a:p>
          <a:p>
            <a:pPr>
              <a:defRPr/>
            </a:pPr>
            <a:r>
              <a:rPr kumimoji="1" lang="ja-JP" altLang="en-US" sz="3200" b="1" spc="300" dirty="0">
                <a:latin typeface="メイリオ" panose="020B0604030504040204" pitchFamily="50" charset="-128"/>
                <a:ea typeface="メイリオ" panose="020B0604030504040204" pitchFamily="50" charset="-128"/>
              </a:rPr>
              <a:t>　　　　ひきこもり状態にある方への支援</a:t>
            </a:r>
          </a:p>
        </p:txBody>
      </p:sp>
      <p:sp>
        <p:nvSpPr>
          <p:cNvPr id="5" name="平行四辺形 4">
            <a:extLst>
              <a:ext uri="{FF2B5EF4-FFF2-40B4-BE49-F238E27FC236}">
                <a16:creationId xmlns:a16="http://schemas.microsoft.com/office/drawing/2014/main" id="{7EF944D8-CF14-7720-CBBD-9007697B88C6}"/>
              </a:ext>
            </a:extLst>
          </p:cNvPr>
          <p:cNvSpPr/>
          <p:nvPr/>
        </p:nvSpPr>
        <p:spPr>
          <a:xfrm>
            <a:off x="439737" y="2700219"/>
            <a:ext cx="9000000" cy="107950"/>
          </a:xfrm>
          <a:prstGeom prst="parallelogram">
            <a:avLst/>
          </a:prstGeom>
          <a:pattFill prst="wdUpDiag">
            <a:fgClr>
              <a:schemeClr val="accent5"/>
            </a:fgClr>
            <a:bgClr>
              <a:schemeClr val="bg2"/>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6" name="テキスト ボックス 5">
            <a:extLst>
              <a:ext uri="{FF2B5EF4-FFF2-40B4-BE49-F238E27FC236}">
                <a16:creationId xmlns:a16="http://schemas.microsoft.com/office/drawing/2014/main" id="{42AF9216-52FA-6799-00C1-E101313840C0}"/>
              </a:ext>
            </a:extLst>
          </p:cNvPr>
          <p:cNvSpPr txBox="1"/>
          <p:nvPr/>
        </p:nvSpPr>
        <p:spPr>
          <a:xfrm>
            <a:off x="796925" y="3936647"/>
            <a:ext cx="8729663" cy="2185214"/>
          </a:xfrm>
          <a:prstGeom prst="rect">
            <a:avLst/>
          </a:prstGeom>
          <a:noFill/>
          <a:ln>
            <a:noFill/>
          </a:ln>
        </p:spPr>
        <p:txBody>
          <a:bodyPr anchor="ctr">
            <a:spAutoFit/>
          </a:bodyPr>
          <a:lstStyle/>
          <a:p>
            <a:pPr>
              <a:spcBef>
                <a:spcPts val="600"/>
              </a:spcBef>
              <a:defRPr/>
            </a:pPr>
            <a:r>
              <a:rPr kumimoji="1" lang="ja-JP" altLang="en-US" spc="300" dirty="0">
                <a:latin typeface="メイリオ" panose="020B0604030504040204" pitchFamily="50" charset="-128"/>
                <a:ea typeface="メイリオ" panose="020B0604030504040204" pitchFamily="50" charset="-128"/>
              </a:rPr>
              <a:t>　「ひきこもり状態にある方」の事例検討に取り組んでみましょう。</a:t>
            </a:r>
            <a:endParaRPr kumimoji="1" lang="en-US" altLang="ja-JP" spc="300" dirty="0">
              <a:latin typeface="メイリオ" panose="020B0604030504040204" pitchFamily="50" charset="-128"/>
              <a:ea typeface="メイリオ" panose="020B0604030504040204" pitchFamily="50" charset="-128"/>
            </a:endParaRPr>
          </a:p>
          <a:p>
            <a:pPr>
              <a:spcBef>
                <a:spcPts val="600"/>
              </a:spcBef>
              <a:defRPr/>
            </a:pPr>
            <a:r>
              <a:rPr kumimoji="1" lang="ja-JP" altLang="en-US" spc="300" dirty="0">
                <a:latin typeface="メイリオ" panose="020B0604030504040204" pitchFamily="50" charset="-128"/>
                <a:ea typeface="メイリオ" panose="020B0604030504040204" pitchFamily="50" charset="-128"/>
              </a:rPr>
              <a:t>　ここでは、例題をもとに、「①課題分析」「②ストレングスの検討」「③氷山モデルでの理解」「④（改めて）課題分析」 「⑤援助方針の策定」の５つのステップで、対象者の理解を深めていきます。</a:t>
            </a:r>
            <a:endParaRPr kumimoji="1" lang="en-US" altLang="ja-JP" spc="300" dirty="0">
              <a:latin typeface="メイリオ" panose="020B0604030504040204" pitchFamily="50" charset="-128"/>
              <a:ea typeface="メイリオ" panose="020B0604030504040204" pitchFamily="50" charset="-128"/>
            </a:endParaRPr>
          </a:p>
          <a:p>
            <a:pPr>
              <a:spcBef>
                <a:spcPts val="600"/>
              </a:spcBef>
              <a:defRPr/>
            </a:pPr>
            <a:r>
              <a:rPr kumimoji="1" lang="ja-JP" altLang="en-US" spc="300" dirty="0">
                <a:latin typeface="メイリオ" panose="020B0604030504040204" pitchFamily="50" charset="-128"/>
                <a:ea typeface="メイリオ" panose="020B0604030504040204" pitchFamily="50" charset="-128"/>
              </a:rPr>
              <a:t>　この枠組みを使用して、日々の業務の中で「今後どのように支援していけばよいだろう？」と感じている事例についても、検討してみてください。</a:t>
            </a:r>
            <a:endParaRPr kumimoji="1" lang="en-US" altLang="ja-JP" spc="3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05823845"/>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7BEFD-E89E-B4E9-C69C-E675F052FE85}"/>
            </a:ext>
          </a:extLst>
        </p:cNvPr>
        <p:cNvGrpSpPr/>
        <p:nvPr/>
      </p:nvGrpSpPr>
      <p:grpSpPr>
        <a:xfrm>
          <a:off x="0" y="0"/>
          <a:ext cx="0" cy="0"/>
          <a:chOff x="0" y="0"/>
          <a:chExt cx="0" cy="0"/>
        </a:xfrm>
      </p:grpSpPr>
      <p:sp>
        <p:nvSpPr>
          <p:cNvPr id="20482" name="スライド番号プレースホルダー 1">
            <a:extLst>
              <a:ext uri="{FF2B5EF4-FFF2-40B4-BE49-F238E27FC236}">
                <a16:creationId xmlns:a16="http://schemas.microsoft.com/office/drawing/2014/main" id="{1159975E-09A7-7AFB-E8F4-F7CC482FB5C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56332AE7-6A60-4E0C-B8B8-CDEBD5C257C4}" type="slidenum">
              <a:rPr lang="ja-JP" altLang="en-US" sz="1000">
                <a:solidFill>
                  <a:srgbClr val="898989"/>
                </a:solidFill>
              </a:rPr>
              <a:pPr>
                <a:lnSpc>
                  <a:spcPct val="100000"/>
                </a:lnSpc>
                <a:spcBef>
                  <a:spcPct val="0"/>
                </a:spcBef>
                <a:buFontTx/>
                <a:buNone/>
              </a:pPr>
              <a:t>27</a:t>
            </a:fld>
            <a:endParaRPr lang="ja-JP" altLang="en-US" sz="1000">
              <a:solidFill>
                <a:srgbClr val="898989"/>
              </a:solidFill>
            </a:endParaRPr>
          </a:p>
        </p:txBody>
      </p:sp>
      <p:sp>
        <p:nvSpPr>
          <p:cNvPr id="6" name="テキスト ボックス 5">
            <a:extLst>
              <a:ext uri="{FF2B5EF4-FFF2-40B4-BE49-F238E27FC236}">
                <a16:creationId xmlns:a16="http://schemas.microsoft.com/office/drawing/2014/main" id="{FFEF5BC2-3DB5-1911-40DB-18FBCB282FDA}"/>
              </a:ext>
            </a:extLst>
          </p:cNvPr>
          <p:cNvSpPr txBox="1"/>
          <p:nvPr/>
        </p:nvSpPr>
        <p:spPr>
          <a:xfrm>
            <a:off x="588168" y="256490"/>
            <a:ext cx="8729663" cy="1000274"/>
          </a:xfrm>
          <a:prstGeom prst="rect">
            <a:avLst/>
          </a:prstGeom>
          <a:noFill/>
          <a:ln>
            <a:noFill/>
          </a:ln>
        </p:spPr>
        <p:txBody>
          <a:bodyPr anchor="ctr">
            <a:spAutoFit/>
          </a:bodyPr>
          <a:lstStyle/>
          <a:p>
            <a:pPr>
              <a:spcBef>
                <a:spcPts val="600"/>
              </a:spcBef>
              <a:defRPr/>
            </a:pPr>
            <a:r>
              <a:rPr kumimoji="1" lang="ja-JP" altLang="en-US" spc="300" dirty="0">
                <a:latin typeface="メイリオ" panose="020B0604030504040204" pitchFamily="50" charset="-128"/>
                <a:ea typeface="メイリオ" panose="020B0604030504040204" pitchFamily="50" charset="-128"/>
              </a:rPr>
              <a:t>　この事例検討は、以下のプロセスですすめていきます。</a:t>
            </a:r>
            <a:endParaRPr kumimoji="1" lang="en-US" altLang="ja-JP" spc="300" dirty="0">
              <a:latin typeface="メイリオ" panose="020B0604030504040204" pitchFamily="50" charset="-128"/>
              <a:ea typeface="メイリオ" panose="020B0604030504040204" pitchFamily="50" charset="-128"/>
            </a:endParaRPr>
          </a:p>
          <a:p>
            <a:pPr>
              <a:spcBef>
                <a:spcPts val="600"/>
              </a:spcBef>
              <a:defRPr/>
            </a:pPr>
            <a:r>
              <a:rPr kumimoji="1" lang="ja-JP" altLang="en-US" spc="300" dirty="0">
                <a:latin typeface="メイリオ" panose="020B0604030504040204" pitchFamily="50" charset="-128"/>
                <a:ea typeface="メイリオ" panose="020B0604030504040204" pitchFamily="50" charset="-128"/>
              </a:rPr>
              <a:t>　躓いたら、研修教材「</a:t>
            </a:r>
            <a:r>
              <a:rPr kumimoji="1" lang="en-US" altLang="ja-JP" sz="1800" spc="100" dirty="0">
                <a:latin typeface="メイリオ" panose="020B0604030504040204" pitchFamily="50" charset="-128"/>
                <a:ea typeface="メイリオ" panose="020B0604030504040204" pitchFamily="50" charset="-128"/>
              </a:rPr>
              <a:t>No.3-5 </a:t>
            </a:r>
            <a:r>
              <a:rPr kumimoji="1" lang="ja-JP" altLang="en-US" sz="1800" spc="100" dirty="0">
                <a:latin typeface="メイリオ" panose="020B0604030504040204" pitchFamily="50" charset="-128"/>
                <a:ea typeface="メイリオ" panose="020B0604030504040204" pitchFamily="50" charset="-128"/>
              </a:rPr>
              <a:t>アセスメントと援助方針の策定</a:t>
            </a:r>
            <a:r>
              <a:rPr kumimoji="1" lang="ja-JP" altLang="en-US" spc="300" dirty="0">
                <a:latin typeface="メイリオ" panose="020B0604030504040204" pitchFamily="50" charset="-128"/>
                <a:ea typeface="メイリオ" panose="020B0604030504040204" pitchFamily="50" charset="-128"/>
              </a:rPr>
              <a:t>」も参考にしていただきながら、ポイントを確認しましょう。</a:t>
            </a:r>
            <a:endParaRPr kumimoji="1" lang="en-US" altLang="ja-JP" spc="300" dirty="0">
              <a:latin typeface="メイリオ" panose="020B0604030504040204" pitchFamily="50" charset="-128"/>
              <a:ea typeface="メイリオ" panose="020B0604030504040204" pitchFamily="50" charset="-128"/>
            </a:endParaRPr>
          </a:p>
        </p:txBody>
      </p:sp>
      <p:sp>
        <p:nvSpPr>
          <p:cNvPr id="9" name="アーチ 8">
            <a:extLst>
              <a:ext uri="{FF2B5EF4-FFF2-40B4-BE49-F238E27FC236}">
                <a16:creationId xmlns:a16="http://schemas.microsoft.com/office/drawing/2014/main" id="{7EA397CD-1B36-9D8E-A137-CA4A3C499BD1}"/>
              </a:ext>
            </a:extLst>
          </p:cNvPr>
          <p:cNvSpPr/>
          <p:nvPr/>
        </p:nvSpPr>
        <p:spPr>
          <a:xfrm>
            <a:off x="-4149382" y="1119793"/>
            <a:ext cx="6206963" cy="6206963"/>
          </a:xfrm>
          <a:prstGeom prst="blockArc">
            <a:avLst>
              <a:gd name="adj1" fmla="val 18900000"/>
              <a:gd name="adj2" fmla="val 2700000"/>
              <a:gd name="adj3" fmla="val 348"/>
            </a:avLst>
          </a:prstGeom>
        </p:spPr>
        <p:style>
          <a:lnRef idx="2">
            <a:schemeClr val="accent2">
              <a:hueOff val="0"/>
              <a:satOff val="0"/>
              <a:lumOff val="0"/>
              <a:alphaOff val="0"/>
            </a:schemeClr>
          </a:lnRef>
          <a:fillRef idx="0">
            <a:schemeClr val="accent3">
              <a:tint val="90000"/>
              <a:hueOff val="0"/>
              <a:satOff val="0"/>
              <a:lumOff val="0"/>
              <a:alphaOff val="0"/>
            </a:schemeClr>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ja-JP" altLang="en-US"/>
          </a:p>
        </p:txBody>
      </p:sp>
      <p:sp>
        <p:nvSpPr>
          <p:cNvPr id="10" name="フリーフォーム: 図形 9">
            <a:extLst>
              <a:ext uri="{FF2B5EF4-FFF2-40B4-BE49-F238E27FC236}">
                <a16:creationId xmlns:a16="http://schemas.microsoft.com/office/drawing/2014/main" id="{02C8C880-022D-02D8-337B-09A34C8B1804}"/>
              </a:ext>
            </a:extLst>
          </p:cNvPr>
          <p:cNvSpPr/>
          <p:nvPr/>
        </p:nvSpPr>
        <p:spPr>
          <a:xfrm>
            <a:off x="1497974" y="2206201"/>
            <a:ext cx="7281250" cy="576464"/>
          </a:xfrm>
          <a:custGeom>
            <a:avLst/>
            <a:gdLst>
              <a:gd name="connsiteX0" fmla="*/ 0 w 7281250"/>
              <a:gd name="connsiteY0" fmla="*/ 0 h 576464"/>
              <a:gd name="connsiteX1" fmla="*/ 7281250 w 7281250"/>
              <a:gd name="connsiteY1" fmla="*/ 0 h 576464"/>
              <a:gd name="connsiteX2" fmla="*/ 7281250 w 7281250"/>
              <a:gd name="connsiteY2" fmla="*/ 576464 h 576464"/>
              <a:gd name="connsiteX3" fmla="*/ 0 w 7281250"/>
              <a:gd name="connsiteY3" fmla="*/ 576464 h 576464"/>
              <a:gd name="connsiteX4" fmla="*/ 0 w 7281250"/>
              <a:gd name="connsiteY4" fmla="*/ 0 h 57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1250" h="576464">
                <a:moveTo>
                  <a:pt x="0" y="0"/>
                </a:moveTo>
                <a:lnTo>
                  <a:pt x="7281250" y="0"/>
                </a:lnTo>
                <a:lnTo>
                  <a:pt x="7281250" y="576464"/>
                </a:lnTo>
                <a:lnTo>
                  <a:pt x="0" y="576464"/>
                </a:lnTo>
                <a:lnTo>
                  <a:pt x="0" y="0"/>
                </a:lnTo>
                <a:close/>
              </a:path>
            </a:pathLst>
          </a:custGeom>
          <a:solidFill>
            <a:schemeClr val="accent2">
              <a:lumMod val="60000"/>
              <a:lumOff val="4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57569" tIns="216000" rIns="81280" bIns="81280" numCol="1" spcCol="1270" anchor="ctr" anchorCtr="0">
            <a:noAutofit/>
          </a:bodyPr>
          <a:lstStyle/>
          <a:p>
            <a:pPr marL="0" lvl="0" indent="0" algn="l" defTabSz="1422400">
              <a:lnSpc>
                <a:spcPct val="90000"/>
              </a:lnSpc>
              <a:spcBef>
                <a:spcPct val="0"/>
              </a:spcBef>
              <a:spcAft>
                <a:spcPct val="35000"/>
              </a:spcAft>
              <a:buNone/>
            </a:pPr>
            <a:r>
              <a:rPr kumimoji="1" lang="ja-JP" altLang="en-US" sz="3200" b="1" kern="1200" spc="300" dirty="0">
                <a:latin typeface="メイリオ" panose="020B0604030504040204" pitchFamily="50" charset="-128"/>
                <a:ea typeface="メイリオ" panose="020B0604030504040204" pitchFamily="50" charset="-128"/>
              </a:rPr>
              <a:t>課題分析</a:t>
            </a:r>
          </a:p>
        </p:txBody>
      </p:sp>
      <p:sp>
        <p:nvSpPr>
          <p:cNvPr id="11" name="楕円 10">
            <a:extLst>
              <a:ext uri="{FF2B5EF4-FFF2-40B4-BE49-F238E27FC236}">
                <a16:creationId xmlns:a16="http://schemas.microsoft.com/office/drawing/2014/main" id="{1A9873BA-DD7E-B649-6C4C-853265DA9735}"/>
              </a:ext>
            </a:extLst>
          </p:cNvPr>
          <p:cNvSpPr/>
          <p:nvPr/>
        </p:nvSpPr>
        <p:spPr>
          <a:xfrm>
            <a:off x="1137683" y="2134143"/>
            <a:ext cx="720580" cy="720580"/>
          </a:xfrm>
          <a:prstGeom prst="ellipse">
            <a:avLst/>
          </a:prstGeom>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12" name="フリーフォーム: 図形 11">
            <a:extLst>
              <a:ext uri="{FF2B5EF4-FFF2-40B4-BE49-F238E27FC236}">
                <a16:creationId xmlns:a16="http://schemas.microsoft.com/office/drawing/2014/main" id="{A0A1041C-ED40-115C-0F86-BE048B5596D3}"/>
              </a:ext>
            </a:extLst>
          </p:cNvPr>
          <p:cNvSpPr/>
          <p:nvPr/>
        </p:nvSpPr>
        <p:spPr>
          <a:xfrm>
            <a:off x="1911051" y="3070622"/>
            <a:ext cx="6868173" cy="576464"/>
          </a:xfrm>
          <a:custGeom>
            <a:avLst/>
            <a:gdLst>
              <a:gd name="connsiteX0" fmla="*/ 0 w 6868173"/>
              <a:gd name="connsiteY0" fmla="*/ 0 h 576464"/>
              <a:gd name="connsiteX1" fmla="*/ 6868173 w 6868173"/>
              <a:gd name="connsiteY1" fmla="*/ 0 h 576464"/>
              <a:gd name="connsiteX2" fmla="*/ 6868173 w 6868173"/>
              <a:gd name="connsiteY2" fmla="*/ 576464 h 576464"/>
              <a:gd name="connsiteX3" fmla="*/ 0 w 6868173"/>
              <a:gd name="connsiteY3" fmla="*/ 576464 h 576464"/>
              <a:gd name="connsiteX4" fmla="*/ 0 w 6868173"/>
              <a:gd name="connsiteY4" fmla="*/ 0 h 57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8173" h="576464">
                <a:moveTo>
                  <a:pt x="0" y="0"/>
                </a:moveTo>
                <a:lnTo>
                  <a:pt x="6868173" y="0"/>
                </a:lnTo>
                <a:lnTo>
                  <a:pt x="6868173" y="576464"/>
                </a:lnTo>
                <a:lnTo>
                  <a:pt x="0" y="576464"/>
                </a:lnTo>
                <a:lnTo>
                  <a:pt x="0" y="0"/>
                </a:lnTo>
                <a:close/>
              </a:path>
            </a:pathLst>
          </a:custGeom>
          <a:solidFill>
            <a:schemeClr val="accent3">
              <a:lumMod val="7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457569" tIns="216000" rIns="81280" bIns="81280" numCol="1" spcCol="1270" anchor="ctr" anchorCtr="0">
            <a:noAutofit/>
          </a:bodyPr>
          <a:lstStyle/>
          <a:p>
            <a:pPr marL="0" lvl="0" indent="0" algn="l" defTabSz="1422400">
              <a:lnSpc>
                <a:spcPct val="90000"/>
              </a:lnSpc>
              <a:spcBef>
                <a:spcPct val="0"/>
              </a:spcBef>
              <a:spcAft>
                <a:spcPct val="35000"/>
              </a:spcAft>
              <a:buNone/>
            </a:pPr>
            <a:r>
              <a:rPr kumimoji="1" lang="ja-JP" altLang="en-US" sz="3200" b="1" kern="1200" spc="300" dirty="0">
                <a:latin typeface="メイリオ" panose="020B0604030504040204" pitchFamily="50" charset="-128"/>
                <a:ea typeface="メイリオ" panose="020B0604030504040204" pitchFamily="50" charset="-128"/>
              </a:rPr>
              <a:t>ストレングスの検討</a:t>
            </a:r>
          </a:p>
        </p:txBody>
      </p:sp>
      <p:sp>
        <p:nvSpPr>
          <p:cNvPr id="13" name="楕円 12">
            <a:extLst>
              <a:ext uri="{FF2B5EF4-FFF2-40B4-BE49-F238E27FC236}">
                <a16:creationId xmlns:a16="http://schemas.microsoft.com/office/drawing/2014/main" id="{53A47CD7-B843-F647-CF4C-AB195C9686F3}"/>
              </a:ext>
            </a:extLst>
          </p:cNvPr>
          <p:cNvSpPr/>
          <p:nvPr/>
        </p:nvSpPr>
        <p:spPr>
          <a:xfrm>
            <a:off x="1550761" y="2998563"/>
            <a:ext cx="720580" cy="720580"/>
          </a:xfrm>
          <a:prstGeom prst="ellipse">
            <a:avLst/>
          </a:prstGeom>
        </p:spPr>
        <p:style>
          <a:lnRef idx="2">
            <a:schemeClr val="accent3">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14" name="フリーフォーム: 図形 13">
            <a:extLst>
              <a:ext uri="{FF2B5EF4-FFF2-40B4-BE49-F238E27FC236}">
                <a16:creationId xmlns:a16="http://schemas.microsoft.com/office/drawing/2014/main" id="{089FEED7-5C48-658B-105F-71A3295016A6}"/>
              </a:ext>
            </a:extLst>
          </p:cNvPr>
          <p:cNvSpPr/>
          <p:nvPr/>
        </p:nvSpPr>
        <p:spPr>
          <a:xfrm>
            <a:off x="2037833" y="3935042"/>
            <a:ext cx="6741391" cy="576464"/>
          </a:xfrm>
          <a:custGeom>
            <a:avLst/>
            <a:gdLst>
              <a:gd name="connsiteX0" fmla="*/ 0 w 6741391"/>
              <a:gd name="connsiteY0" fmla="*/ 0 h 576464"/>
              <a:gd name="connsiteX1" fmla="*/ 6741391 w 6741391"/>
              <a:gd name="connsiteY1" fmla="*/ 0 h 576464"/>
              <a:gd name="connsiteX2" fmla="*/ 6741391 w 6741391"/>
              <a:gd name="connsiteY2" fmla="*/ 576464 h 576464"/>
              <a:gd name="connsiteX3" fmla="*/ 0 w 6741391"/>
              <a:gd name="connsiteY3" fmla="*/ 576464 h 576464"/>
              <a:gd name="connsiteX4" fmla="*/ 0 w 6741391"/>
              <a:gd name="connsiteY4" fmla="*/ 0 h 57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1391" h="576464">
                <a:moveTo>
                  <a:pt x="0" y="0"/>
                </a:moveTo>
                <a:lnTo>
                  <a:pt x="6741391" y="0"/>
                </a:lnTo>
                <a:lnTo>
                  <a:pt x="6741391" y="576464"/>
                </a:lnTo>
                <a:lnTo>
                  <a:pt x="0" y="576464"/>
                </a:lnTo>
                <a:lnTo>
                  <a:pt x="0" y="0"/>
                </a:lnTo>
                <a:close/>
              </a:path>
            </a:pathLst>
          </a:custGeom>
          <a:solidFill>
            <a:schemeClr val="accent5">
              <a:lumMod val="75000"/>
            </a:schemeClr>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57569" tIns="216000" rIns="81280" bIns="81280" numCol="1" spcCol="1270" anchor="ctr" anchorCtr="0">
            <a:noAutofit/>
          </a:bodyPr>
          <a:lstStyle/>
          <a:p>
            <a:pPr marL="0" lvl="0" indent="0" algn="l" defTabSz="1422400">
              <a:lnSpc>
                <a:spcPct val="90000"/>
              </a:lnSpc>
              <a:spcBef>
                <a:spcPct val="0"/>
              </a:spcBef>
              <a:spcAft>
                <a:spcPct val="35000"/>
              </a:spcAft>
              <a:buNone/>
            </a:pPr>
            <a:r>
              <a:rPr kumimoji="1" lang="ja-JP" altLang="en-US" sz="3200" b="1" kern="1200" spc="300" dirty="0">
                <a:latin typeface="メイリオ" panose="020B0604030504040204" pitchFamily="50" charset="-128"/>
                <a:ea typeface="メイリオ" panose="020B0604030504040204" pitchFamily="50" charset="-128"/>
              </a:rPr>
              <a:t>氷山モデルでの理解</a:t>
            </a:r>
          </a:p>
        </p:txBody>
      </p:sp>
      <p:sp>
        <p:nvSpPr>
          <p:cNvPr id="15" name="楕円 14">
            <a:extLst>
              <a:ext uri="{FF2B5EF4-FFF2-40B4-BE49-F238E27FC236}">
                <a16:creationId xmlns:a16="http://schemas.microsoft.com/office/drawing/2014/main" id="{B68E00F4-EBC8-D8AA-12B9-4A327D6F0061}"/>
              </a:ext>
            </a:extLst>
          </p:cNvPr>
          <p:cNvSpPr/>
          <p:nvPr/>
        </p:nvSpPr>
        <p:spPr>
          <a:xfrm>
            <a:off x="1677543" y="3862984"/>
            <a:ext cx="720580" cy="720580"/>
          </a:xfrm>
          <a:prstGeom prst="ellipse">
            <a:avLst/>
          </a:prstGeom>
        </p:spPr>
        <p:style>
          <a:lnRef idx="2">
            <a:schemeClr val="accent4">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16" name="フリーフォーム: 図形 15">
            <a:extLst>
              <a:ext uri="{FF2B5EF4-FFF2-40B4-BE49-F238E27FC236}">
                <a16:creationId xmlns:a16="http://schemas.microsoft.com/office/drawing/2014/main" id="{C4565468-D210-43EB-9B3A-83BD672CDBA8}"/>
              </a:ext>
            </a:extLst>
          </p:cNvPr>
          <p:cNvSpPr/>
          <p:nvPr/>
        </p:nvSpPr>
        <p:spPr>
          <a:xfrm>
            <a:off x="1911051" y="4799462"/>
            <a:ext cx="6868173" cy="576464"/>
          </a:xfrm>
          <a:custGeom>
            <a:avLst/>
            <a:gdLst>
              <a:gd name="connsiteX0" fmla="*/ 0 w 6868173"/>
              <a:gd name="connsiteY0" fmla="*/ 0 h 576464"/>
              <a:gd name="connsiteX1" fmla="*/ 6868173 w 6868173"/>
              <a:gd name="connsiteY1" fmla="*/ 0 h 576464"/>
              <a:gd name="connsiteX2" fmla="*/ 6868173 w 6868173"/>
              <a:gd name="connsiteY2" fmla="*/ 576464 h 576464"/>
              <a:gd name="connsiteX3" fmla="*/ 0 w 6868173"/>
              <a:gd name="connsiteY3" fmla="*/ 576464 h 576464"/>
              <a:gd name="connsiteX4" fmla="*/ 0 w 6868173"/>
              <a:gd name="connsiteY4" fmla="*/ 0 h 57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8173" h="576464">
                <a:moveTo>
                  <a:pt x="0" y="0"/>
                </a:moveTo>
                <a:lnTo>
                  <a:pt x="6868173" y="0"/>
                </a:lnTo>
                <a:lnTo>
                  <a:pt x="6868173" y="576464"/>
                </a:lnTo>
                <a:lnTo>
                  <a:pt x="0" y="576464"/>
                </a:lnTo>
                <a:lnTo>
                  <a:pt x="0" y="0"/>
                </a:lnTo>
                <a:close/>
              </a:path>
            </a:pathLst>
          </a:custGeom>
          <a:solidFill>
            <a:schemeClr val="accent2"/>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57569" tIns="216000" rIns="81280" bIns="81280" numCol="1" spcCol="1270" anchor="ctr" anchorCtr="0">
            <a:noAutofit/>
          </a:bodyPr>
          <a:lstStyle/>
          <a:p>
            <a:pPr marL="0" lvl="0" indent="0" algn="l" defTabSz="1422400">
              <a:lnSpc>
                <a:spcPct val="90000"/>
              </a:lnSpc>
              <a:spcBef>
                <a:spcPct val="0"/>
              </a:spcBef>
              <a:spcAft>
                <a:spcPct val="35000"/>
              </a:spcAft>
              <a:buNone/>
            </a:pPr>
            <a:r>
              <a:rPr kumimoji="1" lang="ja-JP" altLang="en-US" sz="3200" b="1" kern="1200" spc="300" dirty="0">
                <a:latin typeface="メイリオ" panose="020B0604030504040204" pitchFamily="50" charset="-128"/>
                <a:ea typeface="メイリオ" panose="020B0604030504040204" pitchFamily="50" charset="-128"/>
              </a:rPr>
              <a:t>（改めて）課題分析</a:t>
            </a:r>
          </a:p>
        </p:txBody>
      </p:sp>
      <p:sp>
        <p:nvSpPr>
          <p:cNvPr id="17" name="楕円 16">
            <a:extLst>
              <a:ext uri="{FF2B5EF4-FFF2-40B4-BE49-F238E27FC236}">
                <a16:creationId xmlns:a16="http://schemas.microsoft.com/office/drawing/2014/main" id="{B363382A-8073-A698-F7C5-365C0B5D3B6E}"/>
              </a:ext>
            </a:extLst>
          </p:cNvPr>
          <p:cNvSpPr/>
          <p:nvPr/>
        </p:nvSpPr>
        <p:spPr>
          <a:xfrm>
            <a:off x="1550761" y="4727404"/>
            <a:ext cx="720580" cy="720580"/>
          </a:xfrm>
          <a:prstGeom prst="ellipse">
            <a:avLst/>
          </a:prstGeom>
        </p:spPr>
        <p:style>
          <a:lnRef idx="2">
            <a:schemeClr val="accent5">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18" name="フリーフォーム: 図形 17">
            <a:extLst>
              <a:ext uri="{FF2B5EF4-FFF2-40B4-BE49-F238E27FC236}">
                <a16:creationId xmlns:a16="http://schemas.microsoft.com/office/drawing/2014/main" id="{B4ABB864-7C49-E0B6-32AE-B1713DC76F81}"/>
              </a:ext>
            </a:extLst>
          </p:cNvPr>
          <p:cNvSpPr/>
          <p:nvPr/>
        </p:nvSpPr>
        <p:spPr>
          <a:xfrm>
            <a:off x="1497974" y="5663882"/>
            <a:ext cx="7281250" cy="576464"/>
          </a:xfrm>
          <a:custGeom>
            <a:avLst/>
            <a:gdLst>
              <a:gd name="connsiteX0" fmla="*/ 0 w 7281250"/>
              <a:gd name="connsiteY0" fmla="*/ 0 h 576464"/>
              <a:gd name="connsiteX1" fmla="*/ 7281250 w 7281250"/>
              <a:gd name="connsiteY1" fmla="*/ 0 h 576464"/>
              <a:gd name="connsiteX2" fmla="*/ 7281250 w 7281250"/>
              <a:gd name="connsiteY2" fmla="*/ 576464 h 576464"/>
              <a:gd name="connsiteX3" fmla="*/ 0 w 7281250"/>
              <a:gd name="connsiteY3" fmla="*/ 576464 h 576464"/>
              <a:gd name="connsiteX4" fmla="*/ 0 w 7281250"/>
              <a:gd name="connsiteY4" fmla="*/ 0 h 57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1250" h="576464">
                <a:moveTo>
                  <a:pt x="0" y="0"/>
                </a:moveTo>
                <a:lnTo>
                  <a:pt x="7281250" y="0"/>
                </a:lnTo>
                <a:lnTo>
                  <a:pt x="7281250" y="576464"/>
                </a:lnTo>
                <a:lnTo>
                  <a:pt x="0" y="576464"/>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457569" tIns="216000" rIns="81280" bIns="81280" numCol="1" spcCol="1270" anchor="ctr" anchorCtr="0">
            <a:noAutofit/>
          </a:bodyPr>
          <a:lstStyle/>
          <a:p>
            <a:pPr marL="0" lvl="0" indent="0" algn="l" defTabSz="1422400">
              <a:lnSpc>
                <a:spcPct val="90000"/>
              </a:lnSpc>
              <a:spcBef>
                <a:spcPct val="0"/>
              </a:spcBef>
              <a:spcAft>
                <a:spcPct val="35000"/>
              </a:spcAft>
              <a:buNone/>
            </a:pPr>
            <a:r>
              <a:rPr kumimoji="1" lang="ja-JP" altLang="en-US" sz="3200" b="1" kern="1200" spc="300" dirty="0">
                <a:latin typeface="メイリオ" panose="020B0604030504040204" pitchFamily="50" charset="-128"/>
                <a:ea typeface="メイリオ" panose="020B0604030504040204" pitchFamily="50" charset="-128"/>
              </a:rPr>
              <a:t>援助方針の策定</a:t>
            </a:r>
          </a:p>
        </p:txBody>
      </p:sp>
      <p:sp>
        <p:nvSpPr>
          <p:cNvPr id="19" name="楕円 18">
            <a:extLst>
              <a:ext uri="{FF2B5EF4-FFF2-40B4-BE49-F238E27FC236}">
                <a16:creationId xmlns:a16="http://schemas.microsoft.com/office/drawing/2014/main" id="{8E455397-618A-CDDE-9623-0A3563BD86AD}"/>
              </a:ext>
            </a:extLst>
          </p:cNvPr>
          <p:cNvSpPr/>
          <p:nvPr/>
        </p:nvSpPr>
        <p:spPr>
          <a:xfrm>
            <a:off x="1137683" y="5591824"/>
            <a:ext cx="720580" cy="720580"/>
          </a:xfrm>
          <a:prstGeom prst="ellipse">
            <a:avLst/>
          </a:prstGeom>
        </p:spPr>
        <p:style>
          <a:lnRef idx="2">
            <a:schemeClr val="accent6">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21" name="テキスト ボックス 20">
            <a:extLst>
              <a:ext uri="{FF2B5EF4-FFF2-40B4-BE49-F238E27FC236}">
                <a16:creationId xmlns:a16="http://schemas.microsoft.com/office/drawing/2014/main" id="{1591E10E-8A7D-F4A6-ACF4-01FC98CA858E}"/>
              </a:ext>
            </a:extLst>
          </p:cNvPr>
          <p:cNvSpPr txBox="1"/>
          <p:nvPr/>
        </p:nvSpPr>
        <p:spPr>
          <a:xfrm>
            <a:off x="1250375" y="2242309"/>
            <a:ext cx="531888" cy="584775"/>
          </a:xfrm>
          <a:prstGeom prst="rect">
            <a:avLst/>
          </a:prstGeom>
          <a:noFill/>
        </p:spPr>
        <p:txBody>
          <a:bodyPr wrap="square">
            <a:spAutoFit/>
          </a:bodyPr>
          <a:lstStyle/>
          <a:p>
            <a:pPr algn="ctr"/>
            <a:r>
              <a:rPr kumimoji="1" lang="ja-JP" altLang="en-US" sz="3200" b="1" spc="300" dirty="0">
                <a:solidFill>
                  <a:schemeClr val="tx1">
                    <a:lumMod val="75000"/>
                    <a:lumOff val="25000"/>
                  </a:schemeClr>
                </a:solidFill>
                <a:latin typeface="メイリオ" panose="020B0604030504040204" pitchFamily="50" charset="-128"/>
                <a:ea typeface="メイリオ" panose="020B0604030504040204" pitchFamily="50" charset="-128"/>
              </a:rPr>
              <a:t>１</a:t>
            </a:r>
            <a:endParaRPr lang="ja-JP" altLang="en-US" sz="3200" b="1" dirty="0">
              <a:solidFill>
                <a:schemeClr val="tx1">
                  <a:lumMod val="75000"/>
                  <a:lumOff val="25000"/>
                </a:schemeClr>
              </a:solidFill>
            </a:endParaRPr>
          </a:p>
        </p:txBody>
      </p:sp>
      <p:sp>
        <p:nvSpPr>
          <p:cNvPr id="22" name="テキスト ボックス 21">
            <a:extLst>
              <a:ext uri="{FF2B5EF4-FFF2-40B4-BE49-F238E27FC236}">
                <a16:creationId xmlns:a16="http://schemas.microsoft.com/office/drawing/2014/main" id="{B5141A33-167A-B044-48C4-F1A9649AC7B2}"/>
              </a:ext>
            </a:extLst>
          </p:cNvPr>
          <p:cNvSpPr txBox="1"/>
          <p:nvPr/>
        </p:nvSpPr>
        <p:spPr>
          <a:xfrm>
            <a:off x="1666910" y="3128233"/>
            <a:ext cx="531888" cy="584775"/>
          </a:xfrm>
          <a:prstGeom prst="rect">
            <a:avLst/>
          </a:prstGeom>
          <a:noFill/>
        </p:spPr>
        <p:txBody>
          <a:bodyPr wrap="square">
            <a:spAutoFit/>
          </a:bodyPr>
          <a:lstStyle/>
          <a:p>
            <a:pPr algn="ctr"/>
            <a:r>
              <a:rPr kumimoji="1" lang="ja-JP" altLang="en-US" sz="3200" b="1" spc="300" dirty="0">
                <a:solidFill>
                  <a:schemeClr val="tx1">
                    <a:lumMod val="75000"/>
                    <a:lumOff val="25000"/>
                  </a:schemeClr>
                </a:solidFill>
                <a:latin typeface="メイリオ" panose="020B0604030504040204" pitchFamily="50" charset="-128"/>
                <a:ea typeface="メイリオ" panose="020B0604030504040204" pitchFamily="50" charset="-128"/>
              </a:rPr>
              <a:t>２</a:t>
            </a:r>
            <a:endParaRPr lang="ja-JP" altLang="en-US" sz="3200" b="1" dirty="0">
              <a:solidFill>
                <a:schemeClr val="tx1">
                  <a:lumMod val="75000"/>
                  <a:lumOff val="25000"/>
                </a:schemeClr>
              </a:solidFill>
            </a:endParaRPr>
          </a:p>
        </p:txBody>
      </p:sp>
      <p:sp>
        <p:nvSpPr>
          <p:cNvPr id="23" name="テキスト ボックス 22">
            <a:extLst>
              <a:ext uri="{FF2B5EF4-FFF2-40B4-BE49-F238E27FC236}">
                <a16:creationId xmlns:a16="http://schemas.microsoft.com/office/drawing/2014/main" id="{16B3A2C6-06B7-E2C9-730F-28F30C11EE85}"/>
              </a:ext>
            </a:extLst>
          </p:cNvPr>
          <p:cNvSpPr txBox="1"/>
          <p:nvPr/>
        </p:nvSpPr>
        <p:spPr>
          <a:xfrm>
            <a:off x="1807937" y="3992697"/>
            <a:ext cx="531888" cy="584775"/>
          </a:xfrm>
          <a:prstGeom prst="rect">
            <a:avLst/>
          </a:prstGeom>
          <a:noFill/>
        </p:spPr>
        <p:txBody>
          <a:bodyPr wrap="square">
            <a:spAutoFit/>
          </a:bodyPr>
          <a:lstStyle/>
          <a:p>
            <a:pPr algn="ctr"/>
            <a:r>
              <a:rPr kumimoji="1" lang="ja-JP" altLang="en-US" sz="3200" b="1" spc="300" dirty="0">
                <a:solidFill>
                  <a:schemeClr val="tx1">
                    <a:lumMod val="75000"/>
                    <a:lumOff val="25000"/>
                  </a:schemeClr>
                </a:solidFill>
                <a:latin typeface="メイリオ" panose="020B0604030504040204" pitchFamily="50" charset="-128"/>
                <a:ea typeface="メイリオ" panose="020B0604030504040204" pitchFamily="50" charset="-128"/>
              </a:rPr>
              <a:t>３</a:t>
            </a:r>
            <a:endParaRPr lang="ja-JP" altLang="en-US" sz="3200" b="1" dirty="0">
              <a:solidFill>
                <a:schemeClr val="tx1">
                  <a:lumMod val="75000"/>
                  <a:lumOff val="25000"/>
                </a:schemeClr>
              </a:solidFill>
            </a:endParaRPr>
          </a:p>
        </p:txBody>
      </p:sp>
      <p:sp>
        <p:nvSpPr>
          <p:cNvPr id="24" name="テキスト ボックス 23">
            <a:extLst>
              <a:ext uri="{FF2B5EF4-FFF2-40B4-BE49-F238E27FC236}">
                <a16:creationId xmlns:a16="http://schemas.microsoft.com/office/drawing/2014/main" id="{C5E05CA9-9AD0-C684-32DE-3C5F01AEF661}"/>
              </a:ext>
            </a:extLst>
          </p:cNvPr>
          <p:cNvSpPr txBox="1"/>
          <p:nvPr/>
        </p:nvSpPr>
        <p:spPr>
          <a:xfrm>
            <a:off x="1656810" y="4863071"/>
            <a:ext cx="531888" cy="584775"/>
          </a:xfrm>
          <a:prstGeom prst="rect">
            <a:avLst/>
          </a:prstGeom>
          <a:noFill/>
        </p:spPr>
        <p:txBody>
          <a:bodyPr wrap="square">
            <a:spAutoFit/>
          </a:bodyPr>
          <a:lstStyle/>
          <a:p>
            <a:pPr algn="ctr"/>
            <a:r>
              <a:rPr kumimoji="1" lang="ja-JP" altLang="en-US" sz="3200" b="1" spc="300" dirty="0">
                <a:solidFill>
                  <a:schemeClr val="tx1">
                    <a:lumMod val="75000"/>
                    <a:lumOff val="25000"/>
                  </a:schemeClr>
                </a:solidFill>
                <a:latin typeface="メイリオ" panose="020B0604030504040204" pitchFamily="50" charset="-128"/>
                <a:ea typeface="メイリオ" panose="020B0604030504040204" pitchFamily="50" charset="-128"/>
              </a:rPr>
              <a:t>４</a:t>
            </a:r>
            <a:endParaRPr lang="ja-JP" altLang="en-US" sz="3200" b="1" dirty="0">
              <a:solidFill>
                <a:schemeClr val="tx1">
                  <a:lumMod val="75000"/>
                  <a:lumOff val="25000"/>
                </a:schemeClr>
              </a:solidFill>
            </a:endParaRPr>
          </a:p>
        </p:txBody>
      </p:sp>
      <p:sp>
        <p:nvSpPr>
          <p:cNvPr id="25" name="テキスト ボックス 24">
            <a:extLst>
              <a:ext uri="{FF2B5EF4-FFF2-40B4-BE49-F238E27FC236}">
                <a16:creationId xmlns:a16="http://schemas.microsoft.com/office/drawing/2014/main" id="{3B5B4F72-4FDF-3BA5-B496-CAFC363872B6}"/>
              </a:ext>
            </a:extLst>
          </p:cNvPr>
          <p:cNvSpPr txBox="1"/>
          <p:nvPr/>
        </p:nvSpPr>
        <p:spPr>
          <a:xfrm>
            <a:off x="1250375" y="5727629"/>
            <a:ext cx="531888" cy="584775"/>
          </a:xfrm>
          <a:prstGeom prst="rect">
            <a:avLst/>
          </a:prstGeom>
          <a:noFill/>
        </p:spPr>
        <p:txBody>
          <a:bodyPr wrap="square">
            <a:spAutoFit/>
          </a:bodyPr>
          <a:lstStyle/>
          <a:p>
            <a:pPr algn="ctr"/>
            <a:r>
              <a:rPr kumimoji="1" lang="ja-JP" altLang="en-US" sz="3200" b="1" spc="300" dirty="0">
                <a:solidFill>
                  <a:schemeClr val="tx1">
                    <a:lumMod val="75000"/>
                    <a:lumOff val="25000"/>
                  </a:schemeClr>
                </a:solidFill>
                <a:latin typeface="メイリオ" panose="020B0604030504040204" pitchFamily="50" charset="-128"/>
                <a:ea typeface="メイリオ" panose="020B0604030504040204" pitchFamily="50" charset="-128"/>
              </a:rPr>
              <a:t>５</a:t>
            </a:r>
            <a:endParaRPr lang="ja-JP" altLang="en-US" sz="3200" b="1" dirty="0">
              <a:solidFill>
                <a:schemeClr val="tx1">
                  <a:lumMod val="75000"/>
                  <a:lumOff val="25000"/>
                </a:schemeClr>
              </a:solidFill>
            </a:endParaRPr>
          </a:p>
        </p:txBody>
      </p:sp>
      <p:sp>
        <p:nvSpPr>
          <p:cNvPr id="27" name="四角形: 角を丸くする 26">
            <a:extLst>
              <a:ext uri="{FF2B5EF4-FFF2-40B4-BE49-F238E27FC236}">
                <a16:creationId xmlns:a16="http://schemas.microsoft.com/office/drawing/2014/main" id="{4C628835-6C73-0BA4-0361-49C72B1FB7C8}"/>
              </a:ext>
            </a:extLst>
          </p:cNvPr>
          <p:cNvSpPr/>
          <p:nvPr/>
        </p:nvSpPr>
        <p:spPr>
          <a:xfrm>
            <a:off x="678890" y="1459951"/>
            <a:ext cx="5254076" cy="576464"/>
          </a:xfrm>
          <a:prstGeom prst="roundRect">
            <a:avLst>
              <a:gd name="adj" fmla="val 50000"/>
            </a:avLst>
          </a:prstGeom>
          <a:solidFill>
            <a:schemeClr val="bg2"/>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57569" tIns="216000" rIns="81280" bIns="81280" numCol="1" spcCol="1270" anchor="ctr" anchorCtr="0">
            <a:noAutofit/>
          </a:bodyPr>
          <a:lstStyle/>
          <a:p>
            <a:pPr marL="0" lvl="0" indent="0" algn="l" defTabSz="1422400">
              <a:lnSpc>
                <a:spcPct val="90000"/>
              </a:lnSpc>
              <a:spcBef>
                <a:spcPct val="0"/>
              </a:spcBef>
              <a:spcAft>
                <a:spcPct val="35000"/>
              </a:spcAft>
              <a:buNone/>
            </a:pPr>
            <a:r>
              <a:rPr kumimoji="1" lang="ja-JP" altLang="en-US" sz="2000" b="1" kern="1200" spc="300" dirty="0">
                <a:solidFill>
                  <a:schemeClr val="tx1">
                    <a:lumMod val="75000"/>
                    <a:lumOff val="25000"/>
                  </a:schemeClr>
                </a:solidFill>
                <a:latin typeface="メイリオ" panose="020B0604030504040204" pitchFamily="50" charset="-128"/>
                <a:ea typeface="メイリオ" panose="020B0604030504040204" pitchFamily="50" charset="-128"/>
              </a:rPr>
              <a:t>事前準備（事例の概要を記入）</a:t>
            </a:r>
          </a:p>
        </p:txBody>
      </p:sp>
    </p:spTree>
    <p:extLst>
      <p:ext uri="{BB962C8B-B14F-4D97-AF65-F5344CB8AC3E}">
        <p14:creationId xmlns:p14="http://schemas.microsoft.com/office/powerpoint/2010/main" val="1625405902"/>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4CEEA-00A9-DE81-E968-A97112381C44}"/>
            </a:ext>
          </a:extLst>
        </p:cNvPr>
        <p:cNvGrpSpPr/>
        <p:nvPr/>
      </p:nvGrpSpPr>
      <p:grpSpPr>
        <a:xfrm>
          <a:off x="0" y="0"/>
          <a:ext cx="0" cy="0"/>
          <a:chOff x="0" y="0"/>
          <a:chExt cx="0" cy="0"/>
        </a:xfrm>
      </p:grpSpPr>
      <p:sp>
        <p:nvSpPr>
          <p:cNvPr id="35845" name="スライド番号プレースホルダー 1">
            <a:extLst>
              <a:ext uri="{FF2B5EF4-FFF2-40B4-BE49-F238E27FC236}">
                <a16:creationId xmlns:a16="http://schemas.microsoft.com/office/drawing/2014/main" id="{F5CB66AC-8F36-52BB-0D43-7B9B421486B5}"/>
              </a:ext>
            </a:extLst>
          </p:cNvPr>
          <p:cNvSpPr txBox="1">
            <a:spLocks noChangeArrowheads="1"/>
          </p:cNvSpPr>
          <p:nvPr/>
        </p:nvSpPr>
        <p:spPr bwMode="auto">
          <a:xfrm>
            <a:off x="9483725" y="6481763"/>
            <a:ext cx="4143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5D0175B7-8E19-4238-8A19-A4DE23BFA82B}" type="slidenum">
              <a:rPr lang="ja-JP" altLang="en-US" sz="1200">
                <a:solidFill>
                  <a:srgbClr val="898989"/>
                </a:solidFill>
              </a:rPr>
              <a:pPr algn="r" eaLnBrk="1" hangingPunct="1">
                <a:lnSpc>
                  <a:spcPct val="100000"/>
                </a:lnSpc>
                <a:spcBef>
                  <a:spcPct val="0"/>
                </a:spcBef>
                <a:buFontTx/>
                <a:buNone/>
              </a:pPr>
              <a:t>28</a:t>
            </a:fld>
            <a:endParaRPr lang="ja-JP" altLang="en-US" sz="1200">
              <a:solidFill>
                <a:srgbClr val="898989"/>
              </a:solidFill>
            </a:endParaRPr>
          </a:p>
        </p:txBody>
      </p:sp>
      <p:graphicFrame>
        <p:nvGraphicFramePr>
          <p:cNvPr id="8" name="表 7">
            <a:extLst>
              <a:ext uri="{FF2B5EF4-FFF2-40B4-BE49-F238E27FC236}">
                <a16:creationId xmlns:a16="http://schemas.microsoft.com/office/drawing/2014/main" id="{CA76C8B5-5B09-B566-F513-F19C6308F74C}"/>
              </a:ext>
            </a:extLst>
          </p:cNvPr>
          <p:cNvGraphicFramePr>
            <a:graphicFrameLocks noGrp="1"/>
          </p:cNvGraphicFramePr>
          <p:nvPr/>
        </p:nvGraphicFramePr>
        <p:xfrm>
          <a:off x="134938" y="638099"/>
          <a:ext cx="4476748" cy="922338"/>
        </p:xfrm>
        <a:graphic>
          <a:graphicData uri="http://schemas.openxmlformats.org/drawingml/2006/table">
            <a:tbl>
              <a:tblPr>
                <a:tableStyleId>{5C22544A-7EE6-4342-B048-85BDC9FD1C3A}</a:tableStyleId>
              </a:tblPr>
              <a:tblGrid>
                <a:gridCol w="230917">
                  <a:extLst>
                    <a:ext uri="{9D8B030D-6E8A-4147-A177-3AD203B41FA5}">
                      <a16:colId xmlns:a16="http://schemas.microsoft.com/office/drawing/2014/main" val="20000"/>
                    </a:ext>
                  </a:extLst>
                </a:gridCol>
                <a:gridCol w="957603">
                  <a:extLst>
                    <a:ext uri="{9D8B030D-6E8A-4147-A177-3AD203B41FA5}">
                      <a16:colId xmlns:a16="http://schemas.microsoft.com/office/drawing/2014/main" val="20001"/>
                    </a:ext>
                  </a:extLst>
                </a:gridCol>
                <a:gridCol w="822057">
                  <a:extLst>
                    <a:ext uri="{9D8B030D-6E8A-4147-A177-3AD203B41FA5}">
                      <a16:colId xmlns:a16="http://schemas.microsoft.com/office/drawing/2014/main" val="20002"/>
                    </a:ext>
                  </a:extLst>
                </a:gridCol>
                <a:gridCol w="822057">
                  <a:extLst>
                    <a:ext uri="{9D8B030D-6E8A-4147-A177-3AD203B41FA5}">
                      <a16:colId xmlns:a16="http://schemas.microsoft.com/office/drawing/2014/main" val="20003"/>
                    </a:ext>
                  </a:extLst>
                </a:gridCol>
                <a:gridCol w="822057">
                  <a:extLst>
                    <a:ext uri="{9D8B030D-6E8A-4147-A177-3AD203B41FA5}">
                      <a16:colId xmlns:a16="http://schemas.microsoft.com/office/drawing/2014/main" val="20004"/>
                    </a:ext>
                  </a:extLst>
                </a:gridCol>
                <a:gridCol w="822057">
                  <a:extLst>
                    <a:ext uri="{9D8B030D-6E8A-4147-A177-3AD203B41FA5}">
                      <a16:colId xmlns:a16="http://schemas.microsoft.com/office/drawing/2014/main" val="20005"/>
                    </a:ext>
                  </a:extLst>
                </a:gridCol>
              </a:tblGrid>
              <a:tr h="307022">
                <a:tc gridSpan="2">
                  <a:txBody>
                    <a:bodyPr/>
                    <a:lstStyle/>
                    <a:p>
                      <a:pPr algn="ctr">
                        <a:spcAft>
                          <a:spcPts val="0"/>
                        </a:spcAft>
                      </a:pPr>
                      <a:r>
                        <a:rPr lang="ja-JP" altLang="en-US" sz="1100" kern="100" dirty="0">
                          <a:effectLst/>
                          <a:latin typeface="メイリオ" panose="020B0604030504040204" pitchFamily="50" charset="-128"/>
                          <a:ea typeface="メイリオ" panose="020B0604030504040204" pitchFamily="50" charset="-128"/>
                        </a:rPr>
                        <a:t>世帯・</a:t>
                      </a:r>
                      <a:r>
                        <a:rPr lang="ja-JP" sz="1100" kern="100" dirty="0">
                          <a:effectLst/>
                          <a:latin typeface="メイリオ" panose="020B0604030504040204" pitchFamily="50" charset="-128"/>
                          <a:ea typeface="メイリオ" panose="020B0604030504040204" pitchFamily="50" charset="-128"/>
                        </a:rPr>
                        <a:t>続柄</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rPr>
                        <a:t>性別</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rPr>
                        <a:t>年齢</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rPr>
                        <a:t>職業</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rPr>
                        <a:t>収入</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07658">
                <a:tc>
                  <a:txBody>
                    <a:bodyPr/>
                    <a:lstStyle/>
                    <a:p>
                      <a:pPr algn="ctr">
                        <a:spcAft>
                          <a:spcPts val="0"/>
                        </a:spcAft>
                      </a:pPr>
                      <a:r>
                        <a:rPr lang="en-US" sz="1100" kern="100" dirty="0">
                          <a:solidFill>
                            <a:schemeClr val="accent2">
                              <a:lumMod val="50000"/>
                            </a:schemeClr>
                          </a:solidFill>
                          <a:effectLst/>
                          <a:latin typeface="メイリオ" panose="020B0604030504040204" pitchFamily="50" charset="-128"/>
                          <a:ea typeface="メイリオ" panose="020B0604030504040204" pitchFamily="50" charset="-128"/>
                        </a:rPr>
                        <a:t>1</a:t>
                      </a:r>
                      <a:endParaRPr 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100" kern="100" dirty="0">
                          <a:solidFill>
                            <a:schemeClr val="accent2">
                              <a:lumMod val="50000"/>
                            </a:schemeClr>
                          </a:solidFill>
                          <a:effectLst/>
                          <a:latin typeface="メイリオ" panose="020B0604030504040204" pitchFamily="50" charset="-128"/>
                          <a:ea typeface="メイリオ" panose="020B0604030504040204" pitchFamily="50" charset="-128"/>
                        </a:rPr>
                        <a:t>主</a:t>
                      </a:r>
                      <a:endParaRPr 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女</a:t>
                      </a:r>
                      <a:endParaRPr 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alt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45</a:t>
                      </a:r>
                      <a:endParaRPr 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100" kern="100" dirty="0">
                          <a:solidFill>
                            <a:schemeClr val="accent2">
                              <a:lumMod val="50000"/>
                            </a:schemeClr>
                          </a:solidFill>
                          <a:effectLst/>
                          <a:latin typeface="メイリオ" panose="020B0604030504040204" pitchFamily="50" charset="-128"/>
                          <a:ea typeface="メイリオ" panose="020B0604030504040204" pitchFamily="50" charset="-128"/>
                        </a:rPr>
                        <a:t>無職</a:t>
                      </a:r>
                      <a:endParaRPr 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無</a:t>
                      </a:r>
                      <a:endParaRPr lang="ja-JP" alt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07658">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solidFill>
                          <a:srgbClr val="FF000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4" name="表 3">
            <a:extLst>
              <a:ext uri="{FF2B5EF4-FFF2-40B4-BE49-F238E27FC236}">
                <a16:creationId xmlns:a16="http://schemas.microsoft.com/office/drawing/2014/main" id="{B781DEE2-F825-49E3-C220-A4A316871014}"/>
              </a:ext>
            </a:extLst>
          </p:cNvPr>
          <p:cNvGraphicFramePr>
            <a:graphicFrameLocks noGrp="1"/>
          </p:cNvGraphicFramePr>
          <p:nvPr/>
        </p:nvGraphicFramePr>
        <p:xfrm>
          <a:off x="134938" y="3602166"/>
          <a:ext cx="4464050" cy="2977949"/>
        </p:xfrm>
        <a:graphic>
          <a:graphicData uri="http://schemas.openxmlformats.org/drawingml/2006/table">
            <a:tbl>
              <a:tblPr firstRow="1" firstCol="1" bandRow="1">
                <a:tableStyleId>{5C22544A-7EE6-4342-B048-85BDC9FD1C3A}</a:tableStyleId>
              </a:tblPr>
              <a:tblGrid>
                <a:gridCol w="801678">
                  <a:extLst>
                    <a:ext uri="{9D8B030D-6E8A-4147-A177-3AD203B41FA5}">
                      <a16:colId xmlns:a16="http://schemas.microsoft.com/office/drawing/2014/main" val="20000"/>
                    </a:ext>
                  </a:extLst>
                </a:gridCol>
                <a:gridCol w="834382">
                  <a:extLst>
                    <a:ext uri="{9D8B030D-6E8A-4147-A177-3AD203B41FA5}">
                      <a16:colId xmlns:a16="http://schemas.microsoft.com/office/drawing/2014/main" val="20001"/>
                    </a:ext>
                  </a:extLst>
                </a:gridCol>
                <a:gridCol w="428630">
                  <a:extLst>
                    <a:ext uri="{9D8B030D-6E8A-4147-A177-3AD203B41FA5}">
                      <a16:colId xmlns:a16="http://schemas.microsoft.com/office/drawing/2014/main" val="20002"/>
                    </a:ext>
                  </a:extLst>
                </a:gridCol>
                <a:gridCol w="2399360">
                  <a:extLst>
                    <a:ext uri="{9D8B030D-6E8A-4147-A177-3AD203B41FA5}">
                      <a16:colId xmlns:a16="http://schemas.microsoft.com/office/drawing/2014/main" val="20003"/>
                    </a:ext>
                  </a:extLst>
                </a:gridCol>
              </a:tblGrid>
              <a:tr h="311405">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保護の種類</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lnSpc>
                          <a:spcPct val="150000"/>
                        </a:lnSpc>
                        <a:spcAft>
                          <a:spcPts val="0"/>
                        </a:spcAft>
                      </a:pPr>
                      <a:r>
                        <a:rPr lang="ja-JP" altLang="en-US" sz="1100" b="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生活扶助・住宅扶助</a:t>
                      </a:r>
                      <a:endParaRPr lang="ja-JP" altLang="en-US" sz="1100" b="0" strike="sngStrike" kern="100" dirty="0">
                        <a:solidFill>
                          <a:srgbClr val="FF000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354700">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保護歴</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Aft>
                          <a:spcPts val="0"/>
                        </a:spcAft>
                      </a:pPr>
                      <a:r>
                        <a:rPr lang="en-US" alt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3</a:t>
                      </a: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年前に開始、現在に至る。</a:t>
                      </a:r>
                      <a:endParaRPr 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311405">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要介護度</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Aft>
                          <a:spcPts val="0"/>
                        </a:spcAft>
                      </a:pP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無</a:t>
                      </a:r>
                      <a:endParaRPr 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311405">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障害手帳</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Aft>
                          <a:spcPts val="0"/>
                        </a:spcAft>
                      </a:pP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無</a:t>
                      </a:r>
                      <a:endParaRPr 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3"/>
                  </a:ext>
                </a:extLst>
              </a:tr>
              <a:tr h="595319">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傷病</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Aft>
                          <a:spcPts val="0"/>
                        </a:spcAft>
                      </a:pP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不眠の訴えがある</a:t>
                      </a: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4"/>
                  </a:ext>
                </a:extLst>
              </a:tr>
              <a:tr h="299403">
                <a:tc>
                  <a:txBody>
                    <a:bodyPr/>
                    <a:lstStyle/>
                    <a:p>
                      <a:pPr algn="ctr">
                        <a:spcAft>
                          <a:spcPts val="0"/>
                        </a:spcAft>
                      </a:pPr>
                      <a:r>
                        <a:rPr lang="en-US" sz="1100" kern="100" dirty="0">
                          <a:solidFill>
                            <a:schemeClr val="tx1"/>
                          </a:solidFill>
                          <a:effectLst/>
                          <a:latin typeface="メイリオ" panose="020B0604030504040204" pitchFamily="50" charset="-128"/>
                          <a:ea typeface="メイリオ" panose="020B0604030504040204" pitchFamily="50" charset="-128"/>
                        </a:rPr>
                        <a:t>ADL</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l">
                        <a:spcAft>
                          <a:spcPts val="0"/>
                        </a:spcAft>
                      </a:pP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問題があるようには見受けられない。</a:t>
                      </a:r>
                      <a:endParaRPr 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5"/>
                  </a:ext>
                </a:extLst>
              </a:tr>
              <a:tr h="482907">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資産</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just">
                        <a:spcAft>
                          <a:spcPts val="0"/>
                        </a:spcAft>
                      </a:pP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活用可能な資産なし</a:t>
                      </a:r>
                      <a:endParaRPr 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負債</a:t>
                      </a:r>
                      <a:endParaRPr lang="ja-JP" sz="110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無</a:t>
                      </a:r>
                      <a:endParaRPr lang="en-US" alt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11405">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収入、給付</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Bef>
                          <a:spcPts val="600"/>
                        </a:spcBef>
                        <a:spcAft>
                          <a:spcPts val="0"/>
                        </a:spcAft>
                      </a:pP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rPr>
                        <a:t>無</a:t>
                      </a:r>
                      <a:endParaRPr lang="ja-JP" sz="1100" kern="100" dirty="0">
                        <a:solidFill>
                          <a:schemeClr val="accent2">
                            <a:lumMod val="50000"/>
                          </a:schemeClr>
                        </a:solidFill>
                        <a:effectLst/>
                        <a:latin typeface="メイリオ" panose="020B0604030504040204" pitchFamily="50" charset="-128"/>
                        <a:ea typeface="メイリオ" panose="020B0604030504040204" pitchFamily="50" charset="-128"/>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7"/>
                  </a:ext>
                </a:extLst>
              </a:tr>
            </a:tbl>
          </a:graphicData>
        </a:graphic>
      </p:graphicFrame>
      <p:sp>
        <p:nvSpPr>
          <p:cNvPr id="10" name="正方形/長方形 9">
            <a:extLst>
              <a:ext uri="{FF2B5EF4-FFF2-40B4-BE49-F238E27FC236}">
                <a16:creationId xmlns:a16="http://schemas.microsoft.com/office/drawing/2014/main" id="{3D0D4A69-735F-DD30-B72D-9A021F10C970}"/>
              </a:ext>
            </a:extLst>
          </p:cNvPr>
          <p:cNvSpPr/>
          <p:nvPr/>
        </p:nvSpPr>
        <p:spPr>
          <a:xfrm>
            <a:off x="134938" y="1658536"/>
            <a:ext cx="4465637" cy="18653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9DDDBE2F-F9AD-8ADD-0E00-ED6EA22D0359}"/>
              </a:ext>
            </a:extLst>
          </p:cNvPr>
          <p:cNvSpPr txBox="1"/>
          <p:nvPr/>
        </p:nvSpPr>
        <p:spPr>
          <a:xfrm>
            <a:off x="144463" y="1703312"/>
            <a:ext cx="942975" cy="160337"/>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b="1" dirty="0">
                <a:latin typeface="メイリオ" panose="020B0604030504040204" pitchFamily="50" charset="-128"/>
                <a:ea typeface="メイリオ" panose="020B0604030504040204" pitchFamily="50" charset="-128"/>
              </a:rPr>
              <a:t>【</a:t>
            </a:r>
            <a:r>
              <a:rPr kumimoji="1" lang="ja-JP" altLang="en-US" sz="1050" b="1" dirty="0">
                <a:latin typeface="メイリオ" panose="020B0604030504040204" pitchFamily="50" charset="-128"/>
                <a:ea typeface="メイリオ" panose="020B0604030504040204" pitchFamily="50" charset="-128"/>
              </a:rPr>
              <a:t>家族関係図</a:t>
            </a:r>
            <a:r>
              <a:rPr kumimoji="1" lang="en-US" altLang="ja-JP" sz="1050" b="1" dirty="0">
                <a:latin typeface="メイリオ" panose="020B0604030504040204" pitchFamily="50" charset="-128"/>
                <a:ea typeface="メイリオ" panose="020B0604030504040204" pitchFamily="50" charset="-128"/>
              </a:rPr>
              <a:t>】</a:t>
            </a:r>
            <a:endParaRPr kumimoji="1" lang="ja-JP" altLang="en-US" sz="1050" b="1" dirty="0">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9849664F-FC99-C5AB-5421-A559F8698FF3}"/>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ja-JP" altLang="en-US" sz="2000" b="1" spc="200" dirty="0">
                <a:solidFill>
                  <a:schemeClr val="tx1"/>
                </a:solidFill>
                <a:latin typeface="メイリオ" panose="020B0604030504040204" pitchFamily="50" charset="-128"/>
                <a:ea typeface="メイリオ" panose="020B0604030504040204" pitchFamily="50" charset="-128"/>
              </a:rPr>
              <a:t>事前準備：検討したい事例の概要</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
        <p:nvSpPr>
          <p:cNvPr id="25" name="正方形/長方形 24">
            <a:extLst>
              <a:ext uri="{FF2B5EF4-FFF2-40B4-BE49-F238E27FC236}">
                <a16:creationId xmlns:a16="http://schemas.microsoft.com/office/drawing/2014/main" id="{327C42F2-D134-A4BB-726D-2C65AE1DDC06}"/>
              </a:ext>
            </a:extLst>
          </p:cNvPr>
          <p:cNvSpPr/>
          <p:nvPr/>
        </p:nvSpPr>
        <p:spPr>
          <a:xfrm>
            <a:off x="4677569" y="4033305"/>
            <a:ext cx="5040000" cy="16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eaLnBrk="1" fontAlgn="auto" hangingPunct="1">
              <a:spcBef>
                <a:spcPts val="300"/>
              </a:spcBef>
              <a:spcAft>
                <a:spcPts val="0"/>
              </a:spcAft>
              <a:buFont typeface="Arial" panose="020B0604020202020204" pitchFamily="34" charset="0"/>
              <a:buChar char="•"/>
              <a:defRPr/>
            </a:pP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市内にて出生、</a:t>
            </a:r>
            <a:r>
              <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rPr>
              <a:t>2</a:t>
            </a: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人姉妹の長女。妹がいる。</a:t>
            </a:r>
          </a:p>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大学受験に失敗して以降、自宅にてひきこもり生活。</a:t>
            </a:r>
          </a:p>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父の年金等で生計を維持してきた。父が亡くなり遺族年金を受給するが、それだけでは生計が維持できず、母との２人世帯にて保護開始。</a:t>
            </a:r>
          </a:p>
          <a:p>
            <a:pPr marL="171450" indent="-171450" eaLnBrk="1" fontAlgn="auto" hangingPunct="1">
              <a:spcBef>
                <a:spcPts val="300"/>
              </a:spcBef>
              <a:spcAft>
                <a:spcPts val="0"/>
              </a:spcAft>
              <a:buFont typeface="Arial" panose="020B0604020202020204" pitchFamily="34" charset="0"/>
              <a:buChar char="•"/>
              <a:defRPr/>
            </a:pPr>
            <a:r>
              <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rPr>
              <a:t>1</a:t>
            </a: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年前に母が亡くなり、その後は単身生活。</a:t>
            </a:r>
          </a:p>
        </p:txBody>
      </p:sp>
      <p:sp>
        <p:nvSpPr>
          <p:cNvPr id="30" name="正方形/長方形 29">
            <a:extLst>
              <a:ext uri="{FF2B5EF4-FFF2-40B4-BE49-F238E27FC236}">
                <a16:creationId xmlns:a16="http://schemas.microsoft.com/office/drawing/2014/main" id="{17396226-E57D-1E0E-2739-6A41FB49CB11}"/>
              </a:ext>
            </a:extLst>
          </p:cNvPr>
          <p:cNvSpPr/>
          <p:nvPr/>
        </p:nvSpPr>
        <p:spPr>
          <a:xfrm>
            <a:off x="4678642" y="656407"/>
            <a:ext cx="5040000" cy="16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eaLnBrk="1" fontAlgn="auto" hangingPunct="1">
              <a:spcBef>
                <a:spcPts val="0"/>
              </a:spcBef>
              <a:spcAft>
                <a:spcPts val="0"/>
              </a:spcAft>
              <a:buFont typeface="Arial" panose="020B0604020202020204" pitchFamily="34" charset="0"/>
              <a:buChar char="•"/>
              <a:defRPr/>
            </a:pP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主は、高校卒業時からひきこもり状態。就労の経験がない。</a:t>
            </a:r>
          </a:p>
          <a:p>
            <a:pPr marL="171450" indent="-171450" eaLnBrk="1" fontAlgn="auto" hangingPunct="1">
              <a:spcBef>
                <a:spcPts val="300"/>
              </a:spcBef>
              <a:spcAft>
                <a:spcPts val="0"/>
              </a:spcAft>
              <a:buFont typeface="Arial" panose="020B0604020202020204" pitchFamily="34" charset="0"/>
              <a:buChar char="•"/>
              <a:defRPr/>
            </a:pPr>
            <a:r>
              <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rPr>
              <a:t>3</a:t>
            </a: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年前に父、</a:t>
            </a:r>
            <a:r>
              <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rPr>
              <a:t>1</a:t>
            </a: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年前に母をそれぞれ亡くし、単身生活となっている。</a:t>
            </a:r>
          </a:p>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唯一の親族である妹が定期的に食料を届けに訪問しているが、その妹にも心を開かない状況。妹も、「もう訪問したくない」と話している。</a:t>
            </a:r>
          </a:p>
        </p:txBody>
      </p:sp>
      <p:sp>
        <p:nvSpPr>
          <p:cNvPr id="31" name="正方形/長方形 30">
            <a:extLst>
              <a:ext uri="{FF2B5EF4-FFF2-40B4-BE49-F238E27FC236}">
                <a16:creationId xmlns:a16="http://schemas.microsoft.com/office/drawing/2014/main" id="{9A6B306E-6A55-00F1-4126-63B577C874EF}"/>
              </a:ext>
            </a:extLst>
          </p:cNvPr>
          <p:cNvSpPr/>
          <p:nvPr/>
        </p:nvSpPr>
        <p:spPr>
          <a:xfrm>
            <a:off x="4677569" y="2347658"/>
            <a:ext cx="5040000" cy="16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eaLnBrk="1" fontAlgn="auto" hangingPunct="1">
              <a:spcBef>
                <a:spcPts val="300"/>
              </a:spcBef>
              <a:spcAft>
                <a:spcPts val="0"/>
              </a:spcAft>
              <a:buFont typeface="Arial" panose="020B0604020202020204" pitchFamily="34" charset="0"/>
              <a:buChar char="•"/>
              <a:defRPr/>
            </a:pP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保護開始当初は、借家（木造）に居住。当時は住宅扶助基準内であったが、母の死亡により基準を超過してしまったことから、妹の協力もあり、木造アパートの２階に転居。</a:t>
            </a:r>
            <a:endPar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endParaRPr>
          </a:p>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外にはほとんど出ず、食料は妹が代わりに購入し、週に</a:t>
            </a:r>
            <a:r>
              <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rPr>
              <a:t>2</a:t>
            </a: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回届けている。</a:t>
            </a:r>
            <a:endPar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endParaRPr>
          </a:p>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部屋は物が少なく、きれいに整頓されている。起きている時は両親が遺した書籍を読んで過ごしている。携帯電話やパソコンは未所持。</a:t>
            </a:r>
            <a:endPar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endParaRPr>
          </a:p>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不眠の訴えがある。</a:t>
            </a:r>
          </a:p>
        </p:txBody>
      </p:sp>
      <p:sp>
        <p:nvSpPr>
          <p:cNvPr id="32" name="テキスト ボックス 31">
            <a:extLst>
              <a:ext uri="{FF2B5EF4-FFF2-40B4-BE49-F238E27FC236}">
                <a16:creationId xmlns:a16="http://schemas.microsoft.com/office/drawing/2014/main" id="{535B2235-D409-7D49-A46C-BEF4E03E7431}"/>
              </a:ext>
            </a:extLst>
          </p:cNvPr>
          <p:cNvSpPr txBox="1"/>
          <p:nvPr/>
        </p:nvSpPr>
        <p:spPr>
          <a:xfrm>
            <a:off x="4651820" y="690838"/>
            <a:ext cx="1032334" cy="161583"/>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b="1" spc="100" dirty="0">
                <a:latin typeface="メイリオ" panose="020B0604030504040204" pitchFamily="50" charset="-128"/>
                <a:ea typeface="メイリオ" panose="020B0604030504040204" pitchFamily="50" charset="-128"/>
              </a:rPr>
              <a:t>【</a:t>
            </a:r>
            <a:r>
              <a:rPr kumimoji="1" lang="ja-JP" altLang="en-US" sz="1050" b="1" spc="100" dirty="0">
                <a:latin typeface="メイリオ" panose="020B0604030504040204" pitchFamily="50" charset="-128"/>
                <a:ea typeface="メイリオ" panose="020B0604030504040204" pitchFamily="50" charset="-128"/>
              </a:rPr>
              <a:t>世帯の概要</a:t>
            </a:r>
            <a:r>
              <a:rPr kumimoji="1" lang="en-US" altLang="ja-JP" sz="1050" b="1" spc="100" dirty="0">
                <a:latin typeface="メイリオ" panose="020B0604030504040204" pitchFamily="50" charset="-128"/>
                <a:ea typeface="メイリオ" panose="020B0604030504040204" pitchFamily="50" charset="-128"/>
              </a:rPr>
              <a:t>】</a:t>
            </a:r>
            <a:endParaRPr kumimoji="1" lang="ja-JP" altLang="en-US" sz="1050" b="1" spc="100" dirty="0">
              <a:latin typeface="メイリオ" panose="020B0604030504040204" pitchFamily="50" charset="-128"/>
              <a:ea typeface="メイリオ" panose="020B0604030504040204" pitchFamily="50" charset="-128"/>
            </a:endParaRPr>
          </a:p>
        </p:txBody>
      </p:sp>
      <p:sp>
        <p:nvSpPr>
          <p:cNvPr id="36" name="テキスト ボックス 35">
            <a:extLst>
              <a:ext uri="{FF2B5EF4-FFF2-40B4-BE49-F238E27FC236}">
                <a16:creationId xmlns:a16="http://schemas.microsoft.com/office/drawing/2014/main" id="{F966D080-3C05-7832-851C-1FFA23471CDB}"/>
              </a:ext>
            </a:extLst>
          </p:cNvPr>
          <p:cNvSpPr txBox="1"/>
          <p:nvPr/>
        </p:nvSpPr>
        <p:spPr>
          <a:xfrm>
            <a:off x="4672013" y="4069195"/>
            <a:ext cx="737381" cy="161583"/>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spc="100" dirty="0">
                <a:latin typeface="メイリオ" panose="020B0604030504040204" pitchFamily="50" charset="-128"/>
                <a:ea typeface="メイリオ" panose="020B0604030504040204" pitchFamily="50" charset="-128"/>
              </a:rPr>
              <a:t>【</a:t>
            </a:r>
            <a:r>
              <a:rPr kumimoji="1" lang="ja-JP" altLang="en-US" sz="1050" b="1" spc="100" dirty="0">
                <a:latin typeface="メイリオ" panose="020B0604030504040204" pitchFamily="50" charset="-128"/>
                <a:ea typeface="メイリオ" panose="020B0604030504040204" pitchFamily="50" charset="-128"/>
              </a:rPr>
              <a:t>生活歴</a:t>
            </a:r>
            <a:r>
              <a:rPr kumimoji="1" lang="en-US" altLang="ja-JP" sz="1050" spc="100" dirty="0">
                <a:latin typeface="メイリオ" panose="020B0604030504040204" pitchFamily="50" charset="-128"/>
                <a:ea typeface="メイリオ" panose="020B0604030504040204" pitchFamily="50" charset="-128"/>
              </a:rPr>
              <a:t>】</a:t>
            </a:r>
            <a:endParaRPr kumimoji="1" lang="ja-JP" altLang="en-US" sz="1050" spc="100" dirty="0">
              <a:latin typeface="メイリオ" panose="020B0604030504040204" pitchFamily="50" charset="-128"/>
              <a:ea typeface="メイリオ" panose="020B0604030504040204" pitchFamily="50" charset="-128"/>
            </a:endParaRPr>
          </a:p>
        </p:txBody>
      </p:sp>
      <p:sp>
        <p:nvSpPr>
          <p:cNvPr id="37" name="テキスト ボックス 36">
            <a:extLst>
              <a:ext uri="{FF2B5EF4-FFF2-40B4-BE49-F238E27FC236}">
                <a16:creationId xmlns:a16="http://schemas.microsoft.com/office/drawing/2014/main" id="{A6E498C9-D0E3-BD57-9B0F-AFA8F97A053D}"/>
              </a:ext>
            </a:extLst>
          </p:cNvPr>
          <p:cNvSpPr txBox="1"/>
          <p:nvPr/>
        </p:nvSpPr>
        <p:spPr>
          <a:xfrm>
            <a:off x="4632325" y="2384171"/>
            <a:ext cx="1917192" cy="161583"/>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b="1" spc="100" dirty="0">
                <a:latin typeface="メイリオ" panose="020B0604030504040204" pitchFamily="50" charset="-128"/>
                <a:ea typeface="メイリオ" panose="020B0604030504040204" pitchFamily="50" charset="-128"/>
              </a:rPr>
              <a:t>【</a:t>
            </a:r>
            <a:r>
              <a:rPr kumimoji="1" lang="ja-JP" altLang="en-US" sz="1050" b="1" spc="100" dirty="0">
                <a:latin typeface="メイリオ" panose="020B0604030504040204" pitchFamily="50" charset="-128"/>
                <a:ea typeface="メイリオ" panose="020B0604030504040204" pitchFamily="50" charset="-128"/>
              </a:rPr>
              <a:t>住環境・日常生活の状況</a:t>
            </a:r>
            <a:r>
              <a:rPr kumimoji="1" lang="en-US" altLang="ja-JP" sz="1050" b="1" spc="100" dirty="0">
                <a:latin typeface="メイリオ" panose="020B0604030504040204" pitchFamily="50" charset="-128"/>
                <a:ea typeface="メイリオ" panose="020B0604030504040204" pitchFamily="50" charset="-128"/>
              </a:rPr>
              <a:t>】</a:t>
            </a:r>
            <a:endParaRPr kumimoji="1" lang="ja-JP" altLang="en-US" sz="1050" b="1" spc="100" dirty="0">
              <a:latin typeface="メイリオ" panose="020B0604030504040204" pitchFamily="50" charset="-128"/>
              <a:ea typeface="メイリオ" panose="020B0604030504040204" pitchFamily="50" charset="-128"/>
            </a:endParaRPr>
          </a:p>
        </p:txBody>
      </p:sp>
      <p:sp>
        <p:nvSpPr>
          <p:cNvPr id="38" name="正方形/長方形 37">
            <a:extLst>
              <a:ext uri="{FF2B5EF4-FFF2-40B4-BE49-F238E27FC236}">
                <a16:creationId xmlns:a16="http://schemas.microsoft.com/office/drawing/2014/main" id="{28355015-AA5A-8EC5-239D-2A3430C1D889}"/>
              </a:ext>
            </a:extLst>
          </p:cNvPr>
          <p:cNvSpPr/>
          <p:nvPr/>
        </p:nvSpPr>
        <p:spPr>
          <a:xfrm>
            <a:off x="4677569" y="5734081"/>
            <a:ext cx="5040000" cy="855824"/>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　医療機関への受診を拒否している。</a:t>
            </a:r>
            <a:endPar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　妹の援助がなくなる可能性がある。</a:t>
            </a:r>
          </a:p>
        </p:txBody>
      </p:sp>
      <p:sp>
        <p:nvSpPr>
          <p:cNvPr id="39" name="テキスト ボックス 38">
            <a:extLst>
              <a:ext uri="{FF2B5EF4-FFF2-40B4-BE49-F238E27FC236}">
                <a16:creationId xmlns:a16="http://schemas.microsoft.com/office/drawing/2014/main" id="{B44022F7-CF7B-1FC9-BD71-788112585EE8}"/>
              </a:ext>
            </a:extLst>
          </p:cNvPr>
          <p:cNvSpPr txBox="1"/>
          <p:nvPr/>
        </p:nvSpPr>
        <p:spPr>
          <a:xfrm>
            <a:off x="4743864" y="5780604"/>
            <a:ext cx="2212144" cy="161583"/>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b="1" spc="100" dirty="0">
                <a:latin typeface="メイリオ" panose="020B0604030504040204" pitchFamily="50" charset="-128"/>
                <a:ea typeface="メイリオ" panose="020B0604030504040204" pitchFamily="50" charset="-128"/>
              </a:rPr>
              <a:t>【</a:t>
            </a:r>
            <a:r>
              <a:rPr kumimoji="1" lang="ja-JP" altLang="en-US" sz="1050" b="1" spc="100" dirty="0">
                <a:latin typeface="メイリオ" panose="020B0604030504040204" pitchFamily="50" charset="-128"/>
                <a:ea typeface="メイリオ" panose="020B0604030504040204" pitchFamily="50" charset="-128"/>
              </a:rPr>
              <a:t>事例提出者が困っていること</a:t>
            </a:r>
            <a:r>
              <a:rPr kumimoji="1" lang="en-US" altLang="ja-JP" sz="1050" b="1" spc="100" dirty="0">
                <a:latin typeface="メイリオ" panose="020B0604030504040204" pitchFamily="50" charset="-128"/>
                <a:ea typeface="メイリオ" panose="020B0604030504040204" pitchFamily="50" charset="-128"/>
              </a:rPr>
              <a:t>】</a:t>
            </a:r>
            <a:endParaRPr kumimoji="1" lang="ja-JP" altLang="en-US" sz="1050" b="1" spc="100" dirty="0">
              <a:latin typeface="メイリオ" panose="020B0604030504040204" pitchFamily="50" charset="-128"/>
              <a:ea typeface="メイリオ" panose="020B0604030504040204" pitchFamily="50" charset="-128"/>
            </a:endParaRPr>
          </a:p>
        </p:txBody>
      </p:sp>
      <p:sp>
        <p:nvSpPr>
          <p:cNvPr id="40" name="吹き出し: 角を丸めた四角形 39">
            <a:extLst>
              <a:ext uri="{FF2B5EF4-FFF2-40B4-BE49-F238E27FC236}">
                <a16:creationId xmlns:a16="http://schemas.microsoft.com/office/drawing/2014/main" id="{BCCED286-6F3B-2627-DF5B-39957E5FAFA3}"/>
              </a:ext>
            </a:extLst>
          </p:cNvPr>
          <p:cNvSpPr/>
          <p:nvPr/>
        </p:nvSpPr>
        <p:spPr>
          <a:xfrm>
            <a:off x="7697971" y="112604"/>
            <a:ext cx="2096591" cy="631675"/>
          </a:xfrm>
          <a:prstGeom prst="wedgeRoundRectCallout">
            <a:avLst>
              <a:gd name="adj1" fmla="val -64954"/>
              <a:gd name="adj2" fmla="val 50717"/>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分かっていることだけで</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かまいません</a:t>
            </a:r>
          </a:p>
        </p:txBody>
      </p:sp>
      <p:grpSp>
        <p:nvGrpSpPr>
          <p:cNvPr id="6" name="グループ化 5">
            <a:extLst>
              <a:ext uri="{FF2B5EF4-FFF2-40B4-BE49-F238E27FC236}">
                <a16:creationId xmlns:a16="http://schemas.microsoft.com/office/drawing/2014/main" id="{6600F1E5-0092-9B36-AB83-4398CB698D97}"/>
              </a:ext>
            </a:extLst>
          </p:cNvPr>
          <p:cNvGrpSpPr/>
          <p:nvPr/>
        </p:nvGrpSpPr>
        <p:grpSpPr>
          <a:xfrm>
            <a:off x="1758353" y="2033031"/>
            <a:ext cx="1482726" cy="1185863"/>
            <a:chOff x="1758353" y="2033031"/>
            <a:chExt cx="1482726" cy="1185863"/>
          </a:xfrm>
        </p:grpSpPr>
        <p:cxnSp>
          <p:nvCxnSpPr>
            <p:cNvPr id="42" name="コネクタ: カギ線 41">
              <a:extLst>
                <a:ext uri="{FF2B5EF4-FFF2-40B4-BE49-F238E27FC236}">
                  <a16:creationId xmlns:a16="http://schemas.microsoft.com/office/drawing/2014/main" id="{E1AD58C1-C828-52E0-C1FE-CE550C69D60E}"/>
                </a:ext>
              </a:extLst>
            </p:cNvPr>
            <p:cNvCxnSpPr>
              <a:cxnSpLocks/>
              <a:stCxn id="56" idx="3"/>
              <a:endCxn id="44" idx="2"/>
            </p:cNvCxnSpPr>
            <p:nvPr/>
          </p:nvCxnSpPr>
          <p:spPr bwMode="auto">
            <a:xfrm flipV="1">
              <a:off x="2082203" y="2194956"/>
              <a:ext cx="363537" cy="0"/>
            </a:xfrm>
            <a:prstGeom prst="bentConnector3">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3" name="グループ化 26">
              <a:extLst>
                <a:ext uri="{FF2B5EF4-FFF2-40B4-BE49-F238E27FC236}">
                  <a16:creationId xmlns:a16="http://schemas.microsoft.com/office/drawing/2014/main" id="{55694273-2F63-25B1-796D-55ABF9318C7E}"/>
                </a:ext>
              </a:extLst>
            </p:cNvPr>
            <p:cNvGrpSpPr>
              <a:grpSpLocks/>
            </p:cNvGrpSpPr>
            <p:nvPr/>
          </p:nvGrpSpPr>
          <p:grpSpPr bwMode="auto">
            <a:xfrm>
              <a:off x="1758353" y="2033031"/>
              <a:ext cx="323850" cy="323850"/>
              <a:chOff x="2032640" y="2369595"/>
              <a:chExt cx="333595" cy="295253"/>
            </a:xfrm>
          </p:grpSpPr>
          <p:sp>
            <p:nvSpPr>
              <p:cNvPr id="56" name="正方形/長方形 55">
                <a:extLst>
                  <a:ext uri="{FF2B5EF4-FFF2-40B4-BE49-F238E27FC236}">
                    <a16:creationId xmlns:a16="http://schemas.microsoft.com/office/drawing/2014/main" id="{E0F58C06-970C-53AB-33F1-1C3D01CB5959}"/>
                  </a:ext>
                </a:extLst>
              </p:cNvPr>
              <p:cNvSpPr/>
              <p:nvPr/>
            </p:nvSpPr>
            <p:spPr>
              <a:xfrm>
                <a:off x="2032640" y="2369595"/>
                <a:ext cx="333595" cy="2952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kumimoji="1" lang="ja-JP" altLang="en-US" sz="1050" dirty="0">
                  <a:solidFill>
                    <a:schemeClr val="tx1"/>
                  </a:solidFill>
                  <a:latin typeface="メイリオ" panose="020B0604030504040204" pitchFamily="50" charset="-128"/>
                  <a:ea typeface="メイリオ" panose="020B0604030504040204" pitchFamily="50" charset="-128"/>
                </a:endParaRPr>
              </a:p>
            </p:txBody>
          </p:sp>
          <p:cxnSp>
            <p:nvCxnSpPr>
              <p:cNvPr id="57" name="直線コネクタ 56">
                <a:extLst>
                  <a:ext uri="{FF2B5EF4-FFF2-40B4-BE49-F238E27FC236}">
                    <a16:creationId xmlns:a16="http://schemas.microsoft.com/office/drawing/2014/main" id="{1A8C89DA-C77A-8398-4944-BCCFE12954AF}"/>
                  </a:ext>
                </a:extLst>
              </p:cNvPr>
              <p:cNvCxnSpPr>
                <a:cxnSpLocks/>
              </p:cNvCxnSpPr>
              <p:nvPr/>
            </p:nvCxnSpPr>
            <p:spPr>
              <a:xfrm flipH="1" flipV="1">
                <a:off x="2037545" y="2373937"/>
                <a:ext cx="327054" cy="2836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EAF4FC6A-C0D4-FCF8-290B-7EABF1C3A45F}"/>
                  </a:ext>
                </a:extLst>
              </p:cNvPr>
              <p:cNvCxnSpPr>
                <a:cxnSpLocks/>
              </p:cNvCxnSpPr>
              <p:nvPr/>
            </p:nvCxnSpPr>
            <p:spPr>
              <a:xfrm flipV="1">
                <a:off x="2035911" y="2376832"/>
                <a:ext cx="327054" cy="2836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4" name="フローチャート: 和接合 43">
              <a:extLst>
                <a:ext uri="{FF2B5EF4-FFF2-40B4-BE49-F238E27FC236}">
                  <a16:creationId xmlns:a16="http://schemas.microsoft.com/office/drawing/2014/main" id="{D9C050AA-62EA-5925-830E-C868E141F065}"/>
                </a:ext>
              </a:extLst>
            </p:cNvPr>
            <p:cNvSpPr/>
            <p:nvPr/>
          </p:nvSpPr>
          <p:spPr bwMode="auto">
            <a:xfrm>
              <a:off x="2445740" y="2033031"/>
              <a:ext cx="323850" cy="323850"/>
            </a:xfrm>
            <a:prstGeom prst="flowChartSummingJunct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cxnSp>
          <p:nvCxnSpPr>
            <p:cNvPr id="45" name="コネクタ: カギ線 44">
              <a:extLst>
                <a:ext uri="{FF2B5EF4-FFF2-40B4-BE49-F238E27FC236}">
                  <a16:creationId xmlns:a16="http://schemas.microsoft.com/office/drawing/2014/main" id="{2A60A1CA-3478-5C36-EC54-BD1E04F643B7}"/>
                </a:ext>
              </a:extLst>
            </p:cNvPr>
            <p:cNvCxnSpPr>
              <a:cxnSpLocks/>
            </p:cNvCxnSpPr>
            <p:nvPr/>
          </p:nvCxnSpPr>
          <p:spPr bwMode="auto">
            <a:xfrm rot="16200000" flipV="1">
              <a:off x="2667197" y="2338624"/>
              <a:ext cx="12700" cy="811213"/>
            </a:xfrm>
            <a:prstGeom prst="bentConnector3">
              <a:avLst>
                <a:gd name="adj1" fmla="val 1959141"/>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楕円 12">
              <a:extLst>
                <a:ext uri="{FF2B5EF4-FFF2-40B4-BE49-F238E27FC236}">
                  <a16:creationId xmlns:a16="http://schemas.microsoft.com/office/drawing/2014/main" id="{5D6D3B91-3204-5837-E5F6-376554F3E0FF}"/>
                </a:ext>
              </a:extLst>
            </p:cNvPr>
            <p:cNvSpPr/>
            <p:nvPr/>
          </p:nvSpPr>
          <p:spPr bwMode="auto">
            <a:xfrm>
              <a:off x="2102046" y="2735344"/>
              <a:ext cx="323850" cy="3238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kumimoji="1" lang="ja-JP" altLang="en-US" sz="1050" dirty="0">
                <a:solidFill>
                  <a:srgbClr val="FF0000"/>
                </a:solidFill>
                <a:latin typeface="メイリオ" panose="020B0604030504040204" pitchFamily="50" charset="-128"/>
                <a:ea typeface="メイリオ" panose="020B0604030504040204" pitchFamily="50" charset="-128"/>
              </a:endParaRPr>
            </a:p>
          </p:txBody>
        </p:sp>
        <p:sp>
          <p:nvSpPr>
            <p:cNvPr id="49" name="楕円 48">
              <a:extLst>
                <a:ext uri="{FF2B5EF4-FFF2-40B4-BE49-F238E27FC236}">
                  <a16:creationId xmlns:a16="http://schemas.microsoft.com/office/drawing/2014/main" id="{C4C6E447-1F67-23CE-1822-DF3787E9BBC7}"/>
                </a:ext>
              </a:extLst>
            </p:cNvPr>
            <p:cNvSpPr/>
            <p:nvPr/>
          </p:nvSpPr>
          <p:spPr bwMode="auto">
            <a:xfrm>
              <a:off x="1964728" y="2620406"/>
              <a:ext cx="609600" cy="598488"/>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sz="1050">
                <a:latin typeface="メイリオ" panose="020B0604030504040204" pitchFamily="50" charset="-128"/>
                <a:ea typeface="メイリオ" panose="020B0604030504040204" pitchFamily="50" charset="-128"/>
              </a:endParaRPr>
            </a:p>
          </p:txBody>
        </p:sp>
        <p:cxnSp>
          <p:nvCxnSpPr>
            <p:cNvPr id="51" name="直線コネクタ 50">
              <a:extLst>
                <a:ext uri="{FF2B5EF4-FFF2-40B4-BE49-F238E27FC236}">
                  <a16:creationId xmlns:a16="http://schemas.microsoft.com/office/drawing/2014/main" id="{DE09507B-D85E-075A-32C2-3FB7AC40109A}"/>
                </a:ext>
              </a:extLst>
            </p:cNvPr>
            <p:cNvCxnSpPr>
              <a:cxnSpLocks/>
            </p:cNvCxnSpPr>
            <p:nvPr/>
          </p:nvCxnSpPr>
          <p:spPr bwMode="auto">
            <a:xfrm>
              <a:off x="2267940" y="2206069"/>
              <a:ext cx="0" cy="2984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楕円 12">
              <a:extLst>
                <a:ext uri="{FF2B5EF4-FFF2-40B4-BE49-F238E27FC236}">
                  <a16:creationId xmlns:a16="http://schemas.microsoft.com/office/drawing/2014/main" id="{DA6741AD-9F0D-90EA-50B2-9C778D8BC149}"/>
                </a:ext>
              </a:extLst>
            </p:cNvPr>
            <p:cNvSpPr/>
            <p:nvPr/>
          </p:nvSpPr>
          <p:spPr bwMode="auto">
            <a:xfrm>
              <a:off x="2917229" y="2750581"/>
              <a:ext cx="323850" cy="3238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kumimoji="1" lang="ja-JP" altLang="en-US" sz="1050" dirty="0">
                <a:solidFill>
                  <a:srgbClr val="FF0000"/>
                </a:solidFill>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3643161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番号プレースホルダー 2">
            <a:extLst>
              <a:ext uri="{FF2B5EF4-FFF2-40B4-BE49-F238E27FC236}">
                <a16:creationId xmlns:a16="http://schemas.microsoft.com/office/drawing/2014/main" id="{E790CD65-5982-CBE0-FAB6-4A4B88B6FA6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31A9D378-0363-43CE-A551-0210DB79F5B8}" type="slidenum">
              <a:rPr lang="ja-JP" altLang="en-US" sz="1000">
                <a:solidFill>
                  <a:srgbClr val="898989"/>
                </a:solidFill>
              </a:rPr>
              <a:pPr>
                <a:lnSpc>
                  <a:spcPct val="100000"/>
                </a:lnSpc>
                <a:spcBef>
                  <a:spcPct val="0"/>
                </a:spcBef>
                <a:buFontTx/>
                <a:buNone/>
              </a:pPr>
              <a:t>2</a:t>
            </a:fld>
            <a:endParaRPr lang="ja-JP" altLang="en-US" sz="1000">
              <a:solidFill>
                <a:srgbClr val="898989"/>
              </a:solidFill>
            </a:endParaRPr>
          </a:p>
        </p:txBody>
      </p:sp>
      <p:sp>
        <p:nvSpPr>
          <p:cNvPr id="2" name="正方形/長方形 1">
            <a:extLst>
              <a:ext uri="{FF2B5EF4-FFF2-40B4-BE49-F238E27FC236}">
                <a16:creationId xmlns:a16="http://schemas.microsoft.com/office/drawing/2014/main" id="{F52BFD96-7684-9BFD-44D6-F139BDB2A8E6}"/>
              </a:ext>
            </a:extLst>
          </p:cNvPr>
          <p:cNvSpPr/>
          <p:nvPr/>
        </p:nvSpPr>
        <p:spPr>
          <a:xfrm>
            <a:off x="633413" y="1479550"/>
            <a:ext cx="8639175" cy="2962275"/>
          </a:xfrm>
          <a:prstGeom prst="rect">
            <a:avLst/>
          </a:prstGeom>
          <a:noFill/>
          <a:ln w="57150">
            <a:noFill/>
            <a:prstDash val="solid"/>
          </a:ln>
        </p:spPr>
        <p:style>
          <a:lnRef idx="2">
            <a:schemeClr val="accent3"/>
          </a:lnRef>
          <a:fillRef idx="1">
            <a:schemeClr val="lt1"/>
          </a:fillRef>
          <a:effectRef idx="0">
            <a:schemeClr val="accent3"/>
          </a:effectRef>
          <a:fontRef idx="minor">
            <a:schemeClr val="dk1"/>
          </a:fontRef>
        </p:style>
        <p:txBody>
          <a:bodyPr anchor="ctr"/>
          <a:lstStyle/>
          <a:p>
            <a:pPr marL="571500" indent="-571500" eaLnBrk="1" fontAlgn="auto" hangingPunct="1">
              <a:spcBef>
                <a:spcPts val="0"/>
              </a:spcBef>
              <a:spcAft>
                <a:spcPts val="0"/>
              </a:spcAft>
              <a:buFont typeface="Wingdings" panose="05000000000000000000" pitchFamily="2" charset="2"/>
              <a:buChar char="ü"/>
              <a:defRPr/>
            </a:pPr>
            <a:r>
              <a:rPr kumimoji="1" lang="ja-JP" altLang="en-US" sz="3200" b="1" spc="100" dirty="0">
                <a:solidFill>
                  <a:schemeClr val="tx1"/>
                </a:solidFill>
                <a:latin typeface="メイリオ" panose="020B0604030504040204" pitchFamily="50" charset="-128"/>
                <a:ea typeface="メイリオ" panose="020B0604030504040204" pitchFamily="50" charset="-128"/>
              </a:rPr>
              <a:t>ひきこもり状態にある方の状態像を学び、支援にあたってのポイントを理解する</a:t>
            </a:r>
            <a:endParaRPr lang="ja-JP" altLang="en-US" sz="3200" b="1" spc="100" dirty="0">
              <a:solidFill>
                <a:schemeClr val="tx1"/>
              </a:solidFill>
              <a:latin typeface="メイリオ" panose="020B0604030504040204" pitchFamily="50" charset="-128"/>
              <a:ea typeface="メイリオ" panose="020B0604030504040204" pitchFamily="50" charset="-128"/>
            </a:endParaRP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A935F-549E-4DBD-D6A2-02403138611C}"/>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25DD9C60-8A3D-7E78-AFA7-5728CE94306A}"/>
              </a:ext>
            </a:extLst>
          </p:cNvPr>
          <p:cNvSpPr/>
          <p:nvPr/>
        </p:nvSpPr>
        <p:spPr>
          <a:xfrm>
            <a:off x="1290638" y="904875"/>
            <a:ext cx="8296275" cy="682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事例を読み、どのような課題があるか考えてみましょう。</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主以外の世帯員がいれば、世帯員も含めて考えてみましょう。</a:t>
            </a:r>
          </a:p>
        </p:txBody>
      </p:sp>
      <p:sp>
        <p:nvSpPr>
          <p:cNvPr id="37892" name="スライド番号プレースホルダー 2">
            <a:extLst>
              <a:ext uri="{FF2B5EF4-FFF2-40B4-BE49-F238E27FC236}">
                <a16:creationId xmlns:a16="http://schemas.microsoft.com/office/drawing/2014/main" id="{65B35C5E-3F9C-2081-D82D-7DC0C68025F2}"/>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29</a:t>
            </a:fld>
            <a:endParaRPr lang="ja-JP" altLang="en-US" sz="1200">
              <a:solidFill>
                <a:srgbClr val="898989"/>
              </a:solidFill>
            </a:endParaRPr>
          </a:p>
        </p:txBody>
      </p:sp>
      <p:sp>
        <p:nvSpPr>
          <p:cNvPr id="3" name="正方形/長方形 2">
            <a:extLst>
              <a:ext uri="{FF2B5EF4-FFF2-40B4-BE49-F238E27FC236}">
                <a16:creationId xmlns:a16="http://schemas.microsoft.com/office/drawing/2014/main" id="{58C53263-BD7E-A417-4254-A59B95C0F8B2}"/>
              </a:ext>
            </a:extLst>
          </p:cNvPr>
          <p:cNvSpPr/>
          <p:nvPr/>
        </p:nvSpPr>
        <p:spPr>
          <a:xfrm>
            <a:off x="376238" y="1664496"/>
            <a:ext cx="9210675" cy="412532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kumimoji="1" lang="ja-JP" altLang="en-US"/>
          </a:p>
        </p:txBody>
      </p:sp>
      <p:sp>
        <p:nvSpPr>
          <p:cNvPr id="17" name="正方形/長方形 16">
            <a:extLst>
              <a:ext uri="{FF2B5EF4-FFF2-40B4-BE49-F238E27FC236}">
                <a16:creationId xmlns:a16="http://schemas.microsoft.com/office/drawing/2014/main" id="{F155AA74-74F0-37FB-59C5-EBB40F484E78}"/>
              </a:ext>
            </a:extLst>
          </p:cNvPr>
          <p:cNvSpPr/>
          <p:nvPr/>
        </p:nvSpPr>
        <p:spPr>
          <a:xfrm>
            <a:off x="3848986" y="6371434"/>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sp>
        <p:nvSpPr>
          <p:cNvPr id="2" name="正方形/長方形 1">
            <a:extLst>
              <a:ext uri="{FF2B5EF4-FFF2-40B4-BE49-F238E27FC236}">
                <a16:creationId xmlns:a16="http://schemas.microsoft.com/office/drawing/2014/main" id="{C77247FC-5F41-D6BB-F96B-F4AD01669335}"/>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STEP1</a:t>
            </a:r>
            <a:r>
              <a:rPr kumimoji="1" lang="ja-JP" altLang="en-US" sz="2000" b="1" spc="200" dirty="0">
                <a:solidFill>
                  <a:schemeClr val="tx1"/>
                </a:solidFill>
                <a:latin typeface="メイリオ" panose="020B0604030504040204" pitchFamily="50" charset="-128"/>
                <a:ea typeface="メイリオ" panose="020B0604030504040204" pitchFamily="50" charset="-128"/>
              </a:rPr>
              <a:t>：主の課題を分析する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pic>
        <p:nvPicPr>
          <p:cNvPr id="5" name="図 4" descr="黒い背景と白い文字のロゴ&#10;&#10;AI によって生成されたコンテンツは間違っている可能性があります。">
            <a:extLst>
              <a:ext uri="{FF2B5EF4-FFF2-40B4-BE49-F238E27FC236}">
                <a16:creationId xmlns:a16="http://schemas.microsoft.com/office/drawing/2014/main" id="{59D8BF1E-16C2-7388-7027-28C8AFBE19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087" y="644103"/>
            <a:ext cx="1020393" cy="1020393"/>
          </a:xfrm>
          <a:prstGeom prst="rect">
            <a:avLst/>
          </a:prstGeom>
        </p:spPr>
      </p:pic>
      <p:pic>
        <p:nvPicPr>
          <p:cNvPr id="9" name="図 8" descr="レゴ が含まれている画像&#10;&#10;AI によって生成されたコンテンツは間違っている可能性があります。">
            <a:extLst>
              <a:ext uri="{FF2B5EF4-FFF2-40B4-BE49-F238E27FC236}">
                <a16:creationId xmlns:a16="http://schemas.microsoft.com/office/drawing/2014/main" id="{788C943F-0BDD-7419-6654-39C285329E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6574" y="5789818"/>
            <a:ext cx="1163232" cy="1163232"/>
          </a:xfrm>
          <a:prstGeom prst="rect">
            <a:avLst/>
          </a:prstGeom>
        </p:spPr>
      </p:pic>
      <p:sp>
        <p:nvSpPr>
          <p:cNvPr id="10" name="吹き出し: 角を丸めた四角形 9">
            <a:extLst>
              <a:ext uri="{FF2B5EF4-FFF2-40B4-BE49-F238E27FC236}">
                <a16:creationId xmlns:a16="http://schemas.microsoft.com/office/drawing/2014/main" id="{7E119280-2980-E270-EA1B-8C5B22FF94F0}"/>
              </a:ext>
            </a:extLst>
          </p:cNvPr>
          <p:cNvSpPr/>
          <p:nvPr/>
        </p:nvSpPr>
        <p:spPr>
          <a:xfrm>
            <a:off x="7389628" y="1572384"/>
            <a:ext cx="2360014" cy="631675"/>
          </a:xfrm>
          <a:prstGeom prst="wedgeRoundRectCallout">
            <a:avLst>
              <a:gd name="adj1" fmla="val -64954"/>
              <a:gd name="adj2" fmla="val 50717"/>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a:t>
            </a:r>
            <a:r>
              <a:rPr kumimoji="1" lang="en-US" altLang="ja-JP" sz="1200" spc="100" dirty="0">
                <a:solidFill>
                  <a:schemeClr val="tx1"/>
                </a:solidFill>
                <a:latin typeface="メイリオ" panose="020B0604030504040204" pitchFamily="50" charset="-128"/>
                <a:ea typeface="メイリオ" panose="020B0604030504040204" pitchFamily="50" charset="-128"/>
              </a:rPr>
              <a:t>3</a:t>
            </a:r>
            <a:r>
              <a:rPr kumimoji="1" lang="ja-JP" altLang="en-US" sz="1200" spc="100" dirty="0">
                <a:solidFill>
                  <a:schemeClr val="tx1"/>
                </a:solidFill>
                <a:latin typeface="メイリオ" panose="020B0604030504040204" pitchFamily="50" charset="-128"/>
                <a:ea typeface="メイリオ" panose="020B0604030504040204" pitchFamily="50" charset="-128"/>
              </a:rPr>
              <a:t>つの自立」の観点から</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考えてみることも有効です</a:t>
            </a:r>
          </a:p>
        </p:txBody>
      </p:sp>
    </p:spTree>
    <p:extLst>
      <p:ext uri="{BB962C8B-B14F-4D97-AF65-F5344CB8AC3E}">
        <p14:creationId xmlns:p14="http://schemas.microsoft.com/office/powerpoint/2010/main" val="28860744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E8287-E9C0-FB65-4866-B439C09C9980}"/>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5FF67855-3F64-AE5A-1215-A85F709D62B0}"/>
              </a:ext>
            </a:extLst>
          </p:cNvPr>
          <p:cNvSpPr/>
          <p:nvPr/>
        </p:nvSpPr>
        <p:spPr>
          <a:xfrm>
            <a:off x="1290638" y="904875"/>
            <a:ext cx="8296275" cy="682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事例を読み、どのような課題があるか考えてみましょう。</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主以外の世帯員がいれば、世帯員も含めて考えてみましょう。</a:t>
            </a:r>
          </a:p>
        </p:txBody>
      </p:sp>
      <p:sp>
        <p:nvSpPr>
          <p:cNvPr id="37892" name="スライド番号プレースホルダー 2">
            <a:extLst>
              <a:ext uri="{FF2B5EF4-FFF2-40B4-BE49-F238E27FC236}">
                <a16:creationId xmlns:a16="http://schemas.microsoft.com/office/drawing/2014/main" id="{7CD9BA36-4044-C53A-4D71-9EFD5AC27FE1}"/>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30</a:t>
            </a:fld>
            <a:endParaRPr lang="ja-JP" altLang="en-US" sz="1200">
              <a:solidFill>
                <a:srgbClr val="898989"/>
              </a:solidFill>
            </a:endParaRPr>
          </a:p>
        </p:txBody>
      </p:sp>
      <p:sp>
        <p:nvSpPr>
          <p:cNvPr id="3" name="正方形/長方形 2">
            <a:extLst>
              <a:ext uri="{FF2B5EF4-FFF2-40B4-BE49-F238E27FC236}">
                <a16:creationId xmlns:a16="http://schemas.microsoft.com/office/drawing/2014/main" id="{7797CD0D-D292-C155-F5BD-658DC8823F1B}"/>
              </a:ext>
            </a:extLst>
          </p:cNvPr>
          <p:cNvSpPr/>
          <p:nvPr/>
        </p:nvSpPr>
        <p:spPr>
          <a:xfrm>
            <a:off x="376238" y="1677022"/>
            <a:ext cx="9210675" cy="412532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eaLnBrk="1" fontAlgn="auto" hangingPunct="1">
              <a:spcBef>
                <a:spcPts val="0"/>
              </a:spcBef>
              <a:spcAft>
                <a:spcPts val="0"/>
              </a:spcAft>
              <a:defRPr/>
            </a:pPr>
            <a:r>
              <a:rPr kumimoji="1" lang="ja-JP" altLang="en-US" sz="1600" b="1" spc="100" dirty="0">
                <a:solidFill>
                  <a:schemeClr val="accent2">
                    <a:lumMod val="50000"/>
                  </a:schemeClr>
                </a:solidFill>
                <a:latin typeface="メイリオ" panose="020B0604030504040204" pitchFamily="50" charset="-128"/>
                <a:ea typeface="メイリオ" panose="020B0604030504040204" pitchFamily="50" charset="-128"/>
              </a:rPr>
              <a:t>１．日常生活の側面における課題（健康・住まい・生活・就労・家族関係など）</a:t>
            </a:r>
            <a:endParaRPr kumimoji="1" lang="en-US" altLang="ja-JP" sz="1600" b="1"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・ひきこもりの状況が長期化している。</a:t>
            </a: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・不眠の訴えがある。受診を拒否しており、まだできていない。</a:t>
            </a: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・援助してくれている妹にも心が開けない。</a:t>
            </a:r>
          </a:p>
          <a:p>
            <a:pPr eaLnBrk="1" fontAlgn="auto" hangingPunct="1">
              <a:spcBef>
                <a:spcPts val="0"/>
              </a:spcBef>
              <a:spcAft>
                <a:spcPts val="0"/>
              </a:spcAft>
              <a:defRPr/>
            </a:pP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b="1" spc="100" dirty="0">
                <a:solidFill>
                  <a:schemeClr val="accent2">
                    <a:lumMod val="50000"/>
                  </a:schemeClr>
                </a:solidFill>
                <a:latin typeface="メイリオ" panose="020B0604030504040204" pitchFamily="50" charset="-128"/>
                <a:ea typeface="メイリオ" panose="020B0604030504040204" pitchFamily="50" charset="-128"/>
              </a:rPr>
              <a:t>２．社会生活の側面における課題（人との交流・近隣や地域との関わり・社会参加など）</a:t>
            </a:r>
            <a:endParaRPr kumimoji="1" lang="en-US" altLang="ja-JP" sz="1600" b="1"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・人とのかかわりがない。</a:t>
            </a:r>
          </a:p>
          <a:p>
            <a:pPr eaLnBrk="1" fontAlgn="auto" hangingPunct="1">
              <a:spcBef>
                <a:spcPts val="0"/>
              </a:spcBef>
              <a:spcAft>
                <a:spcPts val="0"/>
              </a:spcAft>
              <a:defRPr/>
            </a:pP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b="1" spc="100" dirty="0">
                <a:solidFill>
                  <a:schemeClr val="accent2">
                    <a:lumMod val="50000"/>
                  </a:schemeClr>
                </a:solidFill>
                <a:latin typeface="メイリオ" panose="020B0604030504040204" pitchFamily="50" charset="-128"/>
                <a:ea typeface="メイリオ" panose="020B0604030504040204" pitchFamily="50" charset="-128"/>
              </a:rPr>
              <a:t>３．経済的な側面における課題（収入・債務・家計のやりくりなど）</a:t>
            </a:r>
            <a:endParaRPr kumimoji="1" lang="en-US" altLang="ja-JP" sz="1600" b="1"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・就労経験がない。</a:t>
            </a: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17" name="正方形/長方形 16">
            <a:extLst>
              <a:ext uri="{FF2B5EF4-FFF2-40B4-BE49-F238E27FC236}">
                <a16:creationId xmlns:a16="http://schemas.microsoft.com/office/drawing/2014/main" id="{660F2EB2-5FE2-FC8A-17C3-10C9EC635BBA}"/>
              </a:ext>
            </a:extLst>
          </p:cNvPr>
          <p:cNvSpPr/>
          <p:nvPr/>
        </p:nvSpPr>
        <p:spPr>
          <a:xfrm>
            <a:off x="3848986" y="6371434"/>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sp>
        <p:nvSpPr>
          <p:cNvPr id="2" name="正方形/長方形 1">
            <a:extLst>
              <a:ext uri="{FF2B5EF4-FFF2-40B4-BE49-F238E27FC236}">
                <a16:creationId xmlns:a16="http://schemas.microsoft.com/office/drawing/2014/main" id="{9966A75E-0B7C-1446-E05A-17B1357BC4D6}"/>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STEP1</a:t>
            </a:r>
            <a:r>
              <a:rPr kumimoji="1" lang="ja-JP" altLang="en-US" sz="2000" b="1" spc="200" dirty="0">
                <a:solidFill>
                  <a:schemeClr val="tx1"/>
                </a:solidFill>
                <a:latin typeface="メイリオ" panose="020B0604030504040204" pitchFamily="50" charset="-128"/>
                <a:ea typeface="メイリオ" panose="020B0604030504040204" pitchFamily="50" charset="-128"/>
              </a:rPr>
              <a:t>：主の課題を分析する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pic>
        <p:nvPicPr>
          <p:cNvPr id="5" name="図 4" descr="黒い背景と白い文字のロゴ&#10;&#10;AI によって生成されたコンテンツは間違っている可能性があります。">
            <a:extLst>
              <a:ext uri="{FF2B5EF4-FFF2-40B4-BE49-F238E27FC236}">
                <a16:creationId xmlns:a16="http://schemas.microsoft.com/office/drawing/2014/main" id="{E9381AA8-44BD-06CC-C11A-C6DE9E41BD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087" y="644103"/>
            <a:ext cx="1020393" cy="1020393"/>
          </a:xfrm>
          <a:prstGeom prst="rect">
            <a:avLst/>
          </a:prstGeom>
        </p:spPr>
      </p:pic>
      <p:pic>
        <p:nvPicPr>
          <p:cNvPr id="9" name="図 8" descr="レゴ が含まれている画像&#10;&#10;AI によって生成されたコンテンツは間違っている可能性があります。">
            <a:extLst>
              <a:ext uri="{FF2B5EF4-FFF2-40B4-BE49-F238E27FC236}">
                <a16:creationId xmlns:a16="http://schemas.microsoft.com/office/drawing/2014/main" id="{F81E4AFB-143B-0E39-B679-F32BFC2B01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6574" y="5789818"/>
            <a:ext cx="1163232" cy="1163232"/>
          </a:xfrm>
          <a:prstGeom prst="rect">
            <a:avLst/>
          </a:prstGeom>
        </p:spPr>
      </p:pic>
      <p:sp>
        <p:nvSpPr>
          <p:cNvPr id="4" name="吹き出し: 角を丸めた四角形 3">
            <a:extLst>
              <a:ext uri="{FF2B5EF4-FFF2-40B4-BE49-F238E27FC236}">
                <a16:creationId xmlns:a16="http://schemas.microsoft.com/office/drawing/2014/main" id="{E046BAF9-3B6A-DD76-23C9-4E1381F89DC3}"/>
              </a:ext>
            </a:extLst>
          </p:cNvPr>
          <p:cNvSpPr/>
          <p:nvPr/>
        </p:nvSpPr>
        <p:spPr>
          <a:xfrm>
            <a:off x="7389628" y="1572384"/>
            <a:ext cx="2360014" cy="631675"/>
          </a:xfrm>
          <a:prstGeom prst="wedgeRoundRectCallout">
            <a:avLst>
              <a:gd name="adj1" fmla="val -64954"/>
              <a:gd name="adj2" fmla="val 50717"/>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a:t>
            </a:r>
            <a:r>
              <a:rPr kumimoji="1" lang="en-US" altLang="ja-JP" sz="1200" spc="100" dirty="0">
                <a:solidFill>
                  <a:schemeClr val="tx1"/>
                </a:solidFill>
                <a:latin typeface="メイリオ" panose="020B0604030504040204" pitchFamily="50" charset="-128"/>
                <a:ea typeface="メイリオ" panose="020B0604030504040204" pitchFamily="50" charset="-128"/>
              </a:rPr>
              <a:t>3</a:t>
            </a:r>
            <a:r>
              <a:rPr kumimoji="1" lang="ja-JP" altLang="en-US" sz="1200" spc="100" dirty="0">
                <a:solidFill>
                  <a:schemeClr val="tx1"/>
                </a:solidFill>
                <a:latin typeface="メイリオ" panose="020B0604030504040204" pitchFamily="50" charset="-128"/>
                <a:ea typeface="メイリオ" panose="020B0604030504040204" pitchFamily="50" charset="-128"/>
              </a:rPr>
              <a:t>つの自立」の観点から</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考えてみることも有効です</a:t>
            </a:r>
          </a:p>
        </p:txBody>
      </p:sp>
    </p:spTree>
    <p:extLst>
      <p:ext uri="{BB962C8B-B14F-4D97-AF65-F5344CB8AC3E}">
        <p14:creationId xmlns:p14="http://schemas.microsoft.com/office/powerpoint/2010/main" val="21106746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30DCDEAA-ABF1-4216-AB4D-74D8D9ABE3D6}"/>
              </a:ext>
            </a:extLst>
          </p:cNvPr>
          <p:cNvGraphicFramePr>
            <a:graphicFrameLocks noGrp="1"/>
          </p:cNvGraphicFramePr>
          <p:nvPr/>
        </p:nvGraphicFramePr>
        <p:xfrm>
          <a:off x="250032" y="2287847"/>
          <a:ext cx="9405936" cy="3591790"/>
        </p:xfrm>
        <a:graphic>
          <a:graphicData uri="http://schemas.openxmlformats.org/drawingml/2006/table">
            <a:tbl>
              <a:tblPr firstRow="1" bandRow="1">
                <a:tableStyleId>{5C22544A-7EE6-4342-B048-85BDC9FD1C3A}</a:tableStyleId>
              </a:tblPr>
              <a:tblGrid>
                <a:gridCol w="2351484">
                  <a:extLst>
                    <a:ext uri="{9D8B030D-6E8A-4147-A177-3AD203B41FA5}">
                      <a16:colId xmlns:a16="http://schemas.microsoft.com/office/drawing/2014/main" val="20000"/>
                    </a:ext>
                  </a:extLst>
                </a:gridCol>
                <a:gridCol w="2351484">
                  <a:extLst>
                    <a:ext uri="{9D8B030D-6E8A-4147-A177-3AD203B41FA5}">
                      <a16:colId xmlns:a16="http://schemas.microsoft.com/office/drawing/2014/main" val="20001"/>
                    </a:ext>
                  </a:extLst>
                </a:gridCol>
                <a:gridCol w="2351484">
                  <a:extLst>
                    <a:ext uri="{9D8B030D-6E8A-4147-A177-3AD203B41FA5}">
                      <a16:colId xmlns:a16="http://schemas.microsoft.com/office/drawing/2014/main" val="20002"/>
                    </a:ext>
                  </a:extLst>
                </a:gridCol>
                <a:gridCol w="2351484">
                  <a:extLst>
                    <a:ext uri="{9D8B030D-6E8A-4147-A177-3AD203B41FA5}">
                      <a16:colId xmlns:a16="http://schemas.microsoft.com/office/drawing/2014/main" val="20003"/>
                    </a:ext>
                  </a:extLst>
                </a:gridCol>
              </a:tblGrid>
              <a:tr h="370880">
                <a:tc>
                  <a:txBody>
                    <a:bodyPr/>
                    <a:lstStyle/>
                    <a:p>
                      <a:pPr algn="ctr"/>
                      <a:r>
                        <a:rPr kumimoji="1" lang="ja-JP" altLang="en-US" sz="1800" dirty="0">
                          <a:latin typeface="メイリオ" panose="020B0604030504040204" pitchFamily="50" charset="-128"/>
                          <a:ea typeface="メイリオ" panose="020B0604030504040204" pitchFamily="50" charset="-128"/>
                        </a:rPr>
                        <a:t>①性質・性格</a:t>
                      </a:r>
                    </a:p>
                  </a:txBody>
                  <a:tcPr marL="91447" marR="91447" marT="45725" marB="45725">
                    <a:solidFill>
                      <a:schemeClr val="tx2"/>
                    </a:solidFill>
                  </a:tcPr>
                </a:tc>
                <a:tc>
                  <a:txBody>
                    <a:bodyPr/>
                    <a:lstStyle/>
                    <a:p>
                      <a:pPr algn="ctr"/>
                      <a:r>
                        <a:rPr kumimoji="1" lang="ja-JP" altLang="en-US" sz="1800" dirty="0">
                          <a:latin typeface="メイリオ" panose="020B0604030504040204" pitchFamily="50" charset="-128"/>
                          <a:ea typeface="メイリオ" panose="020B0604030504040204" pitchFamily="50" charset="-128"/>
                        </a:rPr>
                        <a:t>②技能・才能</a:t>
                      </a:r>
                    </a:p>
                  </a:txBody>
                  <a:tcPr marL="91447" marR="91447" marT="45725" marB="45725">
                    <a:solidFill>
                      <a:schemeClr val="tx2"/>
                    </a:solidFill>
                  </a:tcPr>
                </a:tc>
                <a:tc>
                  <a:txBody>
                    <a:bodyPr/>
                    <a:lstStyle/>
                    <a:p>
                      <a:pPr algn="ctr"/>
                      <a:r>
                        <a:rPr kumimoji="1" lang="ja-JP" altLang="en-US" sz="1800" dirty="0">
                          <a:latin typeface="メイリオ" panose="020B0604030504040204" pitchFamily="50" charset="-128"/>
                          <a:ea typeface="メイリオ" panose="020B0604030504040204" pitchFamily="50" charset="-128"/>
                        </a:rPr>
                        <a:t>③環境</a:t>
                      </a:r>
                    </a:p>
                  </a:txBody>
                  <a:tcPr marL="91447" marR="91447" marT="45725" marB="45725">
                    <a:solidFill>
                      <a:schemeClr val="tx2"/>
                    </a:solidFill>
                  </a:tcPr>
                </a:tc>
                <a:tc>
                  <a:txBody>
                    <a:bodyPr/>
                    <a:lstStyle/>
                    <a:p>
                      <a:pPr algn="ctr"/>
                      <a:r>
                        <a:rPr kumimoji="1" lang="ja-JP" altLang="en-US" sz="1800" dirty="0">
                          <a:latin typeface="メイリオ" panose="020B0604030504040204" pitchFamily="50" charset="-128"/>
                          <a:ea typeface="メイリオ" panose="020B0604030504040204" pitchFamily="50" charset="-128"/>
                        </a:rPr>
                        <a:t>④関心・願望</a:t>
                      </a:r>
                    </a:p>
                  </a:txBody>
                  <a:tcPr marL="91447" marR="91447" marT="45725" marB="45725">
                    <a:solidFill>
                      <a:schemeClr val="tx2"/>
                    </a:solidFill>
                  </a:tcPr>
                </a:tc>
                <a:extLst>
                  <a:ext uri="{0D108BD9-81ED-4DB2-BD59-A6C34878D82A}">
                    <a16:rowId xmlns:a16="http://schemas.microsoft.com/office/drawing/2014/main" val="10000"/>
                  </a:ext>
                </a:extLst>
              </a:tr>
              <a:tr h="370880">
                <a:tc>
                  <a:txBody>
                    <a:bodyPr/>
                    <a:lstStyle/>
                    <a:p>
                      <a:pPr algn="ctr"/>
                      <a:r>
                        <a:rPr kumimoji="1" lang="ja-JP" altLang="en-US" sz="1600" dirty="0">
                          <a:latin typeface="メイリオ" panose="020B0604030504040204" pitchFamily="50" charset="-128"/>
                          <a:ea typeface="メイリオ" panose="020B0604030504040204" pitchFamily="50" charset="-128"/>
                        </a:rPr>
                        <a:t>正直である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金銭管理が正確</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相談できる家族がいる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読書が好き</a:t>
                      </a:r>
                    </a:p>
                  </a:txBody>
                  <a:tcPr marL="91447" marR="91447" marT="45725" marB="45725" anchor="ctr"/>
                </a:tc>
                <a:extLst>
                  <a:ext uri="{0D108BD9-81ED-4DB2-BD59-A6C34878D82A}">
                    <a16:rowId xmlns:a16="http://schemas.microsoft.com/office/drawing/2014/main" val="10001"/>
                  </a:ext>
                </a:extLst>
              </a:tr>
              <a:tr h="370880">
                <a:tc>
                  <a:txBody>
                    <a:bodyPr/>
                    <a:lstStyle/>
                    <a:p>
                      <a:pPr algn="ctr"/>
                      <a:r>
                        <a:rPr kumimoji="1" lang="ja-JP" altLang="en-US" sz="1600" dirty="0">
                          <a:latin typeface="メイリオ" panose="020B0604030504040204" pitchFamily="50" charset="-128"/>
                          <a:ea typeface="メイリオ" panose="020B0604030504040204" pitchFamily="50" charset="-128"/>
                        </a:rPr>
                        <a:t>思いやりがある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記憶力が高い</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心の支えになっている猫がいる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魚釣りが好き</a:t>
                      </a:r>
                    </a:p>
                  </a:txBody>
                  <a:tcPr marL="91447" marR="91447" marT="45725" marB="45725" anchor="ctr"/>
                </a:tc>
                <a:extLst>
                  <a:ext uri="{0D108BD9-81ED-4DB2-BD59-A6C34878D82A}">
                    <a16:rowId xmlns:a16="http://schemas.microsoft.com/office/drawing/2014/main" val="10002"/>
                  </a:ext>
                </a:extLst>
              </a:tr>
              <a:tr h="370880">
                <a:tc>
                  <a:txBody>
                    <a:bodyPr/>
                    <a:lstStyle/>
                    <a:p>
                      <a:pPr algn="ctr"/>
                      <a:r>
                        <a:rPr kumimoji="1" lang="ja-JP" altLang="en-US" sz="1600" dirty="0">
                          <a:latin typeface="メイリオ" panose="020B0604030504040204" pitchFamily="50" charset="-128"/>
                          <a:ea typeface="メイリオ" panose="020B0604030504040204" pitchFamily="50" charset="-128"/>
                        </a:rPr>
                        <a:t>勤勉である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花を生けられる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年金を受給している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映画が好き</a:t>
                      </a:r>
                    </a:p>
                  </a:txBody>
                  <a:tcPr marL="91447" marR="91447" marT="45725" marB="45725" anchor="ctr"/>
                </a:tc>
                <a:extLst>
                  <a:ext uri="{0D108BD9-81ED-4DB2-BD59-A6C34878D82A}">
                    <a16:rowId xmlns:a16="http://schemas.microsoft.com/office/drawing/2014/main" val="10003"/>
                  </a:ext>
                </a:extLst>
              </a:tr>
              <a:tr h="370880">
                <a:tc>
                  <a:txBody>
                    <a:bodyPr/>
                    <a:lstStyle/>
                    <a:p>
                      <a:pPr algn="ctr"/>
                      <a:r>
                        <a:rPr kumimoji="1" lang="ja-JP" altLang="en-US" sz="1600" dirty="0">
                          <a:latin typeface="メイリオ" panose="020B0604030504040204" pitchFamily="50" charset="-128"/>
                          <a:ea typeface="メイリオ" panose="020B0604030504040204" pitchFamily="50" charset="-128"/>
                        </a:rPr>
                        <a:t>親切である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数字が得意</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安心して暮らせる</a:t>
                      </a:r>
                      <a:endParaRPr kumimoji="1" lang="en-US" altLang="ja-JP" sz="1600" dirty="0">
                        <a:latin typeface="メイリオ" panose="020B0604030504040204" pitchFamily="50" charset="-128"/>
                        <a:ea typeface="メイリオ" panose="020B0604030504040204" pitchFamily="50" charset="-128"/>
                      </a:endParaRPr>
                    </a:p>
                    <a:p>
                      <a:pPr algn="ctr"/>
                      <a:r>
                        <a:rPr kumimoji="1" lang="ja-JP" altLang="en-US" sz="1600" dirty="0">
                          <a:latin typeface="メイリオ" panose="020B0604030504040204" pitchFamily="50" charset="-128"/>
                          <a:ea typeface="メイリオ" panose="020B0604030504040204" pitchFamily="50" charset="-128"/>
                        </a:rPr>
                        <a:t>住まいがある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コーヒーが好き</a:t>
                      </a:r>
                    </a:p>
                  </a:txBody>
                  <a:tcPr marL="91447" marR="91447" marT="45725" marB="45725" anchor="ctr"/>
                </a:tc>
                <a:extLst>
                  <a:ext uri="{0D108BD9-81ED-4DB2-BD59-A6C34878D82A}">
                    <a16:rowId xmlns:a16="http://schemas.microsoft.com/office/drawing/2014/main" val="10004"/>
                  </a:ext>
                </a:extLst>
              </a:tr>
              <a:tr h="370880">
                <a:tc>
                  <a:txBody>
                    <a:bodyPr/>
                    <a:lstStyle/>
                    <a:p>
                      <a:pPr algn="ctr"/>
                      <a:r>
                        <a:rPr kumimoji="1" lang="ja-JP" altLang="en-US" sz="1600" dirty="0">
                          <a:latin typeface="メイリオ" panose="020B0604030504040204" pitchFamily="50" charset="-128"/>
                          <a:ea typeface="メイリオ" panose="020B0604030504040204" pitchFamily="50" charset="-128"/>
                        </a:rPr>
                        <a:t>辛抱強い</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英語が得意</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近所に親友がいる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将来の夢がある</a:t>
                      </a:r>
                    </a:p>
                  </a:txBody>
                  <a:tcPr marL="91447" marR="91447" marT="45725" marB="45725" anchor="ctr"/>
                </a:tc>
                <a:extLst>
                  <a:ext uri="{0D108BD9-81ED-4DB2-BD59-A6C34878D82A}">
                    <a16:rowId xmlns:a16="http://schemas.microsoft.com/office/drawing/2014/main" val="10005"/>
                  </a:ext>
                </a:extLst>
              </a:tr>
              <a:tr h="370880">
                <a:tc>
                  <a:txBody>
                    <a:bodyPr/>
                    <a:lstStyle/>
                    <a:p>
                      <a:pPr algn="ctr"/>
                      <a:r>
                        <a:rPr kumimoji="1" lang="ja-JP" altLang="en-US" sz="1600" dirty="0">
                          <a:latin typeface="メイリオ" panose="020B0604030504040204" pitchFamily="50" charset="-128"/>
                          <a:ea typeface="メイリオ" panose="020B0604030504040204" pitchFamily="50" charset="-128"/>
                        </a:rPr>
                        <a:t>感性が豊か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野球に詳しい</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近所に</a:t>
                      </a:r>
                      <a:endParaRPr kumimoji="1" lang="en-US" altLang="ja-JP" sz="1600" dirty="0">
                        <a:latin typeface="メイリオ" panose="020B0604030504040204" pitchFamily="50" charset="-128"/>
                        <a:ea typeface="メイリオ" panose="020B0604030504040204" pitchFamily="50" charset="-128"/>
                      </a:endParaRPr>
                    </a:p>
                    <a:p>
                      <a:pPr algn="ctr"/>
                      <a:r>
                        <a:rPr kumimoji="1" lang="ja-JP" altLang="en-US" sz="1600" dirty="0">
                          <a:latin typeface="メイリオ" panose="020B0604030504040204" pitchFamily="50" charset="-128"/>
                          <a:ea typeface="メイリオ" panose="020B0604030504040204" pitchFamily="50" charset="-128"/>
                        </a:rPr>
                        <a:t>子育てサロンがある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旅行がしたい</a:t>
                      </a:r>
                    </a:p>
                  </a:txBody>
                  <a:tcPr marL="91447" marR="91447" marT="45725" marB="45725" anchor="ctr"/>
                </a:tc>
                <a:extLst>
                  <a:ext uri="{0D108BD9-81ED-4DB2-BD59-A6C34878D82A}">
                    <a16:rowId xmlns:a16="http://schemas.microsoft.com/office/drawing/2014/main" val="10006"/>
                  </a:ext>
                </a:extLst>
              </a:tr>
              <a:tr h="370880">
                <a:tc>
                  <a:txBody>
                    <a:bodyPr/>
                    <a:lstStyle/>
                    <a:p>
                      <a:pPr algn="ctr"/>
                      <a:r>
                        <a:rPr kumimoji="1" lang="ja-JP" altLang="en-US" sz="1600" dirty="0">
                          <a:latin typeface="メイリオ" panose="020B0604030504040204" pitchFamily="50" charset="-128"/>
                          <a:ea typeface="メイリオ" panose="020B0604030504040204" pitchFamily="50" charset="-128"/>
                        </a:rPr>
                        <a:t>：</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a:t>
                      </a:r>
                    </a:p>
                  </a:txBody>
                  <a:tcPr marL="91447" marR="91447" marT="45725" marB="45725" anchor="ctr"/>
                </a:tc>
                <a:extLst>
                  <a:ext uri="{0D108BD9-81ED-4DB2-BD59-A6C34878D82A}">
                    <a16:rowId xmlns:a16="http://schemas.microsoft.com/office/drawing/2014/main" val="10007"/>
                  </a:ext>
                </a:extLst>
              </a:tr>
            </a:tbl>
          </a:graphicData>
        </a:graphic>
      </p:graphicFrame>
      <p:sp>
        <p:nvSpPr>
          <p:cNvPr id="44081" name="テキスト ボックス 2">
            <a:extLst>
              <a:ext uri="{FF2B5EF4-FFF2-40B4-BE49-F238E27FC236}">
                <a16:creationId xmlns:a16="http://schemas.microsoft.com/office/drawing/2014/main" id="{3C9B6219-EDC8-AB31-CCE2-1943AE64CBCA}"/>
              </a:ext>
            </a:extLst>
          </p:cNvPr>
          <p:cNvSpPr txBox="1">
            <a:spLocks noChangeArrowheads="1"/>
          </p:cNvSpPr>
          <p:nvPr/>
        </p:nvSpPr>
        <p:spPr bwMode="auto">
          <a:xfrm>
            <a:off x="3514145" y="1887737"/>
            <a:ext cx="28777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ja-JP" sz="2000" spc="100" dirty="0">
                <a:latin typeface="メイリオ" panose="020B0604030504040204" pitchFamily="50" charset="-128"/>
                <a:ea typeface="メイリオ" panose="020B0604030504040204" pitchFamily="50" charset="-128"/>
              </a:rPr>
              <a:t>【</a:t>
            </a:r>
            <a:r>
              <a:rPr lang="ja-JP" altLang="en-US" sz="2000" spc="100" dirty="0">
                <a:latin typeface="メイリオ" panose="020B0604030504040204" pitchFamily="50" charset="-128"/>
                <a:ea typeface="メイリオ" panose="020B0604030504040204" pitchFamily="50" charset="-128"/>
              </a:rPr>
              <a:t>ストレングスの例</a:t>
            </a:r>
            <a:r>
              <a:rPr lang="en-US" altLang="ja-JP" sz="2000" spc="100" dirty="0">
                <a:latin typeface="メイリオ" panose="020B0604030504040204" pitchFamily="50" charset="-128"/>
                <a:ea typeface="メイリオ" panose="020B0604030504040204" pitchFamily="50" charset="-128"/>
              </a:rPr>
              <a:t>】</a:t>
            </a:r>
            <a:endParaRPr lang="ja-JP" altLang="en-US" sz="2000" spc="100" dirty="0">
              <a:latin typeface="メイリオ" panose="020B0604030504040204" pitchFamily="50" charset="-128"/>
              <a:ea typeface="メイリオ" panose="020B0604030504040204" pitchFamily="50" charset="-128"/>
            </a:endParaRPr>
          </a:p>
        </p:txBody>
      </p:sp>
      <p:sp>
        <p:nvSpPr>
          <p:cNvPr id="44082" name="テキスト ボックス 9">
            <a:extLst>
              <a:ext uri="{FF2B5EF4-FFF2-40B4-BE49-F238E27FC236}">
                <a16:creationId xmlns:a16="http://schemas.microsoft.com/office/drawing/2014/main" id="{CE7687C3-0519-680A-7C6A-2506B9060856}"/>
              </a:ext>
            </a:extLst>
          </p:cNvPr>
          <p:cNvSpPr txBox="1">
            <a:spLocks noChangeArrowheads="1"/>
          </p:cNvSpPr>
          <p:nvPr/>
        </p:nvSpPr>
        <p:spPr bwMode="auto">
          <a:xfrm>
            <a:off x="453000" y="6024673"/>
            <a:ext cx="90000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☞上記のストレングスの例を参考に、主のストレングスを考えてみましょう。</a:t>
            </a:r>
          </a:p>
        </p:txBody>
      </p:sp>
      <p:sp>
        <p:nvSpPr>
          <p:cNvPr id="44083" name="テキスト ボックス 10">
            <a:extLst>
              <a:ext uri="{FF2B5EF4-FFF2-40B4-BE49-F238E27FC236}">
                <a16:creationId xmlns:a16="http://schemas.microsoft.com/office/drawing/2014/main" id="{24D65EE4-68AB-3CE9-C021-7F6723DC5984}"/>
              </a:ext>
            </a:extLst>
          </p:cNvPr>
          <p:cNvSpPr txBox="1">
            <a:spLocks noChangeArrowheads="1"/>
          </p:cNvSpPr>
          <p:nvPr/>
        </p:nvSpPr>
        <p:spPr bwMode="auto">
          <a:xfrm>
            <a:off x="453000" y="867694"/>
            <a:ext cx="9000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課題解決にあたっては、「課題（できていないこと・取り組むべきこと）」だけでなく、本人のもつ強みやよいところ（ストレングス）も把握し、支援の方向性を検討していくことが大切です。</a:t>
            </a:r>
          </a:p>
        </p:txBody>
      </p:sp>
      <p:sp>
        <p:nvSpPr>
          <p:cNvPr id="7" name="スライド番号プレースホルダー 2">
            <a:extLst>
              <a:ext uri="{FF2B5EF4-FFF2-40B4-BE49-F238E27FC236}">
                <a16:creationId xmlns:a16="http://schemas.microsoft.com/office/drawing/2014/main" id="{67D9EE3A-4379-4CCD-AFC8-6A56D7FBB520}"/>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43F488-88EE-4C71-84A0-E416DD984136}" type="slidenum">
              <a:rPr lang="ja-JP" altLang="en-US">
                <a:solidFill>
                  <a:srgbClr val="898989"/>
                </a:solidFill>
              </a:rPr>
              <a:pPr/>
              <a:t>31</a:t>
            </a:fld>
            <a:endParaRPr lang="ja-JP" altLang="en-US">
              <a:solidFill>
                <a:srgbClr val="898989"/>
              </a:solidFill>
            </a:endParaRPr>
          </a:p>
        </p:txBody>
      </p:sp>
      <p:sp>
        <p:nvSpPr>
          <p:cNvPr id="3" name="正方形/長方形 2">
            <a:extLst>
              <a:ext uri="{FF2B5EF4-FFF2-40B4-BE49-F238E27FC236}">
                <a16:creationId xmlns:a16="http://schemas.microsoft.com/office/drawing/2014/main" id="{1077023F-69E0-1042-4A76-CBF321D071A8}"/>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STEP2</a:t>
            </a:r>
            <a:r>
              <a:rPr kumimoji="1" lang="ja-JP" altLang="en-US" sz="2000" b="1" spc="200" dirty="0">
                <a:solidFill>
                  <a:schemeClr val="tx1"/>
                </a:solidFill>
                <a:latin typeface="メイリオ" panose="020B0604030504040204" pitchFamily="50" charset="-128"/>
                <a:ea typeface="メイリオ" panose="020B0604030504040204" pitchFamily="50" charset="-128"/>
              </a:rPr>
              <a:t>：主のストレングスを考える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87F3E8-D30C-2166-A7D2-3139B1F941F9}"/>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BF191167-CC43-3F75-159A-BD69F2096328}"/>
              </a:ext>
            </a:extLst>
          </p:cNvPr>
          <p:cNvSpPr/>
          <p:nvPr/>
        </p:nvSpPr>
        <p:spPr>
          <a:xfrm>
            <a:off x="1290638" y="912437"/>
            <a:ext cx="829627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主のストレングスを挙げてみましょう。</a:t>
            </a:r>
          </a:p>
        </p:txBody>
      </p:sp>
      <p:sp>
        <p:nvSpPr>
          <p:cNvPr id="37892" name="スライド番号プレースホルダー 2">
            <a:extLst>
              <a:ext uri="{FF2B5EF4-FFF2-40B4-BE49-F238E27FC236}">
                <a16:creationId xmlns:a16="http://schemas.microsoft.com/office/drawing/2014/main" id="{10EA3E17-88AD-6338-1F8B-A4038C0F1211}"/>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32</a:t>
            </a:fld>
            <a:endParaRPr lang="ja-JP" altLang="en-US" sz="1200">
              <a:solidFill>
                <a:srgbClr val="898989"/>
              </a:solidFill>
            </a:endParaRPr>
          </a:p>
        </p:txBody>
      </p:sp>
      <p:sp>
        <p:nvSpPr>
          <p:cNvPr id="2" name="正方形/長方形 1">
            <a:extLst>
              <a:ext uri="{FF2B5EF4-FFF2-40B4-BE49-F238E27FC236}">
                <a16:creationId xmlns:a16="http://schemas.microsoft.com/office/drawing/2014/main" id="{B1A6EAA2-C412-34AE-4F52-9D511E8057F9}"/>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STEP2</a:t>
            </a:r>
            <a:r>
              <a:rPr kumimoji="1" lang="ja-JP" altLang="en-US" sz="2000" b="1" spc="200" dirty="0">
                <a:solidFill>
                  <a:schemeClr val="tx1"/>
                </a:solidFill>
                <a:latin typeface="メイリオ" panose="020B0604030504040204" pitchFamily="50" charset="-128"/>
                <a:ea typeface="メイリオ" panose="020B0604030504040204" pitchFamily="50" charset="-128"/>
              </a:rPr>
              <a:t>：主のストレングスを考える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pic>
        <p:nvPicPr>
          <p:cNvPr id="9" name="図 8" descr="レゴ が含まれている画像&#10;&#10;AI によって生成されたコンテンツは間違っている可能性があります。">
            <a:extLst>
              <a:ext uri="{FF2B5EF4-FFF2-40B4-BE49-F238E27FC236}">
                <a16:creationId xmlns:a16="http://schemas.microsoft.com/office/drawing/2014/main" id="{38D2341C-E9EE-4CDC-2B95-E149EC1313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6574" y="5789818"/>
            <a:ext cx="1163232" cy="1163232"/>
          </a:xfrm>
          <a:prstGeom prst="rect">
            <a:avLst/>
          </a:prstGeom>
        </p:spPr>
      </p:pic>
      <p:graphicFrame>
        <p:nvGraphicFramePr>
          <p:cNvPr id="4" name="表 3">
            <a:extLst>
              <a:ext uri="{FF2B5EF4-FFF2-40B4-BE49-F238E27FC236}">
                <a16:creationId xmlns:a16="http://schemas.microsoft.com/office/drawing/2014/main" id="{76B789B9-C85C-F849-11AD-EBA2C0B58D17}"/>
              </a:ext>
            </a:extLst>
          </p:cNvPr>
          <p:cNvGraphicFramePr>
            <a:graphicFrameLocks noGrp="1"/>
          </p:cNvGraphicFramePr>
          <p:nvPr/>
        </p:nvGraphicFramePr>
        <p:xfrm>
          <a:off x="250824" y="1664496"/>
          <a:ext cx="9404352" cy="4282819"/>
        </p:xfrm>
        <a:graphic>
          <a:graphicData uri="http://schemas.openxmlformats.org/drawingml/2006/table">
            <a:tbl>
              <a:tblPr firstRow="1" bandRow="1">
                <a:tableStyleId>{5C22544A-7EE6-4342-B048-85BDC9FD1C3A}</a:tableStyleId>
              </a:tblPr>
              <a:tblGrid>
                <a:gridCol w="2351088">
                  <a:extLst>
                    <a:ext uri="{9D8B030D-6E8A-4147-A177-3AD203B41FA5}">
                      <a16:colId xmlns:a16="http://schemas.microsoft.com/office/drawing/2014/main" val="20000"/>
                    </a:ext>
                  </a:extLst>
                </a:gridCol>
                <a:gridCol w="2351088">
                  <a:extLst>
                    <a:ext uri="{9D8B030D-6E8A-4147-A177-3AD203B41FA5}">
                      <a16:colId xmlns:a16="http://schemas.microsoft.com/office/drawing/2014/main" val="20001"/>
                    </a:ext>
                  </a:extLst>
                </a:gridCol>
                <a:gridCol w="2351088">
                  <a:extLst>
                    <a:ext uri="{9D8B030D-6E8A-4147-A177-3AD203B41FA5}">
                      <a16:colId xmlns:a16="http://schemas.microsoft.com/office/drawing/2014/main" val="20002"/>
                    </a:ext>
                  </a:extLst>
                </a:gridCol>
                <a:gridCol w="2351088">
                  <a:extLst>
                    <a:ext uri="{9D8B030D-6E8A-4147-A177-3AD203B41FA5}">
                      <a16:colId xmlns:a16="http://schemas.microsoft.com/office/drawing/2014/main" val="20003"/>
                    </a:ext>
                  </a:extLst>
                </a:gridCol>
              </a:tblGrid>
              <a:tr h="437608">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①性質・性格</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②技能・才能</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③環境</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④関心・願望</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845211">
                <a:tc>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7" name="正方形/長方形 6">
            <a:extLst>
              <a:ext uri="{FF2B5EF4-FFF2-40B4-BE49-F238E27FC236}">
                <a16:creationId xmlns:a16="http://schemas.microsoft.com/office/drawing/2014/main" id="{18B09483-6211-536B-B916-23716E87FE49}"/>
              </a:ext>
            </a:extLst>
          </p:cNvPr>
          <p:cNvSpPr/>
          <p:nvPr/>
        </p:nvSpPr>
        <p:spPr>
          <a:xfrm>
            <a:off x="3848986" y="6371434"/>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pic>
        <p:nvPicPr>
          <p:cNvPr id="10" name="図 9" descr="黒い背景と白い文字のロゴ&#10;&#10;AI によって生成されたコンテンツは間違っている可能性があります。">
            <a:extLst>
              <a:ext uri="{FF2B5EF4-FFF2-40B4-BE49-F238E27FC236}">
                <a16:creationId xmlns:a16="http://schemas.microsoft.com/office/drawing/2014/main" id="{EE708250-DC5B-2F54-076D-D8E5630844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087" y="644103"/>
            <a:ext cx="1020393" cy="1020393"/>
          </a:xfrm>
          <a:prstGeom prst="rect">
            <a:avLst/>
          </a:prstGeom>
        </p:spPr>
      </p:pic>
    </p:spTree>
    <p:extLst>
      <p:ext uri="{BB962C8B-B14F-4D97-AF65-F5344CB8AC3E}">
        <p14:creationId xmlns:p14="http://schemas.microsoft.com/office/powerpoint/2010/main" val="13014817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5901F-427C-984B-7883-E1E306BB0090}"/>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B533423F-E586-2742-3C4C-D514177EA185}"/>
              </a:ext>
            </a:extLst>
          </p:cNvPr>
          <p:cNvSpPr/>
          <p:nvPr/>
        </p:nvSpPr>
        <p:spPr>
          <a:xfrm>
            <a:off x="1290638" y="912437"/>
            <a:ext cx="829627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主のストレングスを挙げてみましょう。</a:t>
            </a:r>
          </a:p>
        </p:txBody>
      </p:sp>
      <p:sp>
        <p:nvSpPr>
          <p:cNvPr id="37892" name="スライド番号プレースホルダー 2">
            <a:extLst>
              <a:ext uri="{FF2B5EF4-FFF2-40B4-BE49-F238E27FC236}">
                <a16:creationId xmlns:a16="http://schemas.microsoft.com/office/drawing/2014/main" id="{970F9734-3CF1-D9A8-D2D8-F03C7089CC30}"/>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33</a:t>
            </a:fld>
            <a:endParaRPr lang="ja-JP" altLang="en-US" sz="1200">
              <a:solidFill>
                <a:srgbClr val="898989"/>
              </a:solidFill>
            </a:endParaRPr>
          </a:p>
        </p:txBody>
      </p:sp>
      <p:sp>
        <p:nvSpPr>
          <p:cNvPr id="2" name="正方形/長方形 1">
            <a:extLst>
              <a:ext uri="{FF2B5EF4-FFF2-40B4-BE49-F238E27FC236}">
                <a16:creationId xmlns:a16="http://schemas.microsoft.com/office/drawing/2014/main" id="{9DD4A935-8772-1A5F-C436-CBCC060B71CA}"/>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STEP2</a:t>
            </a:r>
            <a:r>
              <a:rPr kumimoji="1" lang="ja-JP" altLang="en-US" sz="2000" b="1" spc="200" dirty="0">
                <a:solidFill>
                  <a:schemeClr val="tx1"/>
                </a:solidFill>
                <a:latin typeface="メイリオ" panose="020B0604030504040204" pitchFamily="50" charset="-128"/>
                <a:ea typeface="メイリオ" panose="020B0604030504040204" pitchFamily="50" charset="-128"/>
              </a:rPr>
              <a:t>：主のストレングスを考える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pic>
        <p:nvPicPr>
          <p:cNvPr id="9" name="図 8" descr="レゴ が含まれている画像&#10;&#10;AI によって生成されたコンテンツは間違っている可能性があります。">
            <a:extLst>
              <a:ext uri="{FF2B5EF4-FFF2-40B4-BE49-F238E27FC236}">
                <a16:creationId xmlns:a16="http://schemas.microsoft.com/office/drawing/2014/main" id="{FEE91341-A0E2-7167-1ED1-E95A566010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6574" y="5789818"/>
            <a:ext cx="1163232" cy="1163232"/>
          </a:xfrm>
          <a:prstGeom prst="rect">
            <a:avLst/>
          </a:prstGeom>
        </p:spPr>
      </p:pic>
      <p:graphicFrame>
        <p:nvGraphicFramePr>
          <p:cNvPr id="4" name="表 3">
            <a:extLst>
              <a:ext uri="{FF2B5EF4-FFF2-40B4-BE49-F238E27FC236}">
                <a16:creationId xmlns:a16="http://schemas.microsoft.com/office/drawing/2014/main" id="{D6812E8D-9EF3-9F76-C6A9-03122B85E94C}"/>
              </a:ext>
            </a:extLst>
          </p:cNvPr>
          <p:cNvGraphicFramePr>
            <a:graphicFrameLocks noGrp="1"/>
          </p:cNvGraphicFramePr>
          <p:nvPr/>
        </p:nvGraphicFramePr>
        <p:xfrm>
          <a:off x="250824" y="1664496"/>
          <a:ext cx="9404352" cy="4282819"/>
        </p:xfrm>
        <a:graphic>
          <a:graphicData uri="http://schemas.openxmlformats.org/drawingml/2006/table">
            <a:tbl>
              <a:tblPr firstRow="1" bandRow="1">
                <a:tableStyleId>{5C22544A-7EE6-4342-B048-85BDC9FD1C3A}</a:tableStyleId>
              </a:tblPr>
              <a:tblGrid>
                <a:gridCol w="2351088">
                  <a:extLst>
                    <a:ext uri="{9D8B030D-6E8A-4147-A177-3AD203B41FA5}">
                      <a16:colId xmlns:a16="http://schemas.microsoft.com/office/drawing/2014/main" val="20000"/>
                    </a:ext>
                  </a:extLst>
                </a:gridCol>
                <a:gridCol w="2351088">
                  <a:extLst>
                    <a:ext uri="{9D8B030D-6E8A-4147-A177-3AD203B41FA5}">
                      <a16:colId xmlns:a16="http://schemas.microsoft.com/office/drawing/2014/main" val="20001"/>
                    </a:ext>
                  </a:extLst>
                </a:gridCol>
                <a:gridCol w="2351088">
                  <a:extLst>
                    <a:ext uri="{9D8B030D-6E8A-4147-A177-3AD203B41FA5}">
                      <a16:colId xmlns:a16="http://schemas.microsoft.com/office/drawing/2014/main" val="20002"/>
                    </a:ext>
                  </a:extLst>
                </a:gridCol>
                <a:gridCol w="2351088">
                  <a:extLst>
                    <a:ext uri="{9D8B030D-6E8A-4147-A177-3AD203B41FA5}">
                      <a16:colId xmlns:a16="http://schemas.microsoft.com/office/drawing/2014/main" val="20003"/>
                    </a:ext>
                  </a:extLst>
                </a:gridCol>
              </a:tblGrid>
              <a:tr h="437608">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①性質・性格</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②技能・才能</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③環境</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④関心・願望</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845211">
                <a:tc>
                  <a:txBody>
                    <a:bodyPr/>
                    <a:lstStyle/>
                    <a:p>
                      <a:pPr marL="216000" indent="-216000" algn="l">
                        <a:spcBef>
                          <a:spcPts val="600"/>
                        </a:spcBef>
                      </a:pPr>
                      <a:endParaRPr kumimoji="1" lang="en-US" altLang="ja-JP" sz="1800" spc="100" baseline="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baseline="0" dirty="0">
                          <a:solidFill>
                            <a:schemeClr val="accent2">
                              <a:lumMod val="50000"/>
                            </a:schemeClr>
                          </a:solidFill>
                          <a:latin typeface="メイリオ" panose="020B0604030504040204" pitchFamily="50" charset="-128"/>
                          <a:ea typeface="メイリオ" panose="020B0604030504040204" pitchFamily="50" charset="-128"/>
                        </a:rPr>
                        <a:t>・自分の生活状況を伝えることができる。</a:t>
                      </a:r>
                      <a:endParaRPr kumimoji="1" lang="en-US" altLang="ja-JP" sz="1800" spc="100" baseline="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baseline="0" dirty="0">
                          <a:solidFill>
                            <a:schemeClr val="accent2">
                              <a:lumMod val="50000"/>
                            </a:schemeClr>
                          </a:solidFill>
                          <a:latin typeface="メイリオ" panose="020B0604030504040204" pitchFamily="50" charset="-128"/>
                          <a:ea typeface="メイリオ" panose="020B0604030504040204" pitchFamily="50" charset="-128"/>
                        </a:rPr>
                        <a:t>・真面目である。</a:t>
                      </a:r>
                      <a:endParaRPr kumimoji="1" lang="en-US" altLang="ja-JP" sz="1800" spc="100" baseline="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endParaRPr kumimoji="1" lang="en-US" altLang="ja-JP" sz="1800" spc="100" baseline="0" dirty="0">
                        <a:solidFill>
                          <a:schemeClr val="accent2">
                            <a:lumMod val="50000"/>
                          </a:schemeClr>
                        </a:solidFill>
                        <a:latin typeface="メイリオ" panose="020B0604030504040204" pitchFamily="50" charset="-128"/>
                        <a:ea typeface="メイリオ" panose="020B0604030504040204" pitchFamily="50" charset="-128"/>
                      </a:endParaRPr>
                    </a:p>
                  </a:txBody>
                  <a:tcPr marL="91431" marR="91431"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16000" indent="-216000" algn="l">
                        <a:spcBef>
                          <a:spcPts val="600"/>
                        </a:spcBef>
                      </a:pPr>
                      <a:endParaRPr kumimoji="1" lang="en-US" altLang="ja-JP" sz="1800" spc="100" baseline="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baseline="0" dirty="0">
                          <a:solidFill>
                            <a:schemeClr val="accent2">
                              <a:lumMod val="50000"/>
                            </a:schemeClr>
                          </a:solidFill>
                          <a:latin typeface="メイリオ" panose="020B0604030504040204" pitchFamily="50" charset="-128"/>
                          <a:ea typeface="メイリオ" panose="020B0604030504040204" pitchFamily="50" charset="-128"/>
                        </a:rPr>
                        <a:t>・高校を卒業している。</a:t>
                      </a:r>
                    </a:p>
                    <a:p>
                      <a:pPr marL="216000" indent="-216000" algn="l">
                        <a:spcBef>
                          <a:spcPts val="600"/>
                        </a:spcBef>
                      </a:pPr>
                      <a:r>
                        <a:rPr kumimoji="1" lang="ja-JP" altLang="en-US" sz="1800" spc="100" baseline="0" dirty="0">
                          <a:solidFill>
                            <a:schemeClr val="accent2">
                              <a:lumMod val="50000"/>
                            </a:schemeClr>
                          </a:solidFill>
                          <a:latin typeface="メイリオ" panose="020B0604030504040204" pitchFamily="50" charset="-128"/>
                          <a:ea typeface="メイリオ" panose="020B0604030504040204" pitchFamily="50" charset="-128"/>
                        </a:rPr>
                        <a:t>・転居することができた。</a:t>
                      </a:r>
                    </a:p>
                    <a:p>
                      <a:pPr marL="216000" indent="-216000" algn="l">
                        <a:spcBef>
                          <a:spcPts val="600"/>
                        </a:spcBef>
                      </a:pPr>
                      <a:r>
                        <a:rPr kumimoji="1" lang="ja-JP" altLang="en-US" sz="1800" spc="100" baseline="0" dirty="0">
                          <a:solidFill>
                            <a:schemeClr val="accent2">
                              <a:lumMod val="50000"/>
                            </a:schemeClr>
                          </a:solidFill>
                          <a:latin typeface="メイリオ" panose="020B0604030504040204" pitchFamily="50" charset="-128"/>
                          <a:ea typeface="メイリオ" panose="020B0604030504040204" pitchFamily="50" charset="-128"/>
                        </a:rPr>
                        <a:t>・ケースワーカーの訪問を受け入れることができる。</a:t>
                      </a:r>
                    </a:p>
                  </a:txBody>
                  <a:tcPr marL="91431" marR="91431"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16000" indent="-216000" algn="l">
                        <a:spcBef>
                          <a:spcPts val="600"/>
                        </a:spcBef>
                      </a:pPr>
                      <a:endParaRPr kumimoji="1" lang="en-US" altLang="ja-JP" sz="1800" spc="100" baseline="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baseline="0" dirty="0">
                          <a:solidFill>
                            <a:schemeClr val="accent2">
                              <a:lumMod val="50000"/>
                            </a:schemeClr>
                          </a:solidFill>
                          <a:latin typeface="メイリオ" panose="020B0604030504040204" pitchFamily="50" charset="-128"/>
                          <a:ea typeface="メイリオ" panose="020B0604030504040204" pitchFamily="50" charset="-128"/>
                        </a:rPr>
                        <a:t>・援助してくれる妹がいる。</a:t>
                      </a:r>
                    </a:p>
                    <a:p>
                      <a:pPr marL="216000" indent="-216000" algn="l">
                        <a:spcBef>
                          <a:spcPts val="600"/>
                        </a:spcBef>
                      </a:pPr>
                      <a:r>
                        <a:rPr kumimoji="1" lang="ja-JP" altLang="en-US" sz="1800" b="0" i="0" u="none" strike="noStrike" kern="1200" cap="none" spc="100" normalizeH="0" baseline="0" noProof="0" dirty="0">
                          <a:ln>
                            <a:noFill/>
                          </a:ln>
                          <a:solidFill>
                            <a:srgbClr val="C0504D">
                              <a:lumMod val="50000"/>
                            </a:srgbClr>
                          </a:solidFill>
                          <a:effectLst/>
                          <a:uLnTx/>
                          <a:uFillTx/>
                          <a:latin typeface="メイリオ" panose="020B0604030504040204" pitchFamily="50" charset="-128"/>
                          <a:ea typeface="メイリオ" panose="020B0604030504040204" pitchFamily="50" charset="-128"/>
                          <a:cs typeface="+mn-cs"/>
                        </a:rPr>
                        <a:t>・ケースワーカーが支援している。</a:t>
                      </a:r>
                      <a:endParaRPr kumimoji="1" lang="ja-JP" altLang="en-US" sz="1800" spc="100" baseline="0" dirty="0">
                        <a:solidFill>
                          <a:schemeClr val="accent2">
                            <a:lumMod val="50000"/>
                          </a:schemeClr>
                        </a:solidFill>
                        <a:latin typeface="メイリオ" panose="020B0604030504040204" pitchFamily="50" charset="-128"/>
                        <a:ea typeface="メイリオ" panose="020B0604030504040204" pitchFamily="50" charset="-128"/>
                      </a:endParaRPr>
                    </a:p>
                  </a:txBody>
                  <a:tcPr marL="91431" marR="91431"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16000" indent="-216000" algn="l">
                        <a:spcBef>
                          <a:spcPts val="600"/>
                        </a:spcBef>
                      </a:pPr>
                      <a:endParaRPr kumimoji="1" lang="en-US" altLang="ja-JP" sz="1800" spc="100" baseline="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baseline="0" dirty="0">
                          <a:solidFill>
                            <a:schemeClr val="accent2">
                              <a:lumMod val="50000"/>
                            </a:schemeClr>
                          </a:solidFill>
                          <a:latin typeface="メイリオ" panose="020B0604030504040204" pitchFamily="50" charset="-128"/>
                          <a:ea typeface="メイリオ" panose="020B0604030504040204" pitchFamily="50" charset="-128"/>
                        </a:rPr>
                        <a:t>・本が好き。</a:t>
                      </a:r>
                      <a:endParaRPr kumimoji="1" lang="en-US" altLang="ja-JP" sz="1800" spc="100" baseline="0" dirty="0">
                        <a:solidFill>
                          <a:schemeClr val="accent2">
                            <a:lumMod val="50000"/>
                          </a:schemeClr>
                        </a:solidFill>
                        <a:latin typeface="メイリオ" panose="020B0604030504040204" pitchFamily="50" charset="-128"/>
                        <a:ea typeface="メイリオ" panose="020B0604030504040204" pitchFamily="50" charset="-128"/>
                      </a:endParaRPr>
                    </a:p>
                  </a:txBody>
                  <a:tcPr marL="91431" marR="91431"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7" name="正方形/長方形 6">
            <a:extLst>
              <a:ext uri="{FF2B5EF4-FFF2-40B4-BE49-F238E27FC236}">
                <a16:creationId xmlns:a16="http://schemas.microsoft.com/office/drawing/2014/main" id="{D8125F01-9876-029C-4333-744F1EF524E6}"/>
              </a:ext>
            </a:extLst>
          </p:cNvPr>
          <p:cNvSpPr/>
          <p:nvPr/>
        </p:nvSpPr>
        <p:spPr>
          <a:xfrm>
            <a:off x="3848986" y="6371434"/>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pic>
        <p:nvPicPr>
          <p:cNvPr id="10" name="図 9" descr="黒い背景と白い文字のロゴ&#10;&#10;AI によって生成されたコンテンツは間違っている可能性があります。">
            <a:extLst>
              <a:ext uri="{FF2B5EF4-FFF2-40B4-BE49-F238E27FC236}">
                <a16:creationId xmlns:a16="http://schemas.microsoft.com/office/drawing/2014/main" id="{21172F16-F735-F3BC-7A11-BC9452E76C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087" y="644103"/>
            <a:ext cx="1020393" cy="1020393"/>
          </a:xfrm>
          <a:prstGeom prst="rect">
            <a:avLst/>
          </a:prstGeom>
        </p:spPr>
      </p:pic>
    </p:spTree>
    <p:extLst>
      <p:ext uri="{BB962C8B-B14F-4D97-AF65-F5344CB8AC3E}">
        <p14:creationId xmlns:p14="http://schemas.microsoft.com/office/powerpoint/2010/main" val="7353884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685A5-0F81-9BDA-5E40-AA28B944E674}"/>
            </a:ext>
          </a:extLst>
        </p:cNvPr>
        <p:cNvGrpSpPr/>
        <p:nvPr/>
      </p:nvGrpSpPr>
      <p:grpSpPr>
        <a:xfrm>
          <a:off x="0" y="0"/>
          <a:ext cx="0" cy="0"/>
          <a:chOff x="0" y="0"/>
          <a:chExt cx="0" cy="0"/>
        </a:xfrm>
      </p:grpSpPr>
      <p:sp>
        <p:nvSpPr>
          <p:cNvPr id="7" name="スライド番号プレースホルダー 2">
            <a:extLst>
              <a:ext uri="{FF2B5EF4-FFF2-40B4-BE49-F238E27FC236}">
                <a16:creationId xmlns:a16="http://schemas.microsoft.com/office/drawing/2014/main" id="{D05E5EA4-46FC-9355-7007-CAD1725A314F}"/>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43F488-88EE-4C71-84A0-E416DD984136}" type="slidenum">
              <a:rPr lang="ja-JP" altLang="en-US">
                <a:solidFill>
                  <a:srgbClr val="898989"/>
                </a:solidFill>
              </a:rPr>
              <a:pPr/>
              <a:t>34</a:t>
            </a:fld>
            <a:endParaRPr lang="ja-JP" altLang="en-US">
              <a:solidFill>
                <a:srgbClr val="898989"/>
              </a:solidFill>
            </a:endParaRPr>
          </a:p>
        </p:txBody>
      </p:sp>
      <p:sp>
        <p:nvSpPr>
          <p:cNvPr id="3" name="正方形/長方形 2">
            <a:extLst>
              <a:ext uri="{FF2B5EF4-FFF2-40B4-BE49-F238E27FC236}">
                <a16:creationId xmlns:a16="http://schemas.microsoft.com/office/drawing/2014/main" id="{4A4CD5DB-3097-6D12-EE7E-E297CBFB09F7}"/>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STEP3</a:t>
            </a:r>
            <a:r>
              <a:rPr kumimoji="1" lang="ja-JP" altLang="en-US" sz="2000" b="1" spc="200" dirty="0">
                <a:solidFill>
                  <a:schemeClr val="tx1"/>
                </a:solidFill>
                <a:latin typeface="メイリオ" panose="020B0604030504040204" pitchFamily="50" charset="-128"/>
                <a:ea typeface="メイリオ" panose="020B0604030504040204" pitchFamily="50" charset="-128"/>
              </a:rPr>
              <a:t>：主の課題の背景にあるものを考える～氷山モデル～</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A0BCB5BD-124E-08A0-D9CA-70B01C7B9D1C}"/>
              </a:ext>
            </a:extLst>
          </p:cNvPr>
          <p:cNvSpPr txBox="1"/>
          <p:nvPr/>
        </p:nvSpPr>
        <p:spPr>
          <a:xfrm>
            <a:off x="8072056" y="3316868"/>
            <a:ext cx="1828800" cy="585787"/>
          </a:xfrm>
          <a:prstGeom prst="rect">
            <a:avLst/>
          </a:prstGeom>
          <a:noFill/>
          <a:ln w="57150">
            <a:noFill/>
          </a:ln>
        </p:spPr>
        <p:txBody>
          <a:bodyPr anchor="ctr"/>
          <a:lstStyle/>
          <a:p>
            <a:pPr algn="ctr">
              <a:defRPr/>
            </a:pPr>
            <a:r>
              <a:rPr lang="ja-JP" altLang="en-US" sz="1600" b="1" spc="100" dirty="0">
                <a:solidFill>
                  <a:srgbClr val="C00000"/>
                </a:solidFill>
                <a:latin typeface="Meiryo UI" panose="020B0604030504040204" pitchFamily="50" charset="-128"/>
                <a:ea typeface="Meiryo UI" panose="020B0604030504040204" pitchFamily="50" charset="-128"/>
              </a:rPr>
              <a:t>ここがポイント</a:t>
            </a:r>
          </a:p>
        </p:txBody>
      </p:sp>
      <p:sp>
        <p:nvSpPr>
          <p:cNvPr id="10" name="テキスト ボックス 9">
            <a:extLst>
              <a:ext uri="{FF2B5EF4-FFF2-40B4-BE49-F238E27FC236}">
                <a16:creationId xmlns:a16="http://schemas.microsoft.com/office/drawing/2014/main" id="{7AB00B91-E1C8-ECDF-41F9-01591787A583}"/>
              </a:ext>
            </a:extLst>
          </p:cNvPr>
          <p:cNvSpPr txBox="1"/>
          <p:nvPr/>
        </p:nvSpPr>
        <p:spPr>
          <a:xfrm>
            <a:off x="276225" y="716819"/>
            <a:ext cx="9359900" cy="923330"/>
          </a:xfrm>
          <a:prstGeom prst="rect">
            <a:avLst/>
          </a:prstGeom>
          <a:noFill/>
        </p:spPr>
        <p:txBody>
          <a:bodyPr>
            <a:spAutoFit/>
          </a:bodyPr>
          <a:lstStyle/>
          <a:p>
            <a:pPr eaLnBrk="1" fontAlgn="auto" hangingPunct="1">
              <a:spcBef>
                <a:spcPts val="0"/>
              </a:spcBef>
              <a:spcAft>
                <a:spcPts val="0"/>
              </a:spcAft>
              <a:defRPr/>
            </a:pPr>
            <a:r>
              <a:rPr kumimoji="1" lang="ja-JP" altLang="en-US" spc="100" dirty="0">
                <a:latin typeface="メイリオ" panose="020B0604030504040204" pitchFamily="50" charset="-128"/>
                <a:ea typeface="メイリオ" panose="020B0604030504040204" pitchFamily="50" charset="-128"/>
              </a:rPr>
              <a:t>　下図は「生活困窮の氷山モデル」といわれるものです。目の前にいる相談者・要保護者の言葉や行動を通じて、その人がおかれている状況や背景に目を向けられるよう、身につけておきたい考え方です。</a:t>
            </a:r>
            <a:endParaRPr kumimoji="1" lang="en-US" altLang="ja-JP" sz="1600" dirty="0">
              <a:latin typeface="メイリオ" panose="020B0604030504040204" pitchFamily="50" charset="-128"/>
              <a:ea typeface="メイリオ" panose="020B0604030504040204" pitchFamily="50" charset="-128"/>
            </a:endParaRPr>
          </a:p>
        </p:txBody>
      </p:sp>
      <p:pic>
        <p:nvPicPr>
          <p:cNvPr id="2" name="図 2">
            <a:extLst>
              <a:ext uri="{FF2B5EF4-FFF2-40B4-BE49-F238E27FC236}">
                <a16:creationId xmlns:a16="http://schemas.microsoft.com/office/drawing/2014/main" id="{4B6FEF98-C91D-B763-615E-5A18D7F2D9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6038" y="1726449"/>
            <a:ext cx="6773924" cy="4498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四角形: 角を丸くする 10">
            <a:extLst>
              <a:ext uri="{FF2B5EF4-FFF2-40B4-BE49-F238E27FC236}">
                <a16:creationId xmlns:a16="http://schemas.microsoft.com/office/drawing/2014/main" id="{8319D86E-320F-F8B0-3544-AF6A56ABBEE7}"/>
              </a:ext>
            </a:extLst>
          </p:cNvPr>
          <p:cNvSpPr/>
          <p:nvPr/>
        </p:nvSpPr>
        <p:spPr>
          <a:xfrm>
            <a:off x="5789507" y="3940116"/>
            <a:ext cx="2402006" cy="1265488"/>
          </a:xfrm>
          <a:prstGeom prst="roundRect">
            <a:avLst>
              <a:gd name="adj" fmla="val 11626"/>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コネクタ 12">
            <a:extLst>
              <a:ext uri="{FF2B5EF4-FFF2-40B4-BE49-F238E27FC236}">
                <a16:creationId xmlns:a16="http://schemas.microsoft.com/office/drawing/2014/main" id="{15EFD989-6204-864B-0696-63601E7BF645}"/>
              </a:ext>
            </a:extLst>
          </p:cNvPr>
          <p:cNvCxnSpPr>
            <a:stCxn id="11" idx="3"/>
          </p:cNvCxnSpPr>
          <p:nvPr/>
        </p:nvCxnSpPr>
        <p:spPr>
          <a:xfrm flipV="1">
            <a:off x="8191513" y="3881378"/>
            <a:ext cx="504967" cy="69148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A8347250-6450-3C58-B829-EB90AE2FE5D9}"/>
              </a:ext>
            </a:extLst>
          </p:cNvPr>
          <p:cNvSpPr txBox="1"/>
          <p:nvPr/>
        </p:nvSpPr>
        <p:spPr>
          <a:xfrm>
            <a:off x="1153331" y="6239889"/>
            <a:ext cx="7599339" cy="338554"/>
          </a:xfrm>
          <a:prstGeom prst="rect">
            <a:avLst/>
          </a:prstGeom>
          <a:noFill/>
        </p:spPr>
        <p:txBody>
          <a:bodyPr wrap="square">
            <a:spAutoFit/>
          </a:bodyPr>
          <a:lstStyle/>
          <a:p>
            <a:pPr algn="ctr" eaLnBrk="1" fontAlgn="auto" hangingPunct="1">
              <a:spcBef>
                <a:spcPts val="0"/>
              </a:spcBef>
              <a:spcAft>
                <a:spcPts val="0"/>
              </a:spcAft>
              <a:defRPr/>
            </a:pPr>
            <a:r>
              <a:rPr kumimoji="1" lang="ja-JP" altLang="en-US" sz="1600" b="1" spc="100" dirty="0">
                <a:latin typeface="メイリオ" panose="020B0604030504040204" pitchFamily="50" charset="-128"/>
                <a:ea typeface="メイリオ" panose="020B0604030504040204" pitchFamily="50" charset="-128"/>
              </a:rPr>
              <a:t>☞事例の主の困りごとと、その背景にあるものを考えてみましょう。</a:t>
            </a:r>
            <a:endParaRPr kumimoji="1" lang="en-US" altLang="ja-JP" sz="1400" b="1" dirty="0">
              <a:latin typeface="メイリオ" panose="020B0604030504040204" pitchFamily="50" charset="-128"/>
              <a:ea typeface="メイリオ" panose="020B0604030504040204" pitchFamily="50" charset="-128"/>
            </a:endParaRPr>
          </a:p>
        </p:txBody>
      </p:sp>
      <p:sp>
        <p:nvSpPr>
          <p:cNvPr id="5" name="四角形: 角を丸くする 4">
            <a:extLst>
              <a:ext uri="{FF2B5EF4-FFF2-40B4-BE49-F238E27FC236}">
                <a16:creationId xmlns:a16="http://schemas.microsoft.com/office/drawing/2014/main" id="{B60CBF03-D269-9E2C-D5A4-DE0F9BA156B7}"/>
              </a:ext>
            </a:extLst>
          </p:cNvPr>
          <p:cNvSpPr/>
          <p:nvPr/>
        </p:nvSpPr>
        <p:spPr>
          <a:xfrm>
            <a:off x="0" y="6687940"/>
            <a:ext cx="7872389" cy="170259"/>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tIns="0" bIns="0" anchor="ctr">
            <a:spAutoFit/>
          </a:bodyPr>
          <a:lstStyle/>
          <a:p>
            <a:pPr eaLnBrk="1" fontAlgn="auto" hangingPunct="1">
              <a:spcBef>
                <a:spcPts val="0"/>
              </a:spcBef>
              <a:spcAft>
                <a:spcPts val="0"/>
              </a:spcAft>
              <a:defRPr/>
            </a:pPr>
            <a:r>
              <a:rPr kumimoji="1" lang="ja-JP" altLang="en-US" sz="1000" spc="100" dirty="0">
                <a:solidFill>
                  <a:schemeClr val="tx1"/>
                </a:solidFill>
                <a:latin typeface="メイリオ" panose="020B0604030504040204" pitchFamily="50" charset="-128"/>
                <a:ea typeface="メイリオ" panose="020B0604030504040204" pitchFamily="50" charset="-128"/>
              </a:rPr>
              <a:t>出典：社会的包摂サポートセンター編</a:t>
            </a:r>
            <a:r>
              <a:rPr kumimoji="1" lang="en-US" altLang="ja-JP" sz="1000" spc="100" dirty="0">
                <a:solidFill>
                  <a:schemeClr val="tx1"/>
                </a:solidFill>
                <a:latin typeface="メイリオ" panose="020B0604030504040204" pitchFamily="50" charset="-128"/>
                <a:ea typeface="メイリオ" panose="020B0604030504040204" pitchFamily="50" charset="-128"/>
              </a:rPr>
              <a:t>『</a:t>
            </a:r>
            <a:r>
              <a:rPr kumimoji="1" lang="ja-JP" altLang="en-US" sz="1000" spc="100" dirty="0">
                <a:solidFill>
                  <a:schemeClr val="tx1"/>
                </a:solidFill>
                <a:latin typeface="メイリオ" panose="020B0604030504040204" pitchFamily="50" charset="-128"/>
                <a:ea typeface="メイリオ" panose="020B0604030504040204" pitchFamily="50" charset="-128"/>
              </a:rPr>
              <a:t>相談支援員必携 事例で見る生活困窮者</a:t>
            </a:r>
            <a:r>
              <a:rPr kumimoji="1" lang="en-US" altLang="ja-JP" sz="1000" spc="100" dirty="0">
                <a:solidFill>
                  <a:schemeClr val="tx1"/>
                </a:solidFill>
                <a:latin typeface="メイリオ" panose="020B0604030504040204" pitchFamily="50" charset="-128"/>
                <a:ea typeface="メイリオ" panose="020B0604030504040204" pitchFamily="50" charset="-128"/>
              </a:rPr>
              <a:t>』,</a:t>
            </a:r>
            <a:r>
              <a:rPr kumimoji="1" lang="ja-JP" altLang="en-US" sz="1000" spc="100" dirty="0">
                <a:solidFill>
                  <a:schemeClr val="tx1"/>
                </a:solidFill>
                <a:latin typeface="メイリオ" panose="020B0604030504040204" pitchFamily="50" charset="-128"/>
                <a:ea typeface="メイリオ" panose="020B0604030504040204" pitchFamily="50" charset="-128"/>
              </a:rPr>
              <a:t>中央法規出版</a:t>
            </a:r>
            <a:r>
              <a:rPr kumimoji="1" lang="en-US" altLang="ja-JP" sz="1000" spc="100" dirty="0">
                <a:solidFill>
                  <a:schemeClr val="tx1"/>
                </a:solidFill>
                <a:latin typeface="メイリオ" panose="020B0604030504040204" pitchFamily="50" charset="-128"/>
                <a:ea typeface="メイリオ" panose="020B0604030504040204" pitchFamily="50" charset="-128"/>
              </a:rPr>
              <a:t>,2015</a:t>
            </a:r>
            <a:r>
              <a:rPr kumimoji="1" lang="ja-JP" altLang="en-US" sz="1000" spc="100" dirty="0">
                <a:solidFill>
                  <a:schemeClr val="tx1"/>
                </a:solidFill>
                <a:latin typeface="メイリオ" panose="020B0604030504040204" pitchFamily="50" charset="-128"/>
                <a:ea typeface="メイリオ" panose="020B0604030504040204" pitchFamily="50" charset="-128"/>
              </a:rPr>
              <a:t>年</a:t>
            </a:r>
            <a:r>
              <a:rPr kumimoji="1" lang="en-US" altLang="ja-JP" sz="1000" spc="100" dirty="0">
                <a:solidFill>
                  <a:schemeClr val="tx1"/>
                </a:solidFill>
                <a:latin typeface="メイリオ" panose="020B0604030504040204" pitchFamily="50" charset="-128"/>
                <a:ea typeface="メイリオ" panose="020B0604030504040204" pitchFamily="50" charset="-128"/>
              </a:rPr>
              <a:t>,p4</a:t>
            </a:r>
            <a:r>
              <a:rPr kumimoji="1" lang="ja-JP" altLang="en-US" sz="1000" spc="100" dirty="0">
                <a:solidFill>
                  <a:schemeClr val="tx1"/>
                </a:solidFill>
                <a:latin typeface="メイリオ" panose="020B0604030504040204" pitchFamily="50" charset="-128"/>
                <a:ea typeface="メイリオ" panose="020B0604030504040204" pitchFamily="50" charset="-128"/>
              </a:rPr>
              <a:t>をもとに作成</a:t>
            </a:r>
          </a:p>
        </p:txBody>
      </p:sp>
    </p:spTree>
    <p:extLst>
      <p:ext uri="{BB962C8B-B14F-4D97-AF65-F5344CB8AC3E}">
        <p14:creationId xmlns:p14="http://schemas.microsoft.com/office/powerpoint/2010/main" val="3299547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55DE5-DE8E-DE6A-1223-BCD4227E9F27}"/>
            </a:ext>
          </a:extLst>
        </p:cNvPr>
        <p:cNvGrpSpPr/>
        <p:nvPr/>
      </p:nvGrpSpPr>
      <p:grpSpPr>
        <a:xfrm>
          <a:off x="0" y="0"/>
          <a:ext cx="0" cy="0"/>
          <a:chOff x="0" y="0"/>
          <a:chExt cx="0" cy="0"/>
        </a:xfrm>
      </p:grpSpPr>
      <p:sp>
        <p:nvSpPr>
          <p:cNvPr id="7" name="スライド番号プレースホルダー 2">
            <a:extLst>
              <a:ext uri="{FF2B5EF4-FFF2-40B4-BE49-F238E27FC236}">
                <a16:creationId xmlns:a16="http://schemas.microsoft.com/office/drawing/2014/main" id="{BF8A4C26-71D7-FA03-0D6D-D09514D49CE9}"/>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43F488-88EE-4C71-84A0-E416DD984136}" type="slidenum">
              <a:rPr lang="ja-JP" altLang="en-US">
                <a:solidFill>
                  <a:srgbClr val="898989"/>
                </a:solidFill>
              </a:rPr>
              <a:pPr/>
              <a:t>35</a:t>
            </a:fld>
            <a:endParaRPr lang="ja-JP" altLang="en-US">
              <a:solidFill>
                <a:srgbClr val="898989"/>
              </a:solidFill>
            </a:endParaRPr>
          </a:p>
        </p:txBody>
      </p:sp>
      <p:sp>
        <p:nvSpPr>
          <p:cNvPr id="3" name="正方形/長方形 2">
            <a:extLst>
              <a:ext uri="{FF2B5EF4-FFF2-40B4-BE49-F238E27FC236}">
                <a16:creationId xmlns:a16="http://schemas.microsoft.com/office/drawing/2014/main" id="{D1E7BF3B-CC05-E68D-6DBA-BE671E201031}"/>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STEP3</a:t>
            </a:r>
            <a:r>
              <a:rPr kumimoji="1" lang="ja-JP" altLang="en-US" sz="2000" b="1" spc="200" dirty="0">
                <a:solidFill>
                  <a:schemeClr val="tx1"/>
                </a:solidFill>
                <a:latin typeface="メイリオ" panose="020B0604030504040204" pitchFamily="50" charset="-128"/>
                <a:ea typeface="メイリオ" panose="020B0604030504040204" pitchFamily="50" charset="-128"/>
              </a:rPr>
              <a:t>：主の課題の背景にあるものを考える～氷山モデル～</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
        <p:nvSpPr>
          <p:cNvPr id="4" name="四角形: 角を丸くする 3">
            <a:extLst>
              <a:ext uri="{FF2B5EF4-FFF2-40B4-BE49-F238E27FC236}">
                <a16:creationId xmlns:a16="http://schemas.microsoft.com/office/drawing/2014/main" id="{90BE0FA1-BD33-3857-0CE3-AA5827CBF745}"/>
              </a:ext>
            </a:extLst>
          </p:cNvPr>
          <p:cNvSpPr/>
          <p:nvPr/>
        </p:nvSpPr>
        <p:spPr>
          <a:xfrm>
            <a:off x="0" y="6687940"/>
            <a:ext cx="7872389" cy="170259"/>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tIns="0" bIns="0" anchor="ctr">
            <a:spAutoFit/>
          </a:bodyPr>
          <a:lstStyle/>
          <a:p>
            <a:pPr eaLnBrk="1" fontAlgn="auto" hangingPunct="1">
              <a:spcBef>
                <a:spcPts val="0"/>
              </a:spcBef>
              <a:spcAft>
                <a:spcPts val="0"/>
              </a:spcAft>
              <a:defRPr/>
            </a:pPr>
            <a:r>
              <a:rPr kumimoji="1" lang="ja-JP" altLang="en-US" sz="1000" spc="100" dirty="0">
                <a:solidFill>
                  <a:schemeClr val="tx1"/>
                </a:solidFill>
                <a:latin typeface="メイリオ" panose="020B0604030504040204" pitchFamily="50" charset="-128"/>
                <a:ea typeface="メイリオ" panose="020B0604030504040204" pitchFamily="50" charset="-128"/>
              </a:rPr>
              <a:t>出典：社会的包摂サポートセンター編</a:t>
            </a:r>
            <a:r>
              <a:rPr kumimoji="1" lang="en-US" altLang="ja-JP" sz="1000" spc="100" dirty="0">
                <a:solidFill>
                  <a:schemeClr val="tx1"/>
                </a:solidFill>
                <a:latin typeface="メイリオ" panose="020B0604030504040204" pitchFamily="50" charset="-128"/>
                <a:ea typeface="メイリオ" panose="020B0604030504040204" pitchFamily="50" charset="-128"/>
              </a:rPr>
              <a:t>『</a:t>
            </a:r>
            <a:r>
              <a:rPr kumimoji="1" lang="ja-JP" altLang="en-US" sz="1000" spc="100" dirty="0">
                <a:solidFill>
                  <a:schemeClr val="tx1"/>
                </a:solidFill>
                <a:latin typeface="メイリオ" panose="020B0604030504040204" pitchFamily="50" charset="-128"/>
                <a:ea typeface="メイリオ" panose="020B0604030504040204" pitchFamily="50" charset="-128"/>
              </a:rPr>
              <a:t>相談支援員必携 事例で見る生活困窮者</a:t>
            </a:r>
            <a:r>
              <a:rPr kumimoji="1" lang="en-US" altLang="ja-JP" sz="1000" spc="100" dirty="0">
                <a:solidFill>
                  <a:schemeClr val="tx1"/>
                </a:solidFill>
                <a:latin typeface="メイリオ" panose="020B0604030504040204" pitchFamily="50" charset="-128"/>
                <a:ea typeface="メイリオ" panose="020B0604030504040204" pitchFamily="50" charset="-128"/>
              </a:rPr>
              <a:t>』,</a:t>
            </a:r>
            <a:r>
              <a:rPr kumimoji="1" lang="ja-JP" altLang="en-US" sz="1000" spc="100" dirty="0">
                <a:solidFill>
                  <a:schemeClr val="tx1"/>
                </a:solidFill>
                <a:latin typeface="メイリオ" panose="020B0604030504040204" pitchFamily="50" charset="-128"/>
                <a:ea typeface="メイリオ" panose="020B0604030504040204" pitchFamily="50" charset="-128"/>
              </a:rPr>
              <a:t>中央法規出版</a:t>
            </a:r>
            <a:r>
              <a:rPr kumimoji="1" lang="en-US" altLang="ja-JP" sz="1000" spc="100" dirty="0">
                <a:solidFill>
                  <a:schemeClr val="tx1"/>
                </a:solidFill>
                <a:latin typeface="メイリオ" panose="020B0604030504040204" pitchFamily="50" charset="-128"/>
                <a:ea typeface="メイリオ" panose="020B0604030504040204" pitchFamily="50" charset="-128"/>
              </a:rPr>
              <a:t>,2015</a:t>
            </a:r>
            <a:r>
              <a:rPr kumimoji="1" lang="ja-JP" altLang="en-US" sz="1000" spc="100" dirty="0">
                <a:solidFill>
                  <a:schemeClr val="tx1"/>
                </a:solidFill>
                <a:latin typeface="メイリオ" panose="020B0604030504040204" pitchFamily="50" charset="-128"/>
                <a:ea typeface="メイリオ" panose="020B0604030504040204" pitchFamily="50" charset="-128"/>
              </a:rPr>
              <a:t>年</a:t>
            </a:r>
            <a:r>
              <a:rPr kumimoji="1" lang="en-US" altLang="ja-JP" sz="1000" spc="100" dirty="0">
                <a:solidFill>
                  <a:schemeClr val="tx1"/>
                </a:solidFill>
                <a:latin typeface="メイリオ" panose="020B0604030504040204" pitchFamily="50" charset="-128"/>
                <a:ea typeface="メイリオ" panose="020B0604030504040204" pitchFamily="50" charset="-128"/>
              </a:rPr>
              <a:t>,p4</a:t>
            </a:r>
            <a:r>
              <a:rPr kumimoji="1" lang="ja-JP" altLang="en-US" sz="1000" spc="100" dirty="0">
                <a:solidFill>
                  <a:schemeClr val="tx1"/>
                </a:solidFill>
                <a:latin typeface="メイリオ" panose="020B0604030504040204" pitchFamily="50" charset="-128"/>
                <a:ea typeface="メイリオ" panose="020B0604030504040204" pitchFamily="50" charset="-128"/>
              </a:rPr>
              <a:t>をもとに作成</a:t>
            </a:r>
          </a:p>
        </p:txBody>
      </p:sp>
      <p:sp>
        <p:nvSpPr>
          <p:cNvPr id="2" name="フリーフォーム: 図形 1">
            <a:extLst>
              <a:ext uri="{FF2B5EF4-FFF2-40B4-BE49-F238E27FC236}">
                <a16:creationId xmlns:a16="http://schemas.microsoft.com/office/drawing/2014/main" id="{9854C330-CE0B-E4E2-9E11-094AC6C2229E}"/>
              </a:ext>
            </a:extLst>
          </p:cNvPr>
          <p:cNvSpPr/>
          <p:nvPr/>
        </p:nvSpPr>
        <p:spPr>
          <a:xfrm>
            <a:off x="765289" y="1605075"/>
            <a:ext cx="3559611" cy="4614971"/>
          </a:xfrm>
          <a:custGeom>
            <a:avLst/>
            <a:gdLst>
              <a:gd name="connsiteX0" fmla="*/ 1463040 w 3759200"/>
              <a:gd name="connsiteY0" fmla="*/ 0 h 4053840"/>
              <a:gd name="connsiteX1" fmla="*/ 1463040 w 3759200"/>
              <a:gd name="connsiteY1" fmla="*/ 0 h 4053840"/>
              <a:gd name="connsiteX2" fmla="*/ 1351280 w 3759200"/>
              <a:gd name="connsiteY2" fmla="*/ 40640 h 4053840"/>
              <a:gd name="connsiteX3" fmla="*/ 1290320 w 3759200"/>
              <a:gd name="connsiteY3" fmla="*/ 81280 h 4053840"/>
              <a:gd name="connsiteX4" fmla="*/ 1219200 w 3759200"/>
              <a:gd name="connsiteY4" fmla="*/ 121920 h 4053840"/>
              <a:gd name="connsiteX5" fmla="*/ 1168400 w 3759200"/>
              <a:gd name="connsiteY5" fmla="*/ 132080 h 4053840"/>
              <a:gd name="connsiteX6" fmla="*/ 1076960 w 3759200"/>
              <a:gd name="connsiteY6" fmla="*/ 213360 h 4053840"/>
              <a:gd name="connsiteX7" fmla="*/ 1005840 w 3759200"/>
              <a:gd name="connsiteY7" fmla="*/ 233680 h 4053840"/>
              <a:gd name="connsiteX8" fmla="*/ 975360 w 3759200"/>
              <a:gd name="connsiteY8" fmla="*/ 254000 h 4053840"/>
              <a:gd name="connsiteX9" fmla="*/ 944880 w 3759200"/>
              <a:gd name="connsiteY9" fmla="*/ 264160 h 4053840"/>
              <a:gd name="connsiteX10" fmla="*/ 883920 w 3759200"/>
              <a:gd name="connsiteY10" fmla="*/ 304800 h 4053840"/>
              <a:gd name="connsiteX11" fmla="*/ 853440 w 3759200"/>
              <a:gd name="connsiteY11" fmla="*/ 325120 h 4053840"/>
              <a:gd name="connsiteX12" fmla="*/ 822960 w 3759200"/>
              <a:gd name="connsiteY12" fmla="*/ 355600 h 4053840"/>
              <a:gd name="connsiteX13" fmla="*/ 782320 w 3759200"/>
              <a:gd name="connsiteY13" fmla="*/ 386080 h 4053840"/>
              <a:gd name="connsiteX14" fmla="*/ 701040 w 3759200"/>
              <a:gd name="connsiteY14" fmla="*/ 406400 h 4053840"/>
              <a:gd name="connsiteX15" fmla="*/ 680720 w 3759200"/>
              <a:gd name="connsiteY15" fmla="*/ 436880 h 4053840"/>
              <a:gd name="connsiteX16" fmla="*/ 650240 w 3759200"/>
              <a:gd name="connsiteY16" fmla="*/ 447040 h 4053840"/>
              <a:gd name="connsiteX17" fmla="*/ 579120 w 3759200"/>
              <a:gd name="connsiteY17" fmla="*/ 477520 h 4053840"/>
              <a:gd name="connsiteX18" fmla="*/ 518160 w 3759200"/>
              <a:gd name="connsiteY18" fmla="*/ 528320 h 4053840"/>
              <a:gd name="connsiteX19" fmla="*/ 487680 w 3759200"/>
              <a:gd name="connsiteY19" fmla="*/ 558800 h 4053840"/>
              <a:gd name="connsiteX20" fmla="*/ 467360 w 3759200"/>
              <a:gd name="connsiteY20" fmla="*/ 589280 h 4053840"/>
              <a:gd name="connsiteX21" fmla="*/ 426720 w 3759200"/>
              <a:gd name="connsiteY21" fmla="*/ 599440 h 4053840"/>
              <a:gd name="connsiteX22" fmla="*/ 365760 w 3759200"/>
              <a:gd name="connsiteY22" fmla="*/ 650240 h 4053840"/>
              <a:gd name="connsiteX23" fmla="*/ 274320 w 3759200"/>
              <a:gd name="connsiteY23" fmla="*/ 701040 h 4053840"/>
              <a:gd name="connsiteX24" fmla="*/ 264160 w 3759200"/>
              <a:gd name="connsiteY24" fmla="*/ 894080 h 4053840"/>
              <a:gd name="connsiteX25" fmla="*/ 243840 w 3759200"/>
              <a:gd name="connsiteY25" fmla="*/ 934720 h 4053840"/>
              <a:gd name="connsiteX26" fmla="*/ 233680 w 3759200"/>
              <a:gd name="connsiteY26" fmla="*/ 965200 h 4053840"/>
              <a:gd name="connsiteX27" fmla="*/ 213360 w 3759200"/>
              <a:gd name="connsiteY27" fmla="*/ 1076960 h 4053840"/>
              <a:gd name="connsiteX28" fmla="*/ 203200 w 3759200"/>
              <a:gd name="connsiteY28" fmla="*/ 1107440 h 4053840"/>
              <a:gd name="connsiteX29" fmla="*/ 193040 w 3759200"/>
              <a:gd name="connsiteY29" fmla="*/ 1148080 h 4053840"/>
              <a:gd name="connsiteX30" fmla="*/ 182880 w 3759200"/>
              <a:gd name="connsiteY30" fmla="*/ 1239520 h 4053840"/>
              <a:gd name="connsiteX31" fmla="*/ 172720 w 3759200"/>
              <a:gd name="connsiteY31" fmla="*/ 1280160 h 4053840"/>
              <a:gd name="connsiteX32" fmla="*/ 152400 w 3759200"/>
              <a:gd name="connsiteY32" fmla="*/ 1361440 h 4053840"/>
              <a:gd name="connsiteX33" fmla="*/ 132080 w 3759200"/>
              <a:gd name="connsiteY33" fmla="*/ 1534160 h 4053840"/>
              <a:gd name="connsiteX34" fmla="*/ 111760 w 3759200"/>
              <a:gd name="connsiteY34" fmla="*/ 1564640 h 4053840"/>
              <a:gd name="connsiteX35" fmla="*/ 101600 w 3759200"/>
              <a:gd name="connsiteY35" fmla="*/ 1635760 h 4053840"/>
              <a:gd name="connsiteX36" fmla="*/ 71120 w 3759200"/>
              <a:gd name="connsiteY36" fmla="*/ 1666240 h 4053840"/>
              <a:gd name="connsiteX37" fmla="*/ 60960 w 3759200"/>
              <a:gd name="connsiteY37" fmla="*/ 1757680 h 4053840"/>
              <a:gd name="connsiteX38" fmla="*/ 50800 w 3759200"/>
              <a:gd name="connsiteY38" fmla="*/ 1788160 h 4053840"/>
              <a:gd name="connsiteX39" fmla="*/ 40640 w 3759200"/>
              <a:gd name="connsiteY39" fmla="*/ 1869440 h 4053840"/>
              <a:gd name="connsiteX40" fmla="*/ 20320 w 3759200"/>
              <a:gd name="connsiteY40" fmla="*/ 1899920 h 4053840"/>
              <a:gd name="connsiteX41" fmla="*/ 10160 w 3759200"/>
              <a:gd name="connsiteY41" fmla="*/ 2021840 h 4053840"/>
              <a:gd name="connsiteX42" fmla="*/ 0 w 3759200"/>
              <a:gd name="connsiteY42" fmla="*/ 2072640 h 4053840"/>
              <a:gd name="connsiteX43" fmla="*/ 10160 w 3759200"/>
              <a:gd name="connsiteY43" fmla="*/ 2316480 h 4053840"/>
              <a:gd name="connsiteX44" fmla="*/ 40640 w 3759200"/>
              <a:gd name="connsiteY44" fmla="*/ 2367280 h 4053840"/>
              <a:gd name="connsiteX45" fmla="*/ 60960 w 3759200"/>
              <a:gd name="connsiteY45" fmla="*/ 2448560 h 4053840"/>
              <a:gd name="connsiteX46" fmla="*/ 81280 w 3759200"/>
              <a:gd name="connsiteY46" fmla="*/ 2489200 h 4053840"/>
              <a:gd name="connsiteX47" fmla="*/ 71120 w 3759200"/>
              <a:gd name="connsiteY47" fmla="*/ 2844800 h 4053840"/>
              <a:gd name="connsiteX48" fmla="*/ 91440 w 3759200"/>
              <a:gd name="connsiteY48" fmla="*/ 2997200 h 4053840"/>
              <a:gd name="connsiteX49" fmla="*/ 101600 w 3759200"/>
              <a:gd name="connsiteY49" fmla="*/ 3027680 h 4053840"/>
              <a:gd name="connsiteX50" fmla="*/ 132080 w 3759200"/>
              <a:gd name="connsiteY50" fmla="*/ 3058160 h 4053840"/>
              <a:gd name="connsiteX51" fmla="*/ 142240 w 3759200"/>
              <a:gd name="connsiteY51" fmla="*/ 3108960 h 4053840"/>
              <a:gd name="connsiteX52" fmla="*/ 162560 w 3759200"/>
              <a:gd name="connsiteY52" fmla="*/ 3139440 h 4053840"/>
              <a:gd name="connsiteX53" fmla="*/ 182880 w 3759200"/>
              <a:gd name="connsiteY53" fmla="*/ 3230880 h 4053840"/>
              <a:gd name="connsiteX54" fmla="*/ 203200 w 3759200"/>
              <a:gd name="connsiteY54" fmla="*/ 3261360 h 4053840"/>
              <a:gd name="connsiteX55" fmla="*/ 223520 w 3759200"/>
              <a:gd name="connsiteY55" fmla="*/ 3312160 h 4053840"/>
              <a:gd name="connsiteX56" fmla="*/ 284480 w 3759200"/>
              <a:gd name="connsiteY56" fmla="*/ 3362960 h 4053840"/>
              <a:gd name="connsiteX57" fmla="*/ 335280 w 3759200"/>
              <a:gd name="connsiteY57" fmla="*/ 3413760 h 4053840"/>
              <a:gd name="connsiteX58" fmla="*/ 396240 w 3759200"/>
              <a:gd name="connsiteY58" fmla="*/ 3454400 h 4053840"/>
              <a:gd name="connsiteX59" fmla="*/ 457200 w 3759200"/>
              <a:gd name="connsiteY59" fmla="*/ 3495040 h 4053840"/>
              <a:gd name="connsiteX60" fmla="*/ 497840 w 3759200"/>
              <a:gd name="connsiteY60" fmla="*/ 3525520 h 4053840"/>
              <a:gd name="connsiteX61" fmla="*/ 538480 w 3759200"/>
              <a:gd name="connsiteY61" fmla="*/ 3545840 h 4053840"/>
              <a:gd name="connsiteX62" fmla="*/ 599440 w 3759200"/>
              <a:gd name="connsiteY62" fmla="*/ 3586480 h 4053840"/>
              <a:gd name="connsiteX63" fmla="*/ 670560 w 3759200"/>
              <a:gd name="connsiteY63" fmla="*/ 3677920 h 4053840"/>
              <a:gd name="connsiteX64" fmla="*/ 690880 w 3759200"/>
              <a:gd name="connsiteY64" fmla="*/ 3708400 h 4053840"/>
              <a:gd name="connsiteX65" fmla="*/ 751840 w 3759200"/>
              <a:gd name="connsiteY65" fmla="*/ 3769360 h 4053840"/>
              <a:gd name="connsiteX66" fmla="*/ 782320 w 3759200"/>
              <a:gd name="connsiteY66" fmla="*/ 3779520 h 4053840"/>
              <a:gd name="connsiteX67" fmla="*/ 843280 w 3759200"/>
              <a:gd name="connsiteY67" fmla="*/ 3820160 h 4053840"/>
              <a:gd name="connsiteX68" fmla="*/ 863600 w 3759200"/>
              <a:gd name="connsiteY68" fmla="*/ 3850640 h 4053840"/>
              <a:gd name="connsiteX69" fmla="*/ 894080 w 3759200"/>
              <a:gd name="connsiteY69" fmla="*/ 3860800 h 4053840"/>
              <a:gd name="connsiteX70" fmla="*/ 924560 w 3759200"/>
              <a:gd name="connsiteY70" fmla="*/ 3881120 h 4053840"/>
              <a:gd name="connsiteX71" fmla="*/ 995680 w 3759200"/>
              <a:gd name="connsiteY71" fmla="*/ 3911600 h 4053840"/>
              <a:gd name="connsiteX72" fmla="*/ 1168400 w 3759200"/>
              <a:gd name="connsiteY72" fmla="*/ 3942080 h 4053840"/>
              <a:gd name="connsiteX73" fmla="*/ 1219200 w 3759200"/>
              <a:gd name="connsiteY73" fmla="*/ 3952240 h 4053840"/>
              <a:gd name="connsiteX74" fmla="*/ 1259840 w 3759200"/>
              <a:gd name="connsiteY74" fmla="*/ 3962400 h 4053840"/>
              <a:gd name="connsiteX75" fmla="*/ 1503680 w 3759200"/>
              <a:gd name="connsiteY75" fmla="*/ 3972560 h 4053840"/>
              <a:gd name="connsiteX76" fmla="*/ 1564640 w 3759200"/>
              <a:gd name="connsiteY76" fmla="*/ 3992880 h 4053840"/>
              <a:gd name="connsiteX77" fmla="*/ 1808480 w 3759200"/>
              <a:gd name="connsiteY77" fmla="*/ 4013200 h 4053840"/>
              <a:gd name="connsiteX78" fmla="*/ 1899920 w 3759200"/>
              <a:gd name="connsiteY78" fmla="*/ 4033520 h 4053840"/>
              <a:gd name="connsiteX79" fmla="*/ 2164080 w 3759200"/>
              <a:gd name="connsiteY79" fmla="*/ 4053840 h 4053840"/>
              <a:gd name="connsiteX80" fmla="*/ 2905760 w 3759200"/>
              <a:gd name="connsiteY80" fmla="*/ 4043680 h 4053840"/>
              <a:gd name="connsiteX81" fmla="*/ 2946400 w 3759200"/>
              <a:gd name="connsiteY81" fmla="*/ 3982720 h 4053840"/>
              <a:gd name="connsiteX82" fmla="*/ 3017520 w 3759200"/>
              <a:gd name="connsiteY82" fmla="*/ 3942080 h 4053840"/>
              <a:gd name="connsiteX83" fmla="*/ 3058160 w 3759200"/>
              <a:gd name="connsiteY83" fmla="*/ 3911600 h 4053840"/>
              <a:gd name="connsiteX84" fmla="*/ 3108960 w 3759200"/>
              <a:gd name="connsiteY84" fmla="*/ 3789680 h 4053840"/>
              <a:gd name="connsiteX85" fmla="*/ 3139440 w 3759200"/>
              <a:gd name="connsiteY85" fmla="*/ 3779520 h 4053840"/>
              <a:gd name="connsiteX86" fmla="*/ 3190240 w 3759200"/>
              <a:gd name="connsiteY86" fmla="*/ 3738880 h 4053840"/>
              <a:gd name="connsiteX87" fmla="*/ 3230880 w 3759200"/>
              <a:gd name="connsiteY87" fmla="*/ 3657600 h 4053840"/>
              <a:gd name="connsiteX88" fmla="*/ 3271520 w 3759200"/>
              <a:gd name="connsiteY88" fmla="*/ 3637280 h 4053840"/>
              <a:gd name="connsiteX89" fmla="*/ 3302000 w 3759200"/>
              <a:gd name="connsiteY89" fmla="*/ 3535680 h 4053840"/>
              <a:gd name="connsiteX90" fmla="*/ 3332480 w 3759200"/>
              <a:gd name="connsiteY90" fmla="*/ 3434080 h 4053840"/>
              <a:gd name="connsiteX91" fmla="*/ 3342640 w 3759200"/>
              <a:gd name="connsiteY91" fmla="*/ 3403600 h 4053840"/>
              <a:gd name="connsiteX92" fmla="*/ 3362960 w 3759200"/>
              <a:gd name="connsiteY92" fmla="*/ 3373120 h 4053840"/>
              <a:gd name="connsiteX93" fmla="*/ 3373120 w 3759200"/>
              <a:gd name="connsiteY93" fmla="*/ 3342640 h 4053840"/>
              <a:gd name="connsiteX94" fmla="*/ 3413760 w 3759200"/>
              <a:gd name="connsiteY94" fmla="*/ 3281680 h 4053840"/>
              <a:gd name="connsiteX95" fmla="*/ 3434080 w 3759200"/>
              <a:gd name="connsiteY95" fmla="*/ 3251200 h 4053840"/>
              <a:gd name="connsiteX96" fmla="*/ 3454400 w 3759200"/>
              <a:gd name="connsiteY96" fmla="*/ 3169920 h 4053840"/>
              <a:gd name="connsiteX97" fmla="*/ 3495040 w 3759200"/>
              <a:gd name="connsiteY97" fmla="*/ 3068320 h 4053840"/>
              <a:gd name="connsiteX98" fmla="*/ 3515360 w 3759200"/>
              <a:gd name="connsiteY98" fmla="*/ 2976880 h 4053840"/>
              <a:gd name="connsiteX99" fmla="*/ 3525520 w 3759200"/>
              <a:gd name="connsiteY99" fmla="*/ 2915920 h 4053840"/>
              <a:gd name="connsiteX100" fmla="*/ 3545840 w 3759200"/>
              <a:gd name="connsiteY100" fmla="*/ 2834640 h 4053840"/>
              <a:gd name="connsiteX101" fmla="*/ 3566160 w 3759200"/>
              <a:gd name="connsiteY101" fmla="*/ 2722880 h 4053840"/>
              <a:gd name="connsiteX102" fmla="*/ 3576320 w 3759200"/>
              <a:gd name="connsiteY102" fmla="*/ 2499360 h 4053840"/>
              <a:gd name="connsiteX103" fmla="*/ 3586480 w 3759200"/>
              <a:gd name="connsiteY103" fmla="*/ 2448560 h 4053840"/>
              <a:gd name="connsiteX104" fmla="*/ 3616960 w 3759200"/>
              <a:gd name="connsiteY104" fmla="*/ 2418080 h 4053840"/>
              <a:gd name="connsiteX105" fmla="*/ 3647440 w 3759200"/>
              <a:gd name="connsiteY105" fmla="*/ 2377440 h 4053840"/>
              <a:gd name="connsiteX106" fmla="*/ 3698240 w 3759200"/>
              <a:gd name="connsiteY106" fmla="*/ 2286000 h 4053840"/>
              <a:gd name="connsiteX107" fmla="*/ 3728720 w 3759200"/>
              <a:gd name="connsiteY107" fmla="*/ 2265680 h 4053840"/>
              <a:gd name="connsiteX108" fmla="*/ 3759200 w 3759200"/>
              <a:gd name="connsiteY108" fmla="*/ 2143760 h 4053840"/>
              <a:gd name="connsiteX109" fmla="*/ 3749040 w 3759200"/>
              <a:gd name="connsiteY109" fmla="*/ 1696720 h 4053840"/>
              <a:gd name="connsiteX110" fmla="*/ 3738880 w 3759200"/>
              <a:gd name="connsiteY110" fmla="*/ 1666240 h 4053840"/>
              <a:gd name="connsiteX111" fmla="*/ 3718560 w 3759200"/>
              <a:gd name="connsiteY111" fmla="*/ 1625600 h 4053840"/>
              <a:gd name="connsiteX112" fmla="*/ 3677920 w 3759200"/>
              <a:gd name="connsiteY112" fmla="*/ 1544320 h 4053840"/>
              <a:gd name="connsiteX113" fmla="*/ 3647440 w 3759200"/>
              <a:gd name="connsiteY113" fmla="*/ 1473200 h 4053840"/>
              <a:gd name="connsiteX114" fmla="*/ 3627120 w 3759200"/>
              <a:gd name="connsiteY114" fmla="*/ 1391920 h 4053840"/>
              <a:gd name="connsiteX115" fmla="*/ 3596640 w 3759200"/>
              <a:gd name="connsiteY115" fmla="*/ 1351280 h 4053840"/>
              <a:gd name="connsiteX116" fmla="*/ 3556000 w 3759200"/>
              <a:gd name="connsiteY116" fmla="*/ 1290320 h 4053840"/>
              <a:gd name="connsiteX117" fmla="*/ 3535680 w 3759200"/>
              <a:gd name="connsiteY117" fmla="*/ 1219200 h 4053840"/>
              <a:gd name="connsiteX118" fmla="*/ 3484880 w 3759200"/>
              <a:gd name="connsiteY118" fmla="*/ 1148080 h 4053840"/>
              <a:gd name="connsiteX119" fmla="*/ 3454400 w 3759200"/>
              <a:gd name="connsiteY119" fmla="*/ 1097280 h 4053840"/>
              <a:gd name="connsiteX120" fmla="*/ 3434080 w 3759200"/>
              <a:gd name="connsiteY120" fmla="*/ 1066800 h 4053840"/>
              <a:gd name="connsiteX121" fmla="*/ 3413760 w 3759200"/>
              <a:gd name="connsiteY121" fmla="*/ 1005840 h 4053840"/>
              <a:gd name="connsiteX122" fmla="*/ 3373120 w 3759200"/>
              <a:gd name="connsiteY122" fmla="*/ 944880 h 4053840"/>
              <a:gd name="connsiteX123" fmla="*/ 3352800 w 3759200"/>
              <a:gd name="connsiteY123" fmla="*/ 904240 h 4053840"/>
              <a:gd name="connsiteX124" fmla="*/ 3322320 w 3759200"/>
              <a:gd name="connsiteY124" fmla="*/ 883920 h 4053840"/>
              <a:gd name="connsiteX125" fmla="*/ 3281680 w 3759200"/>
              <a:gd name="connsiteY125" fmla="*/ 863600 h 4053840"/>
              <a:gd name="connsiteX126" fmla="*/ 3210560 w 3759200"/>
              <a:gd name="connsiteY126" fmla="*/ 843280 h 4053840"/>
              <a:gd name="connsiteX127" fmla="*/ 3139440 w 3759200"/>
              <a:gd name="connsiteY127" fmla="*/ 833120 h 4053840"/>
              <a:gd name="connsiteX128" fmla="*/ 3088640 w 3759200"/>
              <a:gd name="connsiteY128" fmla="*/ 812800 h 4053840"/>
              <a:gd name="connsiteX129" fmla="*/ 3007360 w 3759200"/>
              <a:gd name="connsiteY129" fmla="*/ 792480 h 4053840"/>
              <a:gd name="connsiteX130" fmla="*/ 2976880 w 3759200"/>
              <a:gd name="connsiteY130" fmla="*/ 762000 h 4053840"/>
              <a:gd name="connsiteX131" fmla="*/ 2915920 w 3759200"/>
              <a:gd name="connsiteY131" fmla="*/ 711200 h 4053840"/>
              <a:gd name="connsiteX132" fmla="*/ 2854960 w 3759200"/>
              <a:gd name="connsiteY132" fmla="*/ 640080 h 4053840"/>
              <a:gd name="connsiteX133" fmla="*/ 2783840 w 3759200"/>
              <a:gd name="connsiteY133" fmla="*/ 609600 h 4053840"/>
              <a:gd name="connsiteX134" fmla="*/ 2743200 w 3759200"/>
              <a:gd name="connsiteY134" fmla="*/ 589280 h 4053840"/>
              <a:gd name="connsiteX135" fmla="*/ 2682240 w 3759200"/>
              <a:gd name="connsiteY135" fmla="*/ 568960 h 4053840"/>
              <a:gd name="connsiteX136" fmla="*/ 2651760 w 3759200"/>
              <a:gd name="connsiteY136" fmla="*/ 548640 h 4053840"/>
              <a:gd name="connsiteX137" fmla="*/ 2590800 w 3759200"/>
              <a:gd name="connsiteY137" fmla="*/ 538480 h 4053840"/>
              <a:gd name="connsiteX138" fmla="*/ 2519680 w 3759200"/>
              <a:gd name="connsiteY138" fmla="*/ 518160 h 4053840"/>
              <a:gd name="connsiteX139" fmla="*/ 2479040 w 3759200"/>
              <a:gd name="connsiteY139" fmla="*/ 508000 h 4053840"/>
              <a:gd name="connsiteX140" fmla="*/ 2448560 w 3759200"/>
              <a:gd name="connsiteY140" fmla="*/ 487680 h 4053840"/>
              <a:gd name="connsiteX141" fmla="*/ 2418080 w 3759200"/>
              <a:gd name="connsiteY141" fmla="*/ 426720 h 4053840"/>
              <a:gd name="connsiteX142" fmla="*/ 2387600 w 3759200"/>
              <a:gd name="connsiteY142" fmla="*/ 396240 h 4053840"/>
              <a:gd name="connsiteX143" fmla="*/ 2346960 w 3759200"/>
              <a:gd name="connsiteY143" fmla="*/ 304800 h 4053840"/>
              <a:gd name="connsiteX144" fmla="*/ 2336800 w 3759200"/>
              <a:gd name="connsiteY144" fmla="*/ 274320 h 4053840"/>
              <a:gd name="connsiteX145" fmla="*/ 2245360 w 3759200"/>
              <a:gd name="connsiteY145" fmla="*/ 243840 h 4053840"/>
              <a:gd name="connsiteX146" fmla="*/ 2143760 w 3759200"/>
              <a:gd name="connsiteY146" fmla="*/ 223520 h 4053840"/>
              <a:gd name="connsiteX147" fmla="*/ 2113280 w 3759200"/>
              <a:gd name="connsiteY147" fmla="*/ 203200 h 4053840"/>
              <a:gd name="connsiteX148" fmla="*/ 2042160 w 3759200"/>
              <a:gd name="connsiteY148" fmla="*/ 182880 h 4053840"/>
              <a:gd name="connsiteX149" fmla="*/ 1981200 w 3759200"/>
              <a:gd name="connsiteY149" fmla="*/ 132080 h 4053840"/>
              <a:gd name="connsiteX150" fmla="*/ 1920240 w 3759200"/>
              <a:gd name="connsiteY150" fmla="*/ 91440 h 4053840"/>
              <a:gd name="connsiteX151" fmla="*/ 1859280 w 3759200"/>
              <a:gd name="connsiteY151" fmla="*/ 71120 h 4053840"/>
              <a:gd name="connsiteX152" fmla="*/ 1828800 w 3759200"/>
              <a:gd name="connsiteY152" fmla="*/ 50800 h 4053840"/>
              <a:gd name="connsiteX153" fmla="*/ 1737360 w 3759200"/>
              <a:gd name="connsiteY153" fmla="*/ 30480 h 4053840"/>
              <a:gd name="connsiteX154" fmla="*/ 1666240 w 3759200"/>
              <a:gd name="connsiteY154" fmla="*/ 10160 h 4053840"/>
              <a:gd name="connsiteX155" fmla="*/ 1463040 w 3759200"/>
              <a:gd name="connsiteY155" fmla="*/ 0 h 405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3759200" h="4053840">
                <a:moveTo>
                  <a:pt x="1463040" y="0"/>
                </a:moveTo>
                <a:lnTo>
                  <a:pt x="1463040" y="0"/>
                </a:lnTo>
                <a:cubicBezTo>
                  <a:pt x="1425787" y="13547"/>
                  <a:pt x="1387147" y="23761"/>
                  <a:pt x="1351280" y="40640"/>
                </a:cubicBezTo>
                <a:cubicBezTo>
                  <a:pt x="1329183" y="51039"/>
                  <a:pt x="1310640" y="67733"/>
                  <a:pt x="1290320" y="81280"/>
                </a:cubicBezTo>
                <a:cubicBezTo>
                  <a:pt x="1268023" y="96145"/>
                  <a:pt x="1244981" y="113326"/>
                  <a:pt x="1219200" y="121920"/>
                </a:cubicBezTo>
                <a:cubicBezTo>
                  <a:pt x="1202817" y="127381"/>
                  <a:pt x="1185333" y="128693"/>
                  <a:pt x="1168400" y="132080"/>
                </a:cubicBezTo>
                <a:cubicBezTo>
                  <a:pt x="1141473" y="159007"/>
                  <a:pt x="1113220" y="195230"/>
                  <a:pt x="1076960" y="213360"/>
                </a:cubicBezTo>
                <a:cubicBezTo>
                  <a:pt x="1062384" y="220648"/>
                  <a:pt x="1018861" y="230425"/>
                  <a:pt x="1005840" y="233680"/>
                </a:cubicBezTo>
                <a:cubicBezTo>
                  <a:pt x="995680" y="240453"/>
                  <a:pt x="986282" y="248539"/>
                  <a:pt x="975360" y="254000"/>
                </a:cubicBezTo>
                <a:cubicBezTo>
                  <a:pt x="965781" y="258789"/>
                  <a:pt x="954242" y="258959"/>
                  <a:pt x="944880" y="264160"/>
                </a:cubicBezTo>
                <a:cubicBezTo>
                  <a:pt x="923532" y="276020"/>
                  <a:pt x="904240" y="291253"/>
                  <a:pt x="883920" y="304800"/>
                </a:cubicBezTo>
                <a:cubicBezTo>
                  <a:pt x="873760" y="311573"/>
                  <a:pt x="862074" y="316486"/>
                  <a:pt x="853440" y="325120"/>
                </a:cubicBezTo>
                <a:cubicBezTo>
                  <a:pt x="843280" y="335280"/>
                  <a:pt x="833869" y="346249"/>
                  <a:pt x="822960" y="355600"/>
                </a:cubicBezTo>
                <a:cubicBezTo>
                  <a:pt x="810103" y="366620"/>
                  <a:pt x="797951" y="379567"/>
                  <a:pt x="782320" y="386080"/>
                </a:cubicBezTo>
                <a:cubicBezTo>
                  <a:pt x="756541" y="396821"/>
                  <a:pt x="701040" y="406400"/>
                  <a:pt x="701040" y="406400"/>
                </a:cubicBezTo>
                <a:cubicBezTo>
                  <a:pt x="694267" y="416560"/>
                  <a:pt x="690255" y="429252"/>
                  <a:pt x="680720" y="436880"/>
                </a:cubicBezTo>
                <a:cubicBezTo>
                  <a:pt x="672357" y="443570"/>
                  <a:pt x="659819" y="442251"/>
                  <a:pt x="650240" y="447040"/>
                </a:cubicBezTo>
                <a:cubicBezTo>
                  <a:pt x="580076" y="482122"/>
                  <a:pt x="663700" y="456375"/>
                  <a:pt x="579120" y="477520"/>
                </a:cubicBezTo>
                <a:cubicBezTo>
                  <a:pt x="490072" y="566568"/>
                  <a:pt x="603030" y="457595"/>
                  <a:pt x="518160" y="528320"/>
                </a:cubicBezTo>
                <a:cubicBezTo>
                  <a:pt x="507122" y="537518"/>
                  <a:pt x="496878" y="547762"/>
                  <a:pt x="487680" y="558800"/>
                </a:cubicBezTo>
                <a:cubicBezTo>
                  <a:pt x="479863" y="568181"/>
                  <a:pt x="477520" y="582507"/>
                  <a:pt x="467360" y="589280"/>
                </a:cubicBezTo>
                <a:cubicBezTo>
                  <a:pt x="455742" y="597026"/>
                  <a:pt x="440267" y="596053"/>
                  <a:pt x="426720" y="599440"/>
                </a:cubicBezTo>
                <a:cubicBezTo>
                  <a:pt x="393380" y="649450"/>
                  <a:pt x="423051" y="615866"/>
                  <a:pt x="365760" y="650240"/>
                </a:cubicBezTo>
                <a:cubicBezTo>
                  <a:pt x="278421" y="702643"/>
                  <a:pt x="335628" y="680604"/>
                  <a:pt x="274320" y="701040"/>
                </a:cubicBezTo>
                <a:cubicBezTo>
                  <a:pt x="270933" y="765387"/>
                  <a:pt x="272494" y="830186"/>
                  <a:pt x="264160" y="894080"/>
                </a:cubicBezTo>
                <a:cubicBezTo>
                  <a:pt x="262201" y="909098"/>
                  <a:pt x="249806" y="920799"/>
                  <a:pt x="243840" y="934720"/>
                </a:cubicBezTo>
                <a:cubicBezTo>
                  <a:pt x="239621" y="944564"/>
                  <a:pt x="236003" y="954745"/>
                  <a:pt x="233680" y="965200"/>
                </a:cubicBezTo>
                <a:cubicBezTo>
                  <a:pt x="215563" y="1046724"/>
                  <a:pt x="231850" y="1003000"/>
                  <a:pt x="213360" y="1076960"/>
                </a:cubicBezTo>
                <a:cubicBezTo>
                  <a:pt x="210763" y="1087350"/>
                  <a:pt x="206142" y="1097142"/>
                  <a:pt x="203200" y="1107440"/>
                </a:cubicBezTo>
                <a:cubicBezTo>
                  <a:pt x="199364" y="1120866"/>
                  <a:pt x="196427" y="1134533"/>
                  <a:pt x="193040" y="1148080"/>
                </a:cubicBezTo>
                <a:cubicBezTo>
                  <a:pt x="189653" y="1178560"/>
                  <a:pt x="187543" y="1209209"/>
                  <a:pt x="182880" y="1239520"/>
                </a:cubicBezTo>
                <a:cubicBezTo>
                  <a:pt x="180757" y="1253321"/>
                  <a:pt x="175749" y="1266529"/>
                  <a:pt x="172720" y="1280160"/>
                </a:cubicBezTo>
                <a:cubicBezTo>
                  <a:pt x="156373" y="1353722"/>
                  <a:pt x="170555" y="1306974"/>
                  <a:pt x="152400" y="1361440"/>
                </a:cubicBezTo>
                <a:cubicBezTo>
                  <a:pt x="150795" y="1383915"/>
                  <a:pt x="155172" y="1487975"/>
                  <a:pt x="132080" y="1534160"/>
                </a:cubicBezTo>
                <a:cubicBezTo>
                  <a:pt x="126619" y="1545082"/>
                  <a:pt x="118533" y="1554480"/>
                  <a:pt x="111760" y="1564640"/>
                </a:cubicBezTo>
                <a:cubicBezTo>
                  <a:pt x="108373" y="1588347"/>
                  <a:pt x="110494" y="1613525"/>
                  <a:pt x="101600" y="1635760"/>
                </a:cubicBezTo>
                <a:cubicBezTo>
                  <a:pt x="96264" y="1649101"/>
                  <a:pt x="75664" y="1652609"/>
                  <a:pt x="71120" y="1666240"/>
                </a:cubicBezTo>
                <a:cubicBezTo>
                  <a:pt x="61422" y="1695334"/>
                  <a:pt x="66002" y="1727430"/>
                  <a:pt x="60960" y="1757680"/>
                </a:cubicBezTo>
                <a:cubicBezTo>
                  <a:pt x="59199" y="1768244"/>
                  <a:pt x="54187" y="1778000"/>
                  <a:pt x="50800" y="1788160"/>
                </a:cubicBezTo>
                <a:cubicBezTo>
                  <a:pt x="47413" y="1815253"/>
                  <a:pt x="47824" y="1843098"/>
                  <a:pt x="40640" y="1869440"/>
                </a:cubicBezTo>
                <a:cubicBezTo>
                  <a:pt x="37427" y="1881221"/>
                  <a:pt x="22715" y="1887946"/>
                  <a:pt x="20320" y="1899920"/>
                </a:cubicBezTo>
                <a:cubicBezTo>
                  <a:pt x="12322" y="1939909"/>
                  <a:pt x="14925" y="1981338"/>
                  <a:pt x="10160" y="2021840"/>
                </a:cubicBezTo>
                <a:cubicBezTo>
                  <a:pt x="8142" y="2038990"/>
                  <a:pt x="3387" y="2055707"/>
                  <a:pt x="0" y="2072640"/>
                </a:cubicBezTo>
                <a:cubicBezTo>
                  <a:pt x="3387" y="2153920"/>
                  <a:pt x="-956" y="2235892"/>
                  <a:pt x="10160" y="2316480"/>
                </a:cubicBezTo>
                <a:cubicBezTo>
                  <a:pt x="12858" y="2336042"/>
                  <a:pt x="31809" y="2349617"/>
                  <a:pt x="40640" y="2367280"/>
                </a:cubicBezTo>
                <a:cubicBezTo>
                  <a:pt x="55847" y="2397694"/>
                  <a:pt x="49367" y="2413781"/>
                  <a:pt x="60960" y="2448560"/>
                </a:cubicBezTo>
                <a:cubicBezTo>
                  <a:pt x="65749" y="2462928"/>
                  <a:pt x="74507" y="2475653"/>
                  <a:pt x="81280" y="2489200"/>
                </a:cubicBezTo>
                <a:cubicBezTo>
                  <a:pt x="77893" y="2607733"/>
                  <a:pt x="71120" y="2726218"/>
                  <a:pt x="71120" y="2844800"/>
                </a:cubicBezTo>
                <a:cubicBezTo>
                  <a:pt x="71120" y="2904721"/>
                  <a:pt x="76472" y="2944812"/>
                  <a:pt x="91440" y="2997200"/>
                </a:cubicBezTo>
                <a:cubicBezTo>
                  <a:pt x="94382" y="3007498"/>
                  <a:pt x="95659" y="3018769"/>
                  <a:pt x="101600" y="3027680"/>
                </a:cubicBezTo>
                <a:cubicBezTo>
                  <a:pt x="109570" y="3039635"/>
                  <a:pt x="121920" y="3048000"/>
                  <a:pt x="132080" y="3058160"/>
                </a:cubicBezTo>
                <a:cubicBezTo>
                  <a:pt x="135467" y="3075093"/>
                  <a:pt x="136177" y="3092791"/>
                  <a:pt x="142240" y="3108960"/>
                </a:cubicBezTo>
                <a:cubicBezTo>
                  <a:pt x="146527" y="3120393"/>
                  <a:pt x="158273" y="3128007"/>
                  <a:pt x="162560" y="3139440"/>
                </a:cubicBezTo>
                <a:cubicBezTo>
                  <a:pt x="177026" y="3178015"/>
                  <a:pt x="167264" y="3194444"/>
                  <a:pt x="182880" y="3230880"/>
                </a:cubicBezTo>
                <a:cubicBezTo>
                  <a:pt x="187690" y="3242103"/>
                  <a:pt x="197739" y="3250438"/>
                  <a:pt x="203200" y="3261360"/>
                </a:cubicBezTo>
                <a:cubicBezTo>
                  <a:pt x="211356" y="3277672"/>
                  <a:pt x="213854" y="3296694"/>
                  <a:pt x="223520" y="3312160"/>
                </a:cubicBezTo>
                <a:cubicBezTo>
                  <a:pt x="237489" y="3334511"/>
                  <a:pt x="263414" y="3348916"/>
                  <a:pt x="284480" y="3362960"/>
                </a:cubicBezTo>
                <a:cubicBezTo>
                  <a:pt x="321733" y="3418840"/>
                  <a:pt x="284480" y="3371427"/>
                  <a:pt x="335280" y="3413760"/>
                </a:cubicBezTo>
                <a:cubicBezTo>
                  <a:pt x="386017" y="3456041"/>
                  <a:pt x="342675" y="3436545"/>
                  <a:pt x="396240" y="3454400"/>
                </a:cubicBezTo>
                <a:cubicBezTo>
                  <a:pt x="467171" y="3525331"/>
                  <a:pt x="388583" y="3455830"/>
                  <a:pt x="457200" y="3495040"/>
                </a:cubicBezTo>
                <a:cubicBezTo>
                  <a:pt x="471902" y="3503441"/>
                  <a:pt x="483481" y="3516545"/>
                  <a:pt x="497840" y="3525520"/>
                </a:cubicBezTo>
                <a:cubicBezTo>
                  <a:pt x="510683" y="3533547"/>
                  <a:pt x="525493" y="3538048"/>
                  <a:pt x="538480" y="3545840"/>
                </a:cubicBezTo>
                <a:cubicBezTo>
                  <a:pt x="559421" y="3558405"/>
                  <a:pt x="599440" y="3586480"/>
                  <a:pt x="599440" y="3586480"/>
                </a:cubicBezTo>
                <a:cubicBezTo>
                  <a:pt x="658538" y="3684977"/>
                  <a:pt x="597755" y="3592981"/>
                  <a:pt x="670560" y="3677920"/>
                </a:cubicBezTo>
                <a:cubicBezTo>
                  <a:pt x="678507" y="3687191"/>
                  <a:pt x="682768" y="3699274"/>
                  <a:pt x="690880" y="3708400"/>
                </a:cubicBezTo>
                <a:cubicBezTo>
                  <a:pt x="709972" y="3729878"/>
                  <a:pt x="724578" y="3760273"/>
                  <a:pt x="751840" y="3769360"/>
                </a:cubicBezTo>
                <a:cubicBezTo>
                  <a:pt x="762000" y="3772747"/>
                  <a:pt x="772958" y="3774319"/>
                  <a:pt x="782320" y="3779520"/>
                </a:cubicBezTo>
                <a:cubicBezTo>
                  <a:pt x="803668" y="3791380"/>
                  <a:pt x="843280" y="3820160"/>
                  <a:pt x="843280" y="3820160"/>
                </a:cubicBezTo>
                <a:cubicBezTo>
                  <a:pt x="850053" y="3830320"/>
                  <a:pt x="854065" y="3843012"/>
                  <a:pt x="863600" y="3850640"/>
                </a:cubicBezTo>
                <a:cubicBezTo>
                  <a:pt x="871963" y="3857330"/>
                  <a:pt x="884501" y="3856011"/>
                  <a:pt x="894080" y="3860800"/>
                </a:cubicBezTo>
                <a:cubicBezTo>
                  <a:pt x="905002" y="3866261"/>
                  <a:pt x="913958" y="3875062"/>
                  <a:pt x="924560" y="3881120"/>
                </a:cubicBezTo>
                <a:cubicBezTo>
                  <a:pt x="949901" y="3895601"/>
                  <a:pt x="968423" y="3904166"/>
                  <a:pt x="995680" y="3911600"/>
                </a:cubicBezTo>
                <a:cubicBezTo>
                  <a:pt x="1113815" y="3943819"/>
                  <a:pt x="1041404" y="3923938"/>
                  <a:pt x="1168400" y="3942080"/>
                </a:cubicBezTo>
                <a:cubicBezTo>
                  <a:pt x="1185495" y="3944522"/>
                  <a:pt x="1202343" y="3948494"/>
                  <a:pt x="1219200" y="3952240"/>
                </a:cubicBezTo>
                <a:cubicBezTo>
                  <a:pt x="1232831" y="3955269"/>
                  <a:pt x="1245912" y="3961405"/>
                  <a:pt x="1259840" y="3962400"/>
                </a:cubicBezTo>
                <a:cubicBezTo>
                  <a:pt x="1340984" y="3968196"/>
                  <a:pt x="1422400" y="3969173"/>
                  <a:pt x="1503680" y="3972560"/>
                </a:cubicBezTo>
                <a:cubicBezTo>
                  <a:pt x="1524000" y="3979333"/>
                  <a:pt x="1543327" y="3990749"/>
                  <a:pt x="1564640" y="3992880"/>
                </a:cubicBezTo>
                <a:cubicBezTo>
                  <a:pt x="1713538" y="4007770"/>
                  <a:pt x="1632291" y="4000615"/>
                  <a:pt x="1808480" y="4013200"/>
                </a:cubicBezTo>
                <a:cubicBezTo>
                  <a:pt x="1855847" y="4028989"/>
                  <a:pt x="1833505" y="4023302"/>
                  <a:pt x="1899920" y="4033520"/>
                </a:cubicBezTo>
                <a:cubicBezTo>
                  <a:pt x="2020181" y="4052022"/>
                  <a:pt x="1986537" y="4044496"/>
                  <a:pt x="2164080" y="4053840"/>
                </a:cubicBezTo>
                <a:lnTo>
                  <a:pt x="2905760" y="4043680"/>
                </a:lnTo>
                <a:cubicBezTo>
                  <a:pt x="2939350" y="4041912"/>
                  <a:pt x="2935023" y="3999786"/>
                  <a:pt x="2946400" y="3982720"/>
                </a:cubicBezTo>
                <a:cubicBezTo>
                  <a:pt x="2970612" y="3946402"/>
                  <a:pt x="2978627" y="3951803"/>
                  <a:pt x="3017520" y="3942080"/>
                </a:cubicBezTo>
                <a:cubicBezTo>
                  <a:pt x="3031067" y="3931920"/>
                  <a:pt x="3048767" y="3925689"/>
                  <a:pt x="3058160" y="3911600"/>
                </a:cubicBezTo>
                <a:cubicBezTo>
                  <a:pt x="3115013" y="3826320"/>
                  <a:pt x="3037772" y="3872733"/>
                  <a:pt x="3108960" y="3789680"/>
                </a:cubicBezTo>
                <a:cubicBezTo>
                  <a:pt x="3115930" y="3781549"/>
                  <a:pt x="3129280" y="3782907"/>
                  <a:pt x="3139440" y="3779520"/>
                </a:cubicBezTo>
                <a:cubicBezTo>
                  <a:pt x="3156373" y="3765973"/>
                  <a:pt x="3174906" y="3754214"/>
                  <a:pt x="3190240" y="3738880"/>
                </a:cubicBezTo>
                <a:cubicBezTo>
                  <a:pt x="3262497" y="3666623"/>
                  <a:pt x="3143563" y="3759470"/>
                  <a:pt x="3230880" y="3657600"/>
                </a:cubicBezTo>
                <a:cubicBezTo>
                  <a:pt x="3240737" y="3646101"/>
                  <a:pt x="3257973" y="3644053"/>
                  <a:pt x="3271520" y="3637280"/>
                </a:cubicBezTo>
                <a:cubicBezTo>
                  <a:pt x="3307397" y="3583465"/>
                  <a:pt x="3285656" y="3625574"/>
                  <a:pt x="3302000" y="3535680"/>
                </a:cubicBezTo>
                <a:cubicBezTo>
                  <a:pt x="3308142" y="3501899"/>
                  <a:pt x="3321876" y="3465891"/>
                  <a:pt x="3332480" y="3434080"/>
                </a:cubicBezTo>
                <a:cubicBezTo>
                  <a:pt x="3335867" y="3423920"/>
                  <a:pt x="3336699" y="3412511"/>
                  <a:pt x="3342640" y="3403600"/>
                </a:cubicBezTo>
                <a:cubicBezTo>
                  <a:pt x="3349413" y="3393440"/>
                  <a:pt x="3357499" y="3384042"/>
                  <a:pt x="3362960" y="3373120"/>
                </a:cubicBezTo>
                <a:cubicBezTo>
                  <a:pt x="3367749" y="3363541"/>
                  <a:pt x="3367919" y="3352002"/>
                  <a:pt x="3373120" y="3342640"/>
                </a:cubicBezTo>
                <a:cubicBezTo>
                  <a:pt x="3384980" y="3321292"/>
                  <a:pt x="3400213" y="3302000"/>
                  <a:pt x="3413760" y="3281680"/>
                </a:cubicBezTo>
                <a:lnTo>
                  <a:pt x="3434080" y="3251200"/>
                </a:lnTo>
                <a:cubicBezTo>
                  <a:pt x="3440853" y="3224107"/>
                  <a:pt x="3444028" y="3195850"/>
                  <a:pt x="3454400" y="3169920"/>
                </a:cubicBezTo>
                <a:cubicBezTo>
                  <a:pt x="3467947" y="3136053"/>
                  <a:pt x="3486193" y="3103706"/>
                  <a:pt x="3495040" y="3068320"/>
                </a:cubicBezTo>
                <a:cubicBezTo>
                  <a:pt x="3505912" y="3024833"/>
                  <a:pt x="3506761" y="3024174"/>
                  <a:pt x="3515360" y="2976880"/>
                </a:cubicBezTo>
                <a:cubicBezTo>
                  <a:pt x="3519045" y="2956612"/>
                  <a:pt x="3521204" y="2936063"/>
                  <a:pt x="3525520" y="2915920"/>
                </a:cubicBezTo>
                <a:cubicBezTo>
                  <a:pt x="3531372" y="2888613"/>
                  <a:pt x="3540844" y="2862117"/>
                  <a:pt x="3545840" y="2834640"/>
                </a:cubicBezTo>
                <a:lnTo>
                  <a:pt x="3566160" y="2722880"/>
                </a:lnTo>
                <a:cubicBezTo>
                  <a:pt x="3569547" y="2648373"/>
                  <a:pt x="3570810" y="2573740"/>
                  <a:pt x="3576320" y="2499360"/>
                </a:cubicBezTo>
                <a:cubicBezTo>
                  <a:pt x="3577596" y="2482139"/>
                  <a:pt x="3578757" y="2464006"/>
                  <a:pt x="3586480" y="2448560"/>
                </a:cubicBezTo>
                <a:cubicBezTo>
                  <a:pt x="3592906" y="2435709"/>
                  <a:pt x="3607609" y="2428989"/>
                  <a:pt x="3616960" y="2418080"/>
                </a:cubicBezTo>
                <a:cubicBezTo>
                  <a:pt x="3627980" y="2405223"/>
                  <a:pt x="3637280" y="2390987"/>
                  <a:pt x="3647440" y="2377440"/>
                </a:cubicBezTo>
                <a:cubicBezTo>
                  <a:pt x="3667072" y="2318545"/>
                  <a:pt x="3656124" y="2321097"/>
                  <a:pt x="3698240" y="2286000"/>
                </a:cubicBezTo>
                <a:cubicBezTo>
                  <a:pt x="3707621" y="2278183"/>
                  <a:pt x="3718560" y="2272453"/>
                  <a:pt x="3728720" y="2265680"/>
                </a:cubicBezTo>
                <a:cubicBezTo>
                  <a:pt x="3755554" y="2185177"/>
                  <a:pt x="3745519" y="2225848"/>
                  <a:pt x="3759200" y="2143760"/>
                </a:cubicBezTo>
                <a:cubicBezTo>
                  <a:pt x="3755813" y="1994747"/>
                  <a:pt x="3755377" y="1845637"/>
                  <a:pt x="3749040" y="1696720"/>
                </a:cubicBezTo>
                <a:cubicBezTo>
                  <a:pt x="3748585" y="1686020"/>
                  <a:pt x="3743099" y="1676084"/>
                  <a:pt x="3738880" y="1666240"/>
                </a:cubicBezTo>
                <a:cubicBezTo>
                  <a:pt x="3732914" y="1652319"/>
                  <a:pt x="3723878" y="1639781"/>
                  <a:pt x="3718560" y="1625600"/>
                </a:cubicBezTo>
                <a:cubicBezTo>
                  <a:pt x="3690026" y="1549510"/>
                  <a:pt x="3734079" y="1619199"/>
                  <a:pt x="3677920" y="1544320"/>
                </a:cubicBezTo>
                <a:cubicBezTo>
                  <a:pt x="3656775" y="1459740"/>
                  <a:pt x="3682522" y="1543364"/>
                  <a:pt x="3647440" y="1473200"/>
                </a:cubicBezTo>
                <a:cubicBezTo>
                  <a:pt x="3610664" y="1399647"/>
                  <a:pt x="3673492" y="1496258"/>
                  <a:pt x="3627120" y="1391920"/>
                </a:cubicBezTo>
                <a:cubicBezTo>
                  <a:pt x="3620243" y="1376446"/>
                  <a:pt x="3606351" y="1365152"/>
                  <a:pt x="3596640" y="1351280"/>
                </a:cubicBezTo>
                <a:cubicBezTo>
                  <a:pt x="3582635" y="1331273"/>
                  <a:pt x="3569547" y="1310640"/>
                  <a:pt x="3556000" y="1290320"/>
                </a:cubicBezTo>
                <a:cubicBezTo>
                  <a:pt x="3549227" y="1266613"/>
                  <a:pt x="3544837" y="1242092"/>
                  <a:pt x="3535680" y="1219200"/>
                </a:cubicBezTo>
                <a:cubicBezTo>
                  <a:pt x="3531136" y="1207841"/>
                  <a:pt x="3487783" y="1152435"/>
                  <a:pt x="3484880" y="1148080"/>
                </a:cubicBezTo>
                <a:cubicBezTo>
                  <a:pt x="3473926" y="1131649"/>
                  <a:pt x="3464866" y="1114026"/>
                  <a:pt x="3454400" y="1097280"/>
                </a:cubicBezTo>
                <a:cubicBezTo>
                  <a:pt x="3447928" y="1086925"/>
                  <a:pt x="3439039" y="1077958"/>
                  <a:pt x="3434080" y="1066800"/>
                </a:cubicBezTo>
                <a:cubicBezTo>
                  <a:pt x="3425381" y="1047227"/>
                  <a:pt x="3425641" y="1023662"/>
                  <a:pt x="3413760" y="1005840"/>
                </a:cubicBezTo>
                <a:cubicBezTo>
                  <a:pt x="3400213" y="985520"/>
                  <a:pt x="3384042" y="966723"/>
                  <a:pt x="3373120" y="944880"/>
                </a:cubicBezTo>
                <a:cubicBezTo>
                  <a:pt x="3366347" y="931333"/>
                  <a:pt x="3362496" y="915875"/>
                  <a:pt x="3352800" y="904240"/>
                </a:cubicBezTo>
                <a:cubicBezTo>
                  <a:pt x="3344983" y="894859"/>
                  <a:pt x="3332922" y="889978"/>
                  <a:pt x="3322320" y="883920"/>
                </a:cubicBezTo>
                <a:cubicBezTo>
                  <a:pt x="3309170" y="876406"/>
                  <a:pt x="3295601" y="869566"/>
                  <a:pt x="3281680" y="863600"/>
                </a:cubicBezTo>
                <a:cubicBezTo>
                  <a:pt x="3265645" y="856728"/>
                  <a:pt x="3225484" y="845994"/>
                  <a:pt x="3210560" y="843280"/>
                </a:cubicBezTo>
                <a:cubicBezTo>
                  <a:pt x="3186999" y="838996"/>
                  <a:pt x="3163147" y="836507"/>
                  <a:pt x="3139440" y="833120"/>
                </a:cubicBezTo>
                <a:cubicBezTo>
                  <a:pt x="3122507" y="826347"/>
                  <a:pt x="3106071" y="818163"/>
                  <a:pt x="3088640" y="812800"/>
                </a:cubicBezTo>
                <a:cubicBezTo>
                  <a:pt x="3061948" y="804587"/>
                  <a:pt x="3007360" y="792480"/>
                  <a:pt x="3007360" y="792480"/>
                </a:cubicBezTo>
                <a:cubicBezTo>
                  <a:pt x="2997200" y="782320"/>
                  <a:pt x="2987918" y="771198"/>
                  <a:pt x="2976880" y="762000"/>
                </a:cubicBezTo>
                <a:cubicBezTo>
                  <a:pt x="2933287" y="725673"/>
                  <a:pt x="2956396" y="759772"/>
                  <a:pt x="2915920" y="711200"/>
                </a:cubicBezTo>
                <a:cubicBezTo>
                  <a:pt x="2881790" y="670244"/>
                  <a:pt x="2909229" y="680782"/>
                  <a:pt x="2854960" y="640080"/>
                </a:cubicBezTo>
                <a:cubicBezTo>
                  <a:pt x="2825008" y="617616"/>
                  <a:pt x="2814358" y="622679"/>
                  <a:pt x="2783840" y="609600"/>
                </a:cubicBezTo>
                <a:cubicBezTo>
                  <a:pt x="2769919" y="603634"/>
                  <a:pt x="2757262" y="594905"/>
                  <a:pt x="2743200" y="589280"/>
                </a:cubicBezTo>
                <a:cubicBezTo>
                  <a:pt x="2723313" y="581325"/>
                  <a:pt x="2700062" y="580841"/>
                  <a:pt x="2682240" y="568960"/>
                </a:cubicBezTo>
                <a:cubicBezTo>
                  <a:pt x="2672080" y="562187"/>
                  <a:pt x="2663344" y="552501"/>
                  <a:pt x="2651760" y="548640"/>
                </a:cubicBezTo>
                <a:cubicBezTo>
                  <a:pt x="2632217" y="542126"/>
                  <a:pt x="2611000" y="542520"/>
                  <a:pt x="2590800" y="538480"/>
                </a:cubicBezTo>
                <a:cubicBezTo>
                  <a:pt x="2537864" y="527893"/>
                  <a:pt x="2564869" y="531071"/>
                  <a:pt x="2519680" y="518160"/>
                </a:cubicBezTo>
                <a:cubicBezTo>
                  <a:pt x="2506254" y="514324"/>
                  <a:pt x="2492587" y="511387"/>
                  <a:pt x="2479040" y="508000"/>
                </a:cubicBezTo>
                <a:cubicBezTo>
                  <a:pt x="2468880" y="501227"/>
                  <a:pt x="2457194" y="496314"/>
                  <a:pt x="2448560" y="487680"/>
                </a:cubicBezTo>
                <a:cubicBezTo>
                  <a:pt x="2400599" y="439719"/>
                  <a:pt x="2451134" y="476300"/>
                  <a:pt x="2418080" y="426720"/>
                </a:cubicBezTo>
                <a:cubicBezTo>
                  <a:pt x="2410110" y="414765"/>
                  <a:pt x="2397760" y="406400"/>
                  <a:pt x="2387600" y="396240"/>
                </a:cubicBezTo>
                <a:cubicBezTo>
                  <a:pt x="2335176" y="238969"/>
                  <a:pt x="2395262" y="401404"/>
                  <a:pt x="2346960" y="304800"/>
                </a:cubicBezTo>
                <a:cubicBezTo>
                  <a:pt x="2342171" y="295221"/>
                  <a:pt x="2345983" y="279830"/>
                  <a:pt x="2336800" y="274320"/>
                </a:cubicBezTo>
                <a:cubicBezTo>
                  <a:pt x="2309250" y="257790"/>
                  <a:pt x="2276865" y="250141"/>
                  <a:pt x="2245360" y="243840"/>
                </a:cubicBezTo>
                <a:lnTo>
                  <a:pt x="2143760" y="223520"/>
                </a:lnTo>
                <a:cubicBezTo>
                  <a:pt x="2133600" y="216747"/>
                  <a:pt x="2124503" y="208010"/>
                  <a:pt x="2113280" y="203200"/>
                </a:cubicBezTo>
                <a:cubicBezTo>
                  <a:pt x="2067706" y="183668"/>
                  <a:pt x="2081703" y="202651"/>
                  <a:pt x="2042160" y="182880"/>
                </a:cubicBezTo>
                <a:cubicBezTo>
                  <a:pt x="1998593" y="161097"/>
                  <a:pt x="2021646" y="163538"/>
                  <a:pt x="1981200" y="132080"/>
                </a:cubicBezTo>
                <a:cubicBezTo>
                  <a:pt x="1961923" y="117087"/>
                  <a:pt x="1943408" y="99163"/>
                  <a:pt x="1920240" y="91440"/>
                </a:cubicBezTo>
                <a:cubicBezTo>
                  <a:pt x="1899920" y="84667"/>
                  <a:pt x="1877102" y="83001"/>
                  <a:pt x="1859280" y="71120"/>
                </a:cubicBezTo>
                <a:cubicBezTo>
                  <a:pt x="1849120" y="64347"/>
                  <a:pt x="1840023" y="55610"/>
                  <a:pt x="1828800" y="50800"/>
                </a:cubicBezTo>
                <a:cubicBezTo>
                  <a:pt x="1814198" y="44542"/>
                  <a:pt x="1748933" y="33373"/>
                  <a:pt x="1737360" y="30480"/>
                </a:cubicBezTo>
                <a:cubicBezTo>
                  <a:pt x="1705239" y="22450"/>
                  <a:pt x="1702137" y="14383"/>
                  <a:pt x="1666240" y="10160"/>
                </a:cubicBezTo>
                <a:cubicBezTo>
                  <a:pt x="1571049" y="-1039"/>
                  <a:pt x="1496907" y="1693"/>
                  <a:pt x="1463040" y="0"/>
                </a:cubicBezTo>
                <a:close/>
              </a:path>
            </a:pathLst>
          </a:custGeom>
          <a:solidFill>
            <a:srgbClr val="FCFDFE"/>
          </a:solidFill>
          <a:ln>
            <a:solidFill>
              <a:srgbClr val="DFE9F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1" name="フリーフォーム: 図形 10">
            <a:extLst>
              <a:ext uri="{FF2B5EF4-FFF2-40B4-BE49-F238E27FC236}">
                <a16:creationId xmlns:a16="http://schemas.microsoft.com/office/drawing/2014/main" id="{F059CA7A-E72A-635F-ACF8-253BA1337DBA}"/>
              </a:ext>
            </a:extLst>
          </p:cNvPr>
          <p:cNvSpPr/>
          <p:nvPr/>
        </p:nvSpPr>
        <p:spPr>
          <a:xfrm>
            <a:off x="1414577" y="2597263"/>
            <a:ext cx="735012" cy="2009775"/>
          </a:xfrm>
          <a:custGeom>
            <a:avLst/>
            <a:gdLst>
              <a:gd name="connsiteX0" fmla="*/ 535104 w 735129"/>
              <a:gd name="connsiteY0" fmla="*/ 0 h 2009775"/>
              <a:gd name="connsiteX1" fmla="*/ 535104 w 735129"/>
              <a:gd name="connsiteY1" fmla="*/ 0 h 2009775"/>
              <a:gd name="connsiteX2" fmla="*/ 430329 w 735129"/>
              <a:gd name="connsiteY2" fmla="*/ 76200 h 2009775"/>
              <a:gd name="connsiteX3" fmla="*/ 373179 w 735129"/>
              <a:gd name="connsiteY3" fmla="*/ 95250 h 2009775"/>
              <a:gd name="connsiteX4" fmla="*/ 154104 w 735129"/>
              <a:gd name="connsiteY4" fmla="*/ 266700 h 2009775"/>
              <a:gd name="connsiteX5" fmla="*/ 77904 w 735129"/>
              <a:gd name="connsiteY5" fmla="*/ 400050 h 2009775"/>
              <a:gd name="connsiteX6" fmla="*/ 11229 w 735129"/>
              <a:gd name="connsiteY6" fmla="*/ 495300 h 2009775"/>
              <a:gd name="connsiteX7" fmla="*/ 30279 w 735129"/>
              <a:gd name="connsiteY7" fmla="*/ 1228725 h 2009775"/>
              <a:gd name="connsiteX8" fmla="*/ 49329 w 735129"/>
              <a:gd name="connsiteY8" fmla="*/ 1257300 h 2009775"/>
              <a:gd name="connsiteX9" fmla="*/ 77904 w 735129"/>
              <a:gd name="connsiteY9" fmla="*/ 1304925 h 2009775"/>
              <a:gd name="connsiteX10" fmla="*/ 106479 w 735129"/>
              <a:gd name="connsiteY10" fmla="*/ 1343025 h 2009775"/>
              <a:gd name="connsiteX11" fmla="*/ 154104 w 735129"/>
              <a:gd name="connsiteY11" fmla="*/ 1409700 h 2009775"/>
              <a:gd name="connsiteX12" fmla="*/ 163629 w 735129"/>
              <a:gd name="connsiteY12" fmla="*/ 1438275 h 2009775"/>
              <a:gd name="connsiteX13" fmla="*/ 163629 w 735129"/>
              <a:gd name="connsiteY13" fmla="*/ 1704975 h 2009775"/>
              <a:gd name="connsiteX14" fmla="*/ 154104 w 735129"/>
              <a:gd name="connsiteY14" fmla="*/ 1838325 h 2009775"/>
              <a:gd name="connsiteX15" fmla="*/ 211254 w 735129"/>
              <a:gd name="connsiteY15" fmla="*/ 1885950 h 2009775"/>
              <a:gd name="connsiteX16" fmla="*/ 306504 w 735129"/>
              <a:gd name="connsiteY16" fmla="*/ 1971675 h 2009775"/>
              <a:gd name="connsiteX17" fmla="*/ 335079 w 735129"/>
              <a:gd name="connsiteY17" fmla="*/ 1990725 h 2009775"/>
              <a:gd name="connsiteX18" fmla="*/ 392229 w 735129"/>
              <a:gd name="connsiteY18" fmla="*/ 2009775 h 2009775"/>
              <a:gd name="connsiteX19" fmla="*/ 497004 w 735129"/>
              <a:gd name="connsiteY19" fmla="*/ 1990725 h 2009775"/>
              <a:gd name="connsiteX20" fmla="*/ 516054 w 735129"/>
              <a:gd name="connsiteY20" fmla="*/ 1962150 h 2009775"/>
              <a:gd name="connsiteX21" fmla="*/ 544629 w 735129"/>
              <a:gd name="connsiteY21" fmla="*/ 1933575 h 2009775"/>
              <a:gd name="connsiteX22" fmla="*/ 620829 w 735129"/>
              <a:gd name="connsiteY22" fmla="*/ 1847850 h 2009775"/>
              <a:gd name="connsiteX23" fmla="*/ 611304 w 735129"/>
              <a:gd name="connsiteY23" fmla="*/ 1695450 h 2009775"/>
              <a:gd name="connsiteX24" fmla="*/ 601779 w 735129"/>
              <a:gd name="connsiteY24" fmla="*/ 1657350 h 2009775"/>
              <a:gd name="connsiteX25" fmla="*/ 592254 w 735129"/>
              <a:gd name="connsiteY25" fmla="*/ 1609725 h 2009775"/>
              <a:gd name="connsiteX26" fmla="*/ 582729 w 735129"/>
              <a:gd name="connsiteY26" fmla="*/ 1524000 h 2009775"/>
              <a:gd name="connsiteX27" fmla="*/ 573204 w 735129"/>
              <a:gd name="connsiteY27" fmla="*/ 1476375 h 2009775"/>
              <a:gd name="connsiteX28" fmla="*/ 563679 w 735129"/>
              <a:gd name="connsiteY28" fmla="*/ 1409700 h 2009775"/>
              <a:gd name="connsiteX29" fmla="*/ 573204 w 735129"/>
              <a:gd name="connsiteY29" fmla="*/ 1266825 h 2009775"/>
              <a:gd name="connsiteX30" fmla="*/ 601779 w 735129"/>
              <a:gd name="connsiteY30" fmla="*/ 1238250 h 2009775"/>
              <a:gd name="connsiteX31" fmla="*/ 630354 w 735129"/>
              <a:gd name="connsiteY31" fmla="*/ 1162050 h 2009775"/>
              <a:gd name="connsiteX32" fmla="*/ 687504 w 735129"/>
              <a:gd name="connsiteY32" fmla="*/ 1076325 h 2009775"/>
              <a:gd name="connsiteX33" fmla="*/ 706554 w 735129"/>
              <a:gd name="connsiteY33" fmla="*/ 1047750 h 2009775"/>
              <a:gd name="connsiteX34" fmla="*/ 735129 w 735129"/>
              <a:gd name="connsiteY34" fmla="*/ 742950 h 2009775"/>
              <a:gd name="connsiteX35" fmla="*/ 725604 w 735129"/>
              <a:gd name="connsiteY35" fmla="*/ 571500 h 2009775"/>
              <a:gd name="connsiteX36" fmla="*/ 716079 w 735129"/>
              <a:gd name="connsiteY36" fmla="*/ 533400 h 2009775"/>
              <a:gd name="connsiteX37" fmla="*/ 687504 w 735129"/>
              <a:gd name="connsiteY37" fmla="*/ 447675 h 2009775"/>
              <a:gd name="connsiteX38" fmla="*/ 677979 w 735129"/>
              <a:gd name="connsiteY38" fmla="*/ 419100 h 2009775"/>
              <a:gd name="connsiteX39" fmla="*/ 658929 w 735129"/>
              <a:gd name="connsiteY39" fmla="*/ 342900 h 2009775"/>
              <a:gd name="connsiteX40" fmla="*/ 649404 w 735129"/>
              <a:gd name="connsiteY40" fmla="*/ 314325 h 2009775"/>
              <a:gd name="connsiteX41" fmla="*/ 639879 w 735129"/>
              <a:gd name="connsiteY41" fmla="*/ 276225 h 2009775"/>
              <a:gd name="connsiteX42" fmla="*/ 620829 w 735129"/>
              <a:gd name="connsiteY42" fmla="*/ 247650 h 2009775"/>
              <a:gd name="connsiteX43" fmla="*/ 592254 w 735129"/>
              <a:gd name="connsiteY43" fmla="*/ 180975 h 2009775"/>
              <a:gd name="connsiteX44" fmla="*/ 582729 w 735129"/>
              <a:gd name="connsiteY44" fmla="*/ 142875 h 2009775"/>
              <a:gd name="connsiteX45" fmla="*/ 563679 w 735129"/>
              <a:gd name="connsiteY45" fmla="*/ 85725 h 2009775"/>
              <a:gd name="connsiteX46" fmla="*/ 535104 w 735129"/>
              <a:gd name="connsiteY46" fmla="*/ 0 h 200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35129" h="2009775">
                <a:moveTo>
                  <a:pt x="535104" y="0"/>
                </a:moveTo>
                <a:lnTo>
                  <a:pt x="535104" y="0"/>
                </a:lnTo>
                <a:cubicBezTo>
                  <a:pt x="500179" y="25400"/>
                  <a:pt x="471298" y="62544"/>
                  <a:pt x="430329" y="76200"/>
                </a:cubicBezTo>
                <a:cubicBezTo>
                  <a:pt x="411279" y="82550"/>
                  <a:pt x="389887" y="84111"/>
                  <a:pt x="373179" y="95250"/>
                </a:cubicBezTo>
                <a:cubicBezTo>
                  <a:pt x="281814" y="156160"/>
                  <a:pt x="228639" y="183396"/>
                  <a:pt x="154104" y="266700"/>
                </a:cubicBezTo>
                <a:cubicBezTo>
                  <a:pt x="36911" y="397681"/>
                  <a:pt x="134880" y="305090"/>
                  <a:pt x="77904" y="400050"/>
                </a:cubicBezTo>
                <a:cubicBezTo>
                  <a:pt x="57964" y="433283"/>
                  <a:pt x="11229" y="495300"/>
                  <a:pt x="11229" y="495300"/>
                </a:cubicBezTo>
                <a:cubicBezTo>
                  <a:pt x="4527" y="830421"/>
                  <a:pt x="-18301" y="937247"/>
                  <a:pt x="30279" y="1228725"/>
                </a:cubicBezTo>
                <a:cubicBezTo>
                  <a:pt x="32161" y="1240017"/>
                  <a:pt x="43262" y="1247592"/>
                  <a:pt x="49329" y="1257300"/>
                </a:cubicBezTo>
                <a:cubicBezTo>
                  <a:pt x="59141" y="1272999"/>
                  <a:pt x="67635" y="1289521"/>
                  <a:pt x="77904" y="1304925"/>
                </a:cubicBezTo>
                <a:cubicBezTo>
                  <a:pt x="86710" y="1318134"/>
                  <a:pt x="97252" y="1330107"/>
                  <a:pt x="106479" y="1343025"/>
                </a:cubicBezTo>
                <a:cubicBezTo>
                  <a:pt x="176119" y="1440521"/>
                  <a:pt x="60717" y="1285184"/>
                  <a:pt x="154104" y="1409700"/>
                </a:cubicBezTo>
                <a:cubicBezTo>
                  <a:pt x="157279" y="1419225"/>
                  <a:pt x="160871" y="1428621"/>
                  <a:pt x="163629" y="1438275"/>
                </a:cubicBezTo>
                <a:cubicBezTo>
                  <a:pt x="191890" y="1537188"/>
                  <a:pt x="172309" y="1540058"/>
                  <a:pt x="163629" y="1704975"/>
                </a:cubicBezTo>
                <a:cubicBezTo>
                  <a:pt x="161287" y="1749477"/>
                  <a:pt x="157279" y="1793875"/>
                  <a:pt x="154104" y="1838325"/>
                </a:cubicBezTo>
                <a:cubicBezTo>
                  <a:pt x="223200" y="1855599"/>
                  <a:pt x="167671" y="1831472"/>
                  <a:pt x="211254" y="1885950"/>
                </a:cubicBezTo>
                <a:cubicBezTo>
                  <a:pt x="240972" y="1923097"/>
                  <a:pt x="269630" y="1945337"/>
                  <a:pt x="306504" y="1971675"/>
                </a:cubicBezTo>
                <a:cubicBezTo>
                  <a:pt x="315819" y="1978329"/>
                  <a:pt x="324618" y="1986076"/>
                  <a:pt x="335079" y="1990725"/>
                </a:cubicBezTo>
                <a:cubicBezTo>
                  <a:pt x="353429" y="1998880"/>
                  <a:pt x="392229" y="2009775"/>
                  <a:pt x="392229" y="2009775"/>
                </a:cubicBezTo>
                <a:cubicBezTo>
                  <a:pt x="427154" y="2003425"/>
                  <a:pt x="463872" y="2003468"/>
                  <a:pt x="497004" y="1990725"/>
                </a:cubicBezTo>
                <a:cubicBezTo>
                  <a:pt x="507689" y="1986616"/>
                  <a:pt x="508725" y="1970944"/>
                  <a:pt x="516054" y="1962150"/>
                </a:cubicBezTo>
                <a:cubicBezTo>
                  <a:pt x="524678" y="1951802"/>
                  <a:pt x="535759" y="1943712"/>
                  <a:pt x="544629" y="1933575"/>
                </a:cubicBezTo>
                <a:cubicBezTo>
                  <a:pt x="630939" y="1834935"/>
                  <a:pt x="535675" y="1933004"/>
                  <a:pt x="620829" y="1847850"/>
                </a:cubicBezTo>
                <a:cubicBezTo>
                  <a:pt x="617654" y="1797050"/>
                  <a:pt x="616369" y="1746097"/>
                  <a:pt x="611304" y="1695450"/>
                </a:cubicBezTo>
                <a:cubicBezTo>
                  <a:pt x="610001" y="1682424"/>
                  <a:pt x="604619" y="1670129"/>
                  <a:pt x="601779" y="1657350"/>
                </a:cubicBezTo>
                <a:cubicBezTo>
                  <a:pt x="598267" y="1641546"/>
                  <a:pt x="594544" y="1625752"/>
                  <a:pt x="592254" y="1609725"/>
                </a:cubicBezTo>
                <a:cubicBezTo>
                  <a:pt x="588188" y="1581263"/>
                  <a:pt x="586795" y="1552462"/>
                  <a:pt x="582729" y="1524000"/>
                </a:cubicBezTo>
                <a:cubicBezTo>
                  <a:pt x="580439" y="1507973"/>
                  <a:pt x="575866" y="1492344"/>
                  <a:pt x="573204" y="1476375"/>
                </a:cubicBezTo>
                <a:cubicBezTo>
                  <a:pt x="569513" y="1454230"/>
                  <a:pt x="566854" y="1431925"/>
                  <a:pt x="563679" y="1409700"/>
                </a:cubicBezTo>
                <a:cubicBezTo>
                  <a:pt x="566854" y="1362075"/>
                  <a:pt x="562850" y="1313419"/>
                  <a:pt x="573204" y="1266825"/>
                </a:cubicBezTo>
                <a:cubicBezTo>
                  <a:pt x="576126" y="1253675"/>
                  <a:pt x="593949" y="1249211"/>
                  <a:pt x="601779" y="1238250"/>
                </a:cubicBezTo>
                <a:cubicBezTo>
                  <a:pt x="659934" y="1156834"/>
                  <a:pt x="586730" y="1243066"/>
                  <a:pt x="630354" y="1162050"/>
                </a:cubicBezTo>
                <a:cubicBezTo>
                  <a:pt x="646636" y="1131812"/>
                  <a:pt x="668454" y="1104900"/>
                  <a:pt x="687504" y="1076325"/>
                </a:cubicBezTo>
                <a:lnTo>
                  <a:pt x="706554" y="1047750"/>
                </a:lnTo>
                <a:cubicBezTo>
                  <a:pt x="744101" y="897561"/>
                  <a:pt x="724514" y="997709"/>
                  <a:pt x="735129" y="742950"/>
                </a:cubicBezTo>
                <a:cubicBezTo>
                  <a:pt x="731954" y="685800"/>
                  <a:pt x="730786" y="628503"/>
                  <a:pt x="725604" y="571500"/>
                </a:cubicBezTo>
                <a:cubicBezTo>
                  <a:pt x="724419" y="558463"/>
                  <a:pt x="719929" y="545912"/>
                  <a:pt x="716079" y="533400"/>
                </a:cubicBezTo>
                <a:cubicBezTo>
                  <a:pt x="707221" y="504611"/>
                  <a:pt x="697029" y="476250"/>
                  <a:pt x="687504" y="447675"/>
                </a:cubicBezTo>
                <a:cubicBezTo>
                  <a:pt x="684329" y="438150"/>
                  <a:pt x="680414" y="428840"/>
                  <a:pt x="677979" y="419100"/>
                </a:cubicBezTo>
                <a:cubicBezTo>
                  <a:pt x="671629" y="393700"/>
                  <a:pt x="667208" y="367738"/>
                  <a:pt x="658929" y="342900"/>
                </a:cubicBezTo>
                <a:cubicBezTo>
                  <a:pt x="655754" y="333375"/>
                  <a:pt x="652162" y="323979"/>
                  <a:pt x="649404" y="314325"/>
                </a:cubicBezTo>
                <a:cubicBezTo>
                  <a:pt x="645808" y="301738"/>
                  <a:pt x="645036" y="288257"/>
                  <a:pt x="639879" y="276225"/>
                </a:cubicBezTo>
                <a:cubicBezTo>
                  <a:pt x="635370" y="265703"/>
                  <a:pt x="627179" y="257175"/>
                  <a:pt x="620829" y="247650"/>
                </a:cubicBezTo>
                <a:cubicBezTo>
                  <a:pt x="593483" y="138267"/>
                  <a:pt x="631721" y="273065"/>
                  <a:pt x="592254" y="180975"/>
                </a:cubicBezTo>
                <a:cubicBezTo>
                  <a:pt x="587097" y="168943"/>
                  <a:pt x="586491" y="155414"/>
                  <a:pt x="582729" y="142875"/>
                </a:cubicBezTo>
                <a:cubicBezTo>
                  <a:pt x="576959" y="123641"/>
                  <a:pt x="569449" y="104959"/>
                  <a:pt x="563679" y="85725"/>
                </a:cubicBezTo>
                <a:cubicBezTo>
                  <a:pt x="553384" y="51408"/>
                  <a:pt x="539867" y="14288"/>
                  <a:pt x="535104" y="0"/>
                </a:cubicBezTo>
                <a:close/>
              </a:path>
            </a:pathLst>
          </a:custGeom>
          <a:solidFill>
            <a:srgbClr val="D1DF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3" name="フリーフォーム: 図形 12">
            <a:extLst>
              <a:ext uri="{FF2B5EF4-FFF2-40B4-BE49-F238E27FC236}">
                <a16:creationId xmlns:a16="http://schemas.microsoft.com/office/drawing/2014/main" id="{D7B48A36-269D-B82D-688B-0A521FA1A592}"/>
              </a:ext>
            </a:extLst>
          </p:cNvPr>
          <p:cNvSpPr/>
          <p:nvPr/>
        </p:nvSpPr>
        <p:spPr>
          <a:xfrm>
            <a:off x="3006839" y="3344976"/>
            <a:ext cx="1135063" cy="2333625"/>
          </a:xfrm>
          <a:custGeom>
            <a:avLst/>
            <a:gdLst>
              <a:gd name="connsiteX0" fmla="*/ 1115767 w 1134817"/>
              <a:gd name="connsiteY0" fmla="*/ 0 h 2333625"/>
              <a:gd name="connsiteX1" fmla="*/ 1115767 w 1134817"/>
              <a:gd name="connsiteY1" fmla="*/ 0 h 2333625"/>
              <a:gd name="connsiteX2" fmla="*/ 1125292 w 1134817"/>
              <a:gd name="connsiteY2" fmla="*/ 457200 h 2333625"/>
              <a:gd name="connsiteX3" fmla="*/ 1134817 w 1134817"/>
              <a:gd name="connsiteY3" fmla="*/ 781050 h 2333625"/>
              <a:gd name="connsiteX4" fmla="*/ 1115767 w 1134817"/>
              <a:gd name="connsiteY4" fmla="*/ 876300 h 2333625"/>
              <a:gd name="connsiteX5" fmla="*/ 1077667 w 1134817"/>
              <a:gd name="connsiteY5" fmla="*/ 952500 h 2333625"/>
              <a:gd name="connsiteX6" fmla="*/ 1039567 w 1134817"/>
              <a:gd name="connsiteY6" fmla="*/ 990600 h 2333625"/>
              <a:gd name="connsiteX7" fmla="*/ 991942 w 1134817"/>
              <a:gd name="connsiteY7" fmla="*/ 1085850 h 2333625"/>
              <a:gd name="connsiteX8" fmla="*/ 972892 w 1134817"/>
              <a:gd name="connsiteY8" fmla="*/ 1123950 h 2333625"/>
              <a:gd name="connsiteX9" fmla="*/ 963367 w 1134817"/>
              <a:gd name="connsiteY9" fmla="*/ 1219200 h 2333625"/>
              <a:gd name="connsiteX10" fmla="*/ 887167 w 1134817"/>
              <a:gd name="connsiteY10" fmla="*/ 1409700 h 2333625"/>
              <a:gd name="connsiteX11" fmla="*/ 868117 w 1134817"/>
              <a:gd name="connsiteY11" fmla="*/ 1438275 h 2333625"/>
              <a:gd name="connsiteX12" fmla="*/ 849067 w 1134817"/>
              <a:gd name="connsiteY12" fmla="*/ 1476375 h 2333625"/>
              <a:gd name="connsiteX13" fmla="*/ 744292 w 1134817"/>
              <a:gd name="connsiteY13" fmla="*/ 1543050 h 2333625"/>
              <a:gd name="connsiteX14" fmla="*/ 658567 w 1134817"/>
              <a:gd name="connsiteY14" fmla="*/ 1695450 h 2333625"/>
              <a:gd name="connsiteX15" fmla="*/ 582367 w 1134817"/>
              <a:gd name="connsiteY15" fmla="*/ 1800225 h 2333625"/>
              <a:gd name="connsiteX16" fmla="*/ 553792 w 1134817"/>
              <a:gd name="connsiteY16" fmla="*/ 1838325 h 2333625"/>
              <a:gd name="connsiteX17" fmla="*/ 525217 w 1134817"/>
              <a:gd name="connsiteY17" fmla="*/ 1885950 h 2333625"/>
              <a:gd name="connsiteX18" fmla="*/ 496642 w 1134817"/>
              <a:gd name="connsiteY18" fmla="*/ 1914525 h 2333625"/>
              <a:gd name="connsiteX19" fmla="*/ 477592 w 1134817"/>
              <a:gd name="connsiteY19" fmla="*/ 1943100 h 2333625"/>
              <a:gd name="connsiteX20" fmla="*/ 439492 w 1134817"/>
              <a:gd name="connsiteY20" fmla="*/ 1971675 h 2333625"/>
              <a:gd name="connsiteX21" fmla="*/ 382342 w 1134817"/>
              <a:gd name="connsiteY21" fmla="*/ 2009775 h 2333625"/>
              <a:gd name="connsiteX22" fmla="*/ 363292 w 1134817"/>
              <a:gd name="connsiteY22" fmla="*/ 2038350 h 2333625"/>
              <a:gd name="connsiteX23" fmla="*/ 296617 w 1134817"/>
              <a:gd name="connsiteY23" fmla="*/ 2095500 h 2333625"/>
              <a:gd name="connsiteX24" fmla="*/ 268042 w 1134817"/>
              <a:gd name="connsiteY24" fmla="*/ 2143125 h 2333625"/>
              <a:gd name="connsiteX25" fmla="*/ 229942 w 1134817"/>
              <a:gd name="connsiteY25" fmla="*/ 2171700 h 2333625"/>
              <a:gd name="connsiteX26" fmla="*/ 172792 w 1134817"/>
              <a:gd name="connsiteY26" fmla="*/ 2228850 h 2333625"/>
              <a:gd name="connsiteX27" fmla="*/ 144217 w 1134817"/>
              <a:gd name="connsiteY27" fmla="*/ 2247900 h 2333625"/>
              <a:gd name="connsiteX28" fmla="*/ 115642 w 1134817"/>
              <a:gd name="connsiteY28" fmla="*/ 2276475 h 2333625"/>
              <a:gd name="connsiteX29" fmla="*/ 77542 w 1134817"/>
              <a:gd name="connsiteY29" fmla="*/ 2324100 h 2333625"/>
              <a:gd name="connsiteX30" fmla="*/ 39442 w 1134817"/>
              <a:gd name="connsiteY30" fmla="*/ 2333625 h 2333625"/>
              <a:gd name="connsiteX31" fmla="*/ 1342 w 1134817"/>
              <a:gd name="connsiteY31" fmla="*/ 2314575 h 2333625"/>
              <a:gd name="connsiteX32" fmla="*/ 10867 w 1134817"/>
              <a:gd name="connsiteY32" fmla="*/ 2286000 h 2333625"/>
              <a:gd name="connsiteX33" fmla="*/ 29917 w 1134817"/>
              <a:gd name="connsiteY33" fmla="*/ 2238375 h 2333625"/>
              <a:gd name="connsiteX34" fmla="*/ 68017 w 1134817"/>
              <a:gd name="connsiteY34" fmla="*/ 2162175 h 2333625"/>
              <a:gd name="connsiteX35" fmla="*/ 106117 w 1134817"/>
              <a:gd name="connsiteY35" fmla="*/ 2047875 h 2333625"/>
              <a:gd name="connsiteX36" fmla="*/ 115642 w 1134817"/>
              <a:gd name="connsiteY36" fmla="*/ 2009775 h 2333625"/>
              <a:gd name="connsiteX37" fmla="*/ 144217 w 1134817"/>
              <a:gd name="connsiteY37" fmla="*/ 1962150 h 2333625"/>
              <a:gd name="connsiteX38" fmla="*/ 172792 w 1134817"/>
              <a:gd name="connsiteY38" fmla="*/ 1876425 h 2333625"/>
              <a:gd name="connsiteX39" fmla="*/ 182317 w 1134817"/>
              <a:gd name="connsiteY39" fmla="*/ 1743075 h 2333625"/>
              <a:gd name="connsiteX40" fmla="*/ 201367 w 1134817"/>
              <a:gd name="connsiteY40" fmla="*/ 1685925 h 2333625"/>
              <a:gd name="connsiteX41" fmla="*/ 229942 w 1134817"/>
              <a:gd name="connsiteY41" fmla="*/ 1571625 h 2333625"/>
              <a:gd name="connsiteX42" fmla="*/ 258517 w 1134817"/>
              <a:gd name="connsiteY42" fmla="*/ 1485900 h 2333625"/>
              <a:gd name="connsiteX43" fmla="*/ 268042 w 1134817"/>
              <a:gd name="connsiteY43" fmla="*/ 1343025 h 2333625"/>
              <a:gd name="connsiteX44" fmla="*/ 287092 w 1134817"/>
              <a:gd name="connsiteY44" fmla="*/ 1314450 h 2333625"/>
              <a:gd name="connsiteX45" fmla="*/ 363292 w 1134817"/>
              <a:gd name="connsiteY45" fmla="*/ 1219200 h 2333625"/>
              <a:gd name="connsiteX46" fmla="*/ 391867 w 1134817"/>
              <a:gd name="connsiteY46" fmla="*/ 1152525 h 2333625"/>
              <a:gd name="connsiteX47" fmla="*/ 401392 w 1134817"/>
              <a:gd name="connsiteY47" fmla="*/ 1123950 h 2333625"/>
              <a:gd name="connsiteX48" fmla="*/ 439492 w 1134817"/>
              <a:gd name="connsiteY48" fmla="*/ 1066800 h 2333625"/>
              <a:gd name="connsiteX49" fmla="*/ 468067 w 1134817"/>
              <a:gd name="connsiteY49" fmla="*/ 1009650 h 2333625"/>
              <a:gd name="connsiteX50" fmla="*/ 506167 w 1134817"/>
              <a:gd name="connsiteY50" fmla="*/ 971550 h 2333625"/>
              <a:gd name="connsiteX51" fmla="*/ 553792 w 1134817"/>
              <a:gd name="connsiteY51" fmla="*/ 904875 h 2333625"/>
              <a:gd name="connsiteX52" fmla="*/ 677617 w 1134817"/>
              <a:gd name="connsiteY52" fmla="*/ 800100 h 2333625"/>
              <a:gd name="connsiteX53" fmla="*/ 706192 w 1134817"/>
              <a:gd name="connsiteY53" fmla="*/ 790575 h 2333625"/>
              <a:gd name="connsiteX54" fmla="*/ 734767 w 1134817"/>
              <a:gd name="connsiteY54" fmla="*/ 771525 h 2333625"/>
              <a:gd name="connsiteX55" fmla="*/ 810967 w 1134817"/>
              <a:gd name="connsiteY55" fmla="*/ 733425 h 2333625"/>
              <a:gd name="connsiteX56" fmla="*/ 877642 w 1134817"/>
              <a:gd name="connsiteY56" fmla="*/ 666750 h 2333625"/>
              <a:gd name="connsiteX57" fmla="*/ 906217 w 1134817"/>
              <a:gd name="connsiteY57" fmla="*/ 638175 h 2333625"/>
              <a:gd name="connsiteX58" fmla="*/ 915742 w 1134817"/>
              <a:gd name="connsiteY58" fmla="*/ 590550 h 2333625"/>
              <a:gd name="connsiteX59" fmla="*/ 934792 w 1134817"/>
              <a:gd name="connsiteY59" fmla="*/ 514350 h 2333625"/>
              <a:gd name="connsiteX60" fmla="*/ 972892 w 1134817"/>
              <a:gd name="connsiteY60" fmla="*/ 285750 h 2333625"/>
              <a:gd name="connsiteX61" fmla="*/ 982417 w 1134817"/>
              <a:gd name="connsiteY61" fmla="*/ 228600 h 2333625"/>
              <a:gd name="connsiteX62" fmla="*/ 1001467 w 1134817"/>
              <a:gd name="connsiteY62" fmla="*/ 200025 h 2333625"/>
              <a:gd name="connsiteX63" fmla="*/ 1010992 w 1134817"/>
              <a:gd name="connsiteY63" fmla="*/ 161925 h 2333625"/>
              <a:gd name="connsiteX64" fmla="*/ 1030042 w 1134817"/>
              <a:gd name="connsiteY64" fmla="*/ 133350 h 2333625"/>
              <a:gd name="connsiteX65" fmla="*/ 1039567 w 1134817"/>
              <a:gd name="connsiteY65" fmla="*/ 104775 h 2333625"/>
              <a:gd name="connsiteX66" fmla="*/ 1087192 w 1134817"/>
              <a:gd name="connsiteY66" fmla="*/ 47625 h 2333625"/>
              <a:gd name="connsiteX67" fmla="*/ 1115767 w 1134817"/>
              <a:gd name="connsiteY67" fmla="*/ 0 h 233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134817" h="2333625">
                <a:moveTo>
                  <a:pt x="1115767" y="0"/>
                </a:moveTo>
                <a:lnTo>
                  <a:pt x="1115767" y="0"/>
                </a:lnTo>
                <a:cubicBezTo>
                  <a:pt x="1118942" y="152400"/>
                  <a:pt x="1121575" y="304812"/>
                  <a:pt x="1125292" y="457200"/>
                </a:cubicBezTo>
                <a:cubicBezTo>
                  <a:pt x="1127925" y="565165"/>
                  <a:pt x="1134817" y="673053"/>
                  <a:pt x="1134817" y="781050"/>
                </a:cubicBezTo>
                <a:cubicBezTo>
                  <a:pt x="1134817" y="816087"/>
                  <a:pt x="1127497" y="845021"/>
                  <a:pt x="1115767" y="876300"/>
                </a:cubicBezTo>
                <a:cubicBezTo>
                  <a:pt x="1104525" y="906278"/>
                  <a:pt x="1098127" y="928630"/>
                  <a:pt x="1077667" y="952500"/>
                </a:cubicBezTo>
                <a:cubicBezTo>
                  <a:pt x="1065978" y="966137"/>
                  <a:pt x="1049279" y="975492"/>
                  <a:pt x="1039567" y="990600"/>
                </a:cubicBezTo>
                <a:cubicBezTo>
                  <a:pt x="1020371" y="1020460"/>
                  <a:pt x="1007817" y="1054100"/>
                  <a:pt x="991942" y="1085850"/>
                </a:cubicBezTo>
                <a:lnTo>
                  <a:pt x="972892" y="1123950"/>
                </a:lnTo>
                <a:cubicBezTo>
                  <a:pt x="969717" y="1155700"/>
                  <a:pt x="970439" y="1188085"/>
                  <a:pt x="963367" y="1219200"/>
                </a:cubicBezTo>
                <a:cubicBezTo>
                  <a:pt x="947115" y="1290709"/>
                  <a:pt x="921429" y="1346887"/>
                  <a:pt x="887167" y="1409700"/>
                </a:cubicBezTo>
                <a:cubicBezTo>
                  <a:pt x="881685" y="1419750"/>
                  <a:pt x="873797" y="1428336"/>
                  <a:pt x="868117" y="1438275"/>
                </a:cubicBezTo>
                <a:cubicBezTo>
                  <a:pt x="861072" y="1450603"/>
                  <a:pt x="859906" y="1467203"/>
                  <a:pt x="849067" y="1476375"/>
                </a:cubicBezTo>
                <a:cubicBezTo>
                  <a:pt x="817465" y="1503115"/>
                  <a:pt x="744292" y="1543050"/>
                  <a:pt x="744292" y="1543050"/>
                </a:cubicBezTo>
                <a:cubicBezTo>
                  <a:pt x="715717" y="1593850"/>
                  <a:pt x="692849" y="1648313"/>
                  <a:pt x="658567" y="1695450"/>
                </a:cubicBezTo>
                <a:lnTo>
                  <a:pt x="582367" y="1800225"/>
                </a:lnTo>
                <a:cubicBezTo>
                  <a:pt x="572979" y="1813027"/>
                  <a:pt x="561960" y="1824712"/>
                  <a:pt x="553792" y="1838325"/>
                </a:cubicBezTo>
                <a:cubicBezTo>
                  <a:pt x="544267" y="1854200"/>
                  <a:pt x="536325" y="1871139"/>
                  <a:pt x="525217" y="1885950"/>
                </a:cubicBezTo>
                <a:cubicBezTo>
                  <a:pt x="517135" y="1896726"/>
                  <a:pt x="505266" y="1904177"/>
                  <a:pt x="496642" y="1914525"/>
                </a:cubicBezTo>
                <a:cubicBezTo>
                  <a:pt x="489313" y="1923319"/>
                  <a:pt x="485687" y="1935005"/>
                  <a:pt x="477592" y="1943100"/>
                </a:cubicBezTo>
                <a:cubicBezTo>
                  <a:pt x="466367" y="1954325"/>
                  <a:pt x="451545" y="1961344"/>
                  <a:pt x="439492" y="1971675"/>
                </a:cubicBezTo>
                <a:cubicBezTo>
                  <a:pt x="394088" y="2010593"/>
                  <a:pt x="430948" y="1993573"/>
                  <a:pt x="382342" y="2009775"/>
                </a:cubicBezTo>
                <a:cubicBezTo>
                  <a:pt x="375992" y="2019300"/>
                  <a:pt x="371387" y="2030255"/>
                  <a:pt x="363292" y="2038350"/>
                </a:cubicBezTo>
                <a:cubicBezTo>
                  <a:pt x="298444" y="2103198"/>
                  <a:pt x="376275" y="1993083"/>
                  <a:pt x="296617" y="2095500"/>
                </a:cubicBezTo>
                <a:cubicBezTo>
                  <a:pt x="285251" y="2110113"/>
                  <a:pt x="280233" y="2129192"/>
                  <a:pt x="268042" y="2143125"/>
                </a:cubicBezTo>
                <a:cubicBezTo>
                  <a:pt x="257588" y="2155072"/>
                  <a:pt x="241742" y="2161080"/>
                  <a:pt x="229942" y="2171700"/>
                </a:cubicBezTo>
                <a:cubicBezTo>
                  <a:pt x="209917" y="2189722"/>
                  <a:pt x="195208" y="2213906"/>
                  <a:pt x="172792" y="2228850"/>
                </a:cubicBezTo>
                <a:cubicBezTo>
                  <a:pt x="163267" y="2235200"/>
                  <a:pt x="153011" y="2240571"/>
                  <a:pt x="144217" y="2247900"/>
                </a:cubicBezTo>
                <a:cubicBezTo>
                  <a:pt x="133869" y="2256524"/>
                  <a:pt x="124512" y="2266338"/>
                  <a:pt x="115642" y="2276475"/>
                </a:cubicBezTo>
                <a:cubicBezTo>
                  <a:pt x="102255" y="2291775"/>
                  <a:pt x="93806" y="2311902"/>
                  <a:pt x="77542" y="2324100"/>
                </a:cubicBezTo>
                <a:cubicBezTo>
                  <a:pt x="67069" y="2331955"/>
                  <a:pt x="52142" y="2330450"/>
                  <a:pt x="39442" y="2333625"/>
                </a:cubicBezTo>
                <a:cubicBezTo>
                  <a:pt x="26742" y="2327275"/>
                  <a:pt x="8647" y="2326751"/>
                  <a:pt x="1342" y="2314575"/>
                </a:cubicBezTo>
                <a:cubicBezTo>
                  <a:pt x="-3824" y="2305966"/>
                  <a:pt x="7342" y="2295401"/>
                  <a:pt x="10867" y="2286000"/>
                </a:cubicBezTo>
                <a:cubicBezTo>
                  <a:pt x="16870" y="2269991"/>
                  <a:pt x="22752" y="2253899"/>
                  <a:pt x="29917" y="2238375"/>
                </a:cubicBezTo>
                <a:cubicBezTo>
                  <a:pt x="41817" y="2212591"/>
                  <a:pt x="57470" y="2188542"/>
                  <a:pt x="68017" y="2162175"/>
                </a:cubicBezTo>
                <a:cubicBezTo>
                  <a:pt x="82932" y="2124887"/>
                  <a:pt x="94138" y="2086208"/>
                  <a:pt x="106117" y="2047875"/>
                </a:cubicBezTo>
                <a:cubicBezTo>
                  <a:pt x="110022" y="2035380"/>
                  <a:pt x="110325" y="2021738"/>
                  <a:pt x="115642" y="2009775"/>
                </a:cubicBezTo>
                <a:cubicBezTo>
                  <a:pt x="123161" y="1992857"/>
                  <a:pt x="135938" y="1978709"/>
                  <a:pt x="144217" y="1962150"/>
                </a:cubicBezTo>
                <a:cubicBezTo>
                  <a:pt x="162151" y="1926282"/>
                  <a:pt x="163697" y="1912805"/>
                  <a:pt x="172792" y="1876425"/>
                </a:cubicBezTo>
                <a:cubicBezTo>
                  <a:pt x="175967" y="1831975"/>
                  <a:pt x="175706" y="1787145"/>
                  <a:pt x="182317" y="1743075"/>
                </a:cubicBezTo>
                <a:cubicBezTo>
                  <a:pt x="185296" y="1723217"/>
                  <a:pt x="197429" y="1705616"/>
                  <a:pt x="201367" y="1685925"/>
                </a:cubicBezTo>
                <a:cubicBezTo>
                  <a:pt x="223654" y="1574490"/>
                  <a:pt x="194696" y="1712610"/>
                  <a:pt x="229942" y="1571625"/>
                </a:cubicBezTo>
                <a:cubicBezTo>
                  <a:pt x="248406" y="1497767"/>
                  <a:pt x="226829" y="1549277"/>
                  <a:pt x="258517" y="1485900"/>
                </a:cubicBezTo>
                <a:cubicBezTo>
                  <a:pt x="261692" y="1438275"/>
                  <a:pt x="260195" y="1390106"/>
                  <a:pt x="268042" y="1343025"/>
                </a:cubicBezTo>
                <a:cubicBezTo>
                  <a:pt x="269924" y="1331733"/>
                  <a:pt x="281972" y="1324689"/>
                  <a:pt x="287092" y="1314450"/>
                </a:cubicBezTo>
                <a:cubicBezTo>
                  <a:pt x="326021" y="1236593"/>
                  <a:pt x="228585" y="1353907"/>
                  <a:pt x="363292" y="1219200"/>
                </a:cubicBezTo>
                <a:cubicBezTo>
                  <a:pt x="372817" y="1196975"/>
                  <a:pt x="382887" y="1174976"/>
                  <a:pt x="391867" y="1152525"/>
                </a:cubicBezTo>
                <a:cubicBezTo>
                  <a:pt x="395596" y="1143203"/>
                  <a:pt x="396516" y="1132727"/>
                  <a:pt x="401392" y="1123950"/>
                </a:cubicBezTo>
                <a:cubicBezTo>
                  <a:pt x="412511" y="1103936"/>
                  <a:pt x="428373" y="1086814"/>
                  <a:pt x="439492" y="1066800"/>
                </a:cubicBezTo>
                <a:cubicBezTo>
                  <a:pt x="466179" y="1018763"/>
                  <a:pt x="428008" y="1056386"/>
                  <a:pt x="468067" y="1009650"/>
                </a:cubicBezTo>
                <a:cubicBezTo>
                  <a:pt x="479756" y="996013"/>
                  <a:pt x="494478" y="985187"/>
                  <a:pt x="506167" y="971550"/>
                </a:cubicBezTo>
                <a:cubicBezTo>
                  <a:pt x="583847" y="880924"/>
                  <a:pt x="449255" y="1019865"/>
                  <a:pt x="553792" y="904875"/>
                </a:cubicBezTo>
                <a:cubicBezTo>
                  <a:pt x="576127" y="880306"/>
                  <a:pt x="638406" y="813170"/>
                  <a:pt x="677617" y="800100"/>
                </a:cubicBezTo>
                <a:cubicBezTo>
                  <a:pt x="687142" y="796925"/>
                  <a:pt x="697212" y="795065"/>
                  <a:pt x="706192" y="790575"/>
                </a:cubicBezTo>
                <a:cubicBezTo>
                  <a:pt x="716431" y="785455"/>
                  <a:pt x="724528" y="776645"/>
                  <a:pt x="734767" y="771525"/>
                </a:cubicBezTo>
                <a:cubicBezTo>
                  <a:pt x="770294" y="753762"/>
                  <a:pt x="783382" y="758251"/>
                  <a:pt x="810967" y="733425"/>
                </a:cubicBezTo>
                <a:cubicBezTo>
                  <a:pt x="834329" y="712399"/>
                  <a:pt x="855417" y="688975"/>
                  <a:pt x="877642" y="666750"/>
                </a:cubicBezTo>
                <a:lnTo>
                  <a:pt x="906217" y="638175"/>
                </a:lnTo>
                <a:cubicBezTo>
                  <a:pt x="909392" y="622300"/>
                  <a:pt x="912102" y="606325"/>
                  <a:pt x="915742" y="590550"/>
                </a:cubicBezTo>
                <a:cubicBezTo>
                  <a:pt x="921629" y="565039"/>
                  <a:pt x="934792" y="514350"/>
                  <a:pt x="934792" y="514350"/>
                </a:cubicBezTo>
                <a:cubicBezTo>
                  <a:pt x="955255" y="309721"/>
                  <a:pt x="925302" y="380929"/>
                  <a:pt x="972892" y="285750"/>
                </a:cubicBezTo>
                <a:cubicBezTo>
                  <a:pt x="976067" y="266700"/>
                  <a:pt x="976310" y="246922"/>
                  <a:pt x="982417" y="228600"/>
                </a:cubicBezTo>
                <a:cubicBezTo>
                  <a:pt x="986037" y="217740"/>
                  <a:pt x="996958" y="210547"/>
                  <a:pt x="1001467" y="200025"/>
                </a:cubicBezTo>
                <a:cubicBezTo>
                  <a:pt x="1006624" y="187993"/>
                  <a:pt x="1005835" y="173957"/>
                  <a:pt x="1010992" y="161925"/>
                </a:cubicBezTo>
                <a:cubicBezTo>
                  <a:pt x="1015501" y="151403"/>
                  <a:pt x="1024922" y="143589"/>
                  <a:pt x="1030042" y="133350"/>
                </a:cubicBezTo>
                <a:cubicBezTo>
                  <a:pt x="1034532" y="124370"/>
                  <a:pt x="1035077" y="113755"/>
                  <a:pt x="1039567" y="104775"/>
                </a:cubicBezTo>
                <a:cubicBezTo>
                  <a:pt x="1047713" y="88483"/>
                  <a:pt x="1072145" y="56653"/>
                  <a:pt x="1087192" y="47625"/>
                </a:cubicBezTo>
                <a:cubicBezTo>
                  <a:pt x="1092637" y="44358"/>
                  <a:pt x="1111004" y="7938"/>
                  <a:pt x="1115767" y="0"/>
                </a:cubicBezTo>
                <a:close/>
              </a:path>
            </a:pathLst>
          </a:custGeom>
          <a:solidFill>
            <a:srgbClr val="BED3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4" name="フリーフォーム: 図形 13">
            <a:extLst>
              <a:ext uri="{FF2B5EF4-FFF2-40B4-BE49-F238E27FC236}">
                <a16:creationId xmlns:a16="http://schemas.microsoft.com/office/drawing/2014/main" id="{BA8B53B7-A430-16A8-7292-861D94485C4B}"/>
              </a:ext>
            </a:extLst>
          </p:cNvPr>
          <p:cNvSpPr/>
          <p:nvPr/>
        </p:nvSpPr>
        <p:spPr>
          <a:xfrm rot="2012491">
            <a:off x="600189" y="4873738"/>
            <a:ext cx="2162175" cy="614363"/>
          </a:xfrm>
          <a:custGeom>
            <a:avLst/>
            <a:gdLst>
              <a:gd name="connsiteX0" fmla="*/ 57321 w 2163352"/>
              <a:gd name="connsiteY0" fmla="*/ 0 h 614493"/>
              <a:gd name="connsiteX1" fmla="*/ 57321 w 2163352"/>
              <a:gd name="connsiteY1" fmla="*/ 0 h 614493"/>
              <a:gd name="connsiteX2" fmla="*/ 95421 w 2163352"/>
              <a:gd name="connsiteY2" fmla="*/ 76200 h 614493"/>
              <a:gd name="connsiteX3" fmla="*/ 133521 w 2163352"/>
              <a:gd name="connsiteY3" fmla="*/ 114300 h 614493"/>
              <a:gd name="connsiteX4" fmla="*/ 247821 w 2163352"/>
              <a:gd name="connsiteY4" fmla="*/ 200025 h 614493"/>
              <a:gd name="connsiteX5" fmla="*/ 324021 w 2163352"/>
              <a:gd name="connsiteY5" fmla="*/ 257175 h 614493"/>
              <a:gd name="connsiteX6" fmla="*/ 400221 w 2163352"/>
              <a:gd name="connsiteY6" fmla="*/ 314325 h 614493"/>
              <a:gd name="connsiteX7" fmla="*/ 485946 w 2163352"/>
              <a:gd name="connsiteY7" fmla="*/ 381000 h 614493"/>
              <a:gd name="connsiteX8" fmla="*/ 685971 w 2163352"/>
              <a:gd name="connsiteY8" fmla="*/ 476250 h 614493"/>
              <a:gd name="connsiteX9" fmla="*/ 724071 w 2163352"/>
              <a:gd name="connsiteY9" fmla="*/ 514350 h 614493"/>
              <a:gd name="connsiteX10" fmla="*/ 781221 w 2163352"/>
              <a:gd name="connsiteY10" fmla="*/ 561975 h 614493"/>
              <a:gd name="connsiteX11" fmla="*/ 790746 w 2163352"/>
              <a:gd name="connsiteY11" fmla="*/ 590550 h 614493"/>
              <a:gd name="connsiteX12" fmla="*/ 1419396 w 2163352"/>
              <a:gd name="connsiteY12" fmla="*/ 552450 h 614493"/>
              <a:gd name="connsiteX13" fmla="*/ 1552746 w 2163352"/>
              <a:gd name="connsiteY13" fmla="*/ 561975 h 614493"/>
              <a:gd name="connsiteX14" fmla="*/ 1590846 w 2163352"/>
              <a:gd name="connsiteY14" fmla="*/ 514350 h 614493"/>
              <a:gd name="connsiteX15" fmla="*/ 1619421 w 2163352"/>
              <a:gd name="connsiteY15" fmla="*/ 495300 h 614493"/>
              <a:gd name="connsiteX16" fmla="*/ 1657521 w 2163352"/>
              <a:gd name="connsiteY16" fmla="*/ 466725 h 614493"/>
              <a:gd name="connsiteX17" fmla="*/ 1695621 w 2163352"/>
              <a:gd name="connsiteY17" fmla="*/ 457200 h 614493"/>
              <a:gd name="connsiteX18" fmla="*/ 1962321 w 2163352"/>
              <a:gd name="connsiteY18" fmla="*/ 438150 h 614493"/>
              <a:gd name="connsiteX19" fmla="*/ 1971846 w 2163352"/>
              <a:gd name="connsiteY19" fmla="*/ 409575 h 614493"/>
              <a:gd name="connsiteX20" fmla="*/ 2048046 w 2163352"/>
              <a:gd name="connsiteY20" fmla="*/ 371475 h 614493"/>
              <a:gd name="connsiteX21" fmla="*/ 2133771 w 2163352"/>
              <a:gd name="connsiteY21" fmla="*/ 352425 h 614493"/>
              <a:gd name="connsiteX22" fmla="*/ 2162346 w 2163352"/>
              <a:gd name="connsiteY22" fmla="*/ 333375 h 614493"/>
              <a:gd name="connsiteX23" fmla="*/ 2114721 w 2163352"/>
              <a:gd name="connsiteY23" fmla="*/ 323850 h 614493"/>
              <a:gd name="connsiteX24" fmla="*/ 2028996 w 2163352"/>
              <a:gd name="connsiteY24" fmla="*/ 333375 h 614493"/>
              <a:gd name="connsiteX25" fmla="*/ 1028871 w 2163352"/>
              <a:gd name="connsiteY25" fmla="*/ 323850 h 614493"/>
              <a:gd name="connsiteX26" fmla="*/ 1000296 w 2163352"/>
              <a:gd name="connsiteY26" fmla="*/ 304800 h 614493"/>
              <a:gd name="connsiteX27" fmla="*/ 971721 w 2163352"/>
              <a:gd name="connsiteY27" fmla="*/ 295275 h 614493"/>
              <a:gd name="connsiteX28" fmla="*/ 905046 w 2163352"/>
              <a:gd name="connsiteY28" fmla="*/ 238125 h 614493"/>
              <a:gd name="connsiteX29" fmla="*/ 876471 w 2163352"/>
              <a:gd name="connsiteY29" fmla="*/ 209550 h 614493"/>
              <a:gd name="connsiteX30" fmla="*/ 790746 w 2163352"/>
              <a:gd name="connsiteY30" fmla="*/ 180975 h 614493"/>
              <a:gd name="connsiteX31" fmla="*/ 371646 w 2163352"/>
              <a:gd name="connsiteY31" fmla="*/ 171450 h 614493"/>
              <a:gd name="connsiteX32" fmla="*/ 181146 w 2163352"/>
              <a:gd name="connsiteY32" fmla="*/ 133350 h 614493"/>
              <a:gd name="connsiteX33" fmla="*/ 171621 w 2163352"/>
              <a:gd name="connsiteY33" fmla="*/ 104775 h 614493"/>
              <a:gd name="connsiteX34" fmla="*/ 162096 w 2163352"/>
              <a:gd name="connsiteY34" fmla="*/ 66675 h 614493"/>
              <a:gd name="connsiteX35" fmla="*/ 57321 w 2163352"/>
              <a:gd name="connsiteY35" fmla="*/ 57150 h 614493"/>
              <a:gd name="connsiteX36" fmla="*/ 171 w 2163352"/>
              <a:gd name="connsiteY36" fmla="*/ 28575 h 614493"/>
              <a:gd name="connsiteX37" fmla="*/ 57321 w 2163352"/>
              <a:gd name="connsiteY37" fmla="*/ 0 h 614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163352" h="614493">
                <a:moveTo>
                  <a:pt x="57321" y="0"/>
                </a:moveTo>
                <a:lnTo>
                  <a:pt x="57321" y="0"/>
                </a:lnTo>
                <a:cubicBezTo>
                  <a:pt x="70021" y="25400"/>
                  <a:pt x="79669" y="52571"/>
                  <a:pt x="95421" y="76200"/>
                </a:cubicBezTo>
                <a:cubicBezTo>
                  <a:pt x="105384" y="91144"/>
                  <a:pt x="119582" y="102974"/>
                  <a:pt x="133521" y="114300"/>
                </a:cubicBezTo>
                <a:cubicBezTo>
                  <a:pt x="170483" y="144332"/>
                  <a:pt x="209416" y="171861"/>
                  <a:pt x="247821" y="200025"/>
                </a:cubicBezTo>
                <a:cubicBezTo>
                  <a:pt x="297857" y="236718"/>
                  <a:pt x="259385" y="200619"/>
                  <a:pt x="324021" y="257175"/>
                </a:cubicBezTo>
                <a:cubicBezTo>
                  <a:pt x="459021" y="375300"/>
                  <a:pt x="212770" y="173737"/>
                  <a:pt x="400221" y="314325"/>
                </a:cubicBezTo>
                <a:cubicBezTo>
                  <a:pt x="457879" y="357569"/>
                  <a:pt x="395673" y="338013"/>
                  <a:pt x="485946" y="381000"/>
                </a:cubicBezTo>
                <a:cubicBezTo>
                  <a:pt x="552621" y="412750"/>
                  <a:pt x="633752" y="424031"/>
                  <a:pt x="685971" y="476250"/>
                </a:cubicBezTo>
                <a:cubicBezTo>
                  <a:pt x="698671" y="488950"/>
                  <a:pt x="710434" y="502661"/>
                  <a:pt x="724071" y="514350"/>
                </a:cubicBezTo>
                <a:cubicBezTo>
                  <a:pt x="816898" y="593916"/>
                  <a:pt x="682135" y="462889"/>
                  <a:pt x="781221" y="561975"/>
                </a:cubicBezTo>
                <a:cubicBezTo>
                  <a:pt x="784396" y="571500"/>
                  <a:pt x="780707" y="590391"/>
                  <a:pt x="790746" y="590550"/>
                </a:cubicBezTo>
                <a:cubicBezTo>
                  <a:pt x="1339065" y="599253"/>
                  <a:pt x="1209204" y="657546"/>
                  <a:pt x="1419396" y="552450"/>
                </a:cubicBezTo>
                <a:cubicBezTo>
                  <a:pt x="1463846" y="555625"/>
                  <a:pt x="1508260" y="564592"/>
                  <a:pt x="1552746" y="561975"/>
                </a:cubicBezTo>
                <a:cubicBezTo>
                  <a:pt x="1592849" y="559616"/>
                  <a:pt x="1574917" y="534262"/>
                  <a:pt x="1590846" y="514350"/>
                </a:cubicBezTo>
                <a:cubicBezTo>
                  <a:pt x="1597997" y="505411"/>
                  <a:pt x="1610106" y="501954"/>
                  <a:pt x="1619421" y="495300"/>
                </a:cubicBezTo>
                <a:cubicBezTo>
                  <a:pt x="1632339" y="486073"/>
                  <a:pt x="1643322" y="473825"/>
                  <a:pt x="1657521" y="466725"/>
                </a:cubicBezTo>
                <a:cubicBezTo>
                  <a:pt x="1669230" y="460871"/>
                  <a:pt x="1682587" y="458422"/>
                  <a:pt x="1695621" y="457200"/>
                </a:cubicBezTo>
                <a:cubicBezTo>
                  <a:pt x="1784358" y="448881"/>
                  <a:pt x="1873421" y="444500"/>
                  <a:pt x="1962321" y="438150"/>
                </a:cubicBezTo>
                <a:cubicBezTo>
                  <a:pt x="1965496" y="428625"/>
                  <a:pt x="1965418" y="417288"/>
                  <a:pt x="1971846" y="409575"/>
                </a:cubicBezTo>
                <a:cubicBezTo>
                  <a:pt x="1996580" y="379894"/>
                  <a:pt x="2014203" y="379285"/>
                  <a:pt x="2048046" y="371475"/>
                </a:cubicBezTo>
                <a:lnTo>
                  <a:pt x="2133771" y="352425"/>
                </a:lnTo>
                <a:cubicBezTo>
                  <a:pt x="2143296" y="346075"/>
                  <a:pt x="2168696" y="342900"/>
                  <a:pt x="2162346" y="333375"/>
                </a:cubicBezTo>
                <a:cubicBezTo>
                  <a:pt x="2153366" y="319905"/>
                  <a:pt x="2130910" y="323850"/>
                  <a:pt x="2114721" y="323850"/>
                </a:cubicBezTo>
                <a:cubicBezTo>
                  <a:pt x="2085970" y="323850"/>
                  <a:pt x="2057571" y="330200"/>
                  <a:pt x="2028996" y="333375"/>
                </a:cubicBezTo>
                <a:lnTo>
                  <a:pt x="1028871" y="323850"/>
                </a:lnTo>
                <a:cubicBezTo>
                  <a:pt x="1017428" y="323532"/>
                  <a:pt x="1010535" y="309920"/>
                  <a:pt x="1000296" y="304800"/>
                </a:cubicBezTo>
                <a:cubicBezTo>
                  <a:pt x="991316" y="300310"/>
                  <a:pt x="981246" y="298450"/>
                  <a:pt x="971721" y="295275"/>
                </a:cubicBezTo>
                <a:cubicBezTo>
                  <a:pt x="900816" y="224370"/>
                  <a:pt x="990580" y="311439"/>
                  <a:pt x="905046" y="238125"/>
                </a:cubicBezTo>
                <a:cubicBezTo>
                  <a:pt x="894819" y="229359"/>
                  <a:pt x="887432" y="217380"/>
                  <a:pt x="876471" y="209550"/>
                </a:cubicBezTo>
                <a:cubicBezTo>
                  <a:pt x="853380" y="193056"/>
                  <a:pt x="818671" y="182115"/>
                  <a:pt x="790746" y="180975"/>
                </a:cubicBezTo>
                <a:cubicBezTo>
                  <a:pt x="651126" y="175276"/>
                  <a:pt x="511346" y="174625"/>
                  <a:pt x="371646" y="171450"/>
                </a:cubicBezTo>
                <a:cubicBezTo>
                  <a:pt x="316498" y="163572"/>
                  <a:pt x="225977" y="152563"/>
                  <a:pt x="181146" y="133350"/>
                </a:cubicBezTo>
                <a:cubicBezTo>
                  <a:pt x="171918" y="129395"/>
                  <a:pt x="174379" y="114429"/>
                  <a:pt x="171621" y="104775"/>
                </a:cubicBezTo>
                <a:cubicBezTo>
                  <a:pt x="168025" y="92188"/>
                  <a:pt x="174180" y="71710"/>
                  <a:pt x="162096" y="66675"/>
                </a:cubicBezTo>
                <a:cubicBezTo>
                  <a:pt x="129725" y="53187"/>
                  <a:pt x="92246" y="60325"/>
                  <a:pt x="57321" y="57150"/>
                </a:cubicBezTo>
                <a:cubicBezTo>
                  <a:pt x="53514" y="55881"/>
                  <a:pt x="-3522" y="39654"/>
                  <a:pt x="171" y="28575"/>
                </a:cubicBezTo>
                <a:cubicBezTo>
                  <a:pt x="4373" y="15970"/>
                  <a:pt x="47796" y="4763"/>
                  <a:pt x="57321" y="0"/>
                </a:cubicBezTo>
                <a:close/>
              </a:path>
            </a:pathLst>
          </a:custGeom>
          <a:solidFill>
            <a:srgbClr val="BED3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5" name="テキスト ボックス 21">
            <a:extLst>
              <a:ext uri="{FF2B5EF4-FFF2-40B4-BE49-F238E27FC236}">
                <a16:creationId xmlns:a16="http://schemas.microsoft.com/office/drawing/2014/main" id="{7778BA22-788B-3E11-D1AB-F06627015051}"/>
              </a:ext>
            </a:extLst>
          </p:cNvPr>
          <p:cNvSpPr txBox="1">
            <a:spLocks noChangeArrowheads="1"/>
          </p:cNvSpPr>
          <p:nvPr/>
        </p:nvSpPr>
        <p:spPr bwMode="auto">
          <a:xfrm>
            <a:off x="157277" y="1153625"/>
            <a:ext cx="310854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①表面化している困りごと</a:t>
            </a:r>
          </a:p>
        </p:txBody>
      </p:sp>
      <p:sp>
        <p:nvSpPr>
          <p:cNvPr id="16" name="正方形/長方形 15">
            <a:extLst>
              <a:ext uri="{FF2B5EF4-FFF2-40B4-BE49-F238E27FC236}">
                <a16:creationId xmlns:a16="http://schemas.microsoft.com/office/drawing/2014/main" id="{4004A8A6-A654-60E3-D991-2B10AD68D539}"/>
              </a:ext>
            </a:extLst>
          </p:cNvPr>
          <p:cNvSpPr/>
          <p:nvPr/>
        </p:nvSpPr>
        <p:spPr>
          <a:xfrm>
            <a:off x="157277" y="2966594"/>
            <a:ext cx="4621212" cy="3664507"/>
          </a:xfrm>
          <a:prstGeom prst="rect">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8" name="テキスト ボックス 23">
            <a:extLst>
              <a:ext uri="{FF2B5EF4-FFF2-40B4-BE49-F238E27FC236}">
                <a16:creationId xmlns:a16="http://schemas.microsoft.com/office/drawing/2014/main" id="{6B17E3B1-87E1-BC6E-2C94-53CF269F2A3D}"/>
              </a:ext>
            </a:extLst>
          </p:cNvPr>
          <p:cNvSpPr txBox="1">
            <a:spLocks noChangeArrowheads="1"/>
          </p:cNvSpPr>
          <p:nvPr/>
        </p:nvSpPr>
        <p:spPr bwMode="auto">
          <a:xfrm>
            <a:off x="138227" y="4670538"/>
            <a:ext cx="3954929"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②</a:t>
            </a:r>
            <a:r>
              <a:rPr lang="en-US" altLang="ja-JP" sz="1800" spc="100" dirty="0">
                <a:latin typeface="メイリオ" panose="020B0604030504040204" pitchFamily="50" charset="-128"/>
                <a:ea typeface="メイリオ" panose="020B0604030504040204" pitchFamily="50" charset="-128"/>
              </a:rPr>
              <a:t>-b </a:t>
            </a:r>
            <a:r>
              <a:rPr lang="ja-JP" altLang="en-US" sz="1800" spc="100" dirty="0">
                <a:latin typeface="メイリオ" panose="020B0604030504040204" pitchFamily="50" charset="-128"/>
                <a:ea typeface="メイリオ" panose="020B0604030504040204" pitchFamily="50" charset="-128"/>
              </a:rPr>
              <a:t>排除を強化する価値観・思想</a:t>
            </a:r>
          </a:p>
        </p:txBody>
      </p:sp>
      <p:cxnSp>
        <p:nvCxnSpPr>
          <p:cNvPr id="19" name="直線コネクタ 18">
            <a:extLst>
              <a:ext uri="{FF2B5EF4-FFF2-40B4-BE49-F238E27FC236}">
                <a16:creationId xmlns:a16="http://schemas.microsoft.com/office/drawing/2014/main" id="{06D48C39-1D52-566A-5E2D-0603DA95DA75}"/>
              </a:ext>
            </a:extLst>
          </p:cNvPr>
          <p:cNvCxnSpPr>
            <a:cxnSpLocks/>
          </p:cNvCxnSpPr>
          <p:nvPr/>
        </p:nvCxnSpPr>
        <p:spPr>
          <a:xfrm>
            <a:off x="121148" y="2955855"/>
            <a:ext cx="9663704" cy="0"/>
          </a:xfrm>
          <a:prstGeom prst="line">
            <a:avLst/>
          </a:prstGeom>
          <a:ln w="381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 name="テキスト ボックス 22">
            <a:extLst>
              <a:ext uri="{FF2B5EF4-FFF2-40B4-BE49-F238E27FC236}">
                <a16:creationId xmlns:a16="http://schemas.microsoft.com/office/drawing/2014/main" id="{D123A2BF-2C4C-A238-7AE0-8D5FB6503AD8}"/>
              </a:ext>
            </a:extLst>
          </p:cNvPr>
          <p:cNvSpPr txBox="1">
            <a:spLocks noChangeArrowheads="1"/>
          </p:cNvSpPr>
          <p:nvPr/>
        </p:nvSpPr>
        <p:spPr bwMode="auto">
          <a:xfrm>
            <a:off x="138227" y="3052619"/>
            <a:ext cx="419217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②</a:t>
            </a:r>
            <a:r>
              <a:rPr lang="en-US" altLang="ja-JP" sz="1800" spc="100" dirty="0">
                <a:latin typeface="メイリオ" panose="020B0604030504040204" pitchFamily="50" charset="-128"/>
                <a:ea typeface="メイリオ" panose="020B0604030504040204" pitchFamily="50" charset="-128"/>
              </a:rPr>
              <a:t>-a</a:t>
            </a:r>
            <a:r>
              <a:rPr lang="ja-JP" altLang="en-US" sz="1800" spc="100" dirty="0">
                <a:latin typeface="メイリオ" panose="020B0604030504040204" pitchFamily="50" charset="-128"/>
                <a:ea typeface="メイリオ" panose="020B0604030504040204" pitchFamily="50" charset="-128"/>
              </a:rPr>
              <a:t> 背後や近接関係にある社会問題</a:t>
            </a:r>
          </a:p>
        </p:txBody>
      </p:sp>
      <p:sp>
        <p:nvSpPr>
          <p:cNvPr id="21" name="フリーフォーム: 図形 20">
            <a:extLst>
              <a:ext uri="{FF2B5EF4-FFF2-40B4-BE49-F238E27FC236}">
                <a16:creationId xmlns:a16="http://schemas.microsoft.com/office/drawing/2014/main" id="{9EFE31EC-07DE-44EE-B4C3-DDE4063CA8BE}"/>
              </a:ext>
            </a:extLst>
          </p:cNvPr>
          <p:cNvSpPr/>
          <p:nvPr/>
        </p:nvSpPr>
        <p:spPr>
          <a:xfrm>
            <a:off x="1471727" y="1920988"/>
            <a:ext cx="419100" cy="450850"/>
          </a:xfrm>
          <a:custGeom>
            <a:avLst/>
            <a:gdLst>
              <a:gd name="connsiteX0" fmla="*/ 238296 w 419904"/>
              <a:gd name="connsiteY0" fmla="*/ 0 h 450298"/>
              <a:gd name="connsiteX1" fmla="*/ 238296 w 419904"/>
              <a:gd name="connsiteY1" fmla="*/ 0 h 450298"/>
              <a:gd name="connsiteX2" fmla="*/ 171621 w 419904"/>
              <a:gd name="connsiteY2" fmla="*/ 47625 h 450298"/>
              <a:gd name="connsiteX3" fmla="*/ 104946 w 419904"/>
              <a:gd name="connsiteY3" fmla="*/ 76200 h 450298"/>
              <a:gd name="connsiteX4" fmla="*/ 28746 w 419904"/>
              <a:gd name="connsiteY4" fmla="*/ 104775 h 450298"/>
              <a:gd name="connsiteX5" fmla="*/ 19221 w 419904"/>
              <a:gd name="connsiteY5" fmla="*/ 133350 h 450298"/>
              <a:gd name="connsiteX6" fmla="*/ 171 w 419904"/>
              <a:gd name="connsiteY6" fmla="*/ 171450 h 450298"/>
              <a:gd name="connsiteX7" fmla="*/ 9696 w 419904"/>
              <a:gd name="connsiteY7" fmla="*/ 200025 h 450298"/>
              <a:gd name="connsiteX8" fmla="*/ 38271 w 419904"/>
              <a:gd name="connsiteY8" fmla="*/ 342900 h 450298"/>
              <a:gd name="connsiteX9" fmla="*/ 66846 w 419904"/>
              <a:gd name="connsiteY9" fmla="*/ 352425 h 450298"/>
              <a:gd name="connsiteX10" fmla="*/ 76371 w 419904"/>
              <a:gd name="connsiteY10" fmla="*/ 447675 h 450298"/>
              <a:gd name="connsiteX11" fmla="*/ 104946 w 419904"/>
              <a:gd name="connsiteY11" fmla="*/ 438150 h 450298"/>
              <a:gd name="connsiteX12" fmla="*/ 381171 w 419904"/>
              <a:gd name="connsiteY12" fmla="*/ 419100 h 450298"/>
              <a:gd name="connsiteX13" fmla="*/ 390696 w 419904"/>
              <a:gd name="connsiteY13" fmla="*/ 333375 h 450298"/>
              <a:gd name="connsiteX14" fmla="*/ 419271 w 419904"/>
              <a:gd name="connsiteY14" fmla="*/ 304800 h 450298"/>
              <a:gd name="connsiteX15" fmla="*/ 324021 w 419904"/>
              <a:gd name="connsiteY15" fmla="*/ 257175 h 450298"/>
              <a:gd name="connsiteX16" fmla="*/ 314496 w 419904"/>
              <a:gd name="connsiteY16" fmla="*/ 104775 h 450298"/>
              <a:gd name="connsiteX17" fmla="*/ 304971 w 419904"/>
              <a:gd name="connsiteY17" fmla="*/ 57150 h 450298"/>
              <a:gd name="connsiteX18" fmla="*/ 276396 w 419904"/>
              <a:gd name="connsiteY18" fmla="*/ 38100 h 450298"/>
              <a:gd name="connsiteX19" fmla="*/ 238296 w 419904"/>
              <a:gd name="connsiteY19" fmla="*/ 0 h 45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9904" h="450298">
                <a:moveTo>
                  <a:pt x="238296" y="0"/>
                </a:moveTo>
                <a:lnTo>
                  <a:pt x="238296" y="0"/>
                </a:lnTo>
                <a:cubicBezTo>
                  <a:pt x="216071" y="15875"/>
                  <a:pt x="194663" y="32962"/>
                  <a:pt x="171621" y="47625"/>
                </a:cubicBezTo>
                <a:cubicBezTo>
                  <a:pt x="98946" y="93873"/>
                  <a:pt x="165089" y="46128"/>
                  <a:pt x="104946" y="76200"/>
                </a:cubicBezTo>
                <a:cubicBezTo>
                  <a:pt x="39542" y="108902"/>
                  <a:pt x="120630" y="86398"/>
                  <a:pt x="28746" y="104775"/>
                </a:cubicBezTo>
                <a:cubicBezTo>
                  <a:pt x="25571" y="114300"/>
                  <a:pt x="23176" y="124122"/>
                  <a:pt x="19221" y="133350"/>
                </a:cubicBezTo>
                <a:cubicBezTo>
                  <a:pt x="13628" y="146401"/>
                  <a:pt x="2179" y="157394"/>
                  <a:pt x="171" y="171450"/>
                </a:cubicBezTo>
                <a:cubicBezTo>
                  <a:pt x="-1249" y="181389"/>
                  <a:pt x="6521" y="190500"/>
                  <a:pt x="9696" y="200025"/>
                </a:cubicBezTo>
                <a:cubicBezTo>
                  <a:pt x="11769" y="224896"/>
                  <a:pt x="530" y="312707"/>
                  <a:pt x="38271" y="342900"/>
                </a:cubicBezTo>
                <a:cubicBezTo>
                  <a:pt x="46111" y="349172"/>
                  <a:pt x="57321" y="349250"/>
                  <a:pt x="66846" y="352425"/>
                </a:cubicBezTo>
                <a:cubicBezTo>
                  <a:pt x="70021" y="384175"/>
                  <a:pt x="63412" y="418517"/>
                  <a:pt x="76371" y="447675"/>
                </a:cubicBezTo>
                <a:cubicBezTo>
                  <a:pt x="80449" y="456850"/>
                  <a:pt x="94950" y="439087"/>
                  <a:pt x="104946" y="438150"/>
                </a:cubicBezTo>
                <a:cubicBezTo>
                  <a:pt x="196837" y="429535"/>
                  <a:pt x="289096" y="425450"/>
                  <a:pt x="381171" y="419100"/>
                </a:cubicBezTo>
                <a:cubicBezTo>
                  <a:pt x="384346" y="390525"/>
                  <a:pt x="381604" y="360650"/>
                  <a:pt x="390696" y="333375"/>
                </a:cubicBezTo>
                <a:cubicBezTo>
                  <a:pt x="394956" y="320596"/>
                  <a:pt x="424577" y="317181"/>
                  <a:pt x="419271" y="304800"/>
                </a:cubicBezTo>
                <a:cubicBezTo>
                  <a:pt x="405663" y="273047"/>
                  <a:pt x="353209" y="264472"/>
                  <a:pt x="324021" y="257175"/>
                </a:cubicBezTo>
                <a:cubicBezTo>
                  <a:pt x="320846" y="206375"/>
                  <a:pt x="319322" y="155445"/>
                  <a:pt x="314496" y="104775"/>
                </a:cubicBezTo>
                <a:cubicBezTo>
                  <a:pt x="312961" y="88659"/>
                  <a:pt x="313003" y="71206"/>
                  <a:pt x="304971" y="57150"/>
                </a:cubicBezTo>
                <a:cubicBezTo>
                  <a:pt x="299291" y="47211"/>
                  <a:pt x="285921" y="44450"/>
                  <a:pt x="276396" y="38100"/>
                </a:cubicBezTo>
                <a:cubicBezTo>
                  <a:pt x="255338" y="-4016"/>
                  <a:pt x="244646" y="6350"/>
                  <a:pt x="238296"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22" name="フリーフォーム: 図形 21">
            <a:extLst>
              <a:ext uri="{FF2B5EF4-FFF2-40B4-BE49-F238E27FC236}">
                <a16:creationId xmlns:a16="http://schemas.microsoft.com/office/drawing/2014/main" id="{2F3D26A6-C8EA-AE12-805A-5EA04F4E5A35}"/>
              </a:ext>
            </a:extLst>
          </p:cNvPr>
          <p:cNvSpPr/>
          <p:nvPr/>
        </p:nvSpPr>
        <p:spPr>
          <a:xfrm>
            <a:off x="2595677" y="1784463"/>
            <a:ext cx="773112" cy="638175"/>
          </a:xfrm>
          <a:custGeom>
            <a:avLst/>
            <a:gdLst>
              <a:gd name="connsiteX0" fmla="*/ 0 w 772528"/>
              <a:gd name="connsiteY0" fmla="*/ 0 h 638175"/>
              <a:gd name="connsiteX1" fmla="*/ 0 w 772528"/>
              <a:gd name="connsiteY1" fmla="*/ 0 h 638175"/>
              <a:gd name="connsiteX2" fmla="*/ 76200 w 772528"/>
              <a:gd name="connsiteY2" fmla="*/ 133350 h 638175"/>
              <a:gd name="connsiteX3" fmla="*/ 161925 w 772528"/>
              <a:gd name="connsiteY3" fmla="*/ 180975 h 638175"/>
              <a:gd name="connsiteX4" fmla="*/ 200025 w 772528"/>
              <a:gd name="connsiteY4" fmla="*/ 219075 h 638175"/>
              <a:gd name="connsiteX5" fmla="*/ 314325 w 772528"/>
              <a:gd name="connsiteY5" fmla="*/ 304800 h 638175"/>
              <a:gd name="connsiteX6" fmla="*/ 342900 w 772528"/>
              <a:gd name="connsiteY6" fmla="*/ 333375 h 638175"/>
              <a:gd name="connsiteX7" fmla="*/ 390525 w 772528"/>
              <a:gd name="connsiteY7" fmla="*/ 371475 h 638175"/>
              <a:gd name="connsiteX8" fmla="*/ 428625 w 772528"/>
              <a:gd name="connsiteY8" fmla="*/ 419100 h 638175"/>
              <a:gd name="connsiteX9" fmla="*/ 533400 w 772528"/>
              <a:gd name="connsiteY9" fmla="*/ 485775 h 638175"/>
              <a:gd name="connsiteX10" fmla="*/ 561975 w 772528"/>
              <a:gd name="connsiteY10" fmla="*/ 495300 h 638175"/>
              <a:gd name="connsiteX11" fmla="*/ 638175 w 772528"/>
              <a:gd name="connsiteY11" fmla="*/ 590550 h 638175"/>
              <a:gd name="connsiteX12" fmla="*/ 666750 w 772528"/>
              <a:gd name="connsiteY12" fmla="*/ 609600 h 638175"/>
              <a:gd name="connsiteX13" fmla="*/ 752475 w 772528"/>
              <a:gd name="connsiteY13" fmla="*/ 638175 h 638175"/>
              <a:gd name="connsiteX14" fmla="*/ 771525 w 772528"/>
              <a:gd name="connsiteY14" fmla="*/ 609600 h 638175"/>
              <a:gd name="connsiteX15" fmla="*/ 742950 w 772528"/>
              <a:gd name="connsiteY15" fmla="*/ 533400 h 638175"/>
              <a:gd name="connsiteX16" fmla="*/ 733425 w 772528"/>
              <a:gd name="connsiteY16" fmla="*/ 504825 h 638175"/>
              <a:gd name="connsiteX17" fmla="*/ 704850 w 772528"/>
              <a:gd name="connsiteY17" fmla="*/ 485775 h 638175"/>
              <a:gd name="connsiteX18" fmla="*/ 676275 w 772528"/>
              <a:gd name="connsiteY18" fmla="*/ 457200 h 638175"/>
              <a:gd name="connsiteX19" fmla="*/ 666750 w 772528"/>
              <a:gd name="connsiteY19" fmla="*/ 428625 h 638175"/>
              <a:gd name="connsiteX20" fmla="*/ 657225 w 772528"/>
              <a:gd name="connsiteY20" fmla="*/ 352425 h 638175"/>
              <a:gd name="connsiteX21" fmla="*/ 638175 w 772528"/>
              <a:gd name="connsiteY21" fmla="*/ 314325 h 638175"/>
              <a:gd name="connsiteX22" fmla="*/ 628650 w 772528"/>
              <a:gd name="connsiteY22" fmla="*/ 276225 h 638175"/>
              <a:gd name="connsiteX23" fmla="*/ 600075 w 772528"/>
              <a:gd name="connsiteY23" fmla="*/ 257175 h 638175"/>
              <a:gd name="connsiteX24" fmla="*/ 571500 w 772528"/>
              <a:gd name="connsiteY24" fmla="*/ 219075 h 638175"/>
              <a:gd name="connsiteX25" fmla="*/ 523875 w 772528"/>
              <a:gd name="connsiteY25" fmla="*/ 209550 h 638175"/>
              <a:gd name="connsiteX26" fmla="*/ 457200 w 772528"/>
              <a:gd name="connsiteY26" fmla="*/ 180975 h 638175"/>
              <a:gd name="connsiteX27" fmla="*/ 400050 w 772528"/>
              <a:gd name="connsiteY27" fmla="*/ 171450 h 638175"/>
              <a:gd name="connsiteX28" fmla="*/ 361950 w 772528"/>
              <a:gd name="connsiteY28" fmla="*/ 152400 h 638175"/>
              <a:gd name="connsiteX29" fmla="*/ 161925 w 772528"/>
              <a:gd name="connsiteY29" fmla="*/ 123825 h 638175"/>
              <a:gd name="connsiteX30" fmla="*/ 133350 w 772528"/>
              <a:gd name="connsiteY30" fmla="*/ 114300 h 638175"/>
              <a:gd name="connsiteX31" fmla="*/ 47625 w 772528"/>
              <a:gd name="connsiteY31" fmla="*/ 47625 h 638175"/>
              <a:gd name="connsiteX32" fmla="*/ 0 w 772528"/>
              <a:gd name="connsiteY32" fmla="*/ 0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72528" h="638175">
                <a:moveTo>
                  <a:pt x="0" y="0"/>
                </a:moveTo>
                <a:lnTo>
                  <a:pt x="0" y="0"/>
                </a:lnTo>
                <a:cubicBezTo>
                  <a:pt x="28627" y="64411"/>
                  <a:pt x="30093" y="87243"/>
                  <a:pt x="76200" y="133350"/>
                </a:cubicBezTo>
                <a:cubicBezTo>
                  <a:pt x="95203" y="152353"/>
                  <a:pt x="145316" y="169349"/>
                  <a:pt x="161925" y="180975"/>
                </a:cubicBezTo>
                <a:cubicBezTo>
                  <a:pt x="176639" y="191275"/>
                  <a:pt x="186086" y="207749"/>
                  <a:pt x="200025" y="219075"/>
                </a:cubicBezTo>
                <a:cubicBezTo>
                  <a:pt x="236987" y="249107"/>
                  <a:pt x="280649" y="271124"/>
                  <a:pt x="314325" y="304800"/>
                </a:cubicBezTo>
                <a:cubicBezTo>
                  <a:pt x="323850" y="314325"/>
                  <a:pt x="332763" y="324505"/>
                  <a:pt x="342900" y="333375"/>
                </a:cubicBezTo>
                <a:cubicBezTo>
                  <a:pt x="358200" y="346762"/>
                  <a:pt x="376150" y="357100"/>
                  <a:pt x="390525" y="371475"/>
                </a:cubicBezTo>
                <a:cubicBezTo>
                  <a:pt x="404900" y="385850"/>
                  <a:pt x="413582" y="405425"/>
                  <a:pt x="428625" y="419100"/>
                </a:cubicBezTo>
                <a:cubicBezTo>
                  <a:pt x="457261" y="445132"/>
                  <a:pt x="496654" y="470027"/>
                  <a:pt x="533400" y="485775"/>
                </a:cubicBezTo>
                <a:cubicBezTo>
                  <a:pt x="542628" y="489730"/>
                  <a:pt x="552450" y="492125"/>
                  <a:pt x="561975" y="495300"/>
                </a:cubicBezTo>
                <a:cubicBezTo>
                  <a:pt x="588841" y="535599"/>
                  <a:pt x="595108" y="547483"/>
                  <a:pt x="638175" y="590550"/>
                </a:cubicBezTo>
                <a:cubicBezTo>
                  <a:pt x="646270" y="598645"/>
                  <a:pt x="656183" y="605197"/>
                  <a:pt x="666750" y="609600"/>
                </a:cubicBezTo>
                <a:cubicBezTo>
                  <a:pt x="694554" y="621185"/>
                  <a:pt x="752475" y="638175"/>
                  <a:pt x="752475" y="638175"/>
                </a:cubicBezTo>
                <a:cubicBezTo>
                  <a:pt x="758825" y="628650"/>
                  <a:pt x="770105" y="620959"/>
                  <a:pt x="771525" y="609600"/>
                </a:cubicBezTo>
                <a:cubicBezTo>
                  <a:pt x="777038" y="565496"/>
                  <a:pt x="758759" y="565018"/>
                  <a:pt x="742950" y="533400"/>
                </a:cubicBezTo>
                <a:cubicBezTo>
                  <a:pt x="738460" y="524420"/>
                  <a:pt x="739697" y="512665"/>
                  <a:pt x="733425" y="504825"/>
                </a:cubicBezTo>
                <a:cubicBezTo>
                  <a:pt x="726274" y="495886"/>
                  <a:pt x="713644" y="493104"/>
                  <a:pt x="704850" y="485775"/>
                </a:cubicBezTo>
                <a:cubicBezTo>
                  <a:pt x="694502" y="477151"/>
                  <a:pt x="685800" y="466725"/>
                  <a:pt x="676275" y="457200"/>
                </a:cubicBezTo>
                <a:cubicBezTo>
                  <a:pt x="673100" y="447675"/>
                  <a:pt x="668546" y="438503"/>
                  <a:pt x="666750" y="428625"/>
                </a:cubicBezTo>
                <a:cubicBezTo>
                  <a:pt x="662171" y="403440"/>
                  <a:pt x="663433" y="377258"/>
                  <a:pt x="657225" y="352425"/>
                </a:cubicBezTo>
                <a:cubicBezTo>
                  <a:pt x="653781" y="338650"/>
                  <a:pt x="643161" y="327620"/>
                  <a:pt x="638175" y="314325"/>
                </a:cubicBezTo>
                <a:cubicBezTo>
                  <a:pt x="633578" y="302068"/>
                  <a:pt x="635912" y="287117"/>
                  <a:pt x="628650" y="276225"/>
                </a:cubicBezTo>
                <a:cubicBezTo>
                  <a:pt x="622300" y="266700"/>
                  <a:pt x="608170" y="265270"/>
                  <a:pt x="600075" y="257175"/>
                </a:cubicBezTo>
                <a:cubicBezTo>
                  <a:pt x="588850" y="245950"/>
                  <a:pt x="584962" y="227489"/>
                  <a:pt x="571500" y="219075"/>
                </a:cubicBezTo>
                <a:cubicBezTo>
                  <a:pt x="557771" y="210495"/>
                  <a:pt x="539581" y="213477"/>
                  <a:pt x="523875" y="209550"/>
                </a:cubicBezTo>
                <a:cubicBezTo>
                  <a:pt x="418742" y="183267"/>
                  <a:pt x="593499" y="221865"/>
                  <a:pt x="457200" y="180975"/>
                </a:cubicBezTo>
                <a:cubicBezTo>
                  <a:pt x="438702" y="175426"/>
                  <a:pt x="419100" y="174625"/>
                  <a:pt x="400050" y="171450"/>
                </a:cubicBezTo>
                <a:cubicBezTo>
                  <a:pt x="387350" y="165100"/>
                  <a:pt x="375873" y="155185"/>
                  <a:pt x="361950" y="152400"/>
                </a:cubicBezTo>
                <a:cubicBezTo>
                  <a:pt x="295906" y="139191"/>
                  <a:pt x="161925" y="123825"/>
                  <a:pt x="161925" y="123825"/>
                </a:cubicBezTo>
                <a:cubicBezTo>
                  <a:pt x="152400" y="120650"/>
                  <a:pt x="141704" y="119869"/>
                  <a:pt x="133350" y="114300"/>
                </a:cubicBezTo>
                <a:cubicBezTo>
                  <a:pt x="84040" y="81426"/>
                  <a:pt x="123710" y="72987"/>
                  <a:pt x="47625" y="47625"/>
                </a:cubicBezTo>
                <a:cubicBezTo>
                  <a:pt x="14790" y="36680"/>
                  <a:pt x="7937" y="7937"/>
                  <a:pt x="0"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23" name="フリーフォーム: 図形 22">
            <a:extLst>
              <a:ext uri="{FF2B5EF4-FFF2-40B4-BE49-F238E27FC236}">
                <a16:creationId xmlns:a16="http://schemas.microsoft.com/office/drawing/2014/main" id="{B0AC89D1-6AD3-CC5E-85D5-C9395108445B}"/>
              </a:ext>
            </a:extLst>
          </p:cNvPr>
          <p:cNvSpPr/>
          <p:nvPr/>
        </p:nvSpPr>
        <p:spPr>
          <a:xfrm>
            <a:off x="2086089" y="1605076"/>
            <a:ext cx="314325" cy="842962"/>
          </a:xfrm>
          <a:custGeom>
            <a:avLst/>
            <a:gdLst>
              <a:gd name="connsiteX0" fmla="*/ 285750 w 314394"/>
              <a:gd name="connsiteY0" fmla="*/ 0 h 842418"/>
              <a:gd name="connsiteX1" fmla="*/ 285750 w 314394"/>
              <a:gd name="connsiteY1" fmla="*/ 0 h 842418"/>
              <a:gd name="connsiteX2" fmla="*/ 190500 w 314394"/>
              <a:gd name="connsiteY2" fmla="*/ 28575 h 842418"/>
              <a:gd name="connsiteX3" fmla="*/ 152400 w 314394"/>
              <a:gd name="connsiteY3" fmla="*/ 57150 h 842418"/>
              <a:gd name="connsiteX4" fmla="*/ 66675 w 314394"/>
              <a:gd name="connsiteY4" fmla="*/ 104775 h 842418"/>
              <a:gd name="connsiteX5" fmla="*/ 47625 w 314394"/>
              <a:gd name="connsiteY5" fmla="*/ 133350 h 842418"/>
              <a:gd name="connsiteX6" fmla="*/ 0 w 314394"/>
              <a:gd name="connsiteY6" fmla="*/ 238125 h 842418"/>
              <a:gd name="connsiteX7" fmla="*/ 9525 w 314394"/>
              <a:gd name="connsiteY7" fmla="*/ 371475 h 842418"/>
              <a:gd name="connsiteX8" fmla="*/ 28575 w 314394"/>
              <a:gd name="connsiteY8" fmla="*/ 419100 h 842418"/>
              <a:gd name="connsiteX9" fmla="*/ 38100 w 314394"/>
              <a:gd name="connsiteY9" fmla="*/ 514350 h 842418"/>
              <a:gd name="connsiteX10" fmla="*/ 66675 w 314394"/>
              <a:gd name="connsiteY10" fmla="*/ 638175 h 842418"/>
              <a:gd name="connsiteX11" fmla="*/ 95250 w 314394"/>
              <a:gd name="connsiteY11" fmla="*/ 800100 h 842418"/>
              <a:gd name="connsiteX12" fmla="*/ 104775 w 314394"/>
              <a:gd name="connsiteY12" fmla="*/ 600075 h 842418"/>
              <a:gd name="connsiteX13" fmla="*/ 114300 w 314394"/>
              <a:gd name="connsiteY13" fmla="*/ 571500 h 842418"/>
              <a:gd name="connsiteX14" fmla="*/ 123825 w 314394"/>
              <a:gd name="connsiteY14" fmla="*/ 523875 h 842418"/>
              <a:gd name="connsiteX15" fmla="*/ 142875 w 314394"/>
              <a:gd name="connsiteY15" fmla="*/ 285750 h 842418"/>
              <a:gd name="connsiteX16" fmla="*/ 152400 w 314394"/>
              <a:gd name="connsiteY16" fmla="*/ 257175 h 842418"/>
              <a:gd name="connsiteX17" fmla="*/ 200025 w 314394"/>
              <a:gd name="connsiteY17" fmla="*/ 209550 h 842418"/>
              <a:gd name="connsiteX18" fmla="*/ 257175 w 314394"/>
              <a:gd name="connsiteY18" fmla="*/ 190500 h 842418"/>
              <a:gd name="connsiteX19" fmla="*/ 295275 w 314394"/>
              <a:gd name="connsiteY19" fmla="*/ 104775 h 842418"/>
              <a:gd name="connsiteX20" fmla="*/ 304800 w 314394"/>
              <a:gd name="connsiteY20" fmla="*/ 66675 h 842418"/>
              <a:gd name="connsiteX21" fmla="*/ 314325 w 314394"/>
              <a:gd name="connsiteY21" fmla="*/ 38100 h 842418"/>
              <a:gd name="connsiteX22" fmla="*/ 285750 w 314394"/>
              <a:gd name="connsiteY22" fmla="*/ 0 h 84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4394" h="842418">
                <a:moveTo>
                  <a:pt x="285750" y="0"/>
                </a:moveTo>
                <a:lnTo>
                  <a:pt x="285750" y="0"/>
                </a:lnTo>
                <a:cubicBezTo>
                  <a:pt x="254000" y="9525"/>
                  <a:pt x="220968" y="15517"/>
                  <a:pt x="190500" y="28575"/>
                </a:cubicBezTo>
                <a:cubicBezTo>
                  <a:pt x="175909" y="34828"/>
                  <a:pt x="166013" y="48982"/>
                  <a:pt x="152400" y="57150"/>
                </a:cubicBezTo>
                <a:cubicBezTo>
                  <a:pt x="-16073" y="158234"/>
                  <a:pt x="167302" y="37690"/>
                  <a:pt x="66675" y="104775"/>
                </a:cubicBezTo>
                <a:cubicBezTo>
                  <a:pt x="60325" y="114300"/>
                  <a:pt x="53184" y="123343"/>
                  <a:pt x="47625" y="133350"/>
                </a:cubicBezTo>
                <a:cubicBezTo>
                  <a:pt x="21753" y="179920"/>
                  <a:pt x="18652" y="191494"/>
                  <a:pt x="0" y="238125"/>
                </a:cubicBezTo>
                <a:cubicBezTo>
                  <a:pt x="3175" y="282575"/>
                  <a:pt x="2575" y="327457"/>
                  <a:pt x="9525" y="371475"/>
                </a:cubicBezTo>
                <a:cubicBezTo>
                  <a:pt x="12192" y="388364"/>
                  <a:pt x="25222" y="402334"/>
                  <a:pt x="28575" y="419100"/>
                </a:cubicBezTo>
                <a:cubicBezTo>
                  <a:pt x="34833" y="450389"/>
                  <a:pt x="32633" y="482914"/>
                  <a:pt x="38100" y="514350"/>
                </a:cubicBezTo>
                <a:cubicBezTo>
                  <a:pt x="45358" y="556083"/>
                  <a:pt x="57150" y="596900"/>
                  <a:pt x="66675" y="638175"/>
                </a:cubicBezTo>
                <a:cubicBezTo>
                  <a:pt x="86724" y="838665"/>
                  <a:pt x="65544" y="889217"/>
                  <a:pt x="95250" y="800100"/>
                </a:cubicBezTo>
                <a:cubicBezTo>
                  <a:pt x="98425" y="733425"/>
                  <a:pt x="99232" y="666595"/>
                  <a:pt x="104775" y="600075"/>
                </a:cubicBezTo>
                <a:cubicBezTo>
                  <a:pt x="105609" y="590069"/>
                  <a:pt x="111865" y="581240"/>
                  <a:pt x="114300" y="571500"/>
                </a:cubicBezTo>
                <a:cubicBezTo>
                  <a:pt x="118227" y="555794"/>
                  <a:pt x="120650" y="539750"/>
                  <a:pt x="123825" y="523875"/>
                </a:cubicBezTo>
                <a:cubicBezTo>
                  <a:pt x="128760" y="425175"/>
                  <a:pt x="122256" y="368227"/>
                  <a:pt x="142875" y="285750"/>
                </a:cubicBezTo>
                <a:cubicBezTo>
                  <a:pt x="145310" y="276010"/>
                  <a:pt x="147910" y="266155"/>
                  <a:pt x="152400" y="257175"/>
                </a:cubicBezTo>
                <a:cubicBezTo>
                  <a:pt x="164193" y="233589"/>
                  <a:pt x="175532" y="220436"/>
                  <a:pt x="200025" y="209550"/>
                </a:cubicBezTo>
                <a:cubicBezTo>
                  <a:pt x="218375" y="201395"/>
                  <a:pt x="257175" y="190500"/>
                  <a:pt x="257175" y="190500"/>
                </a:cubicBezTo>
                <a:cubicBezTo>
                  <a:pt x="279845" y="122490"/>
                  <a:pt x="265086" y="150058"/>
                  <a:pt x="295275" y="104775"/>
                </a:cubicBezTo>
                <a:cubicBezTo>
                  <a:pt x="298450" y="92075"/>
                  <a:pt x="301204" y="79262"/>
                  <a:pt x="304800" y="66675"/>
                </a:cubicBezTo>
                <a:cubicBezTo>
                  <a:pt x="307558" y="57021"/>
                  <a:pt x="312674" y="48004"/>
                  <a:pt x="314325" y="38100"/>
                </a:cubicBezTo>
                <a:cubicBezTo>
                  <a:pt x="315891" y="28705"/>
                  <a:pt x="290512" y="6350"/>
                  <a:pt x="285750"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5" name="テキスト ボックス 21">
            <a:extLst>
              <a:ext uri="{FF2B5EF4-FFF2-40B4-BE49-F238E27FC236}">
                <a16:creationId xmlns:a16="http://schemas.microsoft.com/office/drawing/2014/main" id="{4AA806FF-4FF3-FA1C-7E23-E87A305CEB50}"/>
              </a:ext>
            </a:extLst>
          </p:cNvPr>
          <p:cNvSpPr txBox="1">
            <a:spLocks noChangeArrowheads="1"/>
          </p:cNvSpPr>
          <p:nvPr/>
        </p:nvSpPr>
        <p:spPr bwMode="auto">
          <a:xfrm>
            <a:off x="157276" y="631162"/>
            <a:ext cx="815738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氷山モデルを用いて、主の課題の背景にあるものを考えてみましょう。</a:t>
            </a:r>
          </a:p>
        </p:txBody>
      </p:sp>
    </p:spTree>
    <p:extLst>
      <p:ext uri="{BB962C8B-B14F-4D97-AF65-F5344CB8AC3E}">
        <p14:creationId xmlns:p14="http://schemas.microsoft.com/office/powerpoint/2010/main" val="16079989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683A0-D4F2-F558-7601-17901892BDC7}"/>
            </a:ext>
          </a:extLst>
        </p:cNvPr>
        <p:cNvGrpSpPr/>
        <p:nvPr/>
      </p:nvGrpSpPr>
      <p:grpSpPr>
        <a:xfrm>
          <a:off x="0" y="0"/>
          <a:ext cx="0" cy="0"/>
          <a:chOff x="0" y="0"/>
          <a:chExt cx="0" cy="0"/>
        </a:xfrm>
      </p:grpSpPr>
      <p:sp>
        <p:nvSpPr>
          <p:cNvPr id="7" name="スライド番号プレースホルダー 2">
            <a:extLst>
              <a:ext uri="{FF2B5EF4-FFF2-40B4-BE49-F238E27FC236}">
                <a16:creationId xmlns:a16="http://schemas.microsoft.com/office/drawing/2014/main" id="{11FCE30D-1D1E-D8E4-8261-A586AB641ABE}"/>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43F488-88EE-4C71-84A0-E416DD984136}" type="slidenum">
              <a:rPr lang="ja-JP" altLang="en-US">
                <a:solidFill>
                  <a:srgbClr val="898989"/>
                </a:solidFill>
              </a:rPr>
              <a:pPr/>
              <a:t>36</a:t>
            </a:fld>
            <a:endParaRPr lang="ja-JP" altLang="en-US">
              <a:solidFill>
                <a:srgbClr val="898989"/>
              </a:solidFill>
            </a:endParaRPr>
          </a:p>
        </p:txBody>
      </p:sp>
      <p:sp>
        <p:nvSpPr>
          <p:cNvPr id="3" name="正方形/長方形 2">
            <a:extLst>
              <a:ext uri="{FF2B5EF4-FFF2-40B4-BE49-F238E27FC236}">
                <a16:creationId xmlns:a16="http://schemas.microsoft.com/office/drawing/2014/main" id="{67FBFCCA-1437-7B12-48F0-F7A8580CBBEC}"/>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STEP3</a:t>
            </a:r>
            <a:r>
              <a:rPr kumimoji="1" lang="ja-JP" altLang="en-US" sz="2000" b="1" spc="200" dirty="0">
                <a:solidFill>
                  <a:schemeClr val="tx1"/>
                </a:solidFill>
                <a:latin typeface="メイリオ" panose="020B0604030504040204" pitchFamily="50" charset="-128"/>
                <a:ea typeface="メイリオ" panose="020B0604030504040204" pitchFamily="50" charset="-128"/>
              </a:rPr>
              <a:t>：主の課題の背景にあるものを考える～氷山モデル～</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
        <p:nvSpPr>
          <p:cNvPr id="4" name="四角形: 角を丸くする 3">
            <a:extLst>
              <a:ext uri="{FF2B5EF4-FFF2-40B4-BE49-F238E27FC236}">
                <a16:creationId xmlns:a16="http://schemas.microsoft.com/office/drawing/2014/main" id="{BCFDB8B2-CAB5-024D-FC1F-A4D710A43318}"/>
              </a:ext>
            </a:extLst>
          </p:cNvPr>
          <p:cNvSpPr/>
          <p:nvPr/>
        </p:nvSpPr>
        <p:spPr>
          <a:xfrm>
            <a:off x="0" y="6687940"/>
            <a:ext cx="7872389" cy="170259"/>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tIns="0" bIns="0" anchor="ctr">
            <a:spAutoFit/>
          </a:bodyPr>
          <a:lstStyle/>
          <a:p>
            <a:pPr eaLnBrk="1" fontAlgn="auto" hangingPunct="1">
              <a:spcBef>
                <a:spcPts val="0"/>
              </a:spcBef>
              <a:spcAft>
                <a:spcPts val="0"/>
              </a:spcAft>
              <a:defRPr/>
            </a:pPr>
            <a:r>
              <a:rPr kumimoji="1" lang="ja-JP" altLang="en-US" sz="1000" spc="100" dirty="0">
                <a:solidFill>
                  <a:schemeClr val="tx1"/>
                </a:solidFill>
                <a:latin typeface="メイリオ" panose="020B0604030504040204" pitchFamily="50" charset="-128"/>
                <a:ea typeface="メイリオ" panose="020B0604030504040204" pitchFamily="50" charset="-128"/>
              </a:rPr>
              <a:t>出典：社会的包摂サポートセンター編</a:t>
            </a:r>
            <a:r>
              <a:rPr kumimoji="1" lang="en-US" altLang="ja-JP" sz="1000" spc="100" dirty="0">
                <a:solidFill>
                  <a:schemeClr val="tx1"/>
                </a:solidFill>
                <a:latin typeface="メイリオ" panose="020B0604030504040204" pitchFamily="50" charset="-128"/>
                <a:ea typeface="メイリオ" panose="020B0604030504040204" pitchFamily="50" charset="-128"/>
              </a:rPr>
              <a:t>『</a:t>
            </a:r>
            <a:r>
              <a:rPr kumimoji="1" lang="ja-JP" altLang="en-US" sz="1000" spc="100" dirty="0">
                <a:solidFill>
                  <a:schemeClr val="tx1"/>
                </a:solidFill>
                <a:latin typeface="メイリオ" panose="020B0604030504040204" pitchFamily="50" charset="-128"/>
                <a:ea typeface="メイリオ" panose="020B0604030504040204" pitchFamily="50" charset="-128"/>
              </a:rPr>
              <a:t>相談支援員必携 事例で見る生活困窮者</a:t>
            </a:r>
            <a:r>
              <a:rPr kumimoji="1" lang="en-US" altLang="ja-JP" sz="1000" spc="100" dirty="0">
                <a:solidFill>
                  <a:schemeClr val="tx1"/>
                </a:solidFill>
                <a:latin typeface="メイリオ" panose="020B0604030504040204" pitchFamily="50" charset="-128"/>
                <a:ea typeface="メイリオ" panose="020B0604030504040204" pitchFamily="50" charset="-128"/>
              </a:rPr>
              <a:t>』,</a:t>
            </a:r>
            <a:r>
              <a:rPr kumimoji="1" lang="ja-JP" altLang="en-US" sz="1000" spc="100" dirty="0">
                <a:solidFill>
                  <a:schemeClr val="tx1"/>
                </a:solidFill>
                <a:latin typeface="メイリオ" panose="020B0604030504040204" pitchFamily="50" charset="-128"/>
                <a:ea typeface="メイリオ" panose="020B0604030504040204" pitchFamily="50" charset="-128"/>
              </a:rPr>
              <a:t>中央法規出版</a:t>
            </a:r>
            <a:r>
              <a:rPr kumimoji="1" lang="en-US" altLang="ja-JP" sz="1000" spc="100" dirty="0">
                <a:solidFill>
                  <a:schemeClr val="tx1"/>
                </a:solidFill>
                <a:latin typeface="メイリオ" panose="020B0604030504040204" pitchFamily="50" charset="-128"/>
                <a:ea typeface="メイリオ" panose="020B0604030504040204" pitchFamily="50" charset="-128"/>
              </a:rPr>
              <a:t>,2015</a:t>
            </a:r>
            <a:r>
              <a:rPr kumimoji="1" lang="ja-JP" altLang="en-US" sz="1000" spc="100" dirty="0">
                <a:solidFill>
                  <a:schemeClr val="tx1"/>
                </a:solidFill>
                <a:latin typeface="メイリオ" panose="020B0604030504040204" pitchFamily="50" charset="-128"/>
                <a:ea typeface="メイリオ" panose="020B0604030504040204" pitchFamily="50" charset="-128"/>
              </a:rPr>
              <a:t>年</a:t>
            </a:r>
            <a:r>
              <a:rPr kumimoji="1" lang="en-US" altLang="ja-JP" sz="1000" spc="100" dirty="0">
                <a:solidFill>
                  <a:schemeClr val="tx1"/>
                </a:solidFill>
                <a:latin typeface="メイリオ" panose="020B0604030504040204" pitchFamily="50" charset="-128"/>
                <a:ea typeface="メイリオ" panose="020B0604030504040204" pitchFamily="50" charset="-128"/>
              </a:rPr>
              <a:t>,p4</a:t>
            </a:r>
            <a:r>
              <a:rPr kumimoji="1" lang="ja-JP" altLang="en-US" sz="1000" spc="100" dirty="0">
                <a:solidFill>
                  <a:schemeClr val="tx1"/>
                </a:solidFill>
                <a:latin typeface="メイリオ" panose="020B0604030504040204" pitchFamily="50" charset="-128"/>
                <a:ea typeface="メイリオ" panose="020B0604030504040204" pitchFamily="50" charset="-128"/>
              </a:rPr>
              <a:t>をもとに作成</a:t>
            </a:r>
          </a:p>
        </p:txBody>
      </p:sp>
      <p:sp>
        <p:nvSpPr>
          <p:cNvPr id="2" name="フリーフォーム: 図形 1">
            <a:extLst>
              <a:ext uri="{FF2B5EF4-FFF2-40B4-BE49-F238E27FC236}">
                <a16:creationId xmlns:a16="http://schemas.microsoft.com/office/drawing/2014/main" id="{3FF0C2F6-423C-802D-B2CC-69B50B2A5BC9}"/>
              </a:ext>
            </a:extLst>
          </p:cNvPr>
          <p:cNvSpPr/>
          <p:nvPr/>
        </p:nvSpPr>
        <p:spPr>
          <a:xfrm>
            <a:off x="765289" y="1605075"/>
            <a:ext cx="3559611" cy="4614971"/>
          </a:xfrm>
          <a:custGeom>
            <a:avLst/>
            <a:gdLst>
              <a:gd name="connsiteX0" fmla="*/ 1463040 w 3759200"/>
              <a:gd name="connsiteY0" fmla="*/ 0 h 4053840"/>
              <a:gd name="connsiteX1" fmla="*/ 1463040 w 3759200"/>
              <a:gd name="connsiteY1" fmla="*/ 0 h 4053840"/>
              <a:gd name="connsiteX2" fmla="*/ 1351280 w 3759200"/>
              <a:gd name="connsiteY2" fmla="*/ 40640 h 4053840"/>
              <a:gd name="connsiteX3" fmla="*/ 1290320 w 3759200"/>
              <a:gd name="connsiteY3" fmla="*/ 81280 h 4053840"/>
              <a:gd name="connsiteX4" fmla="*/ 1219200 w 3759200"/>
              <a:gd name="connsiteY4" fmla="*/ 121920 h 4053840"/>
              <a:gd name="connsiteX5" fmla="*/ 1168400 w 3759200"/>
              <a:gd name="connsiteY5" fmla="*/ 132080 h 4053840"/>
              <a:gd name="connsiteX6" fmla="*/ 1076960 w 3759200"/>
              <a:gd name="connsiteY6" fmla="*/ 213360 h 4053840"/>
              <a:gd name="connsiteX7" fmla="*/ 1005840 w 3759200"/>
              <a:gd name="connsiteY7" fmla="*/ 233680 h 4053840"/>
              <a:gd name="connsiteX8" fmla="*/ 975360 w 3759200"/>
              <a:gd name="connsiteY8" fmla="*/ 254000 h 4053840"/>
              <a:gd name="connsiteX9" fmla="*/ 944880 w 3759200"/>
              <a:gd name="connsiteY9" fmla="*/ 264160 h 4053840"/>
              <a:gd name="connsiteX10" fmla="*/ 883920 w 3759200"/>
              <a:gd name="connsiteY10" fmla="*/ 304800 h 4053840"/>
              <a:gd name="connsiteX11" fmla="*/ 853440 w 3759200"/>
              <a:gd name="connsiteY11" fmla="*/ 325120 h 4053840"/>
              <a:gd name="connsiteX12" fmla="*/ 822960 w 3759200"/>
              <a:gd name="connsiteY12" fmla="*/ 355600 h 4053840"/>
              <a:gd name="connsiteX13" fmla="*/ 782320 w 3759200"/>
              <a:gd name="connsiteY13" fmla="*/ 386080 h 4053840"/>
              <a:gd name="connsiteX14" fmla="*/ 701040 w 3759200"/>
              <a:gd name="connsiteY14" fmla="*/ 406400 h 4053840"/>
              <a:gd name="connsiteX15" fmla="*/ 680720 w 3759200"/>
              <a:gd name="connsiteY15" fmla="*/ 436880 h 4053840"/>
              <a:gd name="connsiteX16" fmla="*/ 650240 w 3759200"/>
              <a:gd name="connsiteY16" fmla="*/ 447040 h 4053840"/>
              <a:gd name="connsiteX17" fmla="*/ 579120 w 3759200"/>
              <a:gd name="connsiteY17" fmla="*/ 477520 h 4053840"/>
              <a:gd name="connsiteX18" fmla="*/ 518160 w 3759200"/>
              <a:gd name="connsiteY18" fmla="*/ 528320 h 4053840"/>
              <a:gd name="connsiteX19" fmla="*/ 487680 w 3759200"/>
              <a:gd name="connsiteY19" fmla="*/ 558800 h 4053840"/>
              <a:gd name="connsiteX20" fmla="*/ 467360 w 3759200"/>
              <a:gd name="connsiteY20" fmla="*/ 589280 h 4053840"/>
              <a:gd name="connsiteX21" fmla="*/ 426720 w 3759200"/>
              <a:gd name="connsiteY21" fmla="*/ 599440 h 4053840"/>
              <a:gd name="connsiteX22" fmla="*/ 365760 w 3759200"/>
              <a:gd name="connsiteY22" fmla="*/ 650240 h 4053840"/>
              <a:gd name="connsiteX23" fmla="*/ 274320 w 3759200"/>
              <a:gd name="connsiteY23" fmla="*/ 701040 h 4053840"/>
              <a:gd name="connsiteX24" fmla="*/ 264160 w 3759200"/>
              <a:gd name="connsiteY24" fmla="*/ 894080 h 4053840"/>
              <a:gd name="connsiteX25" fmla="*/ 243840 w 3759200"/>
              <a:gd name="connsiteY25" fmla="*/ 934720 h 4053840"/>
              <a:gd name="connsiteX26" fmla="*/ 233680 w 3759200"/>
              <a:gd name="connsiteY26" fmla="*/ 965200 h 4053840"/>
              <a:gd name="connsiteX27" fmla="*/ 213360 w 3759200"/>
              <a:gd name="connsiteY27" fmla="*/ 1076960 h 4053840"/>
              <a:gd name="connsiteX28" fmla="*/ 203200 w 3759200"/>
              <a:gd name="connsiteY28" fmla="*/ 1107440 h 4053840"/>
              <a:gd name="connsiteX29" fmla="*/ 193040 w 3759200"/>
              <a:gd name="connsiteY29" fmla="*/ 1148080 h 4053840"/>
              <a:gd name="connsiteX30" fmla="*/ 182880 w 3759200"/>
              <a:gd name="connsiteY30" fmla="*/ 1239520 h 4053840"/>
              <a:gd name="connsiteX31" fmla="*/ 172720 w 3759200"/>
              <a:gd name="connsiteY31" fmla="*/ 1280160 h 4053840"/>
              <a:gd name="connsiteX32" fmla="*/ 152400 w 3759200"/>
              <a:gd name="connsiteY32" fmla="*/ 1361440 h 4053840"/>
              <a:gd name="connsiteX33" fmla="*/ 132080 w 3759200"/>
              <a:gd name="connsiteY33" fmla="*/ 1534160 h 4053840"/>
              <a:gd name="connsiteX34" fmla="*/ 111760 w 3759200"/>
              <a:gd name="connsiteY34" fmla="*/ 1564640 h 4053840"/>
              <a:gd name="connsiteX35" fmla="*/ 101600 w 3759200"/>
              <a:gd name="connsiteY35" fmla="*/ 1635760 h 4053840"/>
              <a:gd name="connsiteX36" fmla="*/ 71120 w 3759200"/>
              <a:gd name="connsiteY36" fmla="*/ 1666240 h 4053840"/>
              <a:gd name="connsiteX37" fmla="*/ 60960 w 3759200"/>
              <a:gd name="connsiteY37" fmla="*/ 1757680 h 4053840"/>
              <a:gd name="connsiteX38" fmla="*/ 50800 w 3759200"/>
              <a:gd name="connsiteY38" fmla="*/ 1788160 h 4053840"/>
              <a:gd name="connsiteX39" fmla="*/ 40640 w 3759200"/>
              <a:gd name="connsiteY39" fmla="*/ 1869440 h 4053840"/>
              <a:gd name="connsiteX40" fmla="*/ 20320 w 3759200"/>
              <a:gd name="connsiteY40" fmla="*/ 1899920 h 4053840"/>
              <a:gd name="connsiteX41" fmla="*/ 10160 w 3759200"/>
              <a:gd name="connsiteY41" fmla="*/ 2021840 h 4053840"/>
              <a:gd name="connsiteX42" fmla="*/ 0 w 3759200"/>
              <a:gd name="connsiteY42" fmla="*/ 2072640 h 4053840"/>
              <a:gd name="connsiteX43" fmla="*/ 10160 w 3759200"/>
              <a:gd name="connsiteY43" fmla="*/ 2316480 h 4053840"/>
              <a:gd name="connsiteX44" fmla="*/ 40640 w 3759200"/>
              <a:gd name="connsiteY44" fmla="*/ 2367280 h 4053840"/>
              <a:gd name="connsiteX45" fmla="*/ 60960 w 3759200"/>
              <a:gd name="connsiteY45" fmla="*/ 2448560 h 4053840"/>
              <a:gd name="connsiteX46" fmla="*/ 81280 w 3759200"/>
              <a:gd name="connsiteY46" fmla="*/ 2489200 h 4053840"/>
              <a:gd name="connsiteX47" fmla="*/ 71120 w 3759200"/>
              <a:gd name="connsiteY47" fmla="*/ 2844800 h 4053840"/>
              <a:gd name="connsiteX48" fmla="*/ 91440 w 3759200"/>
              <a:gd name="connsiteY48" fmla="*/ 2997200 h 4053840"/>
              <a:gd name="connsiteX49" fmla="*/ 101600 w 3759200"/>
              <a:gd name="connsiteY49" fmla="*/ 3027680 h 4053840"/>
              <a:gd name="connsiteX50" fmla="*/ 132080 w 3759200"/>
              <a:gd name="connsiteY50" fmla="*/ 3058160 h 4053840"/>
              <a:gd name="connsiteX51" fmla="*/ 142240 w 3759200"/>
              <a:gd name="connsiteY51" fmla="*/ 3108960 h 4053840"/>
              <a:gd name="connsiteX52" fmla="*/ 162560 w 3759200"/>
              <a:gd name="connsiteY52" fmla="*/ 3139440 h 4053840"/>
              <a:gd name="connsiteX53" fmla="*/ 182880 w 3759200"/>
              <a:gd name="connsiteY53" fmla="*/ 3230880 h 4053840"/>
              <a:gd name="connsiteX54" fmla="*/ 203200 w 3759200"/>
              <a:gd name="connsiteY54" fmla="*/ 3261360 h 4053840"/>
              <a:gd name="connsiteX55" fmla="*/ 223520 w 3759200"/>
              <a:gd name="connsiteY55" fmla="*/ 3312160 h 4053840"/>
              <a:gd name="connsiteX56" fmla="*/ 284480 w 3759200"/>
              <a:gd name="connsiteY56" fmla="*/ 3362960 h 4053840"/>
              <a:gd name="connsiteX57" fmla="*/ 335280 w 3759200"/>
              <a:gd name="connsiteY57" fmla="*/ 3413760 h 4053840"/>
              <a:gd name="connsiteX58" fmla="*/ 396240 w 3759200"/>
              <a:gd name="connsiteY58" fmla="*/ 3454400 h 4053840"/>
              <a:gd name="connsiteX59" fmla="*/ 457200 w 3759200"/>
              <a:gd name="connsiteY59" fmla="*/ 3495040 h 4053840"/>
              <a:gd name="connsiteX60" fmla="*/ 497840 w 3759200"/>
              <a:gd name="connsiteY60" fmla="*/ 3525520 h 4053840"/>
              <a:gd name="connsiteX61" fmla="*/ 538480 w 3759200"/>
              <a:gd name="connsiteY61" fmla="*/ 3545840 h 4053840"/>
              <a:gd name="connsiteX62" fmla="*/ 599440 w 3759200"/>
              <a:gd name="connsiteY62" fmla="*/ 3586480 h 4053840"/>
              <a:gd name="connsiteX63" fmla="*/ 670560 w 3759200"/>
              <a:gd name="connsiteY63" fmla="*/ 3677920 h 4053840"/>
              <a:gd name="connsiteX64" fmla="*/ 690880 w 3759200"/>
              <a:gd name="connsiteY64" fmla="*/ 3708400 h 4053840"/>
              <a:gd name="connsiteX65" fmla="*/ 751840 w 3759200"/>
              <a:gd name="connsiteY65" fmla="*/ 3769360 h 4053840"/>
              <a:gd name="connsiteX66" fmla="*/ 782320 w 3759200"/>
              <a:gd name="connsiteY66" fmla="*/ 3779520 h 4053840"/>
              <a:gd name="connsiteX67" fmla="*/ 843280 w 3759200"/>
              <a:gd name="connsiteY67" fmla="*/ 3820160 h 4053840"/>
              <a:gd name="connsiteX68" fmla="*/ 863600 w 3759200"/>
              <a:gd name="connsiteY68" fmla="*/ 3850640 h 4053840"/>
              <a:gd name="connsiteX69" fmla="*/ 894080 w 3759200"/>
              <a:gd name="connsiteY69" fmla="*/ 3860800 h 4053840"/>
              <a:gd name="connsiteX70" fmla="*/ 924560 w 3759200"/>
              <a:gd name="connsiteY70" fmla="*/ 3881120 h 4053840"/>
              <a:gd name="connsiteX71" fmla="*/ 995680 w 3759200"/>
              <a:gd name="connsiteY71" fmla="*/ 3911600 h 4053840"/>
              <a:gd name="connsiteX72" fmla="*/ 1168400 w 3759200"/>
              <a:gd name="connsiteY72" fmla="*/ 3942080 h 4053840"/>
              <a:gd name="connsiteX73" fmla="*/ 1219200 w 3759200"/>
              <a:gd name="connsiteY73" fmla="*/ 3952240 h 4053840"/>
              <a:gd name="connsiteX74" fmla="*/ 1259840 w 3759200"/>
              <a:gd name="connsiteY74" fmla="*/ 3962400 h 4053840"/>
              <a:gd name="connsiteX75" fmla="*/ 1503680 w 3759200"/>
              <a:gd name="connsiteY75" fmla="*/ 3972560 h 4053840"/>
              <a:gd name="connsiteX76" fmla="*/ 1564640 w 3759200"/>
              <a:gd name="connsiteY76" fmla="*/ 3992880 h 4053840"/>
              <a:gd name="connsiteX77" fmla="*/ 1808480 w 3759200"/>
              <a:gd name="connsiteY77" fmla="*/ 4013200 h 4053840"/>
              <a:gd name="connsiteX78" fmla="*/ 1899920 w 3759200"/>
              <a:gd name="connsiteY78" fmla="*/ 4033520 h 4053840"/>
              <a:gd name="connsiteX79" fmla="*/ 2164080 w 3759200"/>
              <a:gd name="connsiteY79" fmla="*/ 4053840 h 4053840"/>
              <a:gd name="connsiteX80" fmla="*/ 2905760 w 3759200"/>
              <a:gd name="connsiteY80" fmla="*/ 4043680 h 4053840"/>
              <a:gd name="connsiteX81" fmla="*/ 2946400 w 3759200"/>
              <a:gd name="connsiteY81" fmla="*/ 3982720 h 4053840"/>
              <a:gd name="connsiteX82" fmla="*/ 3017520 w 3759200"/>
              <a:gd name="connsiteY82" fmla="*/ 3942080 h 4053840"/>
              <a:gd name="connsiteX83" fmla="*/ 3058160 w 3759200"/>
              <a:gd name="connsiteY83" fmla="*/ 3911600 h 4053840"/>
              <a:gd name="connsiteX84" fmla="*/ 3108960 w 3759200"/>
              <a:gd name="connsiteY84" fmla="*/ 3789680 h 4053840"/>
              <a:gd name="connsiteX85" fmla="*/ 3139440 w 3759200"/>
              <a:gd name="connsiteY85" fmla="*/ 3779520 h 4053840"/>
              <a:gd name="connsiteX86" fmla="*/ 3190240 w 3759200"/>
              <a:gd name="connsiteY86" fmla="*/ 3738880 h 4053840"/>
              <a:gd name="connsiteX87" fmla="*/ 3230880 w 3759200"/>
              <a:gd name="connsiteY87" fmla="*/ 3657600 h 4053840"/>
              <a:gd name="connsiteX88" fmla="*/ 3271520 w 3759200"/>
              <a:gd name="connsiteY88" fmla="*/ 3637280 h 4053840"/>
              <a:gd name="connsiteX89" fmla="*/ 3302000 w 3759200"/>
              <a:gd name="connsiteY89" fmla="*/ 3535680 h 4053840"/>
              <a:gd name="connsiteX90" fmla="*/ 3332480 w 3759200"/>
              <a:gd name="connsiteY90" fmla="*/ 3434080 h 4053840"/>
              <a:gd name="connsiteX91" fmla="*/ 3342640 w 3759200"/>
              <a:gd name="connsiteY91" fmla="*/ 3403600 h 4053840"/>
              <a:gd name="connsiteX92" fmla="*/ 3362960 w 3759200"/>
              <a:gd name="connsiteY92" fmla="*/ 3373120 h 4053840"/>
              <a:gd name="connsiteX93" fmla="*/ 3373120 w 3759200"/>
              <a:gd name="connsiteY93" fmla="*/ 3342640 h 4053840"/>
              <a:gd name="connsiteX94" fmla="*/ 3413760 w 3759200"/>
              <a:gd name="connsiteY94" fmla="*/ 3281680 h 4053840"/>
              <a:gd name="connsiteX95" fmla="*/ 3434080 w 3759200"/>
              <a:gd name="connsiteY95" fmla="*/ 3251200 h 4053840"/>
              <a:gd name="connsiteX96" fmla="*/ 3454400 w 3759200"/>
              <a:gd name="connsiteY96" fmla="*/ 3169920 h 4053840"/>
              <a:gd name="connsiteX97" fmla="*/ 3495040 w 3759200"/>
              <a:gd name="connsiteY97" fmla="*/ 3068320 h 4053840"/>
              <a:gd name="connsiteX98" fmla="*/ 3515360 w 3759200"/>
              <a:gd name="connsiteY98" fmla="*/ 2976880 h 4053840"/>
              <a:gd name="connsiteX99" fmla="*/ 3525520 w 3759200"/>
              <a:gd name="connsiteY99" fmla="*/ 2915920 h 4053840"/>
              <a:gd name="connsiteX100" fmla="*/ 3545840 w 3759200"/>
              <a:gd name="connsiteY100" fmla="*/ 2834640 h 4053840"/>
              <a:gd name="connsiteX101" fmla="*/ 3566160 w 3759200"/>
              <a:gd name="connsiteY101" fmla="*/ 2722880 h 4053840"/>
              <a:gd name="connsiteX102" fmla="*/ 3576320 w 3759200"/>
              <a:gd name="connsiteY102" fmla="*/ 2499360 h 4053840"/>
              <a:gd name="connsiteX103" fmla="*/ 3586480 w 3759200"/>
              <a:gd name="connsiteY103" fmla="*/ 2448560 h 4053840"/>
              <a:gd name="connsiteX104" fmla="*/ 3616960 w 3759200"/>
              <a:gd name="connsiteY104" fmla="*/ 2418080 h 4053840"/>
              <a:gd name="connsiteX105" fmla="*/ 3647440 w 3759200"/>
              <a:gd name="connsiteY105" fmla="*/ 2377440 h 4053840"/>
              <a:gd name="connsiteX106" fmla="*/ 3698240 w 3759200"/>
              <a:gd name="connsiteY106" fmla="*/ 2286000 h 4053840"/>
              <a:gd name="connsiteX107" fmla="*/ 3728720 w 3759200"/>
              <a:gd name="connsiteY107" fmla="*/ 2265680 h 4053840"/>
              <a:gd name="connsiteX108" fmla="*/ 3759200 w 3759200"/>
              <a:gd name="connsiteY108" fmla="*/ 2143760 h 4053840"/>
              <a:gd name="connsiteX109" fmla="*/ 3749040 w 3759200"/>
              <a:gd name="connsiteY109" fmla="*/ 1696720 h 4053840"/>
              <a:gd name="connsiteX110" fmla="*/ 3738880 w 3759200"/>
              <a:gd name="connsiteY110" fmla="*/ 1666240 h 4053840"/>
              <a:gd name="connsiteX111" fmla="*/ 3718560 w 3759200"/>
              <a:gd name="connsiteY111" fmla="*/ 1625600 h 4053840"/>
              <a:gd name="connsiteX112" fmla="*/ 3677920 w 3759200"/>
              <a:gd name="connsiteY112" fmla="*/ 1544320 h 4053840"/>
              <a:gd name="connsiteX113" fmla="*/ 3647440 w 3759200"/>
              <a:gd name="connsiteY113" fmla="*/ 1473200 h 4053840"/>
              <a:gd name="connsiteX114" fmla="*/ 3627120 w 3759200"/>
              <a:gd name="connsiteY114" fmla="*/ 1391920 h 4053840"/>
              <a:gd name="connsiteX115" fmla="*/ 3596640 w 3759200"/>
              <a:gd name="connsiteY115" fmla="*/ 1351280 h 4053840"/>
              <a:gd name="connsiteX116" fmla="*/ 3556000 w 3759200"/>
              <a:gd name="connsiteY116" fmla="*/ 1290320 h 4053840"/>
              <a:gd name="connsiteX117" fmla="*/ 3535680 w 3759200"/>
              <a:gd name="connsiteY117" fmla="*/ 1219200 h 4053840"/>
              <a:gd name="connsiteX118" fmla="*/ 3484880 w 3759200"/>
              <a:gd name="connsiteY118" fmla="*/ 1148080 h 4053840"/>
              <a:gd name="connsiteX119" fmla="*/ 3454400 w 3759200"/>
              <a:gd name="connsiteY119" fmla="*/ 1097280 h 4053840"/>
              <a:gd name="connsiteX120" fmla="*/ 3434080 w 3759200"/>
              <a:gd name="connsiteY120" fmla="*/ 1066800 h 4053840"/>
              <a:gd name="connsiteX121" fmla="*/ 3413760 w 3759200"/>
              <a:gd name="connsiteY121" fmla="*/ 1005840 h 4053840"/>
              <a:gd name="connsiteX122" fmla="*/ 3373120 w 3759200"/>
              <a:gd name="connsiteY122" fmla="*/ 944880 h 4053840"/>
              <a:gd name="connsiteX123" fmla="*/ 3352800 w 3759200"/>
              <a:gd name="connsiteY123" fmla="*/ 904240 h 4053840"/>
              <a:gd name="connsiteX124" fmla="*/ 3322320 w 3759200"/>
              <a:gd name="connsiteY124" fmla="*/ 883920 h 4053840"/>
              <a:gd name="connsiteX125" fmla="*/ 3281680 w 3759200"/>
              <a:gd name="connsiteY125" fmla="*/ 863600 h 4053840"/>
              <a:gd name="connsiteX126" fmla="*/ 3210560 w 3759200"/>
              <a:gd name="connsiteY126" fmla="*/ 843280 h 4053840"/>
              <a:gd name="connsiteX127" fmla="*/ 3139440 w 3759200"/>
              <a:gd name="connsiteY127" fmla="*/ 833120 h 4053840"/>
              <a:gd name="connsiteX128" fmla="*/ 3088640 w 3759200"/>
              <a:gd name="connsiteY128" fmla="*/ 812800 h 4053840"/>
              <a:gd name="connsiteX129" fmla="*/ 3007360 w 3759200"/>
              <a:gd name="connsiteY129" fmla="*/ 792480 h 4053840"/>
              <a:gd name="connsiteX130" fmla="*/ 2976880 w 3759200"/>
              <a:gd name="connsiteY130" fmla="*/ 762000 h 4053840"/>
              <a:gd name="connsiteX131" fmla="*/ 2915920 w 3759200"/>
              <a:gd name="connsiteY131" fmla="*/ 711200 h 4053840"/>
              <a:gd name="connsiteX132" fmla="*/ 2854960 w 3759200"/>
              <a:gd name="connsiteY132" fmla="*/ 640080 h 4053840"/>
              <a:gd name="connsiteX133" fmla="*/ 2783840 w 3759200"/>
              <a:gd name="connsiteY133" fmla="*/ 609600 h 4053840"/>
              <a:gd name="connsiteX134" fmla="*/ 2743200 w 3759200"/>
              <a:gd name="connsiteY134" fmla="*/ 589280 h 4053840"/>
              <a:gd name="connsiteX135" fmla="*/ 2682240 w 3759200"/>
              <a:gd name="connsiteY135" fmla="*/ 568960 h 4053840"/>
              <a:gd name="connsiteX136" fmla="*/ 2651760 w 3759200"/>
              <a:gd name="connsiteY136" fmla="*/ 548640 h 4053840"/>
              <a:gd name="connsiteX137" fmla="*/ 2590800 w 3759200"/>
              <a:gd name="connsiteY137" fmla="*/ 538480 h 4053840"/>
              <a:gd name="connsiteX138" fmla="*/ 2519680 w 3759200"/>
              <a:gd name="connsiteY138" fmla="*/ 518160 h 4053840"/>
              <a:gd name="connsiteX139" fmla="*/ 2479040 w 3759200"/>
              <a:gd name="connsiteY139" fmla="*/ 508000 h 4053840"/>
              <a:gd name="connsiteX140" fmla="*/ 2448560 w 3759200"/>
              <a:gd name="connsiteY140" fmla="*/ 487680 h 4053840"/>
              <a:gd name="connsiteX141" fmla="*/ 2418080 w 3759200"/>
              <a:gd name="connsiteY141" fmla="*/ 426720 h 4053840"/>
              <a:gd name="connsiteX142" fmla="*/ 2387600 w 3759200"/>
              <a:gd name="connsiteY142" fmla="*/ 396240 h 4053840"/>
              <a:gd name="connsiteX143" fmla="*/ 2346960 w 3759200"/>
              <a:gd name="connsiteY143" fmla="*/ 304800 h 4053840"/>
              <a:gd name="connsiteX144" fmla="*/ 2336800 w 3759200"/>
              <a:gd name="connsiteY144" fmla="*/ 274320 h 4053840"/>
              <a:gd name="connsiteX145" fmla="*/ 2245360 w 3759200"/>
              <a:gd name="connsiteY145" fmla="*/ 243840 h 4053840"/>
              <a:gd name="connsiteX146" fmla="*/ 2143760 w 3759200"/>
              <a:gd name="connsiteY146" fmla="*/ 223520 h 4053840"/>
              <a:gd name="connsiteX147" fmla="*/ 2113280 w 3759200"/>
              <a:gd name="connsiteY147" fmla="*/ 203200 h 4053840"/>
              <a:gd name="connsiteX148" fmla="*/ 2042160 w 3759200"/>
              <a:gd name="connsiteY148" fmla="*/ 182880 h 4053840"/>
              <a:gd name="connsiteX149" fmla="*/ 1981200 w 3759200"/>
              <a:gd name="connsiteY149" fmla="*/ 132080 h 4053840"/>
              <a:gd name="connsiteX150" fmla="*/ 1920240 w 3759200"/>
              <a:gd name="connsiteY150" fmla="*/ 91440 h 4053840"/>
              <a:gd name="connsiteX151" fmla="*/ 1859280 w 3759200"/>
              <a:gd name="connsiteY151" fmla="*/ 71120 h 4053840"/>
              <a:gd name="connsiteX152" fmla="*/ 1828800 w 3759200"/>
              <a:gd name="connsiteY152" fmla="*/ 50800 h 4053840"/>
              <a:gd name="connsiteX153" fmla="*/ 1737360 w 3759200"/>
              <a:gd name="connsiteY153" fmla="*/ 30480 h 4053840"/>
              <a:gd name="connsiteX154" fmla="*/ 1666240 w 3759200"/>
              <a:gd name="connsiteY154" fmla="*/ 10160 h 4053840"/>
              <a:gd name="connsiteX155" fmla="*/ 1463040 w 3759200"/>
              <a:gd name="connsiteY155" fmla="*/ 0 h 405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3759200" h="4053840">
                <a:moveTo>
                  <a:pt x="1463040" y="0"/>
                </a:moveTo>
                <a:lnTo>
                  <a:pt x="1463040" y="0"/>
                </a:lnTo>
                <a:cubicBezTo>
                  <a:pt x="1425787" y="13547"/>
                  <a:pt x="1387147" y="23761"/>
                  <a:pt x="1351280" y="40640"/>
                </a:cubicBezTo>
                <a:cubicBezTo>
                  <a:pt x="1329183" y="51039"/>
                  <a:pt x="1310640" y="67733"/>
                  <a:pt x="1290320" y="81280"/>
                </a:cubicBezTo>
                <a:cubicBezTo>
                  <a:pt x="1268023" y="96145"/>
                  <a:pt x="1244981" y="113326"/>
                  <a:pt x="1219200" y="121920"/>
                </a:cubicBezTo>
                <a:cubicBezTo>
                  <a:pt x="1202817" y="127381"/>
                  <a:pt x="1185333" y="128693"/>
                  <a:pt x="1168400" y="132080"/>
                </a:cubicBezTo>
                <a:cubicBezTo>
                  <a:pt x="1141473" y="159007"/>
                  <a:pt x="1113220" y="195230"/>
                  <a:pt x="1076960" y="213360"/>
                </a:cubicBezTo>
                <a:cubicBezTo>
                  <a:pt x="1062384" y="220648"/>
                  <a:pt x="1018861" y="230425"/>
                  <a:pt x="1005840" y="233680"/>
                </a:cubicBezTo>
                <a:cubicBezTo>
                  <a:pt x="995680" y="240453"/>
                  <a:pt x="986282" y="248539"/>
                  <a:pt x="975360" y="254000"/>
                </a:cubicBezTo>
                <a:cubicBezTo>
                  <a:pt x="965781" y="258789"/>
                  <a:pt x="954242" y="258959"/>
                  <a:pt x="944880" y="264160"/>
                </a:cubicBezTo>
                <a:cubicBezTo>
                  <a:pt x="923532" y="276020"/>
                  <a:pt x="904240" y="291253"/>
                  <a:pt x="883920" y="304800"/>
                </a:cubicBezTo>
                <a:cubicBezTo>
                  <a:pt x="873760" y="311573"/>
                  <a:pt x="862074" y="316486"/>
                  <a:pt x="853440" y="325120"/>
                </a:cubicBezTo>
                <a:cubicBezTo>
                  <a:pt x="843280" y="335280"/>
                  <a:pt x="833869" y="346249"/>
                  <a:pt x="822960" y="355600"/>
                </a:cubicBezTo>
                <a:cubicBezTo>
                  <a:pt x="810103" y="366620"/>
                  <a:pt x="797951" y="379567"/>
                  <a:pt x="782320" y="386080"/>
                </a:cubicBezTo>
                <a:cubicBezTo>
                  <a:pt x="756541" y="396821"/>
                  <a:pt x="701040" y="406400"/>
                  <a:pt x="701040" y="406400"/>
                </a:cubicBezTo>
                <a:cubicBezTo>
                  <a:pt x="694267" y="416560"/>
                  <a:pt x="690255" y="429252"/>
                  <a:pt x="680720" y="436880"/>
                </a:cubicBezTo>
                <a:cubicBezTo>
                  <a:pt x="672357" y="443570"/>
                  <a:pt x="659819" y="442251"/>
                  <a:pt x="650240" y="447040"/>
                </a:cubicBezTo>
                <a:cubicBezTo>
                  <a:pt x="580076" y="482122"/>
                  <a:pt x="663700" y="456375"/>
                  <a:pt x="579120" y="477520"/>
                </a:cubicBezTo>
                <a:cubicBezTo>
                  <a:pt x="490072" y="566568"/>
                  <a:pt x="603030" y="457595"/>
                  <a:pt x="518160" y="528320"/>
                </a:cubicBezTo>
                <a:cubicBezTo>
                  <a:pt x="507122" y="537518"/>
                  <a:pt x="496878" y="547762"/>
                  <a:pt x="487680" y="558800"/>
                </a:cubicBezTo>
                <a:cubicBezTo>
                  <a:pt x="479863" y="568181"/>
                  <a:pt x="477520" y="582507"/>
                  <a:pt x="467360" y="589280"/>
                </a:cubicBezTo>
                <a:cubicBezTo>
                  <a:pt x="455742" y="597026"/>
                  <a:pt x="440267" y="596053"/>
                  <a:pt x="426720" y="599440"/>
                </a:cubicBezTo>
                <a:cubicBezTo>
                  <a:pt x="393380" y="649450"/>
                  <a:pt x="423051" y="615866"/>
                  <a:pt x="365760" y="650240"/>
                </a:cubicBezTo>
                <a:cubicBezTo>
                  <a:pt x="278421" y="702643"/>
                  <a:pt x="335628" y="680604"/>
                  <a:pt x="274320" y="701040"/>
                </a:cubicBezTo>
                <a:cubicBezTo>
                  <a:pt x="270933" y="765387"/>
                  <a:pt x="272494" y="830186"/>
                  <a:pt x="264160" y="894080"/>
                </a:cubicBezTo>
                <a:cubicBezTo>
                  <a:pt x="262201" y="909098"/>
                  <a:pt x="249806" y="920799"/>
                  <a:pt x="243840" y="934720"/>
                </a:cubicBezTo>
                <a:cubicBezTo>
                  <a:pt x="239621" y="944564"/>
                  <a:pt x="236003" y="954745"/>
                  <a:pt x="233680" y="965200"/>
                </a:cubicBezTo>
                <a:cubicBezTo>
                  <a:pt x="215563" y="1046724"/>
                  <a:pt x="231850" y="1003000"/>
                  <a:pt x="213360" y="1076960"/>
                </a:cubicBezTo>
                <a:cubicBezTo>
                  <a:pt x="210763" y="1087350"/>
                  <a:pt x="206142" y="1097142"/>
                  <a:pt x="203200" y="1107440"/>
                </a:cubicBezTo>
                <a:cubicBezTo>
                  <a:pt x="199364" y="1120866"/>
                  <a:pt x="196427" y="1134533"/>
                  <a:pt x="193040" y="1148080"/>
                </a:cubicBezTo>
                <a:cubicBezTo>
                  <a:pt x="189653" y="1178560"/>
                  <a:pt x="187543" y="1209209"/>
                  <a:pt x="182880" y="1239520"/>
                </a:cubicBezTo>
                <a:cubicBezTo>
                  <a:pt x="180757" y="1253321"/>
                  <a:pt x="175749" y="1266529"/>
                  <a:pt x="172720" y="1280160"/>
                </a:cubicBezTo>
                <a:cubicBezTo>
                  <a:pt x="156373" y="1353722"/>
                  <a:pt x="170555" y="1306974"/>
                  <a:pt x="152400" y="1361440"/>
                </a:cubicBezTo>
                <a:cubicBezTo>
                  <a:pt x="150795" y="1383915"/>
                  <a:pt x="155172" y="1487975"/>
                  <a:pt x="132080" y="1534160"/>
                </a:cubicBezTo>
                <a:cubicBezTo>
                  <a:pt x="126619" y="1545082"/>
                  <a:pt x="118533" y="1554480"/>
                  <a:pt x="111760" y="1564640"/>
                </a:cubicBezTo>
                <a:cubicBezTo>
                  <a:pt x="108373" y="1588347"/>
                  <a:pt x="110494" y="1613525"/>
                  <a:pt x="101600" y="1635760"/>
                </a:cubicBezTo>
                <a:cubicBezTo>
                  <a:pt x="96264" y="1649101"/>
                  <a:pt x="75664" y="1652609"/>
                  <a:pt x="71120" y="1666240"/>
                </a:cubicBezTo>
                <a:cubicBezTo>
                  <a:pt x="61422" y="1695334"/>
                  <a:pt x="66002" y="1727430"/>
                  <a:pt x="60960" y="1757680"/>
                </a:cubicBezTo>
                <a:cubicBezTo>
                  <a:pt x="59199" y="1768244"/>
                  <a:pt x="54187" y="1778000"/>
                  <a:pt x="50800" y="1788160"/>
                </a:cubicBezTo>
                <a:cubicBezTo>
                  <a:pt x="47413" y="1815253"/>
                  <a:pt x="47824" y="1843098"/>
                  <a:pt x="40640" y="1869440"/>
                </a:cubicBezTo>
                <a:cubicBezTo>
                  <a:pt x="37427" y="1881221"/>
                  <a:pt x="22715" y="1887946"/>
                  <a:pt x="20320" y="1899920"/>
                </a:cubicBezTo>
                <a:cubicBezTo>
                  <a:pt x="12322" y="1939909"/>
                  <a:pt x="14925" y="1981338"/>
                  <a:pt x="10160" y="2021840"/>
                </a:cubicBezTo>
                <a:cubicBezTo>
                  <a:pt x="8142" y="2038990"/>
                  <a:pt x="3387" y="2055707"/>
                  <a:pt x="0" y="2072640"/>
                </a:cubicBezTo>
                <a:cubicBezTo>
                  <a:pt x="3387" y="2153920"/>
                  <a:pt x="-956" y="2235892"/>
                  <a:pt x="10160" y="2316480"/>
                </a:cubicBezTo>
                <a:cubicBezTo>
                  <a:pt x="12858" y="2336042"/>
                  <a:pt x="31809" y="2349617"/>
                  <a:pt x="40640" y="2367280"/>
                </a:cubicBezTo>
                <a:cubicBezTo>
                  <a:pt x="55847" y="2397694"/>
                  <a:pt x="49367" y="2413781"/>
                  <a:pt x="60960" y="2448560"/>
                </a:cubicBezTo>
                <a:cubicBezTo>
                  <a:pt x="65749" y="2462928"/>
                  <a:pt x="74507" y="2475653"/>
                  <a:pt x="81280" y="2489200"/>
                </a:cubicBezTo>
                <a:cubicBezTo>
                  <a:pt x="77893" y="2607733"/>
                  <a:pt x="71120" y="2726218"/>
                  <a:pt x="71120" y="2844800"/>
                </a:cubicBezTo>
                <a:cubicBezTo>
                  <a:pt x="71120" y="2904721"/>
                  <a:pt x="76472" y="2944812"/>
                  <a:pt x="91440" y="2997200"/>
                </a:cubicBezTo>
                <a:cubicBezTo>
                  <a:pt x="94382" y="3007498"/>
                  <a:pt x="95659" y="3018769"/>
                  <a:pt x="101600" y="3027680"/>
                </a:cubicBezTo>
                <a:cubicBezTo>
                  <a:pt x="109570" y="3039635"/>
                  <a:pt x="121920" y="3048000"/>
                  <a:pt x="132080" y="3058160"/>
                </a:cubicBezTo>
                <a:cubicBezTo>
                  <a:pt x="135467" y="3075093"/>
                  <a:pt x="136177" y="3092791"/>
                  <a:pt x="142240" y="3108960"/>
                </a:cubicBezTo>
                <a:cubicBezTo>
                  <a:pt x="146527" y="3120393"/>
                  <a:pt x="158273" y="3128007"/>
                  <a:pt x="162560" y="3139440"/>
                </a:cubicBezTo>
                <a:cubicBezTo>
                  <a:pt x="177026" y="3178015"/>
                  <a:pt x="167264" y="3194444"/>
                  <a:pt x="182880" y="3230880"/>
                </a:cubicBezTo>
                <a:cubicBezTo>
                  <a:pt x="187690" y="3242103"/>
                  <a:pt x="197739" y="3250438"/>
                  <a:pt x="203200" y="3261360"/>
                </a:cubicBezTo>
                <a:cubicBezTo>
                  <a:pt x="211356" y="3277672"/>
                  <a:pt x="213854" y="3296694"/>
                  <a:pt x="223520" y="3312160"/>
                </a:cubicBezTo>
                <a:cubicBezTo>
                  <a:pt x="237489" y="3334511"/>
                  <a:pt x="263414" y="3348916"/>
                  <a:pt x="284480" y="3362960"/>
                </a:cubicBezTo>
                <a:cubicBezTo>
                  <a:pt x="321733" y="3418840"/>
                  <a:pt x="284480" y="3371427"/>
                  <a:pt x="335280" y="3413760"/>
                </a:cubicBezTo>
                <a:cubicBezTo>
                  <a:pt x="386017" y="3456041"/>
                  <a:pt x="342675" y="3436545"/>
                  <a:pt x="396240" y="3454400"/>
                </a:cubicBezTo>
                <a:cubicBezTo>
                  <a:pt x="467171" y="3525331"/>
                  <a:pt x="388583" y="3455830"/>
                  <a:pt x="457200" y="3495040"/>
                </a:cubicBezTo>
                <a:cubicBezTo>
                  <a:pt x="471902" y="3503441"/>
                  <a:pt x="483481" y="3516545"/>
                  <a:pt x="497840" y="3525520"/>
                </a:cubicBezTo>
                <a:cubicBezTo>
                  <a:pt x="510683" y="3533547"/>
                  <a:pt x="525493" y="3538048"/>
                  <a:pt x="538480" y="3545840"/>
                </a:cubicBezTo>
                <a:cubicBezTo>
                  <a:pt x="559421" y="3558405"/>
                  <a:pt x="599440" y="3586480"/>
                  <a:pt x="599440" y="3586480"/>
                </a:cubicBezTo>
                <a:cubicBezTo>
                  <a:pt x="658538" y="3684977"/>
                  <a:pt x="597755" y="3592981"/>
                  <a:pt x="670560" y="3677920"/>
                </a:cubicBezTo>
                <a:cubicBezTo>
                  <a:pt x="678507" y="3687191"/>
                  <a:pt x="682768" y="3699274"/>
                  <a:pt x="690880" y="3708400"/>
                </a:cubicBezTo>
                <a:cubicBezTo>
                  <a:pt x="709972" y="3729878"/>
                  <a:pt x="724578" y="3760273"/>
                  <a:pt x="751840" y="3769360"/>
                </a:cubicBezTo>
                <a:cubicBezTo>
                  <a:pt x="762000" y="3772747"/>
                  <a:pt x="772958" y="3774319"/>
                  <a:pt x="782320" y="3779520"/>
                </a:cubicBezTo>
                <a:cubicBezTo>
                  <a:pt x="803668" y="3791380"/>
                  <a:pt x="843280" y="3820160"/>
                  <a:pt x="843280" y="3820160"/>
                </a:cubicBezTo>
                <a:cubicBezTo>
                  <a:pt x="850053" y="3830320"/>
                  <a:pt x="854065" y="3843012"/>
                  <a:pt x="863600" y="3850640"/>
                </a:cubicBezTo>
                <a:cubicBezTo>
                  <a:pt x="871963" y="3857330"/>
                  <a:pt x="884501" y="3856011"/>
                  <a:pt x="894080" y="3860800"/>
                </a:cubicBezTo>
                <a:cubicBezTo>
                  <a:pt x="905002" y="3866261"/>
                  <a:pt x="913958" y="3875062"/>
                  <a:pt x="924560" y="3881120"/>
                </a:cubicBezTo>
                <a:cubicBezTo>
                  <a:pt x="949901" y="3895601"/>
                  <a:pt x="968423" y="3904166"/>
                  <a:pt x="995680" y="3911600"/>
                </a:cubicBezTo>
                <a:cubicBezTo>
                  <a:pt x="1113815" y="3943819"/>
                  <a:pt x="1041404" y="3923938"/>
                  <a:pt x="1168400" y="3942080"/>
                </a:cubicBezTo>
                <a:cubicBezTo>
                  <a:pt x="1185495" y="3944522"/>
                  <a:pt x="1202343" y="3948494"/>
                  <a:pt x="1219200" y="3952240"/>
                </a:cubicBezTo>
                <a:cubicBezTo>
                  <a:pt x="1232831" y="3955269"/>
                  <a:pt x="1245912" y="3961405"/>
                  <a:pt x="1259840" y="3962400"/>
                </a:cubicBezTo>
                <a:cubicBezTo>
                  <a:pt x="1340984" y="3968196"/>
                  <a:pt x="1422400" y="3969173"/>
                  <a:pt x="1503680" y="3972560"/>
                </a:cubicBezTo>
                <a:cubicBezTo>
                  <a:pt x="1524000" y="3979333"/>
                  <a:pt x="1543327" y="3990749"/>
                  <a:pt x="1564640" y="3992880"/>
                </a:cubicBezTo>
                <a:cubicBezTo>
                  <a:pt x="1713538" y="4007770"/>
                  <a:pt x="1632291" y="4000615"/>
                  <a:pt x="1808480" y="4013200"/>
                </a:cubicBezTo>
                <a:cubicBezTo>
                  <a:pt x="1855847" y="4028989"/>
                  <a:pt x="1833505" y="4023302"/>
                  <a:pt x="1899920" y="4033520"/>
                </a:cubicBezTo>
                <a:cubicBezTo>
                  <a:pt x="2020181" y="4052022"/>
                  <a:pt x="1986537" y="4044496"/>
                  <a:pt x="2164080" y="4053840"/>
                </a:cubicBezTo>
                <a:lnTo>
                  <a:pt x="2905760" y="4043680"/>
                </a:lnTo>
                <a:cubicBezTo>
                  <a:pt x="2939350" y="4041912"/>
                  <a:pt x="2935023" y="3999786"/>
                  <a:pt x="2946400" y="3982720"/>
                </a:cubicBezTo>
                <a:cubicBezTo>
                  <a:pt x="2970612" y="3946402"/>
                  <a:pt x="2978627" y="3951803"/>
                  <a:pt x="3017520" y="3942080"/>
                </a:cubicBezTo>
                <a:cubicBezTo>
                  <a:pt x="3031067" y="3931920"/>
                  <a:pt x="3048767" y="3925689"/>
                  <a:pt x="3058160" y="3911600"/>
                </a:cubicBezTo>
                <a:cubicBezTo>
                  <a:pt x="3115013" y="3826320"/>
                  <a:pt x="3037772" y="3872733"/>
                  <a:pt x="3108960" y="3789680"/>
                </a:cubicBezTo>
                <a:cubicBezTo>
                  <a:pt x="3115930" y="3781549"/>
                  <a:pt x="3129280" y="3782907"/>
                  <a:pt x="3139440" y="3779520"/>
                </a:cubicBezTo>
                <a:cubicBezTo>
                  <a:pt x="3156373" y="3765973"/>
                  <a:pt x="3174906" y="3754214"/>
                  <a:pt x="3190240" y="3738880"/>
                </a:cubicBezTo>
                <a:cubicBezTo>
                  <a:pt x="3262497" y="3666623"/>
                  <a:pt x="3143563" y="3759470"/>
                  <a:pt x="3230880" y="3657600"/>
                </a:cubicBezTo>
                <a:cubicBezTo>
                  <a:pt x="3240737" y="3646101"/>
                  <a:pt x="3257973" y="3644053"/>
                  <a:pt x="3271520" y="3637280"/>
                </a:cubicBezTo>
                <a:cubicBezTo>
                  <a:pt x="3307397" y="3583465"/>
                  <a:pt x="3285656" y="3625574"/>
                  <a:pt x="3302000" y="3535680"/>
                </a:cubicBezTo>
                <a:cubicBezTo>
                  <a:pt x="3308142" y="3501899"/>
                  <a:pt x="3321876" y="3465891"/>
                  <a:pt x="3332480" y="3434080"/>
                </a:cubicBezTo>
                <a:cubicBezTo>
                  <a:pt x="3335867" y="3423920"/>
                  <a:pt x="3336699" y="3412511"/>
                  <a:pt x="3342640" y="3403600"/>
                </a:cubicBezTo>
                <a:cubicBezTo>
                  <a:pt x="3349413" y="3393440"/>
                  <a:pt x="3357499" y="3384042"/>
                  <a:pt x="3362960" y="3373120"/>
                </a:cubicBezTo>
                <a:cubicBezTo>
                  <a:pt x="3367749" y="3363541"/>
                  <a:pt x="3367919" y="3352002"/>
                  <a:pt x="3373120" y="3342640"/>
                </a:cubicBezTo>
                <a:cubicBezTo>
                  <a:pt x="3384980" y="3321292"/>
                  <a:pt x="3400213" y="3302000"/>
                  <a:pt x="3413760" y="3281680"/>
                </a:cubicBezTo>
                <a:lnTo>
                  <a:pt x="3434080" y="3251200"/>
                </a:lnTo>
                <a:cubicBezTo>
                  <a:pt x="3440853" y="3224107"/>
                  <a:pt x="3444028" y="3195850"/>
                  <a:pt x="3454400" y="3169920"/>
                </a:cubicBezTo>
                <a:cubicBezTo>
                  <a:pt x="3467947" y="3136053"/>
                  <a:pt x="3486193" y="3103706"/>
                  <a:pt x="3495040" y="3068320"/>
                </a:cubicBezTo>
                <a:cubicBezTo>
                  <a:pt x="3505912" y="3024833"/>
                  <a:pt x="3506761" y="3024174"/>
                  <a:pt x="3515360" y="2976880"/>
                </a:cubicBezTo>
                <a:cubicBezTo>
                  <a:pt x="3519045" y="2956612"/>
                  <a:pt x="3521204" y="2936063"/>
                  <a:pt x="3525520" y="2915920"/>
                </a:cubicBezTo>
                <a:cubicBezTo>
                  <a:pt x="3531372" y="2888613"/>
                  <a:pt x="3540844" y="2862117"/>
                  <a:pt x="3545840" y="2834640"/>
                </a:cubicBezTo>
                <a:lnTo>
                  <a:pt x="3566160" y="2722880"/>
                </a:lnTo>
                <a:cubicBezTo>
                  <a:pt x="3569547" y="2648373"/>
                  <a:pt x="3570810" y="2573740"/>
                  <a:pt x="3576320" y="2499360"/>
                </a:cubicBezTo>
                <a:cubicBezTo>
                  <a:pt x="3577596" y="2482139"/>
                  <a:pt x="3578757" y="2464006"/>
                  <a:pt x="3586480" y="2448560"/>
                </a:cubicBezTo>
                <a:cubicBezTo>
                  <a:pt x="3592906" y="2435709"/>
                  <a:pt x="3607609" y="2428989"/>
                  <a:pt x="3616960" y="2418080"/>
                </a:cubicBezTo>
                <a:cubicBezTo>
                  <a:pt x="3627980" y="2405223"/>
                  <a:pt x="3637280" y="2390987"/>
                  <a:pt x="3647440" y="2377440"/>
                </a:cubicBezTo>
                <a:cubicBezTo>
                  <a:pt x="3667072" y="2318545"/>
                  <a:pt x="3656124" y="2321097"/>
                  <a:pt x="3698240" y="2286000"/>
                </a:cubicBezTo>
                <a:cubicBezTo>
                  <a:pt x="3707621" y="2278183"/>
                  <a:pt x="3718560" y="2272453"/>
                  <a:pt x="3728720" y="2265680"/>
                </a:cubicBezTo>
                <a:cubicBezTo>
                  <a:pt x="3755554" y="2185177"/>
                  <a:pt x="3745519" y="2225848"/>
                  <a:pt x="3759200" y="2143760"/>
                </a:cubicBezTo>
                <a:cubicBezTo>
                  <a:pt x="3755813" y="1994747"/>
                  <a:pt x="3755377" y="1845637"/>
                  <a:pt x="3749040" y="1696720"/>
                </a:cubicBezTo>
                <a:cubicBezTo>
                  <a:pt x="3748585" y="1686020"/>
                  <a:pt x="3743099" y="1676084"/>
                  <a:pt x="3738880" y="1666240"/>
                </a:cubicBezTo>
                <a:cubicBezTo>
                  <a:pt x="3732914" y="1652319"/>
                  <a:pt x="3723878" y="1639781"/>
                  <a:pt x="3718560" y="1625600"/>
                </a:cubicBezTo>
                <a:cubicBezTo>
                  <a:pt x="3690026" y="1549510"/>
                  <a:pt x="3734079" y="1619199"/>
                  <a:pt x="3677920" y="1544320"/>
                </a:cubicBezTo>
                <a:cubicBezTo>
                  <a:pt x="3656775" y="1459740"/>
                  <a:pt x="3682522" y="1543364"/>
                  <a:pt x="3647440" y="1473200"/>
                </a:cubicBezTo>
                <a:cubicBezTo>
                  <a:pt x="3610664" y="1399647"/>
                  <a:pt x="3673492" y="1496258"/>
                  <a:pt x="3627120" y="1391920"/>
                </a:cubicBezTo>
                <a:cubicBezTo>
                  <a:pt x="3620243" y="1376446"/>
                  <a:pt x="3606351" y="1365152"/>
                  <a:pt x="3596640" y="1351280"/>
                </a:cubicBezTo>
                <a:cubicBezTo>
                  <a:pt x="3582635" y="1331273"/>
                  <a:pt x="3569547" y="1310640"/>
                  <a:pt x="3556000" y="1290320"/>
                </a:cubicBezTo>
                <a:cubicBezTo>
                  <a:pt x="3549227" y="1266613"/>
                  <a:pt x="3544837" y="1242092"/>
                  <a:pt x="3535680" y="1219200"/>
                </a:cubicBezTo>
                <a:cubicBezTo>
                  <a:pt x="3531136" y="1207841"/>
                  <a:pt x="3487783" y="1152435"/>
                  <a:pt x="3484880" y="1148080"/>
                </a:cubicBezTo>
                <a:cubicBezTo>
                  <a:pt x="3473926" y="1131649"/>
                  <a:pt x="3464866" y="1114026"/>
                  <a:pt x="3454400" y="1097280"/>
                </a:cubicBezTo>
                <a:cubicBezTo>
                  <a:pt x="3447928" y="1086925"/>
                  <a:pt x="3439039" y="1077958"/>
                  <a:pt x="3434080" y="1066800"/>
                </a:cubicBezTo>
                <a:cubicBezTo>
                  <a:pt x="3425381" y="1047227"/>
                  <a:pt x="3425641" y="1023662"/>
                  <a:pt x="3413760" y="1005840"/>
                </a:cubicBezTo>
                <a:cubicBezTo>
                  <a:pt x="3400213" y="985520"/>
                  <a:pt x="3384042" y="966723"/>
                  <a:pt x="3373120" y="944880"/>
                </a:cubicBezTo>
                <a:cubicBezTo>
                  <a:pt x="3366347" y="931333"/>
                  <a:pt x="3362496" y="915875"/>
                  <a:pt x="3352800" y="904240"/>
                </a:cubicBezTo>
                <a:cubicBezTo>
                  <a:pt x="3344983" y="894859"/>
                  <a:pt x="3332922" y="889978"/>
                  <a:pt x="3322320" y="883920"/>
                </a:cubicBezTo>
                <a:cubicBezTo>
                  <a:pt x="3309170" y="876406"/>
                  <a:pt x="3295601" y="869566"/>
                  <a:pt x="3281680" y="863600"/>
                </a:cubicBezTo>
                <a:cubicBezTo>
                  <a:pt x="3265645" y="856728"/>
                  <a:pt x="3225484" y="845994"/>
                  <a:pt x="3210560" y="843280"/>
                </a:cubicBezTo>
                <a:cubicBezTo>
                  <a:pt x="3186999" y="838996"/>
                  <a:pt x="3163147" y="836507"/>
                  <a:pt x="3139440" y="833120"/>
                </a:cubicBezTo>
                <a:cubicBezTo>
                  <a:pt x="3122507" y="826347"/>
                  <a:pt x="3106071" y="818163"/>
                  <a:pt x="3088640" y="812800"/>
                </a:cubicBezTo>
                <a:cubicBezTo>
                  <a:pt x="3061948" y="804587"/>
                  <a:pt x="3007360" y="792480"/>
                  <a:pt x="3007360" y="792480"/>
                </a:cubicBezTo>
                <a:cubicBezTo>
                  <a:pt x="2997200" y="782320"/>
                  <a:pt x="2987918" y="771198"/>
                  <a:pt x="2976880" y="762000"/>
                </a:cubicBezTo>
                <a:cubicBezTo>
                  <a:pt x="2933287" y="725673"/>
                  <a:pt x="2956396" y="759772"/>
                  <a:pt x="2915920" y="711200"/>
                </a:cubicBezTo>
                <a:cubicBezTo>
                  <a:pt x="2881790" y="670244"/>
                  <a:pt x="2909229" y="680782"/>
                  <a:pt x="2854960" y="640080"/>
                </a:cubicBezTo>
                <a:cubicBezTo>
                  <a:pt x="2825008" y="617616"/>
                  <a:pt x="2814358" y="622679"/>
                  <a:pt x="2783840" y="609600"/>
                </a:cubicBezTo>
                <a:cubicBezTo>
                  <a:pt x="2769919" y="603634"/>
                  <a:pt x="2757262" y="594905"/>
                  <a:pt x="2743200" y="589280"/>
                </a:cubicBezTo>
                <a:cubicBezTo>
                  <a:pt x="2723313" y="581325"/>
                  <a:pt x="2700062" y="580841"/>
                  <a:pt x="2682240" y="568960"/>
                </a:cubicBezTo>
                <a:cubicBezTo>
                  <a:pt x="2672080" y="562187"/>
                  <a:pt x="2663344" y="552501"/>
                  <a:pt x="2651760" y="548640"/>
                </a:cubicBezTo>
                <a:cubicBezTo>
                  <a:pt x="2632217" y="542126"/>
                  <a:pt x="2611000" y="542520"/>
                  <a:pt x="2590800" y="538480"/>
                </a:cubicBezTo>
                <a:cubicBezTo>
                  <a:pt x="2537864" y="527893"/>
                  <a:pt x="2564869" y="531071"/>
                  <a:pt x="2519680" y="518160"/>
                </a:cubicBezTo>
                <a:cubicBezTo>
                  <a:pt x="2506254" y="514324"/>
                  <a:pt x="2492587" y="511387"/>
                  <a:pt x="2479040" y="508000"/>
                </a:cubicBezTo>
                <a:cubicBezTo>
                  <a:pt x="2468880" y="501227"/>
                  <a:pt x="2457194" y="496314"/>
                  <a:pt x="2448560" y="487680"/>
                </a:cubicBezTo>
                <a:cubicBezTo>
                  <a:pt x="2400599" y="439719"/>
                  <a:pt x="2451134" y="476300"/>
                  <a:pt x="2418080" y="426720"/>
                </a:cubicBezTo>
                <a:cubicBezTo>
                  <a:pt x="2410110" y="414765"/>
                  <a:pt x="2397760" y="406400"/>
                  <a:pt x="2387600" y="396240"/>
                </a:cubicBezTo>
                <a:cubicBezTo>
                  <a:pt x="2335176" y="238969"/>
                  <a:pt x="2395262" y="401404"/>
                  <a:pt x="2346960" y="304800"/>
                </a:cubicBezTo>
                <a:cubicBezTo>
                  <a:pt x="2342171" y="295221"/>
                  <a:pt x="2345983" y="279830"/>
                  <a:pt x="2336800" y="274320"/>
                </a:cubicBezTo>
                <a:cubicBezTo>
                  <a:pt x="2309250" y="257790"/>
                  <a:pt x="2276865" y="250141"/>
                  <a:pt x="2245360" y="243840"/>
                </a:cubicBezTo>
                <a:lnTo>
                  <a:pt x="2143760" y="223520"/>
                </a:lnTo>
                <a:cubicBezTo>
                  <a:pt x="2133600" y="216747"/>
                  <a:pt x="2124503" y="208010"/>
                  <a:pt x="2113280" y="203200"/>
                </a:cubicBezTo>
                <a:cubicBezTo>
                  <a:pt x="2067706" y="183668"/>
                  <a:pt x="2081703" y="202651"/>
                  <a:pt x="2042160" y="182880"/>
                </a:cubicBezTo>
                <a:cubicBezTo>
                  <a:pt x="1998593" y="161097"/>
                  <a:pt x="2021646" y="163538"/>
                  <a:pt x="1981200" y="132080"/>
                </a:cubicBezTo>
                <a:cubicBezTo>
                  <a:pt x="1961923" y="117087"/>
                  <a:pt x="1943408" y="99163"/>
                  <a:pt x="1920240" y="91440"/>
                </a:cubicBezTo>
                <a:cubicBezTo>
                  <a:pt x="1899920" y="84667"/>
                  <a:pt x="1877102" y="83001"/>
                  <a:pt x="1859280" y="71120"/>
                </a:cubicBezTo>
                <a:cubicBezTo>
                  <a:pt x="1849120" y="64347"/>
                  <a:pt x="1840023" y="55610"/>
                  <a:pt x="1828800" y="50800"/>
                </a:cubicBezTo>
                <a:cubicBezTo>
                  <a:pt x="1814198" y="44542"/>
                  <a:pt x="1748933" y="33373"/>
                  <a:pt x="1737360" y="30480"/>
                </a:cubicBezTo>
                <a:cubicBezTo>
                  <a:pt x="1705239" y="22450"/>
                  <a:pt x="1702137" y="14383"/>
                  <a:pt x="1666240" y="10160"/>
                </a:cubicBezTo>
                <a:cubicBezTo>
                  <a:pt x="1571049" y="-1039"/>
                  <a:pt x="1496907" y="1693"/>
                  <a:pt x="1463040" y="0"/>
                </a:cubicBezTo>
                <a:close/>
              </a:path>
            </a:pathLst>
          </a:custGeom>
          <a:solidFill>
            <a:srgbClr val="FCFDFE"/>
          </a:solidFill>
          <a:ln>
            <a:solidFill>
              <a:srgbClr val="DFE9F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1" name="フリーフォーム: 図形 10">
            <a:extLst>
              <a:ext uri="{FF2B5EF4-FFF2-40B4-BE49-F238E27FC236}">
                <a16:creationId xmlns:a16="http://schemas.microsoft.com/office/drawing/2014/main" id="{85EE45C0-3C6D-D19D-5602-A487E05E04B6}"/>
              </a:ext>
            </a:extLst>
          </p:cNvPr>
          <p:cNvSpPr/>
          <p:nvPr/>
        </p:nvSpPr>
        <p:spPr>
          <a:xfrm>
            <a:off x="1414577" y="2597263"/>
            <a:ext cx="735012" cy="2009775"/>
          </a:xfrm>
          <a:custGeom>
            <a:avLst/>
            <a:gdLst>
              <a:gd name="connsiteX0" fmla="*/ 535104 w 735129"/>
              <a:gd name="connsiteY0" fmla="*/ 0 h 2009775"/>
              <a:gd name="connsiteX1" fmla="*/ 535104 w 735129"/>
              <a:gd name="connsiteY1" fmla="*/ 0 h 2009775"/>
              <a:gd name="connsiteX2" fmla="*/ 430329 w 735129"/>
              <a:gd name="connsiteY2" fmla="*/ 76200 h 2009775"/>
              <a:gd name="connsiteX3" fmla="*/ 373179 w 735129"/>
              <a:gd name="connsiteY3" fmla="*/ 95250 h 2009775"/>
              <a:gd name="connsiteX4" fmla="*/ 154104 w 735129"/>
              <a:gd name="connsiteY4" fmla="*/ 266700 h 2009775"/>
              <a:gd name="connsiteX5" fmla="*/ 77904 w 735129"/>
              <a:gd name="connsiteY5" fmla="*/ 400050 h 2009775"/>
              <a:gd name="connsiteX6" fmla="*/ 11229 w 735129"/>
              <a:gd name="connsiteY6" fmla="*/ 495300 h 2009775"/>
              <a:gd name="connsiteX7" fmla="*/ 30279 w 735129"/>
              <a:gd name="connsiteY7" fmla="*/ 1228725 h 2009775"/>
              <a:gd name="connsiteX8" fmla="*/ 49329 w 735129"/>
              <a:gd name="connsiteY8" fmla="*/ 1257300 h 2009775"/>
              <a:gd name="connsiteX9" fmla="*/ 77904 w 735129"/>
              <a:gd name="connsiteY9" fmla="*/ 1304925 h 2009775"/>
              <a:gd name="connsiteX10" fmla="*/ 106479 w 735129"/>
              <a:gd name="connsiteY10" fmla="*/ 1343025 h 2009775"/>
              <a:gd name="connsiteX11" fmla="*/ 154104 w 735129"/>
              <a:gd name="connsiteY11" fmla="*/ 1409700 h 2009775"/>
              <a:gd name="connsiteX12" fmla="*/ 163629 w 735129"/>
              <a:gd name="connsiteY12" fmla="*/ 1438275 h 2009775"/>
              <a:gd name="connsiteX13" fmla="*/ 163629 w 735129"/>
              <a:gd name="connsiteY13" fmla="*/ 1704975 h 2009775"/>
              <a:gd name="connsiteX14" fmla="*/ 154104 w 735129"/>
              <a:gd name="connsiteY14" fmla="*/ 1838325 h 2009775"/>
              <a:gd name="connsiteX15" fmla="*/ 211254 w 735129"/>
              <a:gd name="connsiteY15" fmla="*/ 1885950 h 2009775"/>
              <a:gd name="connsiteX16" fmla="*/ 306504 w 735129"/>
              <a:gd name="connsiteY16" fmla="*/ 1971675 h 2009775"/>
              <a:gd name="connsiteX17" fmla="*/ 335079 w 735129"/>
              <a:gd name="connsiteY17" fmla="*/ 1990725 h 2009775"/>
              <a:gd name="connsiteX18" fmla="*/ 392229 w 735129"/>
              <a:gd name="connsiteY18" fmla="*/ 2009775 h 2009775"/>
              <a:gd name="connsiteX19" fmla="*/ 497004 w 735129"/>
              <a:gd name="connsiteY19" fmla="*/ 1990725 h 2009775"/>
              <a:gd name="connsiteX20" fmla="*/ 516054 w 735129"/>
              <a:gd name="connsiteY20" fmla="*/ 1962150 h 2009775"/>
              <a:gd name="connsiteX21" fmla="*/ 544629 w 735129"/>
              <a:gd name="connsiteY21" fmla="*/ 1933575 h 2009775"/>
              <a:gd name="connsiteX22" fmla="*/ 620829 w 735129"/>
              <a:gd name="connsiteY22" fmla="*/ 1847850 h 2009775"/>
              <a:gd name="connsiteX23" fmla="*/ 611304 w 735129"/>
              <a:gd name="connsiteY23" fmla="*/ 1695450 h 2009775"/>
              <a:gd name="connsiteX24" fmla="*/ 601779 w 735129"/>
              <a:gd name="connsiteY24" fmla="*/ 1657350 h 2009775"/>
              <a:gd name="connsiteX25" fmla="*/ 592254 w 735129"/>
              <a:gd name="connsiteY25" fmla="*/ 1609725 h 2009775"/>
              <a:gd name="connsiteX26" fmla="*/ 582729 w 735129"/>
              <a:gd name="connsiteY26" fmla="*/ 1524000 h 2009775"/>
              <a:gd name="connsiteX27" fmla="*/ 573204 w 735129"/>
              <a:gd name="connsiteY27" fmla="*/ 1476375 h 2009775"/>
              <a:gd name="connsiteX28" fmla="*/ 563679 w 735129"/>
              <a:gd name="connsiteY28" fmla="*/ 1409700 h 2009775"/>
              <a:gd name="connsiteX29" fmla="*/ 573204 w 735129"/>
              <a:gd name="connsiteY29" fmla="*/ 1266825 h 2009775"/>
              <a:gd name="connsiteX30" fmla="*/ 601779 w 735129"/>
              <a:gd name="connsiteY30" fmla="*/ 1238250 h 2009775"/>
              <a:gd name="connsiteX31" fmla="*/ 630354 w 735129"/>
              <a:gd name="connsiteY31" fmla="*/ 1162050 h 2009775"/>
              <a:gd name="connsiteX32" fmla="*/ 687504 w 735129"/>
              <a:gd name="connsiteY32" fmla="*/ 1076325 h 2009775"/>
              <a:gd name="connsiteX33" fmla="*/ 706554 w 735129"/>
              <a:gd name="connsiteY33" fmla="*/ 1047750 h 2009775"/>
              <a:gd name="connsiteX34" fmla="*/ 735129 w 735129"/>
              <a:gd name="connsiteY34" fmla="*/ 742950 h 2009775"/>
              <a:gd name="connsiteX35" fmla="*/ 725604 w 735129"/>
              <a:gd name="connsiteY35" fmla="*/ 571500 h 2009775"/>
              <a:gd name="connsiteX36" fmla="*/ 716079 w 735129"/>
              <a:gd name="connsiteY36" fmla="*/ 533400 h 2009775"/>
              <a:gd name="connsiteX37" fmla="*/ 687504 w 735129"/>
              <a:gd name="connsiteY37" fmla="*/ 447675 h 2009775"/>
              <a:gd name="connsiteX38" fmla="*/ 677979 w 735129"/>
              <a:gd name="connsiteY38" fmla="*/ 419100 h 2009775"/>
              <a:gd name="connsiteX39" fmla="*/ 658929 w 735129"/>
              <a:gd name="connsiteY39" fmla="*/ 342900 h 2009775"/>
              <a:gd name="connsiteX40" fmla="*/ 649404 w 735129"/>
              <a:gd name="connsiteY40" fmla="*/ 314325 h 2009775"/>
              <a:gd name="connsiteX41" fmla="*/ 639879 w 735129"/>
              <a:gd name="connsiteY41" fmla="*/ 276225 h 2009775"/>
              <a:gd name="connsiteX42" fmla="*/ 620829 w 735129"/>
              <a:gd name="connsiteY42" fmla="*/ 247650 h 2009775"/>
              <a:gd name="connsiteX43" fmla="*/ 592254 w 735129"/>
              <a:gd name="connsiteY43" fmla="*/ 180975 h 2009775"/>
              <a:gd name="connsiteX44" fmla="*/ 582729 w 735129"/>
              <a:gd name="connsiteY44" fmla="*/ 142875 h 2009775"/>
              <a:gd name="connsiteX45" fmla="*/ 563679 w 735129"/>
              <a:gd name="connsiteY45" fmla="*/ 85725 h 2009775"/>
              <a:gd name="connsiteX46" fmla="*/ 535104 w 735129"/>
              <a:gd name="connsiteY46" fmla="*/ 0 h 200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35129" h="2009775">
                <a:moveTo>
                  <a:pt x="535104" y="0"/>
                </a:moveTo>
                <a:lnTo>
                  <a:pt x="535104" y="0"/>
                </a:lnTo>
                <a:cubicBezTo>
                  <a:pt x="500179" y="25400"/>
                  <a:pt x="471298" y="62544"/>
                  <a:pt x="430329" y="76200"/>
                </a:cubicBezTo>
                <a:cubicBezTo>
                  <a:pt x="411279" y="82550"/>
                  <a:pt x="389887" y="84111"/>
                  <a:pt x="373179" y="95250"/>
                </a:cubicBezTo>
                <a:cubicBezTo>
                  <a:pt x="281814" y="156160"/>
                  <a:pt x="228639" y="183396"/>
                  <a:pt x="154104" y="266700"/>
                </a:cubicBezTo>
                <a:cubicBezTo>
                  <a:pt x="36911" y="397681"/>
                  <a:pt x="134880" y="305090"/>
                  <a:pt x="77904" y="400050"/>
                </a:cubicBezTo>
                <a:cubicBezTo>
                  <a:pt x="57964" y="433283"/>
                  <a:pt x="11229" y="495300"/>
                  <a:pt x="11229" y="495300"/>
                </a:cubicBezTo>
                <a:cubicBezTo>
                  <a:pt x="4527" y="830421"/>
                  <a:pt x="-18301" y="937247"/>
                  <a:pt x="30279" y="1228725"/>
                </a:cubicBezTo>
                <a:cubicBezTo>
                  <a:pt x="32161" y="1240017"/>
                  <a:pt x="43262" y="1247592"/>
                  <a:pt x="49329" y="1257300"/>
                </a:cubicBezTo>
                <a:cubicBezTo>
                  <a:pt x="59141" y="1272999"/>
                  <a:pt x="67635" y="1289521"/>
                  <a:pt x="77904" y="1304925"/>
                </a:cubicBezTo>
                <a:cubicBezTo>
                  <a:pt x="86710" y="1318134"/>
                  <a:pt x="97252" y="1330107"/>
                  <a:pt x="106479" y="1343025"/>
                </a:cubicBezTo>
                <a:cubicBezTo>
                  <a:pt x="176119" y="1440521"/>
                  <a:pt x="60717" y="1285184"/>
                  <a:pt x="154104" y="1409700"/>
                </a:cubicBezTo>
                <a:cubicBezTo>
                  <a:pt x="157279" y="1419225"/>
                  <a:pt x="160871" y="1428621"/>
                  <a:pt x="163629" y="1438275"/>
                </a:cubicBezTo>
                <a:cubicBezTo>
                  <a:pt x="191890" y="1537188"/>
                  <a:pt x="172309" y="1540058"/>
                  <a:pt x="163629" y="1704975"/>
                </a:cubicBezTo>
                <a:cubicBezTo>
                  <a:pt x="161287" y="1749477"/>
                  <a:pt x="157279" y="1793875"/>
                  <a:pt x="154104" y="1838325"/>
                </a:cubicBezTo>
                <a:cubicBezTo>
                  <a:pt x="223200" y="1855599"/>
                  <a:pt x="167671" y="1831472"/>
                  <a:pt x="211254" y="1885950"/>
                </a:cubicBezTo>
                <a:cubicBezTo>
                  <a:pt x="240972" y="1923097"/>
                  <a:pt x="269630" y="1945337"/>
                  <a:pt x="306504" y="1971675"/>
                </a:cubicBezTo>
                <a:cubicBezTo>
                  <a:pt x="315819" y="1978329"/>
                  <a:pt x="324618" y="1986076"/>
                  <a:pt x="335079" y="1990725"/>
                </a:cubicBezTo>
                <a:cubicBezTo>
                  <a:pt x="353429" y="1998880"/>
                  <a:pt x="392229" y="2009775"/>
                  <a:pt x="392229" y="2009775"/>
                </a:cubicBezTo>
                <a:cubicBezTo>
                  <a:pt x="427154" y="2003425"/>
                  <a:pt x="463872" y="2003468"/>
                  <a:pt x="497004" y="1990725"/>
                </a:cubicBezTo>
                <a:cubicBezTo>
                  <a:pt x="507689" y="1986616"/>
                  <a:pt x="508725" y="1970944"/>
                  <a:pt x="516054" y="1962150"/>
                </a:cubicBezTo>
                <a:cubicBezTo>
                  <a:pt x="524678" y="1951802"/>
                  <a:pt x="535759" y="1943712"/>
                  <a:pt x="544629" y="1933575"/>
                </a:cubicBezTo>
                <a:cubicBezTo>
                  <a:pt x="630939" y="1834935"/>
                  <a:pt x="535675" y="1933004"/>
                  <a:pt x="620829" y="1847850"/>
                </a:cubicBezTo>
                <a:cubicBezTo>
                  <a:pt x="617654" y="1797050"/>
                  <a:pt x="616369" y="1746097"/>
                  <a:pt x="611304" y="1695450"/>
                </a:cubicBezTo>
                <a:cubicBezTo>
                  <a:pt x="610001" y="1682424"/>
                  <a:pt x="604619" y="1670129"/>
                  <a:pt x="601779" y="1657350"/>
                </a:cubicBezTo>
                <a:cubicBezTo>
                  <a:pt x="598267" y="1641546"/>
                  <a:pt x="594544" y="1625752"/>
                  <a:pt x="592254" y="1609725"/>
                </a:cubicBezTo>
                <a:cubicBezTo>
                  <a:pt x="588188" y="1581263"/>
                  <a:pt x="586795" y="1552462"/>
                  <a:pt x="582729" y="1524000"/>
                </a:cubicBezTo>
                <a:cubicBezTo>
                  <a:pt x="580439" y="1507973"/>
                  <a:pt x="575866" y="1492344"/>
                  <a:pt x="573204" y="1476375"/>
                </a:cubicBezTo>
                <a:cubicBezTo>
                  <a:pt x="569513" y="1454230"/>
                  <a:pt x="566854" y="1431925"/>
                  <a:pt x="563679" y="1409700"/>
                </a:cubicBezTo>
                <a:cubicBezTo>
                  <a:pt x="566854" y="1362075"/>
                  <a:pt x="562850" y="1313419"/>
                  <a:pt x="573204" y="1266825"/>
                </a:cubicBezTo>
                <a:cubicBezTo>
                  <a:pt x="576126" y="1253675"/>
                  <a:pt x="593949" y="1249211"/>
                  <a:pt x="601779" y="1238250"/>
                </a:cubicBezTo>
                <a:cubicBezTo>
                  <a:pt x="659934" y="1156834"/>
                  <a:pt x="586730" y="1243066"/>
                  <a:pt x="630354" y="1162050"/>
                </a:cubicBezTo>
                <a:cubicBezTo>
                  <a:pt x="646636" y="1131812"/>
                  <a:pt x="668454" y="1104900"/>
                  <a:pt x="687504" y="1076325"/>
                </a:cubicBezTo>
                <a:lnTo>
                  <a:pt x="706554" y="1047750"/>
                </a:lnTo>
                <a:cubicBezTo>
                  <a:pt x="744101" y="897561"/>
                  <a:pt x="724514" y="997709"/>
                  <a:pt x="735129" y="742950"/>
                </a:cubicBezTo>
                <a:cubicBezTo>
                  <a:pt x="731954" y="685800"/>
                  <a:pt x="730786" y="628503"/>
                  <a:pt x="725604" y="571500"/>
                </a:cubicBezTo>
                <a:cubicBezTo>
                  <a:pt x="724419" y="558463"/>
                  <a:pt x="719929" y="545912"/>
                  <a:pt x="716079" y="533400"/>
                </a:cubicBezTo>
                <a:cubicBezTo>
                  <a:pt x="707221" y="504611"/>
                  <a:pt x="697029" y="476250"/>
                  <a:pt x="687504" y="447675"/>
                </a:cubicBezTo>
                <a:cubicBezTo>
                  <a:pt x="684329" y="438150"/>
                  <a:pt x="680414" y="428840"/>
                  <a:pt x="677979" y="419100"/>
                </a:cubicBezTo>
                <a:cubicBezTo>
                  <a:pt x="671629" y="393700"/>
                  <a:pt x="667208" y="367738"/>
                  <a:pt x="658929" y="342900"/>
                </a:cubicBezTo>
                <a:cubicBezTo>
                  <a:pt x="655754" y="333375"/>
                  <a:pt x="652162" y="323979"/>
                  <a:pt x="649404" y="314325"/>
                </a:cubicBezTo>
                <a:cubicBezTo>
                  <a:pt x="645808" y="301738"/>
                  <a:pt x="645036" y="288257"/>
                  <a:pt x="639879" y="276225"/>
                </a:cubicBezTo>
                <a:cubicBezTo>
                  <a:pt x="635370" y="265703"/>
                  <a:pt x="627179" y="257175"/>
                  <a:pt x="620829" y="247650"/>
                </a:cubicBezTo>
                <a:cubicBezTo>
                  <a:pt x="593483" y="138267"/>
                  <a:pt x="631721" y="273065"/>
                  <a:pt x="592254" y="180975"/>
                </a:cubicBezTo>
                <a:cubicBezTo>
                  <a:pt x="587097" y="168943"/>
                  <a:pt x="586491" y="155414"/>
                  <a:pt x="582729" y="142875"/>
                </a:cubicBezTo>
                <a:cubicBezTo>
                  <a:pt x="576959" y="123641"/>
                  <a:pt x="569449" y="104959"/>
                  <a:pt x="563679" y="85725"/>
                </a:cubicBezTo>
                <a:cubicBezTo>
                  <a:pt x="553384" y="51408"/>
                  <a:pt x="539867" y="14288"/>
                  <a:pt x="535104" y="0"/>
                </a:cubicBezTo>
                <a:close/>
              </a:path>
            </a:pathLst>
          </a:custGeom>
          <a:solidFill>
            <a:srgbClr val="D1DF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3" name="フリーフォーム: 図形 12">
            <a:extLst>
              <a:ext uri="{FF2B5EF4-FFF2-40B4-BE49-F238E27FC236}">
                <a16:creationId xmlns:a16="http://schemas.microsoft.com/office/drawing/2014/main" id="{3DCA6638-17E6-FD8A-39E2-6434679D78CA}"/>
              </a:ext>
            </a:extLst>
          </p:cNvPr>
          <p:cNvSpPr/>
          <p:nvPr/>
        </p:nvSpPr>
        <p:spPr>
          <a:xfrm>
            <a:off x="3006839" y="3344976"/>
            <a:ext cx="1135063" cy="2333625"/>
          </a:xfrm>
          <a:custGeom>
            <a:avLst/>
            <a:gdLst>
              <a:gd name="connsiteX0" fmla="*/ 1115767 w 1134817"/>
              <a:gd name="connsiteY0" fmla="*/ 0 h 2333625"/>
              <a:gd name="connsiteX1" fmla="*/ 1115767 w 1134817"/>
              <a:gd name="connsiteY1" fmla="*/ 0 h 2333625"/>
              <a:gd name="connsiteX2" fmla="*/ 1125292 w 1134817"/>
              <a:gd name="connsiteY2" fmla="*/ 457200 h 2333625"/>
              <a:gd name="connsiteX3" fmla="*/ 1134817 w 1134817"/>
              <a:gd name="connsiteY3" fmla="*/ 781050 h 2333625"/>
              <a:gd name="connsiteX4" fmla="*/ 1115767 w 1134817"/>
              <a:gd name="connsiteY4" fmla="*/ 876300 h 2333625"/>
              <a:gd name="connsiteX5" fmla="*/ 1077667 w 1134817"/>
              <a:gd name="connsiteY5" fmla="*/ 952500 h 2333625"/>
              <a:gd name="connsiteX6" fmla="*/ 1039567 w 1134817"/>
              <a:gd name="connsiteY6" fmla="*/ 990600 h 2333625"/>
              <a:gd name="connsiteX7" fmla="*/ 991942 w 1134817"/>
              <a:gd name="connsiteY7" fmla="*/ 1085850 h 2333625"/>
              <a:gd name="connsiteX8" fmla="*/ 972892 w 1134817"/>
              <a:gd name="connsiteY8" fmla="*/ 1123950 h 2333625"/>
              <a:gd name="connsiteX9" fmla="*/ 963367 w 1134817"/>
              <a:gd name="connsiteY9" fmla="*/ 1219200 h 2333625"/>
              <a:gd name="connsiteX10" fmla="*/ 887167 w 1134817"/>
              <a:gd name="connsiteY10" fmla="*/ 1409700 h 2333625"/>
              <a:gd name="connsiteX11" fmla="*/ 868117 w 1134817"/>
              <a:gd name="connsiteY11" fmla="*/ 1438275 h 2333625"/>
              <a:gd name="connsiteX12" fmla="*/ 849067 w 1134817"/>
              <a:gd name="connsiteY12" fmla="*/ 1476375 h 2333625"/>
              <a:gd name="connsiteX13" fmla="*/ 744292 w 1134817"/>
              <a:gd name="connsiteY13" fmla="*/ 1543050 h 2333625"/>
              <a:gd name="connsiteX14" fmla="*/ 658567 w 1134817"/>
              <a:gd name="connsiteY14" fmla="*/ 1695450 h 2333625"/>
              <a:gd name="connsiteX15" fmla="*/ 582367 w 1134817"/>
              <a:gd name="connsiteY15" fmla="*/ 1800225 h 2333625"/>
              <a:gd name="connsiteX16" fmla="*/ 553792 w 1134817"/>
              <a:gd name="connsiteY16" fmla="*/ 1838325 h 2333625"/>
              <a:gd name="connsiteX17" fmla="*/ 525217 w 1134817"/>
              <a:gd name="connsiteY17" fmla="*/ 1885950 h 2333625"/>
              <a:gd name="connsiteX18" fmla="*/ 496642 w 1134817"/>
              <a:gd name="connsiteY18" fmla="*/ 1914525 h 2333625"/>
              <a:gd name="connsiteX19" fmla="*/ 477592 w 1134817"/>
              <a:gd name="connsiteY19" fmla="*/ 1943100 h 2333625"/>
              <a:gd name="connsiteX20" fmla="*/ 439492 w 1134817"/>
              <a:gd name="connsiteY20" fmla="*/ 1971675 h 2333625"/>
              <a:gd name="connsiteX21" fmla="*/ 382342 w 1134817"/>
              <a:gd name="connsiteY21" fmla="*/ 2009775 h 2333625"/>
              <a:gd name="connsiteX22" fmla="*/ 363292 w 1134817"/>
              <a:gd name="connsiteY22" fmla="*/ 2038350 h 2333625"/>
              <a:gd name="connsiteX23" fmla="*/ 296617 w 1134817"/>
              <a:gd name="connsiteY23" fmla="*/ 2095500 h 2333625"/>
              <a:gd name="connsiteX24" fmla="*/ 268042 w 1134817"/>
              <a:gd name="connsiteY24" fmla="*/ 2143125 h 2333625"/>
              <a:gd name="connsiteX25" fmla="*/ 229942 w 1134817"/>
              <a:gd name="connsiteY25" fmla="*/ 2171700 h 2333625"/>
              <a:gd name="connsiteX26" fmla="*/ 172792 w 1134817"/>
              <a:gd name="connsiteY26" fmla="*/ 2228850 h 2333625"/>
              <a:gd name="connsiteX27" fmla="*/ 144217 w 1134817"/>
              <a:gd name="connsiteY27" fmla="*/ 2247900 h 2333625"/>
              <a:gd name="connsiteX28" fmla="*/ 115642 w 1134817"/>
              <a:gd name="connsiteY28" fmla="*/ 2276475 h 2333625"/>
              <a:gd name="connsiteX29" fmla="*/ 77542 w 1134817"/>
              <a:gd name="connsiteY29" fmla="*/ 2324100 h 2333625"/>
              <a:gd name="connsiteX30" fmla="*/ 39442 w 1134817"/>
              <a:gd name="connsiteY30" fmla="*/ 2333625 h 2333625"/>
              <a:gd name="connsiteX31" fmla="*/ 1342 w 1134817"/>
              <a:gd name="connsiteY31" fmla="*/ 2314575 h 2333625"/>
              <a:gd name="connsiteX32" fmla="*/ 10867 w 1134817"/>
              <a:gd name="connsiteY32" fmla="*/ 2286000 h 2333625"/>
              <a:gd name="connsiteX33" fmla="*/ 29917 w 1134817"/>
              <a:gd name="connsiteY33" fmla="*/ 2238375 h 2333625"/>
              <a:gd name="connsiteX34" fmla="*/ 68017 w 1134817"/>
              <a:gd name="connsiteY34" fmla="*/ 2162175 h 2333625"/>
              <a:gd name="connsiteX35" fmla="*/ 106117 w 1134817"/>
              <a:gd name="connsiteY35" fmla="*/ 2047875 h 2333625"/>
              <a:gd name="connsiteX36" fmla="*/ 115642 w 1134817"/>
              <a:gd name="connsiteY36" fmla="*/ 2009775 h 2333625"/>
              <a:gd name="connsiteX37" fmla="*/ 144217 w 1134817"/>
              <a:gd name="connsiteY37" fmla="*/ 1962150 h 2333625"/>
              <a:gd name="connsiteX38" fmla="*/ 172792 w 1134817"/>
              <a:gd name="connsiteY38" fmla="*/ 1876425 h 2333625"/>
              <a:gd name="connsiteX39" fmla="*/ 182317 w 1134817"/>
              <a:gd name="connsiteY39" fmla="*/ 1743075 h 2333625"/>
              <a:gd name="connsiteX40" fmla="*/ 201367 w 1134817"/>
              <a:gd name="connsiteY40" fmla="*/ 1685925 h 2333625"/>
              <a:gd name="connsiteX41" fmla="*/ 229942 w 1134817"/>
              <a:gd name="connsiteY41" fmla="*/ 1571625 h 2333625"/>
              <a:gd name="connsiteX42" fmla="*/ 258517 w 1134817"/>
              <a:gd name="connsiteY42" fmla="*/ 1485900 h 2333625"/>
              <a:gd name="connsiteX43" fmla="*/ 268042 w 1134817"/>
              <a:gd name="connsiteY43" fmla="*/ 1343025 h 2333625"/>
              <a:gd name="connsiteX44" fmla="*/ 287092 w 1134817"/>
              <a:gd name="connsiteY44" fmla="*/ 1314450 h 2333625"/>
              <a:gd name="connsiteX45" fmla="*/ 363292 w 1134817"/>
              <a:gd name="connsiteY45" fmla="*/ 1219200 h 2333625"/>
              <a:gd name="connsiteX46" fmla="*/ 391867 w 1134817"/>
              <a:gd name="connsiteY46" fmla="*/ 1152525 h 2333625"/>
              <a:gd name="connsiteX47" fmla="*/ 401392 w 1134817"/>
              <a:gd name="connsiteY47" fmla="*/ 1123950 h 2333625"/>
              <a:gd name="connsiteX48" fmla="*/ 439492 w 1134817"/>
              <a:gd name="connsiteY48" fmla="*/ 1066800 h 2333625"/>
              <a:gd name="connsiteX49" fmla="*/ 468067 w 1134817"/>
              <a:gd name="connsiteY49" fmla="*/ 1009650 h 2333625"/>
              <a:gd name="connsiteX50" fmla="*/ 506167 w 1134817"/>
              <a:gd name="connsiteY50" fmla="*/ 971550 h 2333625"/>
              <a:gd name="connsiteX51" fmla="*/ 553792 w 1134817"/>
              <a:gd name="connsiteY51" fmla="*/ 904875 h 2333625"/>
              <a:gd name="connsiteX52" fmla="*/ 677617 w 1134817"/>
              <a:gd name="connsiteY52" fmla="*/ 800100 h 2333625"/>
              <a:gd name="connsiteX53" fmla="*/ 706192 w 1134817"/>
              <a:gd name="connsiteY53" fmla="*/ 790575 h 2333625"/>
              <a:gd name="connsiteX54" fmla="*/ 734767 w 1134817"/>
              <a:gd name="connsiteY54" fmla="*/ 771525 h 2333625"/>
              <a:gd name="connsiteX55" fmla="*/ 810967 w 1134817"/>
              <a:gd name="connsiteY55" fmla="*/ 733425 h 2333625"/>
              <a:gd name="connsiteX56" fmla="*/ 877642 w 1134817"/>
              <a:gd name="connsiteY56" fmla="*/ 666750 h 2333625"/>
              <a:gd name="connsiteX57" fmla="*/ 906217 w 1134817"/>
              <a:gd name="connsiteY57" fmla="*/ 638175 h 2333625"/>
              <a:gd name="connsiteX58" fmla="*/ 915742 w 1134817"/>
              <a:gd name="connsiteY58" fmla="*/ 590550 h 2333625"/>
              <a:gd name="connsiteX59" fmla="*/ 934792 w 1134817"/>
              <a:gd name="connsiteY59" fmla="*/ 514350 h 2333625"/>
              <a:gd name="connsiteX60" fmla="*/ 972892 w 1134817"/>
              <a:gd name="connsiteY60" fmla="*/ 285750 h 2333625"/>
              <a:gd name="connsiteX61" fmla="*/ 982417 w 1134817"/>
              <a:gd name="connsiteY61" fmla="*/ 228600 h 2333625"/>
              <a:gd name="connsiteX62" fmla="*/ 1001467 w 1134817"/>
              <a:gd name="connsiteY62" fmla="*/ 200025 h 2333625"/>
              <a:gd name="connsiteX63" fmla="*/ 1010992 w 1134817"/>
              <a:gd name="connsiteY63" fmla="*/ 161925 h 2333625"/>
              <a:gd name="connsiteX64" fmla="*/ 1030042 w 1134817"/>
              <a:gd name="connsiteY64" fmla="*/ 133350 h 2333625"/>
              <a:gd name="connsiteX65" fmla="*/ 1039567 w 1134817"/>
              <a:gd name="connsiteY65" fmla="*/ 104775 h 2333625"/>
              <a:gd name="connsiteX66" fmla="*/ 1087192 w 1134817"/>
              <a:gd name="connsiteY66" fmla="*/ 47625 h 2333625"/>
              <a:gd name="connsiteX67" fmla="*/ 1115767 w 1134817"/>
              <a:gd name="connsiteY67" fmla="*/ 0 h 233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134817" h="2333625">
                <a:moveTo>
                  <a:pt x="1115767" y="0"/>
                </a:moveTo>
                <a:lnTo>
                  <a:pt x="1115767" y="0"/>
                </a:lnTo>
                <a:cubicBezTo>
                  <a:pt x="1118942" y="152400"/>
                  <a:pt x="1121575" y="304812"/>
                  <a:pt x="1125292" y="457200"/>
                </a:cubicBezTo>
                <a:cubicBezTo>
                  <a:pt x="1127925" y="565165"/>
                  <a:pt x="1134817" y="673053"/>
                  <a:pt x="1134817" y="781050"/>
                </a:cubicBezTo>
                <a:cubicBezTo>
                  <a:pt x="1134817" y="816087"/>
                  <a:pt x="1127497" y="845021"/>
                  <a:pt x="1115767" y="876300"/>
                </a:cubicBezTo>
                <a:cubicBezTo>
                  <a:pt x="1104525" y="906278"/>
                  <a:pt x="1098127" y="928630"/>
                  <a:pt x="1077667" y="952500"/>
                </a:cubicBezTo>
                <a:cubicBezTo>
                  <a:pt x="1065978" y="966137"/>
                  <a:pt x="1049279" y="975492"/>
                  <a:pt x="1039567" y="990600"/>
                </a:cubicBezTo>
                <a:cubicBezTo>
                  <a:pt x="1020371" y="1020460"/>
                  <a:pt x="1007817" y="1054100"/>
                  <a:pt x="991942" y="1085850"/>
                </a:cubicBezTo>
                <a:lnTo>
                  <a:pt x="972892" y="1123950"/>
                </a:lnTo>
                <a:cubicBezTo>
                  <a:pt x="969717" y="1155700"/>
                  <a:pt x="970439" y="1188085"/>
                  <a:pt x="963367" y="1219200"/>
                </a:cubicBezTo>
                <a:cubicBezTo>
                  <a:pt x="947115" y="1290709"/>
                  <a:pt x="921429" y="1346887"/>
                  <a:pt x="887167" y="1409700"/>
                </a:cubicBezTo>
                <a:cubicBezTo>
                  <a:pt x="881685" y="1419750"/>
                  <a:pt x="873797" y="1428336"/>
                  <a:pt x="868117" y="1438275"/>
                </a:cubicBezTo>
                <a:cubicBezTo>
                  <a:pt x="861072" y="1450603"/>
                  <a:pt x="859906" y="1467203"/>
                  <a:pt x="849067" y="1476375"/>
                </a:cubicBezTo>
                <a:cubicBezTo>
                  <a:pt x="817465" y="1503115"/>
                  <a:pt x="744292" y="1543050"/>
                  <a:pt x="744292" y="1543050"/>
                </a:cubicBezTo>
                <a:cubicBezTo>
                  <a:pt x="715717" y="1593850"/>
                  <a:pt x="692849" y="1648313"/>
                  <a:pt x="658567" y="1695450"/>
                </a:cubicBezTo>
                <a:lnTo>
                  <a:pt x="582367" y="1800225"/>
                </a:lnTo>
                <a:cubicBezTo>
                  <a:pt x="572979" y="1813027"/>
                  <a:pt x="561960" y="1824712"/>
                  <a:pt x="553792" y="1838325"/>
                </a:cubicBezTo>
                <a:cubicBezTo>
                  <a:pt x="544267" y="1854200"/>
                  <a:pt x="536325" y="1871139"/>
                  <a:pt x="525217" y="1885950"/>
                </a:cubicBezTo>
                <a:cubicBezTo>
                  <a:pt x="517135" y="1896726"/>
                  <a:pt x="505266" y="1904177"/>
                  <a:pt x="496642" y="1914525"/>
                </a:cubicBezTo>
                <a:cubicBezTo>
                  <a:pt x="489313" y="1923319"/>
                  <a:pt x="485687" y="1935005"/>
                  <a:pt x="477592" y="1943100"/>
                </a:cubicBezTo>
                <a:cubicBezTo>
                  <a:pt x="466367" y="1954325"/>
                  <a:pt x="451545" y="1961344"/>
                  <a:pt x="439492" y="1971675"/>
                </a:cubicBezTo>
                <a:cubicBezTo>
                  <a:pt x="394088" y="2010593"/>
                  <a:pt x="430948" y="1993573"/>
                  <a:pt x="382342" y="2009775"/>
                </a:cubicBezTo>
                <a:cubicBezTo>
                  <a:pt x="375992" y="2019300"/>
                  <a:pt x="371387" y="2030255"/>
                  <a:pt x="363292" y="2038350"/>
                </a:cubicBezTo>
                <a:cubicBezTo>
                  <a:pt x="298444" y="2103198"/>
                  <a:pt x="376275" y="1993083"/>
                  <a:pt x="296617" y="2095500"/>
                </a:cubicBezTo>
                <a:cubicBezTo>
                  <a:pt x="285251" y="2110113"/>
                  <a:pt x="280233" y="2129192"/>
                  <a:pt x="268042" y="2143125"/>
                </a:cubicBezTo>
                <a:cubicBezTo>
                  <a:pt x="257588" y="2155072"/>
                  <a:pt x="241742" y="2161080"/>
                  <a:pt x="229942" y="2171700"/>
                </a:cubicBezTo>
                <a:cubicBezTo>
                  <a:pt x="209917" y="2189722"/>
                  <a:pt x="195208" y="2213906"/>
                  <a:pt x="172792" y="2228850"/>
                </a:cubicBezTo>
                <a:cubicBezTo>
                  <a:pt x="163267" y="2235200"/>
                  <a:pt x="153011" y="2240571"/>
                  <a:pt x="144217" y="2247900"/>
                </a:cubicBezTo>
                <a:cubicBezTo>
                  <a:pt x="133869" y="2256524"/>
                  <a:pt x="124512" y="2266338"/>
                  <a:pt x="115642" y="2276475"/>
                </a:cubicBezTo>
                <a:cubicBezTo>
                  <a:pt x="102255" y="2291775"/>
                  <a:pt x="93806" y="2311902"/>
                  <a:pt x="77542" y="2324100"/>
                </a:cubicBezTo>
                <a:cubicBezTo>
                  <a:pt x="67069" y="2331955"/>
                  <a:pt x="52142" y="2330450"/>
                  <a:pt x="39442" y="2333625"/>
                </a:cubicBezTo>
                <a:cubicBezTo>
                  <a:pt x="26742" y="2327275"/>
                  <a:pt x="8647" y="2326751"/>
                  <a:pt x="1342" y="2314575"/>
                </a:cubicBezTo>
                <a:cubicBezTo>
                  <a:pt x="-3824" y="2305966"/>
                  <a:pt x="7342" y="2295401"/>
                  <a:pt x="10867" y="2286000"/>
                </a:cubicBezTo>
                <a:cubicBezTo>
                  <a:pt x="16870" y="2269991"/>
                  <a:pt x="22752" y="2253899"/>
                  <a:pt x="29917" y="2238375"/>
                </a:cubicBezTo>
                <a:cubicBezTo>
                  <a:pt x="41817" y="2212591"/>
                  <a:pt x="57470" y="2188542"/>
                  <a:pt x="68017" y="2162175"/>
                </a:cubicBezTo>
                <a:cubicBezTo>
                  <a:pt x="82932" y="2124887"/>
                  <a:pt x="94138" y="2086208"/>
                  <a:pt x="106117" y="2047875"/>
                </a:cubicBezTo>
                <a:cubicBezTo>
                  <a:pt x="110022" y="2035380"/>
                  <a:pt x="110325" y="2021738"/>
                  <a:pt x="115642" y="2009775"/>
                </a:cubicBezTo>
                <a:cubicBezTo>
                  <a:pt x="123161" y="1992857"/>
                  <a:pt x="135938" y="1978709"/>
                  <a:pt x="144217" y="1962150"/>
                </a:cubicBezTo>
                <a:cubicBezTo>
                  <a:pt x="162151" y="1926282"/>
                  <a:pt x="163697" y="1912805"/>
                  <a:pt x="172792" y="1876425"/>
                </a:cubicBezTo>
                <a:cubicBezTo>
                  <a:pt x="175967" y="1831975"/>
                  <a:pt x="175706" y="1787145"/>
                  <a:pt x="182317" y="1743075"/>
                </a:cubicBezTo>
                <a:cubicBezTo>
                  <a:pt x="185296" y="1723217"/>
                  <a:pt x="197429" y="1705616"/>
                  <a:pt x="201367" y="1685925"/>
                </a:cubicBezTo>
                <a:cubicBezTo>
                  <a:pt x="223654" y="1574490"/>
                  <a:pt x="194696" y="1712610"/>
                  <a:pt x="229942" y="1571625"/>
                </a:cubicBezTo>
                <a:cubicBezTo>
                  <a:pt x="248406" y="1497767"/>
                  <a:pt x="226829" y="1549277"/>
                  <a:pt x="258517" y="1485900"/>
                </a:cubicBezTo>
                <a:cubicBezTo>
                  <a:pt x="261692" y="1438275"/>
                  <a:pt x="260195" y="1390106"/>
                  <a:pt x="268042" y="1343025"/>
                </a:cubicBezTo>
                <a:cubicBezTo>
                  <a:pt x="269924" y="1331733"/>
                  <a:pt x="281972" y="1324689"/>
                  <a:pt x="287092" y="1314450"/>
                </a:cubicBezTo>
                <a:cubicBezTo>
                  <a:pt x="326021" y="1236593"/>
                  <a:pt x="228585" y="1353907"/>
                  <a:pt x="363292" y="1219200"/>
                </a:cubicBezTo>
                <a:cubicBezTo>
                  <a:pt x="372817" y="1196975"/>
                  <a:pt x="382887" y="1174976"/>
                  <a:pt x="391867" y="1152525"/>
                </a:cubicBezTo>
                <a:cubicBezTo>
                  <a:pt x="395596" y="1143203"/>
                  <a:pt x="396516" y="1132727"/>
                  <a:pt x="401392" y="1123950"/>
                </a:cubicBezTo>
                <a:cubicBezTo>
                  <a:pt x="412511" y="1103936"/>
                  <a:pt x="428373" y="1086814"/>
                  <a:pt x="439492" y="1066800"/>
                </a:cubicBezTo>
                <a:cubicBezTo>
                  <a:pt x="466179" y="1018763"/>
                  <a:pt x="428008" y="1056386"/>
                  <a:pt x="468067" y="1009650"/>
                </a:cubicBezTo>
                <a:cubicBezTo>
                  <a:pt x="479756" y="996013"/>
                  <a:pt x="494478" y="985187"/>
                  <a:pt x="506167" y="971550"/>
                </a:cubicBezTo>
                <a:cubicBezTo>
                  <a:pt x="583847" y="880924"/>
                  <a:pt x="449255" y="1019865"/>
                  <a:pt x="553792" y="904875"/>
                </a:cubicBezTo>
                <a:cubicBezTo>
                  <a:pt x="576127" y="880306"/>
                  <a:pt x="638406" y="813170"/>
                  <a:pt x="677617" y="800100"/>
                </a:cubicBezTo>
                <a:cubicBezTo>
                  <a:pt x="687142" y="796925"/>
                  <a:pt x="697212" y="795065"/>
                  <a:pt x="706192" y="790575"/>
                </a:cubicBezTo>
                <a:cubicBezTo>
                  <a:pt x="716431" y="785455"/>
                  <a:pt x="724528" y="776645"/>
                  <a:pt x="734767" y="771525"/>
                </a:cubicBezTo>
                <a:cubicBezTo>
                  <a:pt x="770294" y="753762"/>
                  <a:pt x="783382" y="758251"/>
                  <a:pt x="810967" y="733425"/>
                </a:cubicBezTo>
                <a:cubicBezTo>
                  <a:pt x="834329" y="712399"/>
                  <a:pt x="855417" y="688975"/>
                  <a:pt x="877642" y="666750"/>
                </a:cubicBezTo>
                <a:lnTo>
                  <a:pt x="906217" y="638175"/>
                </a:lnTo>
                <a:cubicBezTo>
                  <a:pt x="909392" y="622300"/>
                  <a:pt x="912102" y="606325"/>
                  <a:pt x="915742" y="590550"/>
                </a:cubicBezTo>
                <a:cubicBezTo>
                  <a:pt x="921629" y="565039"/>
                  <a:pt x="934792" y="514350"/>
                  <a:pt x="934792" y="514350"/>
                </a:cubicBezTo>
                <a:cubicBezTo>
                  <a:pt x="955255" y="309721"/>
                  <a:pt x="925302" y="380929"/>
                  <a:pt x="972892" y="285750"/>
                </a:cubicBezTo>
                <a:cubicBezTo>
                  <a:pt x="976067" y="266700"/>
                  <a:pt x="976310" y="246922"/>
                  <a:pt x="982417" y="228600"/>
                </a:cubicBezTo>
                <a:cubicBezTo>
                  <a:pt x="986037" y="217740"/>
                  <a:pt x="996958" y="210547"/>
                  <a:pt x="1001467" y="200025"/>
                </a:cubicBezTo>
                <a:cubicBezTo>
                  <a:pt x="1006624" y="187993"/>
                  <a:pt x="1005835" y="173957"/>
                  <a:pt x="1010992" y="161925"/>
                </a:cubicBezTo>
                <a:cubicBezTo>
                  <a:pt x="1015501" y="151403"/>
                  <a:pt x="1024922" y="143589"/>
                  <a:pt x="1030042" y="133350"/>
                </a:cubicBezTo>
                <a:cubicBezTo>
                  <a:pt x="1034532" y="124370"/>
                  <a:pt x="1035077" y="113755"/>
                  <a:pt x="1039567" y="104775"/>
                </a:cubicBezTo>
                <a:cubicBezTo>
                  <a:pt x="1047713" y="88483"/>
                  <a:pt x="1072145" y="56653"/>
                  <a:pt x="1087192" y="47625"/>
                </a:cubicBezTo>
                <a:cubicBezTo>
                  <a:pt x="1092637" y="44358"/>
                  <a:pt x="1111004" y="7938"/>
                  <a:pt x="1115767" y="0"/>
                </a:cubicBezTo>
                <a:close/>
              </a:path>
            </a:pathLst>
          </a:custGeom>
          <a:solidFill>
            <a:srgbClr val="BED3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4" name="フリーフォーム: 図形 13">
            <a:extLst>
              <a:ext uri="{FF2B5EF4-FFF2-40B4-BE49-F238E27FC236}">
                <a16:creationId xmlns:a16="http://schemas.microsoft.com/office/drawing/2014/main" id="{B3C4DA5C-4575-A2D3-6DE9-C2CE5428C014}"/>
              </a:ext>
            </a:extLst>
          </p:cNvPr>
          <p:cNvSpPr/>
          <p:nvPr/>
        </p:nvSpPr>
        <p:spPr>
          <a:xfrm rot="2012491">
            <a:off x="600189" y="4873738"/>
            <a:ext cx="2162175" cy="614363"/>
          </a:xfrm>
          <a:custGeom>
            <a:avLst/>
            <a:gdLst>
              <a:gd name="connsiteX0" fmla="*/ 57321 w 2163352"/>
              <a:gd name="connsiteY0" fmla="*/ 0 h 614493"/>
              <a:gd name="connsiteX1" fmla="*/ 57321 w 2163352"/>
              <a:gd name="connsiteY1" fmla="*/ 0 h 614493"/>
              <a:gd name="connsiteX2" fmla="*/ 95421 w 2163352"/>
              <a:gd name="connsiteY2" fmla="*/ 76200 h 614493"/>
              <a:gd name="connsiteX3" fmla="*/ 133521 w 2163352"/>
              <a:gd name="connsiteY3" fmla="*/ 114300 h 614493"/>
              <a:gd name="connsiteX4" fmla="*/ 247821 w 2163352"/>
              <a:gd name="connsiteY4" fmla="*/ 200025 h 614493"/>
              <a:gd name="connsiteX5" fmla="*/ 324021 w 2163352"/>
              <a:gd name="connsiteY5" fmla="*/ 257175 h 614493"/>
              <a:gd name="connsiteX6" fmla="*/ 400221 w 2163352"/>
              <a:gd name="connsiteY6" fmla="*/ 314325 h 614493"/>
              <a:gd name="connsiteX7" fmla="*/ 485946 w 2163352"/>
              <a:gd name="connsiteY7" fmla="*/ 381000 h 614493"/>
              <a:gd name="connsiteX8" fmla="*/ 685971 w 2163352"/>
              <a:gd name="connsiteY8" fmla="*/ 476250 h 614493"/>
              <a:gd name="connsiteX9" fmla="*/ 724071 w 2163352"/>
              <a:gd name="connsiteY9" fmla="*/ 514350 h 614493"/>
              <a:gd name="connsiteX10" fmla="*/ 781221 w 2163352"/>
              <a:gd name="connsiteY10" fmla="*/ 561975 h 614493"/>
              <a:gd name="connsiteX11" fmla="*/ 790746 w 2163352"/>
              <a:gd name="connsiteY11" fmla="*/ 590550 h 614493"/>
              <a:gd name="connsiteX12" fmla="*/ 1419396 w 2163352"/>
              <a:gd name="connsiteY12" fmla="*/ 552450 h 614493"/>
              <a:gd name="connsiteX13" fmla="*/ 1552746 w 2163352"/>
              <a:gd name="connsiteY13" fmla="*/ 561975 h 614493"/>
              <a:gd name="connsiteX14" fmla="*/ 1590846 w 2163352"/>
              <a:gd name="connsiteY14" fmla="*/ 514350 h 614493"/>
              <a:gd name="connsiteX15" fmla="*/ 1619421 w 2163352"/>
              <a:gd name="connsiteY15" fmla="*/ 495300 h 614493"/>
              <a:gd name="connsiteX16" fmla="*/ 1657521 w 2163352"/>
              <a:gd name="connsiteY16" fmla="*/ 466725 h 614493"/>
              <a:gd name="connsiteX17" fmla="*/ 1695621 w 2163352"/>
              <a:gd name="connsiteY17" fmla="*/ 457200 h 614493"/>
              <a:gd name="connsiteX18" fmla="*/ 1962321 w 2163352"/>
              <a:gd name="connsiteY18" fmla="*/ 438150 h 614493"/>
              <a:gd name="connsiteX19" fmla="*/ 1971846 w 2163352"/>
              <a:gd name="connsiteY19" fmla="*/ 409575 h 614493"/>
              <a:gd name="connsiteX20" fmla="*/ 2048046 w 2163352"/>
              <a:gd name="connsiteY20" fmla="*/ 371475 h 614493"/>
              <a:gd name="connsiteX21" fmla="*/ 2133771 w 2163352"/>
              <a:gd name="connsiteY21" fmla="*/ 352425 h 614493"/>
              <a:gd name="connsiteX22" fmla="*/ 2162346 w 2163352"/>
              <a:gd name="connsiteY22" fmla="*/ 333375 h 614493"/>
              <a:gd name="connsiteX23" fmla="*/ 2114721 w 2163352"/>
              <a:gd name="connsiteY23" fmla="*/ 323850 h 614493"/>
              <a:gd name="connsiteX24" fmla="*/ 2028996 w 2163352"/>
              <a:gd name="connsiteY24" fmla="*/ 333375 h 614493"/>
              <a:gd name="connsiteX25" fmla="*/ 1028871 w 2163352"/>
              <a:gd name="connsiteY25" fmla="*/ 323850 h 614493"/>
              <a:gd name="connsiteX26" fmla="*/ 1000296 w 2163352"/>
              <a:gd name="connsiteY26" fmla="*/ 304800 h 614493"/>
              <a:gd name="connsiteX27" fmla="*/ 971721 w 2163352"/>
              <a:gd name="connsiteY27" fmla="*/ 295275 h 614493"/>
              <a:gd name="connsiteX28" fmla="*/ 905046 w 2163352"/>
              <a:gd name="connsiteY28" fmla="*/ 238125 h 614493"/>
              <a:gd name="connsiteX29" fmla="*/ 876471 w 2163352"/>
              <a:gd name="connsiteY29" fmla="*/ 209550 h 614493"/>
              <a:gd name="connsiteX30" fmla="*/ 790746 w 2163352"/>
              <a:gd name="connsiteY30" fmla="*/ 180975 h 614493"/>
              <a:gd name="connsiteX31" fmla="*/ 371646 w 2163352"/>
              <a:gd name="connsiteY31" fmla="*/ 171450 h 614493"/>
              <a:gd name="connsiteX32" fmla="*/ 181146 w 2163352"/>
              <a:gd name="connsiteY32" fmla="*/ 133350 h 614493"/>
              <a:gd name="connsiteX33" fmla="*/ 171621 w 2163352"/>
              <a:gd name="connsiteY33" fmla="*/ 104775 h 614493"/>
              <a:gd name="connsiteX34" fmla="*/ 162096 w 2163352"/>
              <a:gd name="connsiteY34" fmla="*/ 66675 h 614493"/>
              <a:gd name="connsiteX35" fmla="*/ 57321 w 2163352"/>
              <a:gd name="connsiteY35" fmla="*/ 57150 h 614493"/>
              <a:gd name="connsiteX36" fmla="*/ 171 w 2163352"/>
              <a:gd name="connsiteY36" fmla="*/ 28575 h 614493"/>
              <a:gd name="connsiteX37" fmla="*/ 57321 w 2163352"/>
              <a:gd name="connsiteY37" fmla="*/ 0 h 614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163352" h="614493">
                <a:moveTo>
                  <a:pt x="57321" y="0"/>
                </a:moveTo>
                <a:lnTo>
                  <a:pt x="57321" y="0"/>
                </a:lnTo>
                <a:cubicBezTo>
                  <a:pt x="70021" y="25400"/>
                  <a:pt x="79669" y="52571"/>
                  <a:pt x="95421" y="76200"/>
                </a:cubicBezTo>
                <a:cubicBezTo>
                  <a:pt x="105384" y="91144"/>
                  <a:pt x="119582" y="102974"/>
                  <a:pt x="133521" y="114300"/>
                </a:cubicBezTo>
                <a:cubicBezTo>
                  <a:pt x="170483" y="144332"/>
                  <a:pt x="209416" y="171861"/>
                  <a:pt x="247821" y="200025"/>
                </a:cubicBezTo>
                <a:cubicBezTo>
                  <a:pt x="297857" y="236718"/>
                  <a:pt x="259385" y="200619"/>
                  <a:pt x="324021" y="257175"/>
                </a:cubicBezTo>
                <a:cubicBezTo>
                  <a:pt x="459021" y="375300"/>
                  <a:pt x="212770" y="173737"/>
                  <a:pt x="400221" y="314325"/>
                </a:cubicBezTo>
                <a:cubicBezTo>
                  <a:pt x="457879" y="357569"/>
                  <a:pt x="395673" y="338013"/>
                  <a:pt x="485946" y="381000"/>
                </a:cubicBezTo>
                <a:cubicBezTo>
                  <a:pt x="552621" y="412750"/>
                  <a:pt x="633752" y="424031"/>
                  <a:pt x="685971" y="476250"/>
                </a:cubicBezTo>
                <a:cubicBezTo>
                  <a:pt x="698671" y="488950"/>
                  <a:pt x="710434" y="502661"/>
                  <a:pt x="724071" y="514350"/>
                </a:cubicBezTo>
                <a:cubicBezTo>
                  <a:pt x="816898" y="593916"/>
                  <a:pt x="682135" y="462889"/>
                  <a:pt x="781221" y="561975"/>
                </a:cubicBezTo>
                <a:cubicBezTo>
                  <a:pt x="784396" y="571500"/>
                  <a:pt x="780707" y="590391"/>
                  <a:pt x="790746" y="590550"/>
                </a:cubicBezTo>
                <a:cubicBezTo>
                  <a:pt x="1339065" y="599253"/>
                  <a:pt x="1209204" y="657546"/>
                  <a:pt x="1419396" y="552450"/>
                </a:cubicBezTo>
                <a:cubicBezTo>
                  <a:pt x="1463846" y="555625"/>
                  <a:pt x="1508260" y="564592"/>
                  <a:pt x="1552746" y="561975"/>
                </a:cubicBezTo>
                <a:cubicBezTo>
                  <a:pt x="1592849" y="559616"/>
                  <a:pt x="1574917" y="534262"/>
                  <a:pt x="1590846" y="514350"/>
                </a:cubicBezTo>
                <a:cubicBezTo>
                  <a:pt x="1597997" y="505411"/>
                  <a:pt x="1610106" y="501954"/>
                  <a:pt x="1619421" y="495300"/>
                </a:cubicBezTo>
                <a:cubicBezTo>
                  <a:pt x="1632339" y="486073"/>
                  <a:pt x="1643322" y="473825"/>
                  <a:pt x="1657521" y="466725"/>
                </a:cubicBezTo>
                <a:cubicBezTo>
                  <a:pt x="1669230" y="460871"/>
                  <a:pt x="1682587" y="458422"/>
                  <a:pt x="1695621" y="457200"/>
                </a:cubicBezTo>
                <a:cubicBezTo>
                  <a:pt x="1784358" y="448881"/>
                  <a:pt x="1873421" y="444500"/>
                  <a:pt x="1962321" y="438150"/>
                </a:cubicBezTo>
                <a:cubicBezTo>
                  <a:pt x="1965496" y="428625"/>
                  <a:pt x="1965418" y="417288"/>
                  <a:pt x="1971846" y="409575"/>
                </a:cubicBezTo>
                <a:cubicBezTo>
                  <a:pt x="1996580" y="379894"/>
                  <a:pt x="2014203" y="379285"/>
                  <a:pt x="2048046" y="371475"/>
                </a:cubicBezTo>
                <a:lnTo>
                  <a:pt x="2133771" y="352425"/>
                </a:lnTo>
                <a:cubicBezTo>
                  <a:pt x="2143296" y="346075"/>
                  <a:pt x="2168696" y="342900"/>
                  <a:pt x="2162346" y="333375"/>
                </a:cubicBezTo>
                <a:cubicBezTo>
                  <a:pt x="2153366" y="319905"/>
                  <a:pt x="2130910" y="323850"/>
                  <a:pt x="2114721" y="323850"/>
                </a:cubicBezTo>
                <a:cubicBezTo>
                  <a:pt x="2085970" y="323850"/>
                  <a:pt x="2057571" y="330200"/>
                  <a:pt x="2028996" y="333375"/>
                </a:cubicBezTo>
                <a:lnTo>
                  <a:pt x="1028871" y="323850"/>
                </a:lnTo>
                <a:cubicBezTo>
                  <a:pt x="1017428" y="323532"/>
                  <a:pt x="1010535" y="309920"/>
                  <a:pt x="1000296" y="304800"/>
                </a:cubicBezTo>
                <a:cubicBezTo>
                  <a:pt x="991316" y="300310"/>
                  <a:pt x="981246" y="298450"/>
                  <a:pt x="971721" y="295275"/>
                </a:cubicBezTo>
                <a:cubicBezTo>
                  <a:pt x="900816" y="224370"/>
                  <a:pt x="990580" y="311439"/>
                  <a:pt x="905046" y="238125"/>
                </a:cubicBezTo>
                <a:cubicBezTo>
                  <a:pt x="894819" y="229359"/>
                  <a:pt x="887432" y="217380"/>
                  <a:pt x="876471" y="209550"/>
                </a:cubicBezTo>
                <a:cubicBezTo>
                  <a:pt x="853380" y="193056"/>
                  <a:pt x="818671" y="182115"/>
                  <a:pt x="790746" y="180975"/>
                </a:cubicBezTo>
                <a:cubicBezTo>
                  <a:pt x="651126" y="175276"/>
                  <a:pt x="511346" y="174625"/>
                  <a:pt x="371646" y="171450"/>
                </a:cubicBezTo>
                <a:cubicBezTo>
                  <a:pt x="316498" y="163572"/>
                  <a:pt x="225977" y="152563"/>
                  <a:pt x="181146" y="133350"/>
                </a:cubicBezTo>
                <a:cubicBezTo>
                  <a:pt x="171918" y="129395"/>
                  <a:pt x="174379" y="114429"/>
                  <a:pt x="171621" y="104775"/>
                </a:cubicBezTo>
                <a:cubicBezTo>
                  <a:pt x="168025" y="92188"/>
                  <a:pt x="174180" y="71710"/>
                  <a:pt x="162096" y="66675"/>
                </a:cubicBezTo>
                <a:cubicBezTo>
                  <a:pt x="129725" y="53187"/>
                  <a:pt x="92246" y="60325"/>
                  <a:pt x="57321" y="57150"/>
                </a:cubicBezTo>
                <a:cubicBezTo>
                  <a:pt x="53514" y="55881"/>
                  <a:pt x="-3522" y="39654"/>
                  <a:pt x="171" y="28575"/>
                </a:cubicBezTo>
                <a:cubicBezTo>
                  <a:pt x="4373" y="15970"/>
                  <a:pt x="47796" y="4763"/>
                  <a:pt x="57321" y="0"/>
                </a:cubicBezTo>
                <a:close/>
              </a:path>
            </a:pathLst>
          </a:custGeom>
          <a:solidFill>
            <a:srgbClr val="BED3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5" name="テキスト ボックス 21">
            <a:extLst>
              <a:ext uri="{FF2B5EF4-FFF2-40B4-BE49-F238E27FC236}">
                <a16:creationId xmlns:a16="http://schemas.microsoft.com/office/drawing/2014/main" id="{D6B55BB3-65C1-42F9-E717-DED5BC44759A}"/>
              </a:ext>
            </a:extLst>
          </p:cNvPr>
          <p:cNvSpPr txBox="1">
            <a:spLocks noChangeArrowheads="1"/>
          </p:cNvSpPr>
          <p:nvPr/>
        </p:nvSpPr>
        <p:spPr bwMode="auto">
          <a:xfrm>
            <a:off x="157277" y="1153625"/>
            <a:ext cx="310854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①表面化している困りごと</a:t>
            </a:r>
          </a:p>
        </p:txBody>
      </p:sp>
      <p:sp>
        <p:nvSpPr>
          <p:cNvPr id="16" name="正方形/長方形 15">
            <a:extLst>
              <a:ext uri="{FF2B5EF4-FFF2-40B4-BE49-F238E27FC236}">
                <a16:creationId xmlns:a16="http://schemas.microsoft.com/office/drawing/2014/main" id="{977A7ACC-08FE-D8D8-656F-AB413DACF086}"/>
              </a:ext>
            </a:extLst>
          </p:cNvPr>
          <p:cNvSpPr/>
          <p:nvPr/>
        </p:nvSpPr>
        <p:spPr>
          <a:xfrm>
            <a:off x="157277" y="2966594"/>
            <a:ext cx="4621212" cy="3664507"/>
          </a:xfrm>
          <a:prstGeom prst="rect">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8" name="テキスト ボックス 23">
            <a:extLst>
              <a:ext uri="{FF2B5EF4-FFF2-40B4-BE49-F238E27FC236}">
                <a16:creationId xmlns:a16="http://schemas.microsoft.com/office/drawing/2014/main" id="{D1B00B37-7B3B-B224-85A5-BB8AC913677F}"/>
              </a:ext>
            </a:extLst>
          </p:cNvPr>
          <p:cNvSpPr txBox="1">
            <a:spLocks noChangeArrowheads="1"/>
          </p:cNvSpPr>
          <p:nvPr/>
        </p:nvSpPr>
        <p:spPr bwMode="auto">
          <a:xfrm>
            <a:off x="138227" y="4670538"/>
            <a:ext cx="3954929"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②</a:t>
            </a:r>
            <a:r>
              <a:rPr lang="en-US" altLang="ja-JP" sz="1800" spc="100" dirty="0">
                <a:latin typeface="メイリオ" panose="020B0604030504040204" pitchFamily="50" charset="-128"/>
                <a:ea typeface="メイリオ" panose="020B0604030504040204" pitchFamily="50" charset="-128"/>
              </a:rPr>
              <a:t>-b </a:t>
            </a:r>
            <a:r>
              <a:rPr lang="ja-JP" altLang="en-US" sz="1800" spc="100" dirty="0">
                <a:latin typeface="メイリオ" panose="020B0604030504040204" pitchFamily="50" charset="-128"/>
                <a:ea typeface="メイリオ" panose="020B0604030504040204" pitchFamily="50" charset="-128"/>
              </a:rPr>
              <a:t>排除を強化する価値観・思想</a:t>
            </a:r>
          </a:p>
        </p:txBody>
      </p:sp>
      <p:cxnSp>
        <p:nvCxnSpPr>
          <p:cNvPr id="19" name="直線コネクタ 18">
            <a:extLst>
              <a:ext uri="{FF2B5EF4-FFF2-40B4-BE49-F238E27FC236}">
                <a16:creationId xmlns:a16="http://schemas.microsoft.com/office/drawing/2014/main" id="{ABDDF664-DEDF-B827-D669-B1A54AD1BCA6}"/>
              </a:ext>
            </a:extLst>
          </p:cNvPr>
          <p:cNvCxnSpPr>
            <a:cxnSpLocks/>
          </p:cNvCxnSpPr>
          <p:nvPr/>
        </p:nvCxnSpPr>
        <p:spPr>
          <a:xfrm>
            <a:off x="121148" y="2955855"/>
            <a:ext cx="9663704" cy="0"/>
          </a:xfrm>
          <a:prstGeom prst="line">
            <a:avLst/>
          </a:prstGeom>
          <a:ln w="381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 name="テキスト ボックス 22">
            <a:extLst>
              <a:ext uri="{FF2B5EF4-FFF2-40B4-BE49-F238E27FC236}">
                <a16:creationId xmlns:a16="http://schemas.microsoft.com/office/drawing/2014/main" id="{45953A79-E687-7642-3D75-BDD4F61410CD}"/>
              </a:ext>
            </a:extLst>
          </p:cNvPr>
          <p:cNvSpPr txBox="1">
            <a:spLocks noChangeArrowheads="1"/>
          </p:cNvSpPr>
          <p:nvPr/>
        </p:nvSpPr>
        <p:spPr bwMode="auto">
          <a:xfrm>
            <a:off x="138227" y="3052619"/>
            <a:ext cx="419217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②</a:t>
            </a:r>
            <a:r>
              <a:rPr lang="en-US" altLang="ja-JP" sz="1800" spc="100" dirty="0">
                <a:latin typeface="メイリオ" panose="020B0604030504040204" pitchFamily="50" charset="-128"/>
                <a:ea typeface="メイリオ" panose="020B0604030504040204" pitchFamily="50" charset="-128"/>
              </a:rPr>
              <a:t>-a</a:t>
            </a:r>
            <a:r>
              <a:rPr lang="ja-JP" altLang="en-US" sz="1800" spc="100" dirty="0">
                <a:latin typeface="メイリオ" panose="020B0604030504040204" pitchFamily="50" charset="-128"/>
                <a:ea typeface="メイリオ" panose="020B0604030504040204" pitchFamily="50" charset="-128"/>
              </a:rPr>
              <a:t> 背後や近接関係にある社会問題</a:t>
            </a:r>
          </a:p>
        </p:txBody>
      </p:sp>
      <p:sp>
        <p:nvSpPr>
          <p:cNvPr id="21" name="フリーフォーム: 図形 20">
            <a:extLst>
              <a:ext uri="{FF2B5EF4-FFF2-40B4-BE49-F238E27FC236}">
                <a16:creationId xmlns:a16="http://schemas.microsoft.com/office/drawing/2014/main" id="{BE4F2586-7CF2-201A-44DC-E289D8AEC69C}"/>
              </a:ext>
            </a:extLst>
          </p:cNvPr>
          <p:cNvSpPr/>
          <p:nvPr/>
        </p:nvSpPr>
        <p:spPr>
          <a:xfrm>
            <a:off x="1471727" y="1920988"/>
            <a:ext cx="419100" cy="450850"/>
          </a:xfrm>
          <a:custGeom>
            <a:avLst/>
            <a:gdLst>
              <a:gd name="connsiteX0" fmla="*/ 238296 w 419904"/>
              <a:gd name="connsiteY0" fmla="*/ 0 h 450298"/>
              <a:gd name="connsiteX1" fmla="*/ 238296 w 419904"/>
              <a:gd name="connsiteY1" fmla="*/ 0 h 450298"/>
              <a:gd name="connsiteX2" fmla="*/ 171621 w 419904"/>
              <a:gd name="connsiteY2" fmla="*/ 47625 h 450298"/>
              <a:gd name="connsiteX3" fmla="*/ 104946 w 419904"/>
              <a:gd name="connsiteY3" fmla="*/ 76200 h 450298"/>
              <a:gd name="connsiteX4" fmla="*/ 28746 w 419904"/>
              <a:gd name="connsiteY4" fmla="*/ 104775 h 450298"/>
              <a:gd name="connsiteX5" fmla="*/ 19221 w 419904"/>
              <a:gd name="connsiteY5" fmla="*/ 133350 h 450298"/>
              <a:gd name="connsiteX6" fmla="*/ 171 w 419904"/>
              <a:gd name="connsiteY6" fmla="*/ 171450 h 450298"/>
              <a:gd name="connsiteX7" fmla="*/ 9696 w 419904"/>
              <a:gd name="connsiteY7" fmla="*/ 200025 h 450298"/>
              <a:gd name="connsiteX8" fmla="*/ 38271 w 419904"/>
              <a:gd name="connsiteY8" fmla="*/ 342900 h 450298"/>
              <a:gd name="connsiteX9" fmla="*/ 66846 w 419904"/>
              <a:gd name="connsiteY9" fmla="*/ 352425 h 450298"/>
              <a:gd name="connsiteX10" fmla="*/ 76371 w 419904"/>
              <a:gd name="connsiteY10" fmla="*/ 447675 h 450298"/>
              <a:gd name="connsiteX11" fmla="*/ 104946 w 419904"/>
              <a:gd name="connsiteY11" fmla="*/ 438150 h 450298"/>
              <a:gd name="connsiteX12" fmla="*/ 381171 w 419904"/>
              <a:gd name="connsiteY12" fmla="*/ 419100 h 450298"/>
              <a:gd name="connsiteX13" fmla="*/ 390696 w 419904"/>
              <a:gd name="connsiteY13" fmla="*/ 333375 h 450298"/>
              <a:gd name="connsiteX14" fmla="*/ 419271 w 419904"/>
              <a:gd name="connsiteY14" fmla="*/ 304800 h 450298"/>
              <a:gd name="connsiteX15" fmla="*/ 324021 w 419904"/>
              <a:gd name="connsiteY15" fmla="*/ 257175 h 450298"/>
              <a:gd name="connsiteX16" fmla="*/ 314496 w 419904"/>
              <a:gd name="connsiteY16" fmla="*/ 104775 h 450298"/>
              <a:gd name="connsiteX17" fmla="*/ 304971 w 419904"/>
              <a:gd name="connsiteY17" fmla="*/ 57150 h 450298"/>
              <a:gd name="connsiteX18" fmla="*/ 276396 w 419904"/>
              <a:gd name="connsiteY18" fmla="*/ 38100 h 450298"/>
              <a:gd name="connsiteX19" fmla="*/ 238296 w 419904"/>
              <a:gd name="connsiteY19" fmla="*/ 0 h 45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9904" h="450298">
                <a:moveTo>
                  <a:pt x="238296" y="0"/>
                </a:moveTo>
                <a:lnTo>
                  <a:pt x="238296" y="0"/>
                </a:lnTo>
                <a:cubicBezTo>
                  <a:pt x="216071" y="15875"/>
                  <a:pt x="194663" y="32962"/>
                  <a:pt x="171621" y="47625"/>
                </a:cubicBezTo>
                <a:cubicBezTo>
                  <a:pt x="98946" y="93873"/>
                  <a:pt x="165089" y="46128"/>
                  <a:pt x="104946" y="76200"/>
                </a:cubicBezTo>
                <a:cubicBezTo>
                  <a:pt x="39542" y="108902"/>
                  <a:pt x="120630" y="86398"/>
                  <a:pt x="28746" y="104775"/>
                </a:cubicBezTo>
                <a:cubicBezTo>
                  <a:pt x="25571" y="114300"/>
                  <a:pt x="23176" y="124122"/>
                  <a:pt x="19221" y="133350"/>
                </a:cubicBezTo>
                <a:cubicBezTo>
                  <a:pt x="13628" y="146401"/>
                  <a:pt x="2179" y="157394"/>
                  <a:pt x="171" y="171450"/>
                </a:cubicBezTo>
                <a:cubicBezTo>
                  <a:pt x="-1249" y="181389"/>
                  <a:pt x="6521" y="190500"/>
                  <a:pt x="9696" y="200025"/>
                </a:cubicBezTo>
                <a:cubicBezTo>
                  <a:pt x="11769" y="224896"/>
                  <a:pt x="530" y="312707"/>
                  <a:pt x="38271" y="342900"/>
                </a:cubicBezTo>
                <a:cubicBezTo>
                  <a:pt x="46111" y="349172"/>
                  <a:pt x="57321" y="349250"/>
                  <a:pt x="66846" y="352425"/>
                </a:cubicBezTo>
                <a:cubicBezTo>
                  <a:pt x="70021" y="384175"/>
                  <a:pt x="63412" y="418517"/>
                  <a:pt x="76371" y="447675"/>
                </a:cubicBezTo>
                <a:cubicBezTo>
                  <a:pt x="80449" y="456850"/>
                  <a:pt x="94950" y="439087"/>
                  <a:pt x="104946" y="438150"/>
                </a:cubicBezTo>
                <a:cubicBezTo>
                  <a:pt x="196837" y="429535"/>
                  <a:pt x="289096" y="425450"/>
                  <a:pt x="381171" y="419100"/>
                </a:cubicBezTo>
                <a:cubicBezTo>
                  <a:pt x="384346" y="390525"/>
                  <a:pt x="381604" y="360650"/>
                  <a:pt x="390696" y="333375"/>
                </a:cubicBezTo>
                <a:cubicBezTo>
                  <a:pt x="394956" y="320596"/>
                  <a:pt x="424577" y="317181"/>
                  <a:pt x="419271" y="304800"/>
                </a:cubicBezTo>
                <a:cubicBezTo>
                  <a:pt x="405663" y="273047"/>
                  <a:pt x="353209" y="264472"/>
                  <a:pt x="324021" y="257175"/>
                </a:cubicBezTo>
                <a:cubicBezTo>
                  <a:pt x="320846" y="206375"/>
                  <a:pt x="319322" y="155445"/>
                  <a:pt x="314496" y="104775"/>
                </a:cubicBezTo>
                <a:cubicBezTo>
                  <a:pt x="312961" y="88659"/>
                  <a:pt x="313003" y="71206"/>
                  <a:pt x="304971" y="57150"/>
                </a:cubicBezTo>
                <a:cubicBezTo>
                  <a:pt x="299291" y="47211"/>
                  <a:pt x="285921" y="44450"/>
                  <a:pt x="276396" y="38100"/>
                </a:cubicBezTo>
                <a:cubicBezTo>
                  <a:pt x="255338" y="-4016"/>
                  <a:pt x="244646" y="6350"/>
                  <a:pt x="238296"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22" name="フリーフォーム: 図形 21">
            <a:extLst>
              <a:ext uri="{FF2B5EF4-FFF2-40B4-BE49-F238E27FC236}">
                <a16:creationId xmlns:a16="http://schemas.microsoft.com/office/drawing/2014/main" id="{8D72B77D-773A-C4A3-FD3C-DD54587B3016}"/>
              </a:ext>
            </a:extLst>
          </p:cNvPr>
          <p:cNvSpPr/>
          <p:nvPr/>
        </p:nvSpPr>
        <p:spPr>
          <a:xfrm>
            <a:off x="2595677" y="1784463"/>
            <a:ext cx="773112" cy="638175"/>
          </a:xfrm>
          <a:custGeom>
            <a:avLst/>
            <a:gdLst>
              <a:gd name="connsiteX0" fmla="*/ 0 w 772528"/>
              <a:gd name="connsiteY0" fmla="*/ 0 h 638175"/>
              <a:gd name="connsiteX1" fmla="*/ 0 w 772528"/>
              <a:gd name="connsiteY1" fmla="*/ 0 h 638175"/>
              <a:gd name="connsiteX2" fmla="*/ 76200 w 772528"/>
              <a:gd name="connsiteY2" fmla="*/ 133350 h 638175"/>
              <a:gd name="connsiteX3" fmla="*/ 161925 w 772528"/>
              <a:gd name="connsiteY3" fmla="*/ 180975 h 638175"/>
              <a:gd name="connsiteX4" fmla="*/ 200025 w 772528"/>
              <a:gd name="connsiteY4" fmla="*/ 219075 h 638175"/>
              <a:gd name="connsiteX5" fmla="*/ 314325 w 772528"/>
              <a:gd name="connsiteY5" fmla="*/ 304800 h 638175"/>
              <a:gd name="connsiteX6" fmla="*/ 342900 w 772528"/>
              <a:gd name="connsiteY6" fmla="*/ 333375 h 638175"/>
              <a:gd name="connsiteX7" fmla="*/ 390525 w 772528"/>
              <a:gd name="connsiteY7" fmla="*/ 371475 h 638175"/>
              <a:gd name="connsiteX8" fmla="*/ 428625 w 772528"/>
              <a:gd name="connsiteY8" fmla="*/ 419100 h 638175"/>
              <a:gd name="connsiteX9" fmla="*/ 533400 w 772528"/>
              <a:gd name="connsiteY9" fmla="*/ 485775 h 638175"/>
              <a:gd name="connsiteX10" fmla="*/ 561975 w 772528"/>
              <a:gd name="connsiteY10" fmla="*/ 495300 h 638175"/>
              <a:gd name="connsiteX11" fmla="*/ 638175 w 772528"/>
              <a:gd name="connsiteY11" fmla="*/ 590550 h 638175"/>
              <a:gd name="connsiteX12" fmla="*/ 666750 w 772528"/>
              <a:gd name="connsiteY12" fmla="*/ 609600 h 638175"/>
              <a:gd name="connsiteX13" fmla="*/ 752475 w 772528"/>
              <a:gd name="connsiteY13" fmla="*/ 638175 h 638175"/>
              <a:gd name="connsiteX14" fmla="*/ 771525 w 772528"/>
              <a:gd name="connsiteY14" fmla="*/ 609600 h 638175"/>
              <a:gd name="connsiteX15" fmla="*/ 742950 w 772528"/>
              <a:gd name="connsiteY15" fmla="*/ 533400 h 638175"/>
              <a:gd name="connsiteX16" fmla="*/ 733425 w 772528"/>
              <a:gd name="connsiteY16" fmla="*/ 504825 h 638175"/>
              <a:gd name="connsiteX17" fmla="*/ 704850 w 772528"/>
              <a:gd name="connsiteY17" fmla="*/ 485775 h 638175"/>
              <a:gd name="connsiteX18" fmla="*/ 676275 w 772528"/>
              <a:gd name="connsiteY18" fmla="*/ 457200 h 638175"/>
              <a:gd name="connsiteX19" fmla="*/ 666750 w 772528"/>
              <a:gd name="connsiteY19" fmla="*/ 428625 h 638175"/>
              <a:gd name="connsiteX20" fmla="*/ 657225 w 772528"/>
              <a:gd name="connsiteY20" fmla="*/ 352425 h 638175"/>
              <a:gd name="connsiteX21" fmla="*/ 638175 w 772528"/>
              <a:gd name="connsiteY21" fmla="*/ 314325 h 638175"/>
              <a:gd name="connsiteX22" fmla="*/ 628650 w 772528"/>
              <a:gd name="connsiteY22" fmla="*/ 276225 h 638175"/>
              <a:gd name="connsiteX23" fmla="*/ 600075 w 772528"/>
              <a:gd name="connsiteY23" fmla="*/ 257175 h 638175"/>
              <a:gd name="connsiteX24" fmla="*/ 571500 w 772528"/>
              <a:gd name="connsiteY24" fmla="*/ 219075 h 638175"/>
              <a:gd name="connsiteX25" fmla="*/ 523875 w 772528"/>
              <a:gd name="connsiteY25" fmla="*/ 209550 h 638175"/>
              <a:gd name="connsiteX26" fmla="*/ 457200 w 772528"/>
              <a:gd name="connsiteY26" fmla="*/ 180975 h 638175"/>
              <a:gd name="connsiteX27" fmla="*/ 400050 w 772528"/>
              <a:gd name="connsiteY27" fmla="*/ 171450 h 638175"/>
              <a:gd name="connsiteX28" fmla="*/ 361950 w 772528"/>
              <a:gd name="connsiteY28" fmla="*/ 152400 h 638175"/>
              <a:gd name="connsiteX29" fmla="*/ 161925 w 772528"/>
              <a:gd name="connsiteY29" fmla="*/ 123825 h 638175"/>
              <a:gd name="connsiteX30" fmla="*/ 133350 w 772528"/>
              <a:gd name="connsiteY30" fmla="*/ 114300 h 638175"/>
              <a:gd name="connsiteX31" fmla="*/ 47625 w 772528"/>
              <a:gd name="connsiteY31" fmla="*/ 47625 h 638175"/>
              <a:gd name="connsiteX32" fmla="*/ 0 w 772528"/>
              <a:gd name="connsiteY32" fmla="*/ 0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72528" h="638175">
                <a:moveTo>
                  <a:pt x="0" y="0"/>
                </a:moveTo>
                <a:lnTo>
                  <a:pt x="0" y="0"/>
                </a:lnTo>
                <a:cubicBezTo>
                  <a:pt x="28627" y="64411"/>
                  <a:pt x="30093" y="87243"/>
                  <a:pt x="76200" y="133350"/>
                </a:cubicBezTo>
                <a:cubicBezTo>
                  <a:pt x="95203" y="152353"/>
                  <a:pt x="145316" y="169349"/>
                  <a:pt x="161925" y="180975"/>
                </a:cubicBezTo>
                <a:cubicBezTo>
                  <a:pt x="176639" y="191275"/>
                  <a:pt x="186086" y="207749"/>
                  <a:pt x="200025" y="219075"/>
                </a:cubicBezTo>
                <a:cubicBezTo>
                  <a:pt x="236987" y="249107"/>
                  <a:pt x="280649" y="271124"/>
                  <a:pt x="314325" y="304800"/>
                </a:cubicBezTo>
                <a:cubicBezTo>
                  <a:pt x="323850" y="314325"/>
                  <a:pt x="332763" y="324505"/>
                  <a:pt x="342900" y="333375"/>
                </a:cubicBezTo>
                <a:cubicBezTo>
                  <a:pt x="358200" y="346762"/>
                  <a:pt x="376150" y="357100"/>
                  <a:pt x="390525" y="371475"/>
                </a:cubicBezTo>
                <a:cubicBezTo>
                  <a:pt x="404900" y="385850"/>
                  <a:pt x="413582" y="405425"/>
                  <a:pt x="428625" y="419100"/>
                </a:cubicBezTo>
                <a:cubicBezTo>
                  <a:pt x="457261" y="445132"/>
                  <a:pt x="496654" y="470027"/>
                  <a:pt x="533400" y="485775"/>
                </a:cubicBezTo>
                <a:cubicBezTo>
                  <a:pt x="542628" y="489730"/>
                  <a:pt x="552450" y="492125"/>
                  <a:pt x="561975" y="495300"/>
                </a:cubicBezTo>
                <a:cubicBezTo>
                  <a:pt x="588841" y="535599"/>
                  <a:pt x="595108" y="547483"/>
                  <a:pt x="638175" y="590550"/>
                </a:cubicBezTo>
                <a:cubicBezTo>
                  <a:pt x="646270" y="598645"/>
                  <a:pt x="656183" y="605197"/>
                  <a:pt x="666750" y="609600"/>
                </a:cubicBezTo>
                <a:cubicBezTo>
                  <a:pt x="694554" y="621185"/>
                  <a:pt x="752475" y="638175"/>
                  <a:pt x="752475" y="638175"/>
                </a:cubicBezTo>
                <a:cubicBezTo>
                  <a:pt x="758825" y="628650"/>
                  <a:pt x="770105" y="620959"/>
                  <a:pt x="771525" y="609600"/>
                </a:cubicBezTo>
                <a:cubicBezTo>
                  <a:pt x="777038" y="565496"/>
                  <a:pt x="758759" y="565018"/>
                  <a:pt x="742950" y="533400"/>
                </a:cubicBezTo>
                <a:cubicBezTo>
                  <a:pt x="738460" y="524420"/>
                  <a:pt x="739697" y="512665"/>
                  <a:pt x="733425" y="504825"/>
                </a:cubicBezTo>
                <a:cubicBezTo>
                  <a:pt x="726274" y="495886"/>
                  <a:pt x="713644" y="493104"/>
                  <a:pt x="704850" y="485775"/>
                </a:cubicBezTo>
                <a:cubicBezTo>
                  <a:pt x="694502" y="477151"/>
                  <a:pt x="685800" y="466725"/>
                  <a:pt x="676275" y="457200"/>
                </a:cubicBezTo>
                <a:cubicBezTo>
                  <a:pt x="673100" y="447675"/>
                  <a:pt x="668546" y="438503"/>
                  <a:pt x="666750" y="428625"/>
                </a:cubicBezTo>
                <a:cubicBezTo>
                  <a:pt x="662171" y="403440"/>
                  <a:pt x="663433" y="377258"/>
                  <a:pt x="657225" y="352425"/>
                </a:cubicBezTo>
                <a:cubicBezTo>
                  <a:pt x="653781" y="338650"/>
                  <a:pt x="643161" y="327620"/>
                  <a:pt x="638175" y="314325"/>
                </a:cubicBezTo>
                <a:cubicBezTo>
                  <a:pt x="633578" y="302068"/>
                  <a:pt x="635912" y="287117"/>
                  <a:pt x="628650" y="276225"/>
                </a:cubicBezTo>
                <a:cubicBezTo>
                  <a:pt x="622300" y="266700"/>
                  <a:pt x="608170" y="265270"/>
                  <a:pt x="600075" y="257175"/>
                </a:cubicBezTo>
                <a:cubicBezTo>
                  <a:pt x="588850" y="245950"/>
                  <a:pt x="584962" y="227489"/>
                  <a:pt x="571500" y="219075"/>
                </a:cubicBezTo>
                <a:cubicBezTo>
                  <a:pt x="557771" y="210495"/>
                  <a:pt x="539581" y="213477"/>
                  <a:pt x="523875" y="209550"/>
                </a:cubicBezTo>
                <a:cubicBezTo>
                  <a:pt x="418742" y="183267"/>
                  <a:pt x="593499" y="221865"/>
                  <a:pt x="457200" y="180975"/>
                </a:cubicBezTo>
                <a:cubicBezTo>
                  <a:pt x="438702" y="175426"/>
                  <a:pt x="419100" y="174625"/>
                  <a:pt x="400050" y="171450"/>
                </a:cubicBezTo>
                <a:cubicBezTo>
                  <a:pt x="387350" y="165100"/>
                  <a:pt x="375873" y="155185"/>
                  <a:pt x="361950" y="152400"/>
                </a:cubicBezTo>
                <a:cubicBezTo>
                  <a:pt x="295906" y="139191"/>
                  <a:pt x="161925" y="123825"/>
                  <a:pt x="161925" y="123825"/>
                </a:cubicBezTo>
                <a:cubicBezTo>
                  <a:pt x="152400" y="120650"/>
                  <a:pt x="141704" y="119869"/>
                  <a:pt x="133350" y="114300"/>
                </a:cubicBezTo>
                <a:cubicBezTo>
                  <a:pt x="84040" y="81426"/>
                  <a:pt x="123710" y="72987"/>
                  <a:pt x="47625" y="47625"/>
                </a:cubicBezTo>
                <a:cubicBezTo>
                  <a:pt x="14790" y="36680"/>
                  <a:pt x="7937" y="7937"/>
                  <a:pt x="0"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23" name="フリーフォーム: 図形 22">
            <a:extLst>
              <a:ext uri="{FF2B5EF4-FFF2-40B4-BE49-F238E27FC236}">
                <a16:creationId xmlns:a16="http://schemas.microsoft.com/office/drawing/2014/main" id="{F17928AB-8C94-AFC2-656E-3247846E44B2}"/>
              </a:ext>
            </a:extLst>
          </p:cNvPr>
          <p:cNvSpPr/>
          <p:nvPr/>
        </p:nvSpPr>
        <p:spPr>
          <a:xfrm>
            <a:off x="2086089" y="1605076"/>
            <a:ext cx="314325" cy="842962"/>
          </a:xfrm>
          <a:custGeom>
            <a:avLst/>
            <a:gdLst>
              <a:gd name="connsiteX0" fmla="*/ 285750 w 314394"/>
              <a:gd name="connsiteY0" fmla="*/ 0 h 842418"/>
              <a:gd name="connsiteX1" fmla="*/ 285750 w 314394"/>
              <a:gd name="connsiteY1" fmla="*/ 0 h 842418"/>
              <a:gd name="connsiteX2" fmla="*/ 190500 w 314394"/>
              <a:gd name="connsiteY2" fmla="*/ 28575 h 842418"/>
              <a:gd name="connsiteX3" fmla="*/ 152400 w 314394"/>
              <a:gd name="connsiteY3" fmla="*/ 57150 h 842418"/>
              <a:gd name="connsiteX4" fmla="*/ 66675 w 314394"/>
              <a:gd name="connsiteY4" fmla="*/ 104775 h 842418"/>
              <a:gd name="connsiteX5" fmla="*/ 47625 w 314394"/>
              <a:gd name="connsiteY5" fmla="*/ 133350 h 842418"/>
              <a:gd name="connsiteX6" fmla="*/ 0 w 314394"/>
              <a:gd name="connsiteY6" fmla="*/ 238125 h 842418"/>
              <a:gd name="connsiteX7" fmla="*/ 9525 w 314394"/>
              <a:gd name="connsiteY7" fmla="*/ 371475 h 842418"/>
              <a:gd name="connsiteX8" fmla="*/ 28575 w 314394"/>
              <a:gd name="connsiteY8" fmla="*/ 419100 h 842418"/>
              <a:gd name="connsiteX9" fmla="*/ 38100 w 314394"/>
              <a:gd name="connsiteY9" fmla="*/ 514350 h 842418"/>
              <a:gd name="connsiteX10" fmla="*/ 66675 w 314394"/>
              <a:gd name="connsiteY10" fmla="*/ 638175 h 842418"/>
              <a:gd name="connsiteX11" fmla="*/ 95250 w 314394"/>
              <a:gd name="connsiteY11" fmla="*/ 800100 h 842418"/>
              <a:gd name="connsiteX12" fmla="*/ 104775 w 314394"/>
              <a:gd name="connsiteY12" fmla="*/ 600075 h 842418"/>
              <a:gd name="connsiteX13" fmla="*/ 114300 w 314394"/>
              <a:gd name="connsiteY13" fmla="*/ 571500 h 842418"/>
              <a:gd name="connsiteX14" fmla="*/ 123825 w 314394"/>
              <a:gd name="connsiteY14" fmla="*/ 523875 h 842418"/>
              <a:gd name="connsiteX15" fmla="*/ 142875 w 314394"/>
              <a:gd name="connsiteY15" fmla="*/ 285750 h 842418"/>
              <a:gd name="connsiteX16" fmla="*/ 152400 w 314394"/>
              <a:gd name="connsiteY16" fmla="*/ 257175 h 842418"/>
              <a:gd name="connsiteX17" fmla="*/ 200025 w 314394"/>
              <a:gd name="connsiteY17" fmla="*/ 209550 h 842418"/>
              <a:gd name="connsiteX18" fmla="*/ 257175 w 314394"/>
              <a:gd name="connsiteY18" fmla="*/ 190500 h 842418"/>
              <a:gd name="connsiteX19" fmla="*/ 295275 w 314394"/>
              <a:gd name="connsiteY19" fmla="*/ 104775 h 842418"/>
              <a:gd name="connsiteX20" fmla="*/ 304800 w 314394"/>
              <a:gd name="connsiteY20" fmla="*/ 66675 h 842418"/>
              <a:gd name="connsiteX21" fmla="*/ 314325 w 314394"/>
              <a:gd name="connsiteY21" fmla="*/ 38100 h 842418"/>
              <a:gd name="connsiteX22" fmla="*/ 285750 w 314394"/>
              <a:gd name="connsiteY22" fmla="*/ 0 h 84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4394" h="842418">
                <a:moveTo>
                  <a:pt x="285750" y="0"/>
                </a:moveTo>
                <a:lnTo>
                  <a:pt x="285750" y="0"/>
                </a:lnTo>
                <a:cubicBezTo>
                  <a:pt x="254000" y="9525"/>
                  <a:pt x="220968" y="15517"/>
                  <a:pt x="190500" y="28575"/>
                </a:cubicBezTo>
                <a:cubicBezTo>
                  <a:pt x="175909" y="34828"/>
                  <a:pt x="166013" y="48982"/>
                  <a:pt x="152400" y="57150"/>
                </a:cubicBezTo>
                <a:cubicBezTo>
                  <a:pt x="-16073" y="158234"/>
                  <a:pt x="167302" y="37690"/>
                  <a:pt x="66675" y="104775"/>
                </a:cubicBezTo>
                <a:cubicBezTo>
                  <a:pt x="60325" y="114300"/>
                  <a:pt x="53184" y="123343"/>
                  <a:pt x="47625" y="133350"/>
                </a:cubicBezTo>
                <a:cubicBezTo>
                  <a:pt x="21753" y="179920"/>
                  <a:pt x="18652" y="191494"/>
                  <a:pt x="0" y="238125"/>
                </a:cubicBezTo>
                <a:cubicBezTo>
                  <a:pt x="3175" y="282575"/>
                  <a:pt x="2575" y="327457"/>
                  <a:pt x="9525" y="371475"/>
                </a:cubicBezTo>
                <a:cubicBezTo>
                  <a:pt x="12192" y="388364"/>
                  <a:pt x="25222" y="402334"/>
                  <a:pt x="28575" y="419100"/>
                </a:cubicBezTo>
                <a:cubicBezTo>
                  <a:pt x="34833" y="450389"/>
                  <a:pt x="32633" y="482914"/>
                  <a:pt x="38100" y="514350"/>
                </a:cubicBezTo>
                <a:cubicBezTo>
                  <a:pt x="45358" y="556083"/>
                  <a:pt x="57150" y="596900"/>
                  <a:pt x="66675" y="638175"/>
                </a:cubicBezTo>
                <a:cubicBezTo>
                  <a:pt x="86724" y="838665"/>
                  <a:pt x="65544" y="889217"/>
                  <a:pt x="95250" y="800100"/>
                </a:cubicBezTo>
                <a:cubicBezTo>
                  <a:pt x="98425" y="733425"/>
                  <a:pt x="99232" y="666595"/>
                  <a:pt x="104775" y="600075"/>
                </a:cubicBezTo>
                <a:cubicBezTo>
                  <a:pt x="105609" y="590069"/>
                  <a:pt x="111865" y="581240"/>
                  <a:pt x="114300" y="571500"/>
                </a:cubicBezTo>
                <a:cubicBezTo>
                  <a:pt x="118227" y="555794"/>
                  <a:pt x="120650" y="539750"/>
                  <a:pt x="123825" y="523875"/>
                </a:cubicBezTo>
                <a:cubicBezTo>
                  <a:pt x="128760" y="425175"/>
                  <a:pt x="122256" y="368227"/>
                  <a:pt x="142875" y="285750"/>
                </a:cubicBezTo>
                <a:cubicBezTo>
                  <a:pt x="145310" y="276010"/>
                  <a:pt x="147910" y="266155"/>
                  <a:pt x="152400" y="257175"/>
                </a:cubicBezTo>
                <a:cubicBezTo>
                  <a:pt x="164193" y="233589"/>
                  <a:pt x="175532" y="220436"/>
                  <a:pt x="200025" y="209550"/>
                </a:cubicBezTo>
                <a:cubicBezTo>
                  <a:pt x="218375" y="201395"/>
                  <a:pt x="257175" y="190500"/>
                  <a:pt x="257175" y="190500"/>
                </a:cubicBezTo>
                <a:cubicBezTo>
                  <a:pt x="279845" y="122490"/>
                  <a:pt x="265086" y="150058"/>
                  <a:pt x="295275" y="104775"/>
                </a:cubicBezTo>
                <a:cubicBezTo>
                  <a:pt x="298450" y="92075"/>
                  <a:pt x="301204" y="79262"/>
                  <a:pt x="304800" y="66675"/>
                </a:cubicBezTo>
                <a:cubicBezTo>
                  <a:pt x="307558" y="57021"/>
                  <a:pt x="312674" y="48004"/>
                  <a:pt x="314325" y="38100"/>
                </a:cubicBezTo>
                <a:cubicBezTo>
                  <a:pt x="315891" y="28705"/>
                  <a:pt x="290512" y="6350"/>
                  <a:pt x="285750"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5" name="テキスト ボックス 21">
            <a:extLst>
              <a:ext uri="{FF2B5EF4-FFF2-40B4-BE49-F238E27FC236}">
                <a16:creationId xmlns:a16="http://schemas.microsoft.com/office/drawing/2014/main" id="{0E05CA8F-0C6B-9B2A-0A97-C873A2F45EA3}"/>
              </a:ext>
            </a:extLst>
          </p:cNvPr>
          <p:cNvSpPr txBox="1">
            <a:spLocks noChangeArrowheads="1"/>
          </p:cNvSpPr>
          <p:nvPr/>
        </p:nvSpPr>
        <p:spPr bwMode="auto">
          <a:xfrm>
            <a:off x="157276" y="631162"/>
            <a:ext cx="815738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氷山モデルを用いて、主の課題の背景にあるものを考えてみましょう。</a:t>
            </a:r>
          </a:p>
        </p:txBody>
      </p:sp>
      <p:sp>
        <p:nvSpPr>
          <p:cNvPr id="6" name="正方形/長方形 5">
            <a:extLst>
              <a:ext uri="{FF2B5EF4-FFF2-40B4-BE49-F238E27FC236}">
                <a16:creationId xmlns:a16="http://schemas.microsoft.com/office/drawing/2014/main" id="{B138516C-3D0E-8D6E-6DCA-D97CE672EB5B}"/>
              </a:ext>
            </a:extLst>
          </p:cNvPr>
          <p:cNvSpPr/>
          <p:nvPr/>
        </p:nvSpPr>
        <p:spPr>
          <a:xfrm>
            <a:off x="4778489" y="1079613"/>
            <a:ext cx="4657963" cy="136842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a:t>
            </a:r>
            <a:r>
              <a:rPr kumimoji="1" lang="ja-JP" altLang="en-US" sz="1600" dirty="0">
                <a:solidFill>
                  <a:schemeClr val="accent2">
                    <a:lumMod val="50000"/>
                  </a:schemeClr>
                </a:solidFill>
                <a:latin typeface="メイリオ" panose="020B0604030504040204" pitchFamily="50" charset="-128"/>
                <a:ea typeface="メイリオ" panose="020B0604030504040204" pitchFamily="50" charset="-128"/>
              </a:rPr>
              <a:t>ひきこもりの状況が長期化している</a:t>
            </a:r>
            <a:endParaRPr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・不眠の訴えがある</a:t>
            </a:r>
            <a:endParaRPr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・妹に心を開かない</a:t>
            </a:r>
            <a:endParaRPr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8" name="正方形/長方形 7">
            <a:extLst>
              <a:ext uri="{FF2B5EF4-FFF2-40B4-BE49-F238E27FC236}">
                <a16:creationId xmlns:a16="http://schemas.microsoft.com/office/drawing/2014/main" id="{13153793-465E-F06A-02B7-30810D28D212}"/>
              </a:ext>
            </a:extLst>
          </p:cNvPr>
          <p:cNvSpPr/>
          <p:nvPr/>
        </p:nvSpPr>
        <p:spPr>
          <a:xfrm>
            <a:off x="4778488" y="2960358"/>
            <a:ext cx="4657963" cy="136842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・ひきこもりへの誤解や理解不足</a:t>
            </a:r>
            <a:endParaRPr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・居場所のなさ</a:t>
            </a:r>
            <a:endParaRPr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・睡眠障害の可能性</a:t>
            </a:r>
            <a:endParaRPr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3AF8FB02-8AD7-2FEC-A085-0B4FAC9C6BE6}"/>
              </a:ext>
            </a:extLst>
          </p:cNvPr>
          <p:cNvSpPr/>
          <p:nvPr/>
        </p:nvSpPr>
        <p:spPr>
          <a:xfrm>
            <a:off x="4778487" y="4976594"/>
            <a:ext cx="4657963" cy="136842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・働かない人は一人前でない</a:t>
            </a:r>
            <a:endParaRPr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・ひきこもりに対する偏見</a:t>
            </a:r>
          </a:p>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・姉は妹の手本</a:t>
            </a:r>
          </a:p>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・生活保護受給者に対する偏見</a:t>
            </a:r>
          </a:p>
        </p:txBody>
      </p:sp>
    </p:spTree>
    <p:extLst>
      <p:ext uri="{BB962C8B-B14F-4D97-AF65-F5344CB8AC3E}">
        <p14:creationId xmlns:p14="http://schemas.microsoft.com/office/powerpoint/2010/main" val="37683215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3FD65-193F-7D95-0F3F-654981B9A7CF}"/>
            </a:ext>
          </a:extLst>
        </p:cNvPr>
        <p:cNvGrpSpPr/>
        <p:nvPr/>
      </p:nvGrpSpPr>
      <p:grpSpPr>
        <a:xfrm>
          <a:off x="0" y="0"/>
          <a:ext cx="0" cy="0"/>
          <a:chOff x="0" y="0"/>
          <a:chExt cx="0" cy="0"/>
        </a:xfrm>
      </p:grpSpPr>
      <p:sp>
        <p:nvSpPr>
          <p:cNvPr id="37892" name="スライド番号プレースホルダー 2">
            <a:extLst>
              <a:ext uri="{FF2B5EF4-FFF2-40B4-BE49-F238E27FC236}">
                <a16:creationId xmlns:a16="http://schemas.microsoft.com/office/drawing/2014/main" id="{D2BF6464-F768-69AE-0936-71921D4263AB}"/>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37</a:t>
            </a:fld>
            <a:endParaRPr lang="ja-JP" altLang="en-US" sz="1200">
              <a:solidFill>
                <a:srgbClr val="898989"/>
              </a:solidFill>
            </a:endParaRPr>
          </a:p>
        </p:txBody>
      </p:sp>
      <p:sp>
        <p:nvSpPr>
          <p:cNvPr id="3" name="正方形/長方形 2">
            <a:extLst>
              <a:ext uri="{FF2B5EF4-FFF2-40B4-BE49-F238E27FC236}">
                <a16:creationId xmlns:a16="http://schemas.microsoft.com/office/drawing/2014/main" id="{45F7B468-8BC2-F08E-D277-B4BE149116D8}"/>
              </a:ext>
            </a:extLst>
          </p:cNvPr>
          <p:cNvSpPr/>
          <p:nvPr/>
        </p:nvSpPr>
        <p:spPr>
          <a:xfrm>
            <a:off x="376238" y="1664496"/>
            <a:ext cx="9210675" cy="412532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kumimoji="1" lang="en-US" altLang="ja-JP" sz="2000" dirty="0">
                <a:latin typeface="メイリオ" panose="020B0604030504040204" pitchFamily="50" charset="-128"/>
                <a:ea typeface="メイリオ" panose="020B0604030504040204" pitchFamily="50" charset="-128"/>
              </a:rPr>
              <a:t>【STEP1</a:t>
            </a:r>
            <a:r>
              <a:rPr kumimoji="1" lang="ja-JP" altLang="en-US" sz="2000" dirty="0">
                <a:latin typeface="メイリオ" panose="020B0604030504040204" pitchFamily="50" charset="-128"/>
                <a:ea typeface="メイリオ" panose="020B0604030504040204" pitchFamily="50" charset="-128"/>
              </a:rPr>
              <a:t>のシートに加筆・修正を行ってください</a:t>
            </a:r>
            <a:r>
              <a:rPr kumimoji="1" lang="en-US" altLang="ja-JP" sz="2000" dirty="0">
                <a:latin typeface="メイリオ" panose="020B0604030504040204" pitchFamily="50" charset="-128"/>
                <a:ea typeface="メイリオ" panose="020B0604030504040204" pitchFamily="50" charset="-128"/>
              </a:rPr>
              <a:t>】</a:t>
            </a:r>
            <a:br>
              <a:rPr kumimoji="1" lang="en-US" altLang="ja-JP" sz="2000" dirty="0">
                <a:latin typeface="メイリオ" panose="020B0604030504040204" pitchFamily="50" charset="-128"/>
                <a:ea typeface="メイリオ" panose="020B0604030504040204" pitchFamily="50" charset="-128"/>
              </a:rPr>
            </a:br>
            <a:endParaRPr kumimoji="1" lang="en-US" altLang="ja-JP" sz="2000" dirty="0">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2000" dirty="0">
                <a:latin typeface="メイリオ" panose="020B0604030504040204" pitchFamily="50" charset="-128"/>
                <a:ea typeface="メイリオ" panose="020B0604030504040204" pitchFamily="50" charset="-128"/>
              </a:rPr>
              <a:t>（例えば）</a:t>
            </a:r>
            <a:br>
              <a:rPr kumimoji="1" lang="en-US" altLang="ja-JP" sz="2000" dirty="0">
                <a:latin typeface="メイリオ" panose="020B0604030504040204" pitchFamily="50" charset="-128"/>
                <a:ea typeface="メイリオ" panose="020B0604030504040204" pitchFamily="50" charset="-128"/>
              </a:rPr>
            </a:br>
            <a:r>
              <a:rPr kumimoji="1" lang="ja-JP" altLang="en-US" sz="2000" dirty="0">
                <a:latin typeface="メイリオ" panose="020B0604030504040204" pitchFamily="50" charset="-128"/>
                <a:ea typeface="メイリオ" panose="020B0604030504040204" pitchFamily="50" charset="-128"/>
              </a:rPr>
              <a:t>新たに見つかった課題を付箋で追加</a:t>
            </a:r>
            <a:endParaRPr kumimoji="1" lang="en-US" altLang="ja-JP" sz="2000" dirty="0">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2000" dirty="0">
                <a:latin typeface="メイリオ" panose="020B0604030504040204" pitchFamily="50" charset="-128"/>
                <a:ea typeface="メイリオ" panose="020B0604030504040204" pitchFamily="50" charset="-128"/>
              </a:rPr>
              <a:t>課題の背景にあるものを付箋で追加</a:t>
            </a:r>
          </a:p>
        </p:txBody>
      </p:sp>
      <p:sp>
        <p:nvSpPr>
          <p:cNvPr id="2" name="正方形/長方形 1">
            <a:extLst>
              <a:ext uri="{FF2B5EF4-FFF2-40B4-BE49-F238E27FC236}">
                <a16:creationId xmlns:a16="http://schemas.microsoft.com/office/drawing/2014/main" id="{6A16E5A3-24FB-29B2-F5CA-0B89C8E96FD5}"/>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STEP4</a:t>
            </a:r>
            <a:r>
              <a:rPr kumimoji="1" lang="ja-JP" altLang="en-US" sz="2000" b="1" spc="200" dirty="0">
                <a:solidFill>
                  <a:schemeClr val="tx1"/>
                </a:solidFill>
                <a:latin typeface="メイリオ" panose="020B0604030504040204" pitchFamily="50" charset="-128"/>
                <a:ea typeface="メイリオ" panose="020B0604030504040204" pitchFamily="50" charset="-128"/>
              </a:rPr>
              <a:t>：（改めて）主の課題を分析する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
        <p:nvSpPr>
          <p:cNvPr id="10" name="吹き出し: 角を丸めた四角形 9">
            <a:extLst>
              <a:ext uri="{FF2B5EF4-FFF2-40B4-BE49-F238E27FC236}">
                <a16:creationId xmlns:a16="http://schemas.microsoft.com/office/drawing/2014/main" id="{5E70E25E-3C7C-BBB9-7905-63333D4CA709}"/>
              </a:ext>
            </a:extLst>
          </p:cNvPr>
          <p:cNvSpPr/>
          <p:nvPr/>
        </p:nvSpPr>
        <p:spPr>
          <a:xfrm>
            <a:off x="7028293" y="1431514"/>
            <a:ext cx="2558620" cy="631675"/>
          </a:xfrm>
          <a:prstGeom prst="wedgeRoundRectCallout">
            <a:avLst>
              <a:gd name="adj1" fmla="val -64954"/>
              <a:gd name="adj2" fmla="val 50717"/>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「ストレングス」や「課題の背景」を踏まえて、追加や修正があるか、見直してみましょう</a:t>
            </a:r>
          </a:p>
        </p:txBody>
      </p:sp>
      <p:sp>
        <p:nvSpPr>
          <p:cNvPr id="8" name="テキスト ボックス 7">
            <a:extLst>
              <a:ext uri="{FF2B5EF4-FFF2-40B4-BE49-F238E27FC236}">
                <a16:creationId xmlns:a16="http://schemas.microsoft.com/office/drawing/2014/main" id="{813ED364-9004-2B50-CE57-535CF268B3F4}"/>
              </a:ext>
            </a:extLst>
          </p:cNvPr>
          <p:cNvSpPr txBox="1"/>
          <p:nvPr/>
        </p:nvSpPr>
        <p:spPr>
          <a:xfrm>
            <a:off x="276225" y="716819"/>
            <a:ext cx="9359900" cy="923330"/>
          </a:xfrm>
          <a:prstGeom prst="rect">
            <a:avLst/>
          </a:prstGeom>
          <a:noFill/>
        </p:spPr>
        <p:txBody>
          <a:bodyPr>
            <a:spAutoFit/>
          </a:bodyPr>
          <a:lstStyle/>
          <a:p>
            <a:pPr eaLnBrk="1" fontAlgn="auto" hangingPunct="1">
              <a:spcBef>
                <a:spcPts val="0"/>
              </a:spcBef>
              <a:spcAft>
                <a:spcPts val="0"/>
              </a:spcAft>
              <a:defRPr/>
            </a:pPr>
            <a:r>
              <a:rPr kumimoji="1" lang="ja-JP" altLang="en-US" spc="100" dirty="0">
                <a:latin typeface="メイリオ" panose="020B0604030504040204" pitchFamily="50" charset="-128"/>
                <a:ea typeface="メイリオ" panose="020B0604030504040204" pitchFamily="50" charset="-128"/>
              </a:rPr>
              <a:t>　</a:t>
            </a:r>
            <a:r>
              <a:rPr lang="en-US" altLang="ja-JP" sz="1800" spc="100" dirty="0">
                <a:latin typeface="メイリオ" panose="020B0604030504040204" pitchFamily="50" charset="-128"/>
                <a:ea typeface="メイリオ" panose="020B0604030504040204" pitchFamily="50" charset="-128"/>
              </a:rPr>
              <a:t>STEP2</a:t>
            </a:r>
            <a:r>
              <a:rPr lang="ja-JP" altLang="en-US" sz="1800" spc="100" dirty="0">
                <a:latin typeface="メイリオ" panose="020B0604030504040204" pitchFamily="50" charset="-128"/>
                <a:ea typeface="メイリオ" panose="020B0604030504040204" pitchFamily="50" charset="-128"/>
              </a:rPr>
              <a:t>の「主のストレングス」と</a:t>
            </a:r>
            <a:r>
              <a:rPr lang="en-US" altLang="ja-JP" sz="1800" spc="100" dirty="0">
                <a:latin typeface="メイリオ" panose="020B0604030504040204" pitchFamily="50" charset="-128"/>
                <a:ea typeface="メイリオ" panose="020B0604030504040204" pitchFamily="50" charset="-128"/>
              </a:rPr>
              <a:t>STEP3</a:t>
            </a:r>
            <a:r>
              <a:rPr lang="ja-JP" altLang="en-US" sz="1800" spc="100" dirty="0">
                <a:latin typeface="メイリオ" panose="020B0604030504040204" pitchFamily="50" charset="-128"/>
                <a:ea typeface="メイリオ" panose="020B0604030504040204" pitchFamily="50" charset="-128"/>
              </a:rPr>
              <a:t>の「主の課題の背景にあるもの」を踏まえて、</a:t>
            </a:r>
            <a:r>
              <a:rPr lang="en-US" altLang="ja-JP" sz="1800" spc="100" dirty="0">
                <a:latin typeface="メイリオ" panose="020B0604030504040204" pitchFamily="50" charset="-128"/>
                <a:ea typeface="メイリオ" panose="020B0604030504040204" pitchFamily="50" charset="-128"/>
              </a:rPr>
              <a:t>STEP1</a:t>
            </a:r>
            <a:r>
              <a:rPr lang="ja-JP" altLang="en-US" sz="1800" spc="100" dirty="0">
                <a:latin typeface="メイリオ" panose="020B0604030504040204" pitchFamily="50" charset="-128"/>
                <a:ea typeface="メイリオ" panose="020B0604030504040204" pitchFamily="50" charset="-128"/>
              </a:rPr>
              <a:t>で作成した「主の課題（世帯員も含む）」を改めて分析してみましょう。（付箋に書いて、上から貼り付けましょう）</a:t>
            </a:r>
            <a:endParaRPr kumimoji="1" lang="en-US" altLang="ja-JP" sz="1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579799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A149A-281E-FF53-38AB-E63B6C43A3F0}"/>
            </a:ext>
          </a:extLst>
        </p:cNvPr>
        <p:cNvGrpSpPr/>
        <p:nvPr/>
      </p:nvGrpSpPr>
      <p:grpSpPr>
        <a:xfrm>
          <a:off x="0" y="0"/>
          <a:ext cx="0" cy="0"/>
          <a:chOff x="0" y="0"/>
          <a:chExt cx="0" cy="0"/>
        </a:xfrm>
      </p:grpSpPr>
      <p:sp>
        <p:nvSpPr>
          <p:cNvPr id="9" name="正方形/長方形 8">
            <a:extLst>
              <a:ext uri="{FF2B5EF4-FFF2-40B4-BE49-F238E27FC236}">
                <a16:creationId xmlns:a16="http://schemas.microsoft.com/office/drawing/2014/main" id="{D3EA4CC0-C2F1-C861-F13C-5659790720DC}"/>
              </a:ext>
            </a:extLst>
          </p:cNvPr>
          <p:cNvSpPr/>
          <p:nvPr/>
        </p:nvSpPr>
        <p:spPr>
          <a:xfrm>
            <a:off x="376238" y="1677022"/>
            <a:ext cx="9210675" cy="412532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eaLnBrk="1" fontAlgn="auto" hangingPunct="1">
              <a:spcBef>
                <a:spcPts val="0"/>
              </a:spcBef>
              <a:spcAft>
                <a:spcPts val="0"/>
              </a:spcAft>
              <a:defRPr/>
            </a:pPr>
            <a:r>
              <a:rPr kumimoji="1" lang="ja-JP" altLang="en-US" sz="1600" b="1" spc="100" dirty="0">
                <a:solidFill>
                  <a:schemeClr val="accent2">
                    <a:lumMod val="50000"/>
                  </a:schemeClr>
                </a:solidFill>
                <a:latin typeface="メイリオ" panose="020B0604030504040204" pitchFamily="50" charset="-128"/>
                <a:ea typeface="メイリオ" panose="020B0604030504040204" pitchFamily="50" charset="-128"/>
              </a:rPr>
              <a:t>１．日常生活の側面における課題（健康・住まい・生活・就労・家族関係など）</a:t>
            </a:r>
            <a:endParaRPr kumimoji="1" lang="en-US" altLang="ja-JP" sz="1600" b="1"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・ひきこもりの状況が長期化している。</a:t>
            </a: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・不眠の訴えがある。受診を拒否しており、まだできていない。</a:t>
            </a: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・援助してくれている妹にも心が開けない。</a:t>
            </a:r>
          </a:p>
          <a:p>
            <a:pPr eaLnBrk="1" fontAlgn="auto" hangingPunct="1">
              <a:spcBef>
                <a:spcPts val="0"/>
              </a:spcBef>
              <a:spcAft>
                <a:spcPts val="0"/>
              </a:spcAft>
              <a:defRPr/>
            </a:pP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b="1" spc="100" dirty="0">
                <a:solidFill>
                  <a:schemeClr val="accent2">
                    <a:lumMod val="50000"/>
                  </a:schemeClr>
                </a:solidFill>
                <a:latin typeface="メイリオ" panose="020B0604030504040204" pitchFamily="50" charset="-128"/>
                <a:ea typeface="メイリオ" panose="020B0604030504040204" pitchFamily="50" charset="-128"/>
              </a:rPr>
              <a:t>２．社会生活の側面における課題（人との交流・近隣や地域との関わり・社会参加など）</a:t>
            </a:r>
            <a:endParaRPr kumimoji="1" lang="en-US" altLang="ja-JP" sz="1600" b="1"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・人とのかかわりがない。</a:t>
            </a:r>
          </a:p>
          <a:p>
            <a:pPr eaLnBrk="1" fontAlgn="auto" hangingPunct="1">
              <a:spcBef>
                <a:spcPts val="0"/>
              </a:spcBef>
              <a:spcAft>
                <a:spcPts val="0"/>
              </a:spcAft>
              <a:defRPr/>
            </a:pP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b="1" spc="100" dirty="0">
                <a:solidFill>
                  <a:schemeClr val="accent2">
                    <a:lumMod val="50000"/>
                  </a:schemeClr>
                </a:solidFill>
                <a:latin typeface="メイリオ" panose="020B0604030504040204" pitchFamily="50" charset="-128"/>
                <a:ea typeface="メイリオ" panose="020B0604030504040204" pitchFamily="50" charset="-128"/>
              </a:rPr>
              <a:t>３．経済的な側面における課題（収入・債務・家計のやりくりなど）</a:t>
            </a:r>
            <a:endParaRPr kumimoji="1" lang="en-US" altLang="ja-JP" sz="1600" b="1"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・就労経験がない。</a:t>
            </a: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37892" name="スライド番号プレースホルダー 2">
            <a:extLst>
              <a:ext uri="{FF2B5EF4-FFF2-40B4-BE49-F238E27FC236}">
                <a16:creationId xmlns:a16="http://schemas.microsoft.com/office/drawing/2014/main" id="{860423E5-03E5-2E17-8C5F-82C986E6C911}"/>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38</a:t>
            </a:fld>
            <a:endParaRPr lang="ja-JP" altLang="en-US" sz="1200">
              <a:solidFill>
                <a:srgbClr val="898989"/>
              </a:solidFill>
            </a:endParaRPr>
          </a:p>
        </p:txBody>
      </p:sp>
      <p:sp>
        <p:nvSpPr>
          <p:cNvPr id="2" name="正方形/長方形 1">
            <a:extLst>
              <a:ext uri="{FF2B5EF4-FFF2-40B4-BE49-F238E27FC236}">
                <a16:creationId xmlns:a16="http://schemas.microsoft.com/office/drawing/2014/main" id="{098B6BF2-BDE0-3D72-3CCE-5180FA2C9F77}"/>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STEP4</a:t>
            </a:r>
            <a:r>
              <a:rPr kumimoji="1" lang="ja-JP" altLang="en-US" sz="2000" b="1" spc="200" dirty="0">
                <a:solidFill>
                  <a:schemeClr val="tx1"/>
                </a:solidFill>
                <a:latin typeface="メイリオ" panose="020B0604030504040204" pitchFamily="50" charset="-128"/>
                <a:ea typeface="メイリオ" panose="020B0604030504040204" pitchFamily="50" charset="-128"/>
              </a:rPr>
              <a:t>：（改めて）主の課題を分析する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74179A2C-C8E4-92FB-33E9-C01660DFA04A}"/>
              </a:ext>
            </a:extLst>
          </p:cNvPr>
          <p:cNvSpPr txBox="1"/>
          <p:nvPr/>
        </p:nvSpPr>
        <p:spPr>
          <a:xfrm>
            <a:off x="276225" y="716819"/>
            <a:ext cx="9359900" cy="923330"/>
          </a:xfrm>
          <a:prstGeom prst="rect">
            <a:avLst/>
          </a:prstGeom>
          <a:noFill/>
        </p:spPr>
        <p:txBody>
          <a:bodyPr>
            <a:spAutoFit/>
          </a:bodyPr>
          <a:lstStyle/>
          <a:p>
            <a:pPr eaLnBrk="1" fontAlgn="auto" hangingPunct="1">
              <a:spcBef>
                <a:spcPts val="0"/>
              </a:spcBef>
              <a:spcAft>
                <a:spcPts val="0"/>
              </a:spcAft>
              <a:defRPr/>
            </a:pPr>
            <a:r>
              <a:rPr kumimoji="1" lang="ja-JP" altLang="en-US" spc="100" dirty="0">
                <a:latin typeface="メイリオ" panose="020B0604030504040204" pitchFamily="50" charset="-128"/>
                <a:ea typeface="メイリオ" panose="020B0604030504040204" pitchFamily="50" charset="-128"/>
              </a:rPr>
              <a:t>　</a:t>
            </a:r>
            <a:r>
              <a:rPr lang="en-US" altLang="ja-JP" sz="1800" spc="100" dirty="0">
                <a:latin typeface="メイリオ" panose="020B0604030504040204" pitchFamily="50" charset="-128"/>
                <a:ea typeface="メイリオ" panose="020B0604030504040204" pitchFamily="50" charset="-128"/>
              </a:rPr>
              <a:t>STEP2</a:t>
            </a:r>
            <a:r>
              <a:rPr lang="ja-JP" altLang="en-US" sz="1800" spc="100" dirty="0">
                <a:latin typeface="メイリオ" panose="020B0604030504040204" pitchFamily="50" charset="-128"/>
                <a:ea typeface="メイリオ" panose="020B0604030504040204" pitchFamily="50" charset="-128"/>
              </a:rPr>
              <a:t>の「主のストレングス」と</a:t>
            </a:r>
            <a:r>
              <a:rPr lang="en-US" altLang="ja-JP" sz="1800" spc="100" dirty="0">
                <a:latin typeface="メイリオ" panose="020B0604030504040204" pitchFamily="50" charset="-128"/>
                <a:ea typeface="メイリオ" panose="020B0604030504040204" pitchFamily="50" charset="-128"/>
              </a:rPr>
              <a:t>STEP3</a:t>
            </a:r>
            <a:r>
              <a:rPr lang="ja-JP" altLang="en-US" sz="1800" spc="100" dirty="0">
                <a:latin typeface="メイリオ" panose="020B0604030504040204" pitchFamily="50" charset="-128"/>
                <a:ea typeface="メイリオ" panose="020B0604030504040204" pitchFamily="50" charset="-128"/>
              </a:rPr>
              <a:t>の「主の課題の背景にあるもの」を踏まえて、</a:t>
            </a:r>
            <a:r>
              <a:rPr lang="en-US" altLang="ja-JP" sz="1800" spc="100" dirty="0">
                <a:latin typeface="メイリオ" panose="020B0604030504040204" pitchFamily="50" charset="-128"/>
                <a:ea typeface="メイリオ" panose="020B0604030504040204" pitchFamily="50" charset="-128"/>
              </a:rPr>
              <a:t>STEP1</a:t>
            </a:r>
            <a:r>
              <a:rPr lang="ja-JP" altLang="en-US" sz="1800" spc="100" dirty="0">
                <a:latin typeface="メイリオ" panose="020B0604030504040204" pitchFamily="50" charset="-128"/>
                <a:ea typeface="メイリオ" panose="020B0604030504040204" pitchFamily="50" charset="-128"/>
              </a:rPr>
              <a:t>で作成した「主の課題（世帯員も含む）」を改めて分析してみましょう。（付箋に書いて、上から貼り付けましょう）</a:t>
            </a:r>
            <a:endParaRPr kumimoji="1" lang="en-US" altLang="ja-JP" sz="1600" dirty="0">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15D70CEF-B4E5-CE06-8021-006009CA8410}"/>
              </a:ext>
            </a:extLst>
          </p:cNvPr>
          <p:cNvSpPr/>
          <p:nvPr/>
        </p:nvSpPr>
        <p:spPr>
          <a:xfrm>
            <a:off x="7166520" y="2512069"/>
            <a:ext cx="1980000" cy="684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病状が悪く身体が</a:t>
            </a:r>
            <a:endParaRPr kumimoji="1" lang="en-US" altLang="ja-JP" sz="1600"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しんどいのかも</a:t>
            </a:r>
            <a:r>
              <a:rPr kumimoji="1" lang="en-US" altLang="ja-JP" sz="1600" dirty="0">
                <a:solidFill>
                  <a:schemeClr val="tx1">
                    <a:lumMod val="75000"/>
                    <a:lumOff val="25000"/>
                  </a:schemeClr>
                </a:solidFill>
                <a:latin typeface="メイリオ" panose="020B0604030504040204" pitchFamily="50" charset="-128"/>
                <a:ea typeface="メイリオ" panose="020B0604030504040204" pitchFamily="50" charset="-128"/>
              </a:rPr>
              <a:t>…</a:t>
            </a:r>
            <a:endPar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0" name="吹き出し: 角を丸めた四角形 9">
            <a:extLst>
              <a:ext uri="{FF2B5EF4-FFF2-40B4-BE49-F238E27FC236}">
                <a16:creationId xmlns:a16="http://schemas.microsoft.com/office/drawing/2014/main" id="{3637AE3D-494C-FC4C-7255-B769F2C80647}"/>
              </a:ext>
            </a:extLst>
          </p:cNvPr>
          <p:cNvSpPr/>
          <p:nvPr/>
        </p:nvSpPr>
        <p:spPr>
          <a:xfrm>
            <a:off x="7028293" y="1431514"/>
            <a:ext cx="2558620" cy="631675"/>
          </a:xfrm>
          <a:prstGeom prst="wedgeRoundRectCallout">
            <a:avLst>
              <a:gd name="adj1" fmla="val -64954"/>
              <a:gd name="adj2" fmla="val 50717"/>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「ストレングス」や「課題の背景」を踏まえて、追加や修正があるか、見直してみましょう</a:t>
            </a:r>
          </a:p>
        </p:txBody>
      </p:sp>
      <p:sp>
        <p:nvSpPr>
          <p:cNvPr id="11" name="正方形/長方形 10">
            <a:extLst>
              <a:ext uri="{FF2B5EF4-FFF2-40B4-BE49-F238E27FC236}">
                <a16:creationId xmlns:a16="http://schemas.microsoft.com/office/drawing/2014/main" id="{2409AA3F-2C94-3201-C47D-EE7E4A5904AE}"/>
              </a:ext>
            </a:extLst>
          </p:cNvPr>
          <p:cNvSpPr/>
          <p:nvPr/>
        </p:nvSpPr>
        <p:spPr>
          <a:xfrm>
            <a:off x="4483462" y="3981450"/>
            <a:ext cx="1980000" cy="684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どうしたらよいか本人もわからないのかも</a:t>
            </a:r>
            <a:r>
              <a:rPr kumimoji="1"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1400" dirty="0" err="1">
                <a:solidFill>
                  <a:schemeClr val="tx1">
                    <a:lumMod val="75000"/>
                    <a:lumOff val="25000"/>
                  </a:schemeClr>
                </a:solidFill>
                <a:latin typeface="メイリオ" panose="020B0604030504040204" pitchFamily="50" charset="-128"/>
                <a:ea typeface="メイリオ" panose="020B0604030504040204" pitchFamily="50" charset="-128"/>
              </a:rPr>
              <a:t>。</a:t>
            </a:r>
            <a:endPar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cxnSp>
        <p:nvCxnSpPr>
          <p:cNvPr id="4" name="直線コネクタ 3">
            <a:extLst>
              <a:ext uri="{FF2B5EF4-FFF2-40B4-BE49-F238E27FC236}">
                <a16:creationId xmlns:a16="http://schemas.microsoft.com/office/drawing/2014/main" id="{4E037E91-D379-0E46-D7DA-DE80EF882B7F}"/>
              </a:ext>
            </a:extLst>
          </p:cNvPr>
          <p:cNvCxnSpPr>
            <a:cxnSpLocks/>
            <a:stCxn id="5" idx="1"/>
          </p:cNvCxnSpPr>
          <p:nvPr/>
        </p:nvCxnSpPr>
        <p:spPr>
          <a:xfrm flipH="1" flipV="1">
            <a:off x="4483462" y="2601065"/>
            <a:ext cx="2683058" cy="253004"/>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27DD1EF8-C2AF-4EB8-ADA4-247A9F4E6847}"/>
              </a:ext>
            </a:extLst>
          </p:cNvPr>
          <p:cNvCxnSpPr>
            <a:cxnSpLocks/>
            <a:stCxn id="11" idx="1"/>
          </p:cNvCxnSpPr>
          <p:nvPr/>
        </p:nvCxnSpPr>
        <p:spPr>
          <a:xfrm flipH="1" flipV="1">
            <a:off x="3019647" y="4063120"/>
            <a:ext cx="1463815" cy="26033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5086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番号プレースホルダー 2">
            <a:extLst>
              <a:ext uri="{FF2B5EF4-FFF2-40B4-BE49-F238E27FC236}">
                <a16:creationId xmlns:a16="http://schemas.microsoft.com/office/drawing/2014/main" id="{546AAC89-E018-8756-ECC6-9F3AD720A637}"/>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94FF6C3D-A70A-41D5-9A2D-F4AF79A5EEAA}" type="slidenum">
              <a:rPr lang="ja-JP" altLang="en-US" sz="1000">
                <a:solidFill>
                  <a:srgbClr val="898989"/>
                </a:solidFill>
              </a:rPr>
              <a:pPr>
                <a:lnSpc>
                  <a:spcPct val="100000"/>
                </a:lnSpc>
                <a:spcBef>
                  <a:spcPct val="0"/>
                </a:spcBef>
                <a:buFontTx/>
                <a:buNone/>
              </a:pPr>
              <a:t>3</a:t>
            </a:fld>
            <a:endParaRPr lang="ja-JP" altLang="en-US" sz="1000">
              <a:solidFill>
                <a:srgbClr val="898989"/>
              </a:solidFill>
            </a:endParaRPr>
          </a:p>
        </p:txBody>
      </p:sp>
      <p:sp>
        <p:nvSpPr>
          <p:cNvPr id="3" name="正方形/長方形 2">
            <a:extLst>
              <a:ext uri="{FF2B5EF4-FFF2-40B4-BE49-F238E27FC236}">
                <a16:creationId xmlns:a16="http://schemas.microsoft.com/office/drawing/2014/main" id="{345B590F-6D9C-0136-FD6F-88ABE93867E1}"/>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ワークを行う上での留意点</a:t>
            </a:r>
          </a:p>
        </p:txBody>
      </p:sp>
      <p:sp>
        <p:nvSpPr>
          <p:cNvPr id="4" name="テキスト ボックス 24">
            <a:extLst>
              <a:ext uri="{FF2B5EF4-FFF2-40B4-BE49-F238E27FC236}">
                <a16:creationId xmlns:a16="http://schemas.microsoft.com/office/drawing/2014/main" id="{9D97F5FB-5FCB-4B00-A7C9-3B404FA0F275}"/>
              </a:ext>
            </a:extLst>
          </p:cNvPr>
          <p:cNvSpPr txBox="1">
            <a:spLocks noChangeArrowheads="1"/>
          </p:cNvSpPr>
          <p:nvPr/>
        </p:nvSpPr>
        <p:spPr bwMode="auto">
          <a:xfrm>
            <a:off x="342900" y="719138"/>
            <a:ext cx="9218613" cy="66040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ts val="600"/>
              </a:spcBef>
              <a:buFont typeface="Arial" panose="020B0604020202020204" pitchFamily="34" charset="0"/>
              <a:buNone/>
              <a:defRPr/>
            </a:pPr>
            <a:r>
              <a:rPr kumimoji="0" lang="ja-JP" altLang="en-US" sz="1600" spc="100" dirty="0">
                <a:latin typeface="メイリオ" panose="020B0604030504040204" pitchFamily="50" charset="-128"/>
                <a:ea typeface="メイリオ" panose="020B0604030504040204" pitchFamily="50" charset="-128"/>
              </a:rPr>
              <a:t>本教材は、受講者のみなさん同士で意見交換をする「ワーク」を取り入れています。</a:t>
            </a:r>
            <a:endParaRPr kumimoji="0" lang="en-US" altLang="ja-JP" sz="1600" spc="100" dirty="0">
              <a:latin typeface="メイリオ" panose="020B0604030504040204" pitchFamily="50" charset="-128"/>
              <a:ea typeface="メイリオ" panose="020B0604030504040204" pitchFamily="50" charset="-128"/>
            </a:endParaRPr>
          </a:p>
          <a:p>
            <a:pPr>
              <a:lnSpc>
                <a:spcPct val="100000"/>
              </a:lnSpc>
              <a:spcBef>
                <a:spcPts val="600"/>
              </a:spcBef>
              <a:buFont typeface="Arial" panose="020B0604020202020204" pitchFamily="34" charset="0"/>
              <a:buNone/>
              <a:defRPr/>
            </a:pPr>
            <a:r>
              <a:rPr kumimoji="0" lang="ja-JP" altLang="en-US" sz="1600" spc="100" dirty="0">
                <a:latin typeface="メイリオ" panose="020B0604030504040204" pitchFamily="50" charset="-128"/>
                <a:ea typeface="メイリオ" panose="020B0604030504040204" pitchFamily="50" charset="-128"/>
              </a:rPr>
              <a:t>ワークを意義ある時間にするために、以下のルールを守りましょう。</a:t>
            </a:r>
          </a:p>
        </p:txBody>
      </p:sp>
      <p:sp>
        <p:nvSpPr>
          <p:cNvPr id="6" name="吹き出し: 角を丸めた四角形 5">
            <a:extLst>
              <a:ext uri="{FF2B5EF4-FFF2-40B4-BE49-F238E27FC236}">
                <a16:creationId xmlns:a16="http://schemas.microsoft.com/office/drawing/2014/main" id="{DD4FBDD9-5476-958D-D27C-E07CC96C5D3B}"/>
              </a:ext>
            </a:extLst>
          </p:cNvPr>
          <p:cNvSpPr/>
          <p:nvPr/>
        </p:nvSpPr>
        <p:spPr>
          <a:xfrm>
            <a:off x="4237038" y="5881688"/>
            <a:ext cx="3967162" cy="523875"/>
          </a:xfrm>
          <a:prstGeom prst="wedgeRoundRectCallout">
            <a:avLst>
              <a:gd name="adj1" fmla="val 54949"/>
              <a:gd name="adj2" fmla="val 21996"/>
              <a:gd name="adj3" fmla="val 16667"/>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皆さんの仕事においても、重要な視点ですね。</a:t>
            </a:r>
          </a:p>
        </p:txBody>
      </p:sp>
      <p:sp>
        <p:nvSpPr>
          <p:cNvPr id="8" name="テキスト ボックス 7">
            <a:extLst>
              <a:ext uri="{FF2B5EF4-FFF2-40B4-BE49-F238E27FC236}">
                <a16:creationId xmlns:a16="http://schemas.microsoft.com/office/drawing/2014/main" id="{C277ADFC-B4E0-3614-FD6E-436467DFD741}"/>
              </a:ext>
            </a:extLst>
          </p:cNvPr>
          <p:cNvSpPr txBox="1"/>
          <p:nvPr/>
        </p:nvSpPr>
        <p:spPr>
          <a:xfrm>
            <a:off x="433388" y="1622425"/>
            <a:ext cx="2401887" cy="539750"/>
          </a:xfrm>
          <a:prstGeom prst="roundRect">
            <a:avLst>
              <a:gd name="adj" fmla="val 50000"/>
            </a:avLst>
          </a:prstGeom>
          <a:noFill/>
          <a:ln>
            <a:noFill/>
          </a:ln>
        </p:spPr>
        <p:txBody>
          <a:bodyPr rIns="90000" anchor="ctr">
            <a:spAutoFit/>
          </a:bodyPr>
          <a:lstStyle/>
          <a:p>
            <a:pPr>
              <a:defRPr/>
            </a:pPr>
            <a:r>
              <a:rPr kumimoji="1" lang="ja-JP" altLang="en-US" b="1" spc="300" dirty="0">
                <a:latin typeface="メイリオ" panose="020B0604030504040204" pitchFamily="50" charset="-128"/>
                <a:ea typeface="メイリオ" panose="020B0604030504040204" pitchFamily="50" charset="-128"/>
              </a:rPr>
              <a:t>批判しない</a:t>
            </a:r>
            <a:endParaRPr lang="ja-JP" altLang="en-US" spc="300" dirty="0"/>
          </a:p>
        </p:txBody>
      </p:sp>
      <p:sp>
        <p:nvSpPr>
          <p:cNvPr id="9" name="テキスト ボックス 8">
            <a:extLst>
              <a:ext uri="{FF2B5EF4-FFF2-40B4-BE49-F238E27FC236}">
                <a16:creationId xmlns:a16="http://schemas.microsoft.com/office/drawing/2014/main" id="{A8888848-4316-9946-DC4A-25D6BC2F6006}"/>
              </a:ext>
            </a:extLst>
          </p:cNvPr>
          <p:cNvSpPr txBox="1"/>
          <p:nvPr/>
        </p:nvSpPr>
        <p:spPr>
          <a:xfrm>
            <a:off x="433388" y="3167063"/>
            <a:ext cx="3224212" cy="539750"/>
          </a:xfrm>
          <a:prstGeom prst="roundRect">
            <a:avLst>
              <a:gd name="adj" fmla="val 50000"/>
            </a:avLst>
          </a:prstGeom>
          <a:noFill/>
          <a:ln>
            <a:noFill/>
          </a:ln>
        </p:spPr>
        <p:txBody>
          <a:bodyPr anchor="ctr">
            <a:spAutoFit/>
          </a:bodyPr>
          <a:lstStyle/>
          <a:p>
            <a:pPr>
              <a:defRPr/>
            </a:pPr>
            <a:r>
              <a:rPr kumimoji="1" lang="ja-JP" altLang="en-US" b="1" spc="300" dirty="0">
                <a:latin typeface="メイリオ" panose="020B0604030504040204" pitchFamily="50" charset="-128"/>
                <a:ea typeface="メイリオ" panose="020B0604030504040204" pitchFamily="50" charset="-128"/>
              </a:rPr>
              <a:t>みんなの意見を聞く</a:t>
            </a:r>
            <a:endParaRPr lang="ja-JP" altLang="en-US" spc="300" dirty="0"/>
          </a:p>
        </p:txBody>
      </p:sp>
      <p:sp>
        <p:nvSpPr>
          <p:cNvPr id="10" name="テキスト ボックス 9">
            <a:extLst>
              <a:ext uri="{FF2B5EF4-FFF2-40B4-BE49-F238E27FC236}">
                <a16:creationId xmlns:a16="http://schemas.microsoft.com/office/drawing/2014/main" id="{CA555569-5F19-6C90-27FA-E4863079BC06}"/>
              </a:ext>
            </a:extLst>
          </p:cNvPr>
          <p:cNvSpPr txBox="1"/>
          <p:nvPr/>
        </p:nvSpPr>
        <p:spPr>
          <a:xfrm>
            <a:off x="433388" y="4465638"/>
            <a:ext cx="5942012" cy="539750"/>
          </a:xfrm>
          <a:prstGeom prst="roundRect">
            <a:avLst>
              <a:gd name="adj" fmla="val 50000"/>
            </a:avLst>
          </a:prstGeom>
          <a:noFill/>
          <a:ln>
            <a:noFill/>
          </a:ln>
        </p:spPr>
        <p:txBody>
          <a:bodyPr anchor="ctr">
            <a:spAutoFit/>
          </a:bodyPr>
          <a:lstStyle/>
          <a:p>
            <a:pPr>
              <a:defRPr/>
            </a:pPr>
            <a:r>
              <a:rPr kumimoji="1" lang="ja-JP" altLang="en-US" b="1" spc="300" dirty="0">
                <a:latin typeface="メイリオ" panose="020B0604030504040204" pitchFamily="50" charset="-128"/>
                <a:ea typeface="メイリオ" panose="020B0604030504040204" pitchFamily="50" charset="-128"/>
              </a:rPr>
              <a:t>聞いたこと、話したことはこの場限りで</a:t>
            </a:r>
            <a:endParaRPr lang="ja-JP" altLang="en-US" spc="300" dirty="0"/>
          </a:p>
        </p:txBody>
      </p:sp>
      <p:pic>
        <p:nvPicPr>
          <p:cNvPr id="16393" name="図 11" descr="抽象 が含まれている画像&#10;&#10;自動的に生成された説明">
            <a:extLst>
              <a:ext uri="{FF2B5EF4-FFF2-40B4-BE49-F238E27FC236}">
                <a16:creationId xmlns:a16="http://schemas.microsoft.com/office/drawing/2014/main" id="{F911351C-0DE9-55AC-43F7-A9782A1223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3216"/>
          <a:stretch>
            <a:fillRect/>
          </a:stretch>
        </p:blipFill>
        <p:spPr bwMode="auto">
          <a:xfrm>
            <a:off x="8043863" y="5451475"/>
            <a:ext cx="1655762"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46F1F94B-8ACA-19DD-188F-2F7671C92E30}"/>
              </a:ext>
            </a:extLst>
          </p:cNvPr>
          <p:cNvSpPr txBox="1"/>
          <p:nvPr/>
        </p:nvSpPr>
        <p:spPr>
          <a:xfrm>
            <a:off x="690563" y="2205038"/>
            <a:ext cx="7145337" cy="815975"/>
          </a:xfrm>
          <a:prstGeom prst="rect">
            <a:avLst/>
          </a:prstGeom>
          <a:noFill/>
          <a:ln>
            <a:noFill/>
          </a:ln>
        </p:spPr>
        <p:txBody>
          <a:bodyPr anchor="ctr">
            <a:spAutoFit/>
          </a:bodyPr>
          <a:lstStyle/>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「思ったこと」を率直に、自由に話し合う上で大切なルールです。</a:t>
            </a:r>
            <a:endParaRPr kumimoji="1" lang="en-US" altLang="ja-JP" sz="1400" spc="100" dirty="0">
              <a:latin typeface="メイリオ" panose="020B0604030504040204" pitchFamily="50" charset="-128"/>
              <a:ea typeface="メイリオ" panose="020B0604030504040204" pitchFamily="50" charset="-128"/>
            </a:endParaRPr>
          </a:p>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ネガティブな意見や、「理解できない</a:t>
            </a:r>
            <a:r>
              <a:rPr kumimoji="1" lang="en-US" altLang="ja-JP" sz="1400" spc="100" dirty="0">
                <a:latin typeface="メイリオ" panose="020B0604030504040204" pitchFamily="50" charset="-128"/>
                <a:ea typeface="メイリオ" panose="020B0604030504040204" pitchFamily="50" charset="-128"/>
              </a:rPr>
              <a:t>…</a:t>
            </a:r>
            <a:r>
              <a:rPr kumimoji="1" lang="ja-JP" altLang="en-US" sz="1400" spc="100" dirty="0">
                <a:latin typeface="メイリオ" panose="020B0604030504040204" pitchFamily="50" charset="-128"/>
                <a:ea typeface="メイリオ" panose="020B0604030504040204" pitchFamily="50" charset="-128"/>
              </a:rPr>
              <a:t>」と感じる意見が出てきたとしても、それを頭ごなしに否定はせず、まずはその意見をそのまま受け止めましょう。</a:t>
            </a:r>
            <a:endParaRPr kumimoji="1" lang="en-US" altLang="ja-JP" sz="1400" spc="1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9D8BD9BD-E2D6-5116-B47F-AFE43175881C}"/>
              </a:ext>
            </a:extLst>
          </p:cNvPr>
          <p:cNvSpPr txBox="1"/>
          <p:nvPr/>
        </p:nvSpPr>
        <p:spPr>
          <a:xfrm>
            <a:off x="690563" y="3759200"/>
            <a:ext cx="7145337" cy="523875"/>
          </a:xfrm>
          <a:prstGeom prst="rect">
            <a:avLst/>
          </a:prstGeom>
          <a:noFill/>
          <a:ln>
            <a:noFill/>
          </a:ln>
        </p:spPr>
        <p:txBody>
          <a:bodyPr anchor="ctr">
            <a:spAutoFit/>
          </a:bodyPr>
          <a:lstStyle/>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限られた研修時間を有効に活用するために、参加している人全員が発言の機会を持てるようにしましょう。</a:t>
            </a:r>
            <a:endParaRPr kumimoji="1" lang="en-US" altLang="ja-JP" sz="1400" spc="100" dirty="0">
              <a:latin typeface="メイリオ" panose="020B0604030504040204" pitchFamily="50" charset="-128"/>
              <a:ea typeface="メイリオ" panose="020B0604030504040204" pitchFamily="50" charset="-128"/>
            </a:endParaRPr>
          </a:p>
        </p:txBody>
      </p:sp>
      <p:sp>
        <p:nvSpPr>
          <p:cNvPr id="25" name="平行四辺形 24">
            <a:extLst>
              <a:ext uri="{FF2B5EF4-FFF2-40B4-BE49-F238E27FC236}">
                <a16:creationId xmlns:a16="http://schemas.microsoft.com/office/drawing/2014/main" id="{9AAD11F8-A784-8D4C-E574-2C39A914AA84}"/>
              </a:ext>
            </a:extLst>
          </p:cNvPr>
          <p:cNvSpPr/>
          <p:nvPr/>
        </p:nvSpPr>
        <p:spPr>
          <a:xfrm>
            <a:off x="433388" y="2022475"/>
            <a:ext cx="1655762" cy="107950"/>
          </a:xfrm>
          <a:prstGeom prst="parallelogram">
            <a:avLst/>
          </a:prstGeom>
          <a:pattFill prst="wdUpDiag">
            <a:fgClr>
              <a:schemeClr val="accent6">
                <a:lumMod val="60000"/>
                <a:lumOff val="40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6" name="平行四辺形 25">
            <a:extLst>
              <a:ext uri="{FF2B5EF4-FFF2-40B4-BE49-F238E27FC236}">
                <a16:creationId xmlns:a16="http://schemas.microsoft.com/office/drawing/2014/main" id="{5390A962-D599-3189-301D-DB14F6A947A5}"/>
              </a:ext>
            </a:extLst>
          </p:cNvPr>
          <p:cNvSpPr/>
          <p:nvPr/>
        </p:nvSpPr>
        <p:spPr>
          <a:xfrm>
            <a:off x="433388" y="3563938"/>
            <a:ext cx="2627312" cy="107950"/>
          </a:xfrm>
          <a:prstGeom prst="parallelogram">
            <a:avLst/>
          </a:prstGeom>
          <a:pattFill prst="wdUpDiag">
            <a:fgClr>
              <a:schemeClr val="accent6">
                <a:lumMod val="60000"/>
                <a:lumOff val="40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7" name="平行四辺形 26">
            <a:extLst>
              <a:ext uri="{FF2B5EF4-FFF2-40B4-BE49-F238E27FC236}">
                <a16:creationId xmlns:a16="http://schemas.microsoft.com/office/drawing/2014/main" id="{85F4F853-9358-DBFC-8F0C-8CBDA3223A6E}"/>
              </a:ext>
            </a:extLst>
          </p:cNvPr>
          <p:cNvSpPr/>
          <p:nvPr/>
        </p:nvSpPr>
        <p:spPr>
          <a:xfrm>
            <a:off x="433388" y="4865688"/>
            <a:ext cx="5040312" cy="107950"/>
          </a:xfrm>
          <a:prstGeom prst="parallelogram">
            <a:avLst/>
          </a:prstGeom>
          <a:pattFill prst="wdUpDiag">
            <a:fgClr>
              <a:schemeClr val="accent6">
                <a:lumMod val="60000"/>
                <a:lumOff val="40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pic>
        <p:nvPicPr>
          <p:cNvPr id="29" name="図 28" descr="時計 が含まれている画像&#10;&#10;AI によって生成されたコンテンツは間違っている可能性があります。">
            <a:extLst>
              <a:ext uri="{FF2B5EF4-FFF2-40B4-BE49-F238E27FC236}">
                <a16:creationId xmlns:a16="http://schemas.microsoft.com/office/drawing/2014/main" id="{9C129495-FB5D-15D4-6294-95AEA088805C}"/>
              </a:ext>
            </a:extLst>
          </p:cNvPr>
          <p:cNvPicPr>
            <a:picLocks noChangeAspect="1"/>
          </p:cNvPicPr>
          <p:nvPr/>
        </p:nvPicPr>
        <p:blipFill>
          <a:blip r:embed="rId4">
            <a:duotone>
              <a:prstClr val="black"/>
              <a:schemeClr val="accent5">
                <a:tint val="45000"/>
                <a:satMod val="400000"/>
              </a:schemeClr>
            </a:duotone>
          </a:blip>
          <a:stretch>
            <a:fillRect/>
          </a:stretch>
        </p:blipFill>
        <p:spPr>
          <a:xfrm>
            <a:off x="8333888" y="4546417"/>
            <a:ext cx="1076873" cy="1076873"/>
          </a:xfrm>
          <a:prstGeom prst="rect">
            <a:avLst/>
          </a:prstGeom>
        </p:spPr>
      </p:pic>
      <p:sp>
        <p:nvSpPr>
          <p:cNvPr id="30" name="乗算記号 29">
            <a:extLst>
              <a:ext uri="{FF2B5EF4-FFF2-40B4-BE49-F238E27FC236}">
                <a16:creationId xmlns:a16="http://schemas.microsoft.com/office/drawing/2014/main" id="{3B2BF094-FDB1-4E7D-EDC2-1F1080BE885B}"/>
              </a:ext>
            </a:extLst>
          </p:cNvPr>
          <p:cNvSpPr/>
          <p:nvPr/>
        </p:nvSpPr>
        <p:spPr>
          <a:xfrm>
            <a:off x="8031163" y="4446588"/>
            <a:ext cx="576262" cy="576262"/>
          </a:xfrm>
          <a:prstGeom prst="mathMultiply">
            <a:avLst>
              <a:gd name="adj1" fmla="val 6619"/>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grpSp>
        <p:nvGrpSpPr>
          <p:cNvPr id="16402" name="グループ化 36">
            <a:extLst>
              <a:ext uri="{FF2B5EF4-FFF2-40B4-BE49-F238E27FC236}">
                <a16:creationId xmlns:a16="http://schemas.microsoft.com/office/drawing/2014/main" id="{C0D75497-1607-0561-F860-A805778E3DD3}"/>
              </a:ext>
            </a:extLst>
          </p:cNvPr>
          <p:cNvGrpSpPr>
            <a:grpSpLocks/>
          </p:cNvGrpSpPr>
          <p:nvPr/>
        </p:nvGrpSpPr>
        <p:grpSpPr bwMode="auto">
          <a:xfrm>
            <a:off x="8734425" y="3378200"/>
            <a:ext cx="1068388" cy="1068388"/>
            <a:chOff x="8399784" y="3448193"/>
            <a:chExt cx="1068322" cy="1068322"/>
          </a:xfrm>
        </p:grpSpPr>
        <p:pic>
          <p:nvPicPr>
            <p:cNvPr id="34" name="図 33" descr="時計 が含まれている画像&#10;&#10;AI によって生成されたコンテンツは間違っている可能性があります。">
              <a:extLst>
                <a:ext uri="{FF2B5EF4-FFF2-40B4-BE49-F238E27FC236}">
                  <a16:creationId xmlns:a16="http://schemas.microsoft.com/office/drawing/2014/main" id="{1EFE3DA5-139D-ACF4-EBF9-6FE2DEED3E7B}"/>
                </a:ext>
              </a:extLst>
            </p:cNvPr>
            <p:cNvPicPr>
              <a:picLocks noChangeAspect="1"/>
            </p:cNvPicPr>
            <p:nvPr/>
          </p:nvPicPr>
          <p:blipFill>
            <a:blip r:embed="rId5">
              <a:duotone>
                <a:prstClr val="black"/>
                <a:schemeClr val="accent5">
                  <a:tint val="45000"/>
                  <a:satMod val="400000"/>
                </a:schemeClr>
              </a:duotone>
            </a:blip>
            <a:stretch>
              <a:fillRect/>
            </a:stretch>
          </p:blipFill>
          <p:spPr>
            <a:xfrm>
              <a:off x="8399784" y="3448193"/>
              <a:ext cx="915922" cy="915922"/>
            </a:xfrm>
            <a:prstGeom prst="rect">
              <a:avLst/>
            </a:prstGeom>
          </p:spPr>
        </p:pic>
        <p:pic>
          <p:nvPicPr>
            <p:cNvPr id="35" name="図 34" descr="時計 が含まれている画像&#10;&#10;AI によって生成されたコンテンツは間違っている可能性があります。">
              <a:extLst>
                <a:ext uri="{FF2B5EF4-FFF2-40B4-BE49-F238E27FC236}">
                  <a16:creationId xmlns:a16="http://schemas.microsoft.com/office/drawing/2014/main" id="{1D802503-ECB6-C85A-F1B3-C5E3CEBE9D46}"/>
                </a:ext>
              </a:extLst>
            </p:cNvPr>
            <p:cNvPicPr>
              <a:picLocks noChangeAspect="1"/>
            </p:cNvPicPr>
            <p:nvPr/>
          </p:nvPicPr>
          <p:blipFill>
            <a:blip r:embed="rId5">
              <a:duotone>
                <a:prstClr val="black"/>
                <a:schemeClr val="accent5">
                  <a:tint val="45000"/>
                  <a:satMod val="400000"/>
                </a:schemeClr>
              </a:duotone>
            </a:blip>
            <a:stretch>
              <a:fillRect/>
            </a:stretch>
          </p:blipFill>
          <p:spPr>
            <a:xfrm>
              <a:off x="8552184" y="3600593"/>
              <a:ext cx="915922" cy="915922"/>
            </a:xfrm>
            <a:prstGeom prst="rect">
              <a:avLst/>
            </a:prstGeom>
          </p:spPr>
        </p:pic>
        <p:pic>
          <p:nvPicPr>
            <p:cNvPr id="36" name="図 35" descr="時計 が含まれている画像&#10;&#10;AI によって生成されたコンテンツは間違っている可能性があります。">
              <a:extLst>
                <a:ext uri="{FF2B5EF4-FFF2-40B4-BE49-F238E27FC236}">
                  <a16:creationId xmlns:a16="http://schemas.microsoft.com/office/drawing/2014/main" id="{51757EEF-2753-E5AB-F9F6-DDCC1B17C71A}"/>
                </a:ext>
              </a:extLst>
            </p:cNvPr>
            <p:cNvPicPr>
              <a:picLocks noChangeAspect="1"/>
            </p:cNvPicPr>
            <p:nvPr/>
          </p:nvPicPr>
          <p:blipFill>
            <a:blip r:embed="rId5">
              <a:duotone>
                <a:prstClr val="black"/>
                <a:schemeClr val="accent5">
                  <a:tint val="45000"/>
                  <a:satMod val="400000"/>
                </a:schemeClr>
              </a:duotone>
            </a:blip>
            <a:srcRect r="30050"/>
            <a:stretch/>
          </p:blipFill>
          <p:spPr>
            <a:xfrm>
              <a:off x="8748937" y="3489697"/>
              <a:ext cx="640687" cy="915922"/>
            </a:xfrm>
            <a:prstGeom prst="rect">
              <a:avLst/>
            </a:prstGeom>
          </p:spPr>
        </p:pic>
      </p:grpSp>
      <p:sp>
        <p:nvSpPr>
          <p:cNvPr id="40" name="乗算記号 39">
            <a:extLst>
              <a:ext uri="{FF2B5EF4-FFF2-40B4-BE49-F238E27FC236}">
                <a16:creationId xmlns:a16="http://schemas.microsoft.com/office/drawing/2014/main" id="{0F4A840C-F330-312C-B34D-98B3FEA89215}"/>
              </a:ext>
            </a:extLst>
          </p:cNvPr>
          <p:cNvSpPr/>
          <p:nvPr/>
        </p:nvSpPr>
        <p:spPr>
          <a:xfrm>
            <a:off x="8031163" y="1892300"/>
            <a:ext cx="576262" cy="576263"/>
          </a:xfrm>
          <a:prstGeom prst="mathMultiply">
            <a:avLst>
              <a:gd name="adj1" fmla="val 6619"/>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41" name="乗算記号 40">
            <a:extLst>
              <a:ext uri="{FF2B5EF4-FFF2-40B4-BE49-F238E27FC236}">
                <a16:creationId xmlns:a16="http://schemas.microsoft.com/office/drawing/2014/main" id="{FBCA2F16-44E3-8CEA-F64B-D10F90A14C2B}"/>
              </a:ext>
            </a:extLst>
          </p:cNvPr>
          <p:cNvSpPr/>
          <p:nvPr/>
        </p:nvSpPr>
        <p:spPr>
          <a:xfrm>
            <a:off x="8031163" y="3228975"/>
            <a:ext cx="576262" cy="574675"/>
          </a:xfrm>
          <a:prstGeom prst="mathMultiply">
            <a:avLst>
              <a:gd name="adj1" fmla="val 6619"/>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pic>
        <p:nvPicPr>
          <p:cNvPr id="43" name="図 42" descr="アイコン&#10;&#10;AI によって生成されたコンテンツは間違っている可能性があります。">
            <a:extLst>
              <a:ext uri="{FF2B5EF4-FFF2-40B4-BE49-F238E27FC236}">
                <a16:creationId xmlns:a16="http://schemas.microsoft.com/office/drawing/2014/main" id="{34A2A082-02B0-07A2-0CC5-7B1B8F21D9C8}"/>
              </a:ext>
            </a:extLst>
          </p:cNvPr>
          <p:cNvPicPr>
            <a:picLocks noChangeAspect="1"/>
          </p:cNvPicPr>
          <p:nvPr/>
        </p:nvPicPr>
        <p:blipFill>
          <a:blip r:embed="rId6">
            <a:duotone>
              <a:prstClr val="black"/>
              <a:schemeClr val="accent5">
                <a:tint val="45000"/>
                <a:satMod val="400000"/>
              </a:schemeClr>
            </a:duotone>
          </a:blip>
          <a:stretch>
            <a:fillRect/>
          </a:stretch>
        </p:blipFill>
        <p:spPr>
          <a:xfrm>
            <a:off x="8310917" y="3335445"/>
            <a:ext cx="872442" cy="872442"/>
          </a:xfrm>
          <a:prstGeom prst="rect">
            <a:avLst/>
          </a:prstGeom>
        </p:spPr>
      </p:pic>
      <p:pic>
        <p:nvPicPr>
          <p:cNvPr id="5" name="図 4" descr="アイコン&#10;&#10;AI によって生成されたコンテンツは間違っている可能性があります。">
            <a:extLst>
              <a:ext uri="{FF2B5EF4-FFF2-40B4-BE49-F238E27FC236}">
                <a16:creationId xmlns:a16="http://schemas.microsoft.com/office/drawing/2014/main" id="{6A6F4DEC-246E-62F4-B470-5E6C0B243BEA}"/>
              </a:ext>
            </a:extLst>
          </p:cNvPr>
          <p:cNvPicPr>
            <a:picLocks noChangeAspect="1"/>
          </p:cNvPicPr>
          <p:nvPr/>
        </p:nvPicPr>
        <p:blipFill>
          <a:blip r:embed="rId7">
            <a:duotone>
              <a:prstClr val="black"/>
              <a:schemeClr val="accent5">
                <a:tint val="45000"/>
                <a:satMod val="400000"/>
              </a:schemeClr>
            </a:duotone>
          </a:blip>
          <a:stretch>
            <a:fillRect/>
          </a:stretch>
        </p:blipFill>
        <p:spPr>
          <a:xfrm>
            <a:off x="8346933" y="2036141"/>
            <a:ext cx="961032" cy="961032"/>
          </a:xfrm>
          <a:prstGeom prst="rect">
            <a:avLst/>
          </a:prstGeom>
        </p:spPr>
      </p:pic>
      <p:pic>
        <p:nvPicPr>
          <p:cNvPr id="12" name="図 11" descr="アイコン&#10;&#10;AI によって生成されたコンテンツは間違っている可能性があります。">
            <a:extLst>
              <a:ext uri="{FF2B5EF4-FFF2-40B4-BE49-F238E27FC236}">
                <a16:creationId xmlns:a16="http://schemas.microsoft.com/office/drawing/2014/main" id="{A2E5A9B9-1C2A-86D0-04F1-D4D54FDF7CD1}"/>
              </a:ext>
            </a:extLst>
          </p:cNvPr>
          <p:cNvPicPr>
            <a:picLocks noChangeAspect="1"/>
          </p:cNvPicPr>
          <p:nvPr/>
        </p:nvPicPr>
        <p:blipFill>
          <a:blip r:embed="rId8">
            <a:duotone>
              <a:prstClr val="black"/>
              <a:schemeClr val="accent5">
                <a:tint val="45000"/>
                <a:satMod val="400000"/>
              </a:schemeClr>
            </a:duotone>
          </a:blip>
          <a:stretch>
            <a:fillRect/>
          </a:stretch>
        </p:blipFill>
        <p:spPr>
          <a:xfrm>
            <a:off x="8909804" y="2054703"/>
            <a:ext cx="863958" cy="863958"/>
          </a:xfrm>
          <a:prstGeom prst="rect">
            <a:avLst/>
          </a:prstGeom>
        </p:spPr>
      </p:pic>
      <p:sp>
        <p:nvSpPr>
          <p:cNvPr id="2" name="テキスト ボックス 1">
            <a:extLst>
              <a:ext uri="{FF2B5EF4-FFF2-40B4-BE49-F238E27FC236}">
                <a16:creationId xmlns:a16="http://schemas.microsoft.com/office/drawing/2014/main" id="{0F198B38-0118-9609-5CD0-7B16CA7120C8}"/>
              </a:ext>
            </a:extLst>
          </p:cNvPr>
          <p:cNvSpPr txBox="1"/>
          <p:nvPr/>
        </p:nvSpPr>
        <p:spPr>
          <a:xfrm>
            <a:off x="690563" y="5016868"/>
            <a:ext cx="7145337" cy="815608"/>
          </a:xfrm>
          <a:prstGeom prst="rect">
            <a:avLst/>
          </a:prstGeom>
          <a:noFill/>
          <a:ln>
            <a:noFill/>
          </a:ln>
        </p:spPr>
        <p:txBody>
          <a:bodyPr anchor="ctr">
            <a:spAutoFit/>
          </a:bodyPr>
          <a:lstStyle/>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安心して話せる場を作るために大切なルールです。</a:t>
            </a:r>
            <a:endParaRPr kumimoji="1" lang="en-US" altLang="ja-JP" sz="1400" spc="100" dirty="0">
              <a:latin typeface="メイリオ" panose="020B0604030504040204" pitchFamily="50" charset="-128"/>
              <a:ea typeface="メイリオ" panose="020B0604030504040204" pitchFamily="50" charset="-128"/>
            </a:endParaRPr>
          </a:p>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誰かに共有したいと感じたよい話があれば、共有してもよいかどうか、</a:t>
            </a:r>
            <a:br>
              <a:rPr kumimoji="1" lang="en-US" altLang="ja-JP" sz="1400" spc="100" dirty="0">
                <a:latin typeface="メイリオ" panose="020B0604030504040204" pitchFamily="50" charset="-128"/>
                <a:ea typeface="メイリオ" panose="020B0604030504040204" pitchFamily="50" charset="-128"/>
              </a:rPr>
            </a:br>
            <a:r>
              <a:rPr kumimoji="1" lang="ja-JP" altLang="en-US" sz="1400" spc="100" dirty="0">
                <a:latin typeface="メイリオ" panose="020B0604030504040204" pitchFamily="50" charset="-128"/>
                <a:ea typeface="メイリオ" panose="020B0604030504040204" pitchFamily="50" charset="-128"/>
              </a:rPr>
              <a:t>講師や本人に相談しましょう。</a:t>
            </a:r>
            <a:endParaRPr kumimoji="1" lang="en-US" altLang="ja-JP" sz="1400" spc="1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952B4-FC52-1249-6572-9DD8CBE452BC}"/>
            </a:ext>
          </a:extLst>
        </p:cNvPr>
        <p:cNvGrpSpPr/>
        <p:nvPr/>
      </p:nvGrpSpPr>
      <p:grpSpPr>
        <a:xfrm>
          <a:off x="0" y="0"/>
          <a:ext cx="0" cy="0"/>
          <a:chOff x="0" y="0"/>
          <a:chExt cx="0" cy="0"/>
        </a:xfrm>
      </p:grpSpPr>
      <p:sp>
        <p:nvSpPr>
          <p:cNvPr id="7" name="スライド番号プレースホルダー 2">
            <a:extLst>
              <a:ext uri="{FF2B5EF4-FFF2-40B4-BE49-F238E27FC236}">
                <a16:creationId xmlns:a16="http://schemas.microsoft.com/office/drawing/2014/main" id="{CC70C716-B65E-8ADF-5A6F-BD81CB5E6533}"/>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43F488-88EE-4C71-84A0-E416DD984136}" type="slidenum">
              <a:rPr lang="ja-JP" altLang="en-US">
                <a:solidFill>
                  <a:srgbClr val="898989"/>
                </a:solidFill>
              </a:rPr>
              <a:pPr/>
              <a:t>39</a:t>
            </a:fld>
            <a:endParaRPr lang="ja-JP" altLang="en-US">
              <a:solidFill>
                <a:srgbClr val="898989"/>
              </a:solidFill>
            </a:endParaRPr>
          </a:p>
        </p:txBody>
      </p:sp>
      <p:sp>
        <p:nvSpPr>
          <p:cNvPr id="3" name="正方形/長方形 2">
            <a:extLst>
              <a:ext uri="{FF2B5EF4-FFF2-40B4-BE49-F238E27FC236}">
                <a16:creationId xmlns:a16="http://schemas.microsoft.com/office/drawing/2014/main" id="{E79F3A32-395B-31E1-0655-10695AD152D7}"/>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STEP5</a:t>
            </a:r>
            <a:r>
              <a:rPr kumimoji="1" lang="ja-JP" altLang="en-US" sz="2000" b="1" spc="200" dirty="0">
                <a:solidFill>
                  <a:schemeClr val="tx1"/>
                </a:solidFill>
                <a:latin typeface="メイリオ" panose="020B0604030504040204" pitchFamily="50" charset="-128"/>
                <a:ea typeface="メイリオ" panose="020B0604030504040204" pitchFamily="50" charset="-128"/>
              </a:rPr>
              <a:t>：課題解決の方法を検討する～援助方針の策定～</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graphicFrame>
        <p:nvGraphicFramePr>
          <p:cNvPr id="4" name="表 3">
            <a:extLst>
              <a:ext uri="{FF2B5EF4-FFF2-40B4-BE49-F238E27FC236}">
                <a16:creationId xmlns:a16="http://schemas.microsoft.com/office/drawing/2014/main" id="{A2D52D66-0847-6839-2720-F3D308311980}"/>
              </a:ext>
            </a:extLst>
          </p:cNvPr>
          <p:cNvGraphicFramePr>
            <a:graphicFrameLocks noGrp="1"/>
          </p:cNvGraphicFramePr>
          <p:nvPr/>
        </p:nvGraphicFramePr>
        <p:xfrm>
          <a:off x="452438" y="1922654"/>
          <a:ext cx="9039225" cy="4570222"/>
        </p:xfrm>
        <a:graphic>
          <a:graphicData uri="http://schemas.openxmlformats.org/drawingml/2006/table">
            <a:tbl>
              <a:tblPr firstRow="1" bandRow="1">
                <a:tableStyleId>{5C22544A-7EE6-4342-B048-85BDC9FD1C3A}</a:tableStyleId>
              </a:tblPr>
              <a:tblGrid>
                <a:gridCol w="3013075">
                  <a:extLst>
                    <a:ext uri="{9D8B030D-6E8A-4147-A177-3AD203B41FA5}">
                      <a16:colId xmlns:a16="http://schemas.microsoft.com/office/drawing/2014/main" val="20000"/>
                    </a:ext>
                  </a:extLst>
                </a:gridCol>
                <a:gridCol w="3013075">
                  <a:extLst>
                    <a:ext uri="{9D8B030D-6E8A-4147-A177-3AD203B41FA5}">
                      <a16:colId xmlns:a16="http://schemas.microsoft.com/office/drawing/2014/main" val="20001"/>
                    </a:ext>
                  </a:extLst>
                </a:gridCol>
                <a:gridCol w="3013075">
                  <a:extLst>
                    <a:ext uri="{9D8B030D-6E8A-4147-A177-3AD203B41FA5}">
                      <a16:colId xmlns:a16="http://schemas.microsoft.com/office/drawing/2014/main" val="20002"/>
                    </a:ext>
                  </a:extLst>
                </a:gridCol>
              </a:tblGrid>
              <a:tr h="440722">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③援助方針</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kumimoji="1" lang="ja-JP" altLang="en-US" sz="1800" spc="100" baseline="0" dirty="0">
                          <a:latin typeface="メイリオ" panose="020B0604030504040204" pitchFamily="50" charset="-128"/>
                          <a:ea typeface="メイリオ" panose="020B0604030504040204" pitchFamily="50" charset="-128"/>
                        </a:rPr>
                        <a:t>　　②援助目標（短期）</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kumimoji="1" lang="ja-JP" altLang="en-US" sz="1800" spc="100" baseline="0" dirty="0">
                          <a:latin typeface="メイリオ" panose="020B0604030504040204" pitchFamily="50" charset="-128"/>
                          <a:ea typeface="メイリオ" panose="020B0604030504040204" pitchFamily="50" charset="-128"/>
                        </a:rPr>
                        <a:t>　①援助目標（中長期）</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4129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メイリオ" panose="020B0604030504040204" pitchFamily="50" charset="-128"/>
                          <a:ea typeface="メイリオ" panose="020B0604030504040204" pitchFamily="50" charset="-128"/>
                        </a:rPr>
                        <a:t>　</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②の短期の目標を達成する</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ための、具体的な取組</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（本人・福祉事務所）を記入</a:t>
                      </a:r>
                      <a:b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してください。</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ja-JP" altLang="en-US"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短期の目標（希望）</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を記入してください。</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endParaRPr kumimoji="1" lang="ja-JP" altLang="en-US"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dirty="0">
                          <a:latin typeface="メイリオ" panose="020B0604030504040204" pitchFamily="50" charset="-128"/>
                          <a:ea typeface="メイリオ" panose="020B0604030504040204" pitchFamily="50" charset="-128"/>
                        </a:rPr>
                        <a:t>　　</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中長期の目標（希望）</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を記入してください。</a:t>
                      </a:r>
                      <a:endParaRPr kumimoji="1" lang="en-US" altLang="ja-JP"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テキスト ボックス 21">
            <a:extLst>
              <a:ext uri="{FF2B5EF4-FFF2-40B4-BE49-F238E27FC236}">
                <a16:creationId xmlns:a16="http://schemas.microsoft.com/office/drawing/2014/main" id="{9F3051A7-21C2-556C-1BD1-25BE80B77412}"/>
              </a:ext>
            </a:extLst>
          </p:cNvPr>
          <p:cNvSpPr txBox="1">
            <a:spLocks noChangeArrowheads="1"/>
          </p:cNvSpPr>
          <p:nvPr/>
        </p:nvSpPr>
        <p:spPr bwMode="auto">
          <a:xfrm>
            <a:off x="157276" y="631162"/>
            <a:ext cx="9636125" cy="12003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課題分析の結果を踏まえ、「③援助方針」を「①援助目標（中長期）」「②援助目標（短期）」に沿って、策定してみましょう。</a:t>
            </a:r>
          </a:p>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「援助方針」の前に、「目標」を明確にする必要があります。</a:t>
            </a:r>
          </a:p>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（①⇒②⇒③の順番で考えてみてください。②⇒①でも結構です。）</a:t>
            </a:r>
          </a:p>
        </p:txBody>
      </p:sp>
      <p:sp>
        <p:nvSpPr>
          <p:cNvPr id="11" name="正方形/長方形 10">
            <a:extLst>
              <a:ext uri="{FF2B5EF4-FFF2-40B4-BE49-F238E27FC236}">
                <a16:creationId xmlns:a16="http://schemas.microsoft.com/office/drawing/2014/main" id="{EDE98F62-A1B4-0B14-777A-A94ECDB67F3F}"/>
              </a:ext>
            </a:extLst>
          </p:cNvPr>
          <p:cNvSpPr/>
          <p:nvPr/>
        </p:nvSpPr>
        <p:spPr>
          <a:xfrm>
            <a:off x="4853698" y="6518191"/>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spTree>
    <p:extLst>
      <p:ext uri="{BB962C8B-B14F-4D97-AF65-F5344CB8AC3E}">
        <p14:creationId xmlns:p14="http://schemas.microsoft.com/office/powerpoint/2010/main" val="20127804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D149B-0180-AE73-3F53-FA5E1334E991}"/>
            </a:ext>
          </a:extLst>
        </p:cNvPr>
        <p:cNvGrpSpPr/>
        <p:nvPr/>
      </p:nvGrpSpPr>
      <p:grpSpPr>
        <a:xfrm>
          <a:off x="0" y="0"/>
          <a:ext cx="0" cy="0"/>
          <a:chOff x="0" y="0"/>
          <a:chExt cx="0" cy="0"/>
        </a:xfrm>
      </p:grpSpPr>
      <p:sp>
        <p:nvSpPr>
          <p:cNvPr id="7" name="スライド番号プレースホルダー 2">
            <a:extLst>
              <a:ext uri="{FF2B5EF4-FFF2-40B4-BE49-F238E27FC236}">
                <a16:creationId xmlns:a16="http://schemas.microsoft.com/office/drawing/2014/main" id="{B49BA757-D631-71ED-1B9B-6E7E28851F38}"/>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43F488-88EE-4C71-84A0-E416DD984136}" type="slidenum">
              <a:rPr lang="ja-JP" altLang="en-US">
                <a:solidFill>
                  <a:srgbClr val="898989"/>
                </a:solidFill>
              </a:rPr>
              <a:pPr/>
              <a:t>40</a:t>
            </a:fld>
            <a:endParaRPr lang="ja-JP" altLang="en-US">
              <a:solidFill>
                <a:srgbClr val="898989"/>
              </a:solidFill>
            </a:endParaRPr>
          </a:p>
        </p:txBody>
      </p:sp>
      <p:sp>
        <p:nvSpPr>
          <p:cNvPr id="3" name="正方形/長方形 2">
            <a:extLst>
              <a:ext uri="{FF2B5EF4-FFF2-40B4-BE49-F238E27FC236}">
                <a16:creationId xmlns:a16="http://schemas.microsoft.com/office/drawing/2014/main" id="{92C94F04-7D99-6E2B-CCC7-5629105FCBF4}"/>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STEP5</a:t>
            </a:r>
            <a:r>
              <a:rPr kumimoji="1" lang="ja-JP" altLang="en-US" sz="2000" b="1" spc="200" dirty="0">
                <a:solidFill>
                  <a:schemeClr val="tx1"/>
                </a:solidFill>
                <a:latin typeface="メイリオ" panose="020B0604030504040204" pitchFamily="50" charset="-128"/>
                <a:ea typeface="メイリオ" panose="020B0604030504040204" pitchFamily="50" charset="-128"/>
              </a:rPr>
              <a:t>：課題解決の方法を検討する～援助方針の策定～</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graphicFrame>
        <p:nvGraphicFramePr>
          <p:cNvPr id="4" name="表 3">
            <a:extLst>
              <a:ext uri="{FF2B5EF4-FFF2-40B4-BE49-F238E27FC236}">
                <a16:creationId xmlns:a16="http://schemas.microsoft.com/office/drawing/2014/main" id="{49C2D9F9-9BA0-4A5C-56BF-A51B113E2CBA}"/>
              </a:ext>
            </a:extLst>
          </p:cNvPr>
          <p:cNvGraphicFramePr>
            <a:graphicFrameLocks noGrp="1"/>
          </p:cNvGraphicFramePr>
          <p:nvPr/>
        </p:nvGraphicFramePr>
        <p:xfrm>
          <a:off x="452438" y="1922654"/>
          <a:ext cx="9039225" cy="4570222"/>
        </p:xfrm>
        <a:graphic>
          <a:graphicData uri="http://schemas.openxmlformats.org/drawingml/2006/table">
            <a:tbl>
              <a:tblPr firstRow="1" bandRow="1">
                <a:tableStyleId>{5C22544A-7EE6-4342-B048-85BDC9FD1C3A}</a:tableStyleId>
              </a:tblPr>
              <a:tblGrid>
                <a:gridCol w="3013075">
                  <a:extLst>
                    <a:ext uri="{9D8B030D-6E8A-4147-A177-3AD203B41FA5}">
                      <a16:colId xmlns:a16="http://schemas.microsoft.com/office/drawing/2014/main" val="20000"/>
                    </a:ext>
                  </a:extLst>
                </a:gridCol>
                <a:gridCol w="3013075">
                  <a:extLst>
                    <a:ext uri="{9D8B030D-6E8A-4147-A177-3AD203B41FA5}">
                      <a16:colId xmlns:a16="http://schemas.microsoft.com/office/drawing/2014/main" val="20001"/>
                    </a:ext>
                  </a:extLst>
                </a:gridCol>
                <a:gridCol w="3013075">
                  <a:extLst>
                    <a:ext uri="{9D8B030D-6E8A-4147-A177-3AD203B41FA5}">
                      <a16:colId xmlns:a16="http://schemas.microsoft.com/office/drawing/2014/main" val="20002"/>
                    </a:ext>
                  </a:extLst>
                </a:gridCol>
              </a:tblGrid>
              <a:tr h="440722">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③援助方針</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kumimoji="1" lang="ja-JP" altLang="en-US" sz="1800" spc="100" baseline="0" dirty="0">
                          <a:latin typeface="メイリオ" panose="020B0604030504040204" pitchFamily="50" charset="-128"/>
                          <a:ea typeface="メイリオ" panose="020B0604030504040204" pitchFamily="50" charset="-128"/>
                        </a:rPr>
                        <a:t>　　②援助目標（短期）</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kumimoji="1" lang="ja-JP" altLang="en-US" sz="1800" spc="100" baseline="0" dirty="0">
                          <a:latin typeface="メイリオ" panose="020B0604030504040204" pitchFamily="50" charset="-128"/>
                          <a:ea typeface="メイリオ" panose="020B0604030504040204" pitchFamily="50" charset="-128"/>
                        </a:rPr>
                        <a:t>　①援助目標（中長期）</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4129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メイリオ" panose="020B0604030504040204" pitchFamily="50" charset="-128"/>
                          <a:ea typeface="メイリオ" panose="020B0604030504040204" pitchFamily="50" charset="-128"/>
                        </a:rPr>
                        <a:t>　</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②の短期の目標を達成する</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ための、具体的な取組</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（本人・福祉事務所）を記入</a:t>
                      </a:r>
                      <a:b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してください。</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ja-JP" altLang="en-US"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短期の目標（希望）</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を記入してください。</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endParaRPr kumimoji="1" lang="ja-JP" altLang="en-US"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dirty="0">
                          <a:latin typeface="メイリオ" panose="020B0604030504040204" pitchFamily="50" charset="-128"/>
                          <a:ea typeface="メイリオ" panose="020B0604030504040204" pitchFamily="50" charset="-128"/>
                        </a:rPr>
                        <a:t>　　</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中長期の目標（希望）</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を記入してください。</a:t>
                      </a:r>
                      <a:endParaRPr kumimoji="1" lang="en-US" altLang="ja-JP"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テキスト ボックス 21">
            <a:extLst>
              <a:ext uri="{FF2B5EF4-FFF2-40B4-BE49-F238E27FC236}">
                <a16:creationId xmlns:a16="http://schemas.microsoft.com/office/drawing/2014/main" id="{D998E35F-1972-4BEF-4D5C-FE6407359B4A}"/>
              </a:ext>
            </a:extLst>
          </p:cNvPr>
          <p:cNvSpPr txBox="1">
            <a:spLocks noChangeArrowheads="1"/>
          </p:cNvSpPr>
          <p:nvPr/>
        </p:nvSpPr>
        <p:spPr bwMode="auto">
          <a:xfrm>
            <a:off x="157276" y="631162"/>
            <a:ext cx="9636125" cy="12003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課題分析の結果を踏まえ、「③援助方針」を「①援助目標（中長期）」「②援助目標（短期）」に沿って、策定してみましょう。</a:t>
            </a:r>
          </a:p>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「援助方針」の前に、「目標」を明確にする必要があります。</a:t>
            </a:r>
          </a:p>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（①⇒②⇒③の順番で考えてみてください。②⇒①でも結構です。）</a:t>
            </a:r>
          </a:p>
        </p:txBody>
      </p:sp>
      <p:sp>
        <p:nvSpPr>
          <p:cNvPr id="11" name="正方形/長方形 10">
            <a:extLst>
              <a:ext uri="{FF2B5EF4-FFF2-40B4-BE49-F238E27FC236}">
                <a16:creationId xmlns:a16="http://schemas.microsoft.com/office/drawing/2014/main" id="{6F2A84E0-C72C-3B58-D270-96C3322FF640}"/>
              </a:ext>
            </a:extLst>
          </p:cNvPr>
          <p:cNvSpPr/>
          <p:nvPr/>
        </p:nvSpPr>
        <p:spPr>
          <a:xfrm>
            <a:off x="4853698" y="6518191"/>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sp>
        <p:nvSpPr>
          <p:cNvPr id="2" name="正方形/長方形 1">
            <a:extLst>
              <a:ext uri="{FF2B5EF4-FFF2-40B4-BE49-F238E27FC236}">
                <a16:creationId xmlns:a16="http://schemas.microsoft.com/office/drawing/2014/main" id="{FA6FB8C2-9D09-4D6D-78E3-A69AAA6D3F1C}"/>
              </a:ext>
            </a:extLst>
          </p:cNvPr>
          <p:cNvSpPr/>
          <p:nvPr/>
        </p:nvSpPr>
        <p:spPr>
          <a:xfrm>
            <a:off x="6494400" y="3443709"/>
            <a:ext cx="2959162" cy="773749"/>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eaLnBrk="1" fontAlgn="auto" hangingPunct="1">
              <a:spcBef>
                <a:spcPts val="0"/>
              </a:spcBef>
              <a:spcAft>
                <a:spcPts val="0"/>
              </a:spcAft>
              <a:defRPr/>
            </a:pPr>
            <a:r>
              <a:rPr lang="ja-JP" altLang="en-US" sz="1400" spc="100" dirty="0">
                <a:solidFill>
                  <a:schemeClr val="accent2">
                    <a:lumMod val="50000"/>
                  </a:schemeClr>
                </a:solidFill>
                <a:latin typeface="メイリオ" panose="020B0604030504040204" pitchFamily="50" charset="-128"/>
                <a:ea typeface="メイリオ" panose="020B0604030504040204" pitchFamily="50" charset="-128"/>
              </a:rPr>
              <a:t>・健康状態の安定</a:t>
            </a:r>
            <a:endParaRPr lang="en-US" altLang="ja-JP" sz="1400" spc="1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4C30ACDD-5F46-8856-CA49-12A786EA131F}"/>
              </a:ext>
            </a:extLst>
          </p:cNvPr>
          <p:cNvSpPr/>
          <p:nvPr/>
        </p:nvSpPr>
        <p:spPr>
          <a:xfrm>
            <a:off x="3479335" y="3443709"/>
            <a:ext cx="2959162" cy="773749"/>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eaLnBrk="1" fontAlgn="auto" hangingPunct="1">
              <a:spcBef>
                <a:spcPts val="0"/>
              </a:spcBef>
              <a:spcAft>
                <a:spcPts val="0"/>
              </a:spcAft>
              <a:defRPr/>
            </a:pPr>
            <a:r>
              <a:rPr lang="ja-JP" altLang="en-US" sz="1400" spc="100" dirty="0">
                <a:solidFill>
                  <a:schemeClr val="accent2">
                    <a:lumMod val="50000"/>
                  </a:schemeClr>
                </a:solidFill>
                <a:latin typeface="メイリオ" panose="020B0604030504040204" pitchFamily="50" charset="-128"/>
                <a:ea typeface="メイリオ" panose="020B0604030504040204" pitchFamily="50" charset="-128"/>
              </a:rPr>
              <a:t>・健康状態の把握</a:t>
            </a:r>
            <a:endParaRPr lang="en-US" altLang="ja-JP" sz="1400" spc="1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2FFE92D8-C53B-79E8-F429-16A84DAE6E07}"/>
              </a:ext>
            </a:extLst>
          </p:cNvPr>
          <p:cNvSpPr/>
          <p:nvPr/>
        </p:nvSpPr>
        <p:spPr>
          <a:xfrm>
            <a:off x="464270" y="3443709"/>
            <a:ext cx="2959162" cy="1146280"/>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marL="216000" marR="0" lvl="0" indent="-252000" algn="l" defTabSz="914400" rtl="0" eaLnBrk="1" fontAlgn="auto" latinLnBrk="0" hangingPunct="1">
              <a:lnSpc>
                <a:spcPct val="100000"/>
              </a:lnSpc>
              <a:spcBef>
                <a:spcPts val="0"/>
              </a:spcBef>
              <a:spcAft>
                <a:spcPts val="0"/>
              </a:spcAft>
              <a:buClrTx/>
              <a:buSzTx/>
              <a:buFontTx/>
              <a:buNone/>
              <a:tabLst/>
              <a:defRPr/>
            </a:pPr>
            <a:r>
              <a:rPr lang="ja-JP" altLang="en-US" sz="1400" spc="100" dirty="0">
                <a:solidFill>
                  <a:schemeClr val="accent2">
                    <a:lumMod val="50000"/>
                  </a:schemeClr>
                </a:solidFill>
                <a:latin typeface="メイリオ" panose="020B0604030504040204" pitchFamily="50" charset="-128"/>
                <a:ea typeface="メイリオ" panose="020B0604030504040204" pitchFamily="50" charset="-128"/>
              </a:rPr>
              <a:t>・保健師との同行訪問を検討</a:t>
            </a:r>
            <a:endParaRPr lang="en-US" altLang="ja-JP" sz="1400" spc="100" dirty="0">
              <a:solidFill>
                <a:schemeClr val="accent2">
                  <a:lumMod val="50000"/>
                </a:schemeClr>
              </a:solidFill>
              <a:latin typeface="メイリオ" panose="020B0604030504040204" pitchFamily="50" charset="-128"/>
              <a:ea typeface="メイリオ" panose="020B0604030504040204" pitchFamily="50" charset="-128"/>
            </a:endParaRPr>
          </a:p>
          <a:p>
            <a:pPr marL="216000" marR="0" lvl="0" indent="-252000" algn="l" defTabSz="914400" rtl="0" eaLnBrk="1" fontAlgn="auto" latinLnBrk="0" hangingPunct="1">
              <a:lnSpc>
                <a:spcPct val="100000"/>
              </a:lnSpc>
              <a:spcBef>
                <a:spcPts val="0"/>
              </a:spcBef>
              <a:spcAft>
                <a:spcPts val="0"/>
              </a:spcAft>
              <a:buClrTx/>
              <a:buSzTx/>
              <a:buFontTx/>
              <a:buNone/>
              <a:tabLst/>
              <a:defRPr/>
            </a:pPr>
            <a:r>
              <a:rPr lang="ja-JP" altLang="en-US" sz="1400" spc="100" dirty="0">
                <a:solidFill>
                  <a:schemeClr val="accent2">
                    <a:lumMod val="50000"/>
                  </a:schemeClr>
                </a:solidFill>
                <a:latin typeface="メイリオ" panose="020B0604030504040204" pitchFamily="50" charset="-128"/>
                <a:ea typeface="メイリオ" panose="020B0604030504040204" pitchFamily="50" charset="-128"/>
              </a:rPr>
              <a:t>・病院への受診を支援</a:t>
            </a:r>
            <a:endParaRPr kumimoji="1" lang="en-US" altLang="ja-JP" sz="14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E8DD70F3-7FBE-D537-F0D2-070A9C995170}"/>
              </a:ext>
            </a:extLst>
          </p:cNvPr>
          <p:cNvSpPr/>
          <p:nvPr/>
        </p:nvSpPr>
        <p:spPr>
          <a:xfrm>
            <a:off x="6478334" y="4128823"/>
            <a:ext cx="2959162" cy="386254"/>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marL="216000" indent="-252000" eaLnBrk="1" fontAlgn="auto" hangingPunct="1">
              <a:spcBef>
                <a:spcPts val="0"/>
              </a:spcBef>
              <a:spcAft>
                <a:spcPts val="0"/>
              </a:spcAft>
              <a:defRPr/>
            </a:pPr>
            <a:r>
              <a:rPr lang="ja-JP" altLang="en-US" sz="1400" spc="100" dirty="0">
                <a:solidFill>
                  <a:schemeClr val="accent2">
                    <a:lumMod val="50000"/>
                  </a:schemeClr>
                </a:solidFill>
                <a:latin typeface="メイリオ" panose="020B0604030504040204" pitchFamily="50" charset="-128"/>
                <a:ea typeface="メイリオ" panose="020B0604030504040204" pitchFamily="50" charset="-128"/>
              </a:rPr>
              <a:t>・</a:t>
            </a:r>
            <a:r>
              <a:rPr kumimoji="1" lang="ja-JP" altLang="en-US" sz="1400" dirty="0">
                <a:solidFill>
                  <a:schemeClr val="accent2">
                    <a:lumMod val="50000"/>
                  </a:schemeClr>
                </a:solidFill>
                <a:latin typeface="メイリオ" panose="020B0604030504040204" pitchFamily="50" charset="-128"/>
                <a:ea typeface="メイリオ" panose="020B0604030504040204" pitchFamily="50" charset="-128"/>
              </a:rPr>
              <a:t>生きがいや楽しみ、目標が持てる生活を営む。</a:t>
            </a:r>
            <a:endParaRPr kumimoji="1" lang="en-US" altLang="ja-JP" sz="14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10" name="正方形/長方形 9">
            <a:extLst>
              <a:ext uri="{FF2B5EF4-FFF2-40B4-BE49-F238E27FC236}">
                <a16:creationId xmlns:a16="http://schemas.microsoft.com/office/drawing/2014/main" id="{91DCB9C0-899C-A901-275B-5C4F95CD61E6}"/>
              </a:ext>
            </a:extLst>
          </p:cNvPr>
          <p:cNvSpPr/>
          <p:nvPr/>
        </p:nvSpPr>
        <p:spPr>
          <a:xfrm>
            <a:off x="3463269" y="4128823"/>
            <a:ext cx="2959162" cy="386254"/>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marL="216000" indent="-252000" eaLnBrk="1" fontAlgn="auto" hangingPunct="1">
              <a:spcBef>
                <a:spcPts val="0"/>
              </a:spcBef>
              <a:spcAft>
                <a:spcPts val="0"/>
              </a:spcAft>
              <a:defRPr/>
            </a:pPr>
            <a:r>
              <a:rPr lang="ja-JP" altLang="en-US" sz="1400" spc="100" dirty="0">
                <a:solidFill>
                  <a:schemeClr val="accent2">
                    <a:lumMod val="50000"/>
                  </a:schemeClr>
                </a:solidFill>
                <a:latin typeface="メイリオ" panose="020B0604030504040204" pitchFamily="50" charset="-128"/>
                <a:ea typeface="メイリオ" panose="020B0604030504040204" pitchFamily="50" charset="-128"/>
              </a:rPr>
              <a:t>・社会参加に向けた支援を検討する。</a:t>
            </a:r>
            <a:endParaRPr lang="en-US" altLang="ja-JP" sz="1400" spc="1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12" name="正方形/長方形 11">
            <a:extLst>
              <a:ext uri="{FF2B5EF4-FFF2-40B4-BE49-F238E27FC236}">
                <a16:creationId xmlns:a16="http://schemas.microsoft.com/office/drawing/2014/main" id="{7B4833F9-4C2A-F6E7-2EBA-E5A4699F4BC6}"/>
              </a:ext>
            </a:extLst>
          </p:cNvPr>
          <p:cNvSpPr/>
          <p:nvPr/>
        </p:nvSpPr>
        <p:spPr>
          <a:xfrm>
            <a:off x="448204" y="4128822"/>
            <a:ext cx="2959162" cy="764909"/>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marL="216000" marR="0" lvl="0" indent="-252000" algn="l" defTabSz="914400" rtl="0" eaLnBrk="1" fontAlgn="auto" latinLnBrk="0" hangingPunct="1">
              <a:lnSpc>
                <a:spcPct val="100000"/>
              </a:lnSpc>
              <a:spcBef>
                <a:spcPts val="0"/>
              </a:spcBef>
              <a:spcAft>
                <a:spcPts val="0"/>
              </a:spcAft>
              <a:buClrTx/>
              <a:buSzTx/>
              <a:buFontTx/>
              <a:buNone/>
              <a:tabLst/>
              <a:defRPr/>
            </a:pPr>
            <a:r>
              <a:rPr lang="ja-JP" altLang="en-US" sz="1400" spc="100" dirty="0">
                <a:solidFill>
                  <a:schemeClr val="accent2">
                    <a:lumMod val="50000"/>
                  </a:schemeClr>
                </a:solidFill>
                <a:latin typeface="メイリオ" panose="020B0604030504040204" pitchFamily="50" charset="-128"/>
                <a:ea typeface="メイリオ" panose="020B0604030504040204" pitchFamily="50" charset="-128"/>
              </a:rPr>
              <a:t>・</a:t>
            </a:r>
            <a:r>
              <a:rPr kumimoji="1" lang="ja-JP" altLang="en-US" sz="1400" dirty="0">
                <a:solidFill>
                  <a:schemeClr val="accent2">
                    <a:lumMod val="50000"/>
                  </a:schemeClr>
                </a:solidFill>
                <a:latin typeface="メイリオ" panose="020B0604030504040204" pitchFamily="50" charset="-128"/>
                <a:ea typeface="メイリオ" panose="020B0604030504040204" pitchFamily="50" charset="-128"/>
              </a:rPr>
              <a:t>本人が好きなものや今後に向けた希望を聴取する</a:t>
            </a:r>
            <a:endParaRPr kumimoji="1" lang="en-US" altLang="ja-JP" sz="14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20626044-38A9-EBB9-3DBE-FAC5508CEA39}"/>
              </a:ext>
            </a:extLst>
          </p:cNvPr>
          <p:cNvSpPr/>
          <p:nvPr/>
        </p:nvSpPr>
        <p:spPr>
          <a:xfrm>
            <a:off x="6478334" y="5013783"/>
            <a:ext cx="2959162" cy="386254"/>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marL="216000" indent="-252000"/>
            <a:r>
              <a:rPr kumimoji="1" lang="ja-JP" altLang="en-US" sz="1400" dirty="0">
                <a:solidFill>
                  <a:schemeClr val="accent2">
                    <a:lumMod val="50000"/>
                  </a:schemeClr>
                </a:solidFill>
                <a:latin typeface="メイリオ" panose="020B0604030504040204" pitchFamily="50" charset="-128"/>
                <a:ea typeface="メイリオ" panose="020B0604030504040204" pitchFamily="50" charset="-128"/>
              </a:rPr>
              <a:t>・孤立しない生活の維持</a:t>
            </a:r>
            <a:endParaRPr kumimoji="1" lang="en-US" altLang="ja-JP" sz="14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14" name="正方形/長方形 13">
            <a:extLst>
              <a:ext uri="{FF2B5EF4-FFF2-40B4-BE49-F238E27FC236}">
                <a16:creationId xmlns:a16="http://schemas.microsoft.com/office/drawing/2014/main" id="{ED3D644C-439D-6F67-5CAE-1670F431126C}"/>
              </a:ext>
            </a:extLst>
          </p:cNvPr>
          <p:cNvSpPr/>
          <p:nvPr/>
        </p:nvSpPr>
        <p:spPr>
          <a:xfrm>
            <a:off x="3463269" y="5013783"/>
            <a:ext cx="2959162" cy="386254"/>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marL="216000" marR="0" lvl="0" indent="-25200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accent2">
                    <a:lumMod val="50000"/>
                  </a:schemeClr>
                </a:solidFill>
                <a:latin typeface="メイリオ" panose="020B0604030504040204" pitchFamily="50" charset="-128"/>
                <a:ea typeface="メイリオ" panose="020B0604030504040204" pitchFamily="50" charset="-128"/>
              </a:rPr>
              <a:t>・親族からの援助・交流による孤立防止</a:t>
            </a:r>
          </a:p>
        </p:txBody>
      </p:sp>
      <p:sp>
        <p:nvSpPr>
          <p:cNvPr id="15" name="正方形/長方形 14">
            <a:extLst>
              <a:ext uri="{FF2B5EF4-FFF2-40B4-BE49-F238E27FC236}">
                <a16:creationId xmlns:a16="http://schemas.microsoft.com/office/drawing/2014/main" id="{60689946-788C-BEE6-CAD4-884884329BFD}"/>
              </a:ext>
            </a:extLst>
          </p:cNvPr>
          <p:cNvSpPr/>
          <p:nvPr/>
        </p:nvSpPr>
        <p:spPr>
          <a:xfrm>
            <a:off x="448204" y="5013782"/>
            <a:ext cx="2959162" cy="1146280"/>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marL="216000" marR="0" lvl="0" indent="-25200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accent2">
                    <a:lumMod val="50000"/>
                  </a:schemeClr>
                </a:solidFill>
                <a:latin typeface="メイリオ" panose="020B0604030504040204" pitchFamily="50" charset="-128"/>
                <a:ea typeface="メイリオ" panose="020B0604030504040204" pitchFamily="50" charset="-128"/>
              </a:rPr>
              <a:t>・妹による援助、交流の状況を確認する</a:t>
            </a:r>
          </a:p>
          <a:p>
            <a:pPr marL="216000" marR="0" lvl="0" indent="-25200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accent2">
                    <a:lumMod val="50000"/>
                  </a:schemeClr>
                </a:solidFill>
                <a:latin typeface="メイリオ" panose="020B0604030504040204" pitchFamily="50" charset="-128"/>
                <a:ea typeface="メイリオ" panose="020B0604030504040204" pitchFamily="50" charset="-128"/>
              </a:rPr>
              <a:t>・妹の負担軽減を検討する</a:t>
            </a:r>
            <a:endParaRPr kumimoji="1" lang="en-US" altLang="ja-JP" sz="1400" dirty="0">
              <a:solidFill>
                <a:schemeClr val="accent2">
                  <a:lumMod val="50000"/>
                </a:schemeClr>
              </a:solidFill>
              <a:latin typeface="メイリオ" panose="020B0604030504040204" pitchFamily="50" charset="-128"/>
              <a:ea typeface="メイリオ" panose="020B0604030504040204" pitchFamily="50" charset="-128"/>
            </a:endParaRPr>
          </a:p>
          <a:p>
            <a:pPr marL="216000" marR="0" lvl="0" indent="-25200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accent2">
                    <a:lumMod val="50000"/>
                  </a:schemeClr>
                </a:solidFill>
                <a:latin typeface="メイリオ" panose="020B0604030504040204" pitchFamily="50" charset="-128"/>
                <a:ea typeface="メイリオ" panose="020B0604030504040204" pitchFamily="50" charset="-128"/>
              </a:rPr>
              <a:t>・ひきこもり支援担当の協力を得る</a:t>
            </a:r>
          </a:p>
        </p:txBody>
      </p:sp>
      <p:sp>
        <p:nvSpPr>
          <p:cNvPr id="16" name="吹き出し: 角を丸めた四角形 15">
            <a:extLst>
              <a:ext uri="{FF2B5EF4-FFF2-40B4-BE49-F238E27FC236}">
                <a16:creationId xmlns:a16="http://schemas.microsoft.com/office/drawing/2014/main" id="{EC5C2A15-B073-49D7-7A50-4B0A32BAB2FA}"/>
              </a:ext>
            </a:extLst>
          </p:cNvPr>
          <p:cNvSpPr/>
          <p:nvPr/>
        </p:nvSpPr>
        <p:spPr>
          <a:xfrm>
            <a:off x="3518177" y="6036752"/>
            <a:ext cx="6073457" cy="773749"/>
          </a:xfrm>
          <a:prstGeom prst="wedgeRoundRectCallout">
            <a:avLst>
              <a:gd name="adj1" fmla="val -54530"/>
              <a:gd name="adj2" fmla="val -38200"/>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ja-JP" altLang="en-US" sz="1400" dirty="0">
                <a:solidFill>
                  <a:schemeClr val="tx1"/>
                </a:solidFill>
                <a:latin typeface="メイリオ" panose="020B0604030504040204" pitchFamily="50" charset="-128"/>
                <a:ea typeface="メイリオ" panose="020B0604030504040204" pitchFamily="50" charset="-128"/>
              </a:rPr>
              <a:t>援助方針の策定にあたっては、本人のおかれている状況の理解につとめ、本人の想い、願いを大切にしながら、</a:t>
            </a:r>
            <a:br>
              <a:rPr kumimoji="1" lang="en-US" altLang="ja-JP" sz="1400" dirty="0">
                <a:solidFill>
                  <a:schemeClr val="tx1"/>
                </a:solidFill>
                <a:latin typeface="メイリオ" panose="020B0604030504040204" pitchFamily="50" charset="-128"/>
                <a:ea typeface="メイリオ" panose="020B0604030504040204" pitchFamily="50" charset="-128"/>
              </a:rPr>
            </a:br>
            <a:r>
              <a:rPr kumimoji="1" lang="ja-JP" altLang="en-US" sz="1400" dirty="0">
                <a:solidFill>
                  <a:schemeClr val="tx1"/>
                </a:solidFill>
                <a:latin typeface="メイリオ" panose="020B0604030504040204" pitchFamily="50" charset="-128"/>
                <a:ea typeface="メイリオ" panose="020B0604030504040204" pitchFamily="50" charset="-128"/>
              </a:rPr>
              <a:t>できるだけ本人と一緒に検討することが大切です。</a:t>
            </a:r>
          </a:p>
        </p:txBody>
      </p:sp>
    </p:spTree>
    <p:extLst>
      <p:ext uri="{BB962C8B-B14F-4D97-AF65-F5344CB8AC3E}">
        <p14:creationId xmlns:p14="http://schemas.microsoft.com/office/powerpoint/2010/main" val="9176315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B8690-69DD-F6F1-62DA-1622E2EC9EB4}"/>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50B6F8D-18CA-DEA7-6F9B-49597F0001D0}"/>
              </a:ext>
            </a:extLst>
          </p:cNvPr>
          <p:cNvSpPr>
            <a:spLocks noGrp="1"/>
          </p:cNvSpPr>
          <p:nvPr>
            <p:ph type="sldNum" sz="quarter" idx="10"/>
          </p:nvPr>
        </p:nvSpPr>
        <p:spPr/>
        <p:txBody>
          <a:bodyPr/>
          <a:lstStyle/>
          <a:p>
            <a:pPr>
              <a:defRPr/>
            </a:pPr>
            <a:fld id="{2A484881-CA4A-4772-BDA3-85E6A5CE156F}" type="slidenum">
              <a:rPr lang="ja-JP" altLang="en-US" smtClean="0"/>
              <a:pPr>
                <a:defRPr/>
              </a:pPr>
              <a:t>41</a:t>
            </a:fld>
            <a:endParaRPr lang="ja-JP" altLang="en-US"/>
          </a:p>
        </p:txBody>
      </p:sp>
      <p:sp>
        <p:nvSpPr>
          <p:cNvPr id="3" name="テキスト ボックス 2">
            <a:extLst>
              <a:ext uri="{FF2B5EF4-FFF2-40B4-BE49-F238E27FC236}">
                <a16:creationId xmlns:a16="http://schemas.microsoft.com/office/drawing/2014/main" id="{3D2EB8E5-323B-B4B1-BA19-EFE4063AB784}"/>
              </a:ext>
            </a:extLst>
          </p:cNvPr>
          <p:cNvSpPr txBox="1"/>
          <p:nvPr/>
        </p:nvSpPr>
        <p:spPr>
          <a:xfrm>
            <a:off x="1074018" y="2721114"/>
            <a:ext cx="7757965" cy="707886"/>
          </a:xfrm>
          <a:prstGeom prst="rect">
            <a:avLst/>
          </a:prstGeom>
          <a:noFill/>
        </p:spPr>
        <p:txBody>
          <a:bodyPr wrap="square">
            <a:spAutoFit/>
          </a:bodyPr>
          <a:lstStyle/>
          <a:p>
            <a:pPr algn="ctr">
              <a:defRPr/>
            </a:pPr>
            <a:r>
              <a:rPr kumimoji="1" lang="ja-JP" altLang="en-US" sz="4000" b="1" spc="600" dirty="0">
                <a:latin typeface="メイリオ" panose="020B0604030504040204" pitchFamily="50" charset="-128"/>
                <a:ea typeface="メイリオ" panose="020B0604030504040204" pitchFamily="50" charset="-128"/>
              </a:rPr>
              <a:t>参考資料：枠組み</a:t>
            </a:r>
          </a:p>
        </p:txBody>
      </p:sp>
      <p:pic>
        <p:nvPicPr>
          <p:cNvPr id="5" name="図 4" descr="ランプ, 光 が含まれている画像&#10;&#10;AI によって生成されたコンテンツは間違っている可能性があります。">
            <a:extLst>
              <a:ext uri="{FF2B5EF4-FFF2-40B4-BE49-F238E27FC236}">
                <a16:creationId xmlns:a16="http://schemas.microsoft.com/office/drawing/2014/main" id="{44D760D3-F83D-D9B9-2352-AF441307A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763" y="785037"/>
            <a:ext cx="2643963" cy="2643963"/>
          </a:xfrm>
          <a:prstGeom prst="rect">
            <a:avLst/>
          </a:prstGeom>
        </p:spPr>
      </p:pic>
    </p:spTree>
    <p:extLst>
      <p:ext uri="{BB962C8B-B14F-4D97-AF65-F5344CB8AC3E}">
        <p14:creationId xmlns:p14="http://schemas.microsoft.com/office/powerpoint/2010/main" val="3688954978"/>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スライド番号プレースホルダー 1">
            <a:extLst>
              <a:ext uri="{FF2B5EF4-FFF2-40B4-BE49-F238E27FC236}">
                <a16:creationId xmlns:a16="http://schemas.microsoft.com/office/drawing/2014/main" id="{5F005235-3E17-044C-89A4-3DBDECBD87C8}"/>
              </a:ext>
            </a:extLst>
          </p:cNvPr>
          <p:cNvSpPr txBox="1">
            <a:spLocks noChangeArrowheads="1"/>
          </p:cNvSpPr>
          <p:nvPr/>
        </p:nvSpPr>
        <p:spPr bwMode="auto">
          <a:xfrm>
            <a:off x="9483725" y="6481763"/>
            <a:ext cx="4143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5D0175B7-8E19-4238-8A19-A4DE23BFA82B}" type="slidenum">
              <a:rPr lang="ja-JP" altLang="en-US" sz="1200">
                <a:solidFill>
                  <a:srgbClr val="898989"/>
                </a:solidFill>
              </a:rPr>
              <a:pPr algn="r" eaLnBrk="1" hangingPunct="1">
                <a:lnSpc>
                  <a:spcPct val="100000"/>
                </a:lnSpc>
                <a:spcBef>
                  <a:spcPct val="0"/>
                </a:spcBef>
                <a:buFontTx/>
                <a:buNone/>
              </a:pPr>
              <a:t>42</a:t>
            </a:fld>
            <a:endParaRPr lang="ja-JP" altLang="en-US" sz="1200">
              <a:solidFill>
                <a:srgbClr val="898989"/>
              </a:solidFill>
            </a:endParaRPr>
          </a:p>
        </p:txBody>
      </p:sp>
      <p:sp>
        <p:nvSpPr>
          <p:cNvPr id="22" name="正方形/長方形 21">
            <a:extLst>
              <a:ext uri="{FF2B5EF4-FFF2-40B4-BE49-F238E27FC236}">
                <a16:creationId xmlns:a16="http://schemas.microsoft.com/office/drawing/2014/main" id="{DB5AFAA4-89DF-474F-A5F5-322B77BBA465}"/>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ja-JP" altLang="en-US" sz="2000" b="1" spc="200" dirty="0">
                <a:solidFill>
                  <a:schemeClr val="tx1"/>
                </a:solidFill>
                <a:latin typeface="メイリオ" panose="020B0604030504040204" pitchFamily="50" charset="-128"/>
                <a:ea typeface="メイリオ" panose="020B0604030504040204" pitchFamily="50" charset="-128"/>
              </a:rPr>
              <a:t>事前準備：検討したい事例の概要</a:t>
            </a:r>
          </a:p>
        </p:txBody>
      </p:sp>
      <p:sp>
        <p:nvSpPr>
          <p:cNvPr id="2" name="正方形/長方形 1">
            <a:extLst>
              <a:ext uri="{FF2B5EF4-FFF2-40B4-BE49-F238E27FC236}">
                <a16:creationId xmlns:a16="http://schemas.microsoft.com/office/drawing/2014/main" id="{74B87260-EAA0-3357-A8F7-249364BC7ACC}"/>
              </a:ext>
            </a:extLst>
          </p:cNvPr>
          <p:cNvSpPr/>
          <p:nvPr/>
        </p:nvSpPr>
        <p:spPr>
          <a:xfrm>
            <a:off x="4677569" y="4033305"/>
            <a:ext cx="5040000" cy="16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eaLnBrk="1" fontAlgn="auto" hangingPunct="1">
              <a:spcBef>
                <a:spcPts val="300"/>
              </a:spcBef>
              <a:spcAft>
                <a:spcPts val="0"/>
              </a:spcAft>
              <a:buFont typeface="Arial" panose="020B0604020202020204" pitchFamily="34" charset="0"/>
              <a:buChar char="•"/>
              <a:defRPr/>
            </a:pPr>
            <a:endParaRPr kumimoji="1" lang="ja-JP" altLang="en-US" sz="1050" spc="100" dirty="0">
              <a:solidFill>
                <a:schemeClr val="tx1"/>
              </a:solidFill>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05FAC299-3F92-1D13-D40F-E0FACC340FDC}"/>
              </a:ext>
            </a:extLst>
          </p:cNvPr>
          <p:cNvSpPr/>
          <p:nvPr/>
        </p:nvSpPr>
        <p:spPr>
          <a:xfrm>
            <a:off x="4676257" y="636666"/>
            <a:ext cx="5040000" cy="16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eaLnBrk="1" fontAlgn="auto" hangingPunct="1">
              <a:spcBef>
                <a:spcPts val="0"/>
              </a:spcBef>
              <a:spcAft>
                <a:spcPts val="0"/>
              </a:spcAft>
              <a:buFont typeface="Arial" panose="020B0604020202020204" pitchFamily="34" charset="0"/>
              <a:buChar char="•"/>
              <a:defRPr/>
            </a:pPr>
            <a:endParaRPr kumimoji="1" lang="en-US" altLang="ja-JP" sz="1050" spc="100" dirty="0">
              <a:solidFill>
                <a:schemeClr val="tx1"/>
              </a:solidFill>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5A23DC45-60B3-289B-4EAD-C5EDDD3C8AC5}"/>
              </a:ext>
            </a:extLst>
          </p:cNvPr>
          <p:cNvSpPr/>
          <p:nvPr/>
        </p:nvSpPr>
        <p:spPr>
          <a:xfrm>
            <a:off x="4677569" y="2336372"/>
            <a:ext cx="5040000" cy="16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eaLnBrk="1" fontAlgn="auto" hangingPunct="1">
              <a:spcBef>
                <a:spcPts val="300"/>
              </a:spcBef>
              <a:spcAft>
                <a:spcPts val="0"/>
              </a:spcAft>
              <a:buFont typeface="Arial" panose="020B0604020202020204" pitchFamily="34" charset="0"/>
              <a:buChar char="•"/>
              <a:defRPr/>
            </a:pP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pPr marL="171450" indent="-171450" eaLnBrk="1" fontAlgn="auto" hangingPunct="1">
              <a:spcBef>
                <a:spcPts val="300"/>
              </a:spcBef>
              <a:spcAft>
                <a:spcPts val="0"/>
              </a:spcAft>
              <a:buFont typeface="Arial" panose="020B0604020202020204" pitchFamily="34" charset="0"/>
              <a:buChar char="•"/>
              <a:defRPr/>
            </a:pPr>
            <a:endParaRPr kumimoji="1" lang="ja-JP" altLang="en-US" sz="1050" spc="100" dirty="0">
              <a:solidFill>
                <a:schemeClr val="tx1"/>
              </a:solidFill>
              <a:latin typeface="メイリオ" panose="020B0604030504040204" pitchFamily="50" charset="-128"/>
              <a:ea typeface="メイリオ" panose="020B0604030504040204" pitchFamily="50" charset="-128"/>
            </a:endParaRPr>
          </a:p>
        </p:txBody>
      </p:sp>
      <p:graphicFrame>
        <p:nvGraphicFramePr>
          <p:cNvPr id="6" name="表 5">
            <a:extLst>
              <a:ext uri="{FF2B5EF4-FFF2-40B4-BE49-F238E27FC236}">
                <a16:creationId xmlns:a16="http://schemas.microsoft.com/office/drawing/2014/main" id="{065CD11F-8FDC-B07B-B8C6-40BD222B60BF}"/>
              </a:ext>
            </a:extLst>
          </p:cNvPr>
          <p:cNvGraphicFramePr>
            <a:graphicFrameLocks noGrp="1"/>
          </p:cNvGraphicFramePr>
          <p:nvPr/>
        </p:nvGraphicFramePr>
        <p:xfrm>
          <a:off x="134938" y="638099"/>
          <a:ext cx="4476748" cy="922338"/>
        </p:xfrm>
        <a:graphic>
          <a:graphicData uri="http://schemas.openxmlformats.org/drawingml/2006/table">
            <a:tbl>
              <a:tblPr>
                <a:tableStyleId>{5C22544A-7EE6-4342-B048-85BDC9FD1C3A}</a:tableStyleId>
              </a:tblPr>
              <a:tblGrid>
                <a:gridCol w="230917">
                  <a:extLst>
                    <a:ext uri="{9D8B030D-6E8A-4147-A177-3AD203B41FA5}">
                      <a16:colId xmlns:a16="http://schemas.microsoft.com/office/drawing/2014/main" val="20000"/>
                    </a:ext>
                  </a:extLst>
                </a:gridCol>
                <a:gridCol w="957603">
                  <a:extLst>
                    <a:ext uri="{9D8B030D-6E8A-4147-A177-3AD203B41FA5}">
                      <a16:colId xmlns:a16="http://schemas.microsoft.com/office/drawing/2014/main" val="20001"/>
                    </a:ext>
                  </a:extLst>
                </a:gridCol>
                <a:gridCol w="822057">
                  <a:extLst>
                    <a:ext uri="{9D8B030D-6E8A-4147-A177-3AD203B41FA5}">
                      <a16:colId xmlns:a16="http://schemas.microsoft.com/office/drawing/2014/main" val="20002"/>
                    </a:ext>
                  </a:extLst>
                </a:gridCol>
                <a:gridCol w="822057">
                  <a:extLst>
                    <a:ext uri="{9D8B030D-6E8A-4147-A177-3AD203B41FA5}">
                      <a16:colId xmlns:a16="http://schemas.microsoft.com/office/drawing/2014/main" val="20003"/>
                    </a:ext>
                  </a:extLst>
                </a:gridCol>
                <a:gridCol w="822057">
                  <a:extLst>
                    <a:ext uri="{9D8B030D-6E8A-4147-A177-3AD203B41FA5}">
                      <a16:colId xmlns:a16="http://schemas.microsoft.com/office/drawing/2014/main" val="20004"/>
                    </a:ext>
                  </a:extLst>
                </a:gridCol>
                <a:gridCol w="822057">
                  <a:extLst>
                    <a:ext uri="{9D8B030D-6E8A-4147-A177-3AD203B41FA5}">
                      <a16:colId xmlns:a16="http://schemas.microsoft.com/office/drawing/2014/main" val="20005"/>
                    </a:ext>
                  </a:extLst>
                </a:gridCol>
              </a:tblGrid>
              <a:tr h="307022">
                <a:tc gridSpan="2">
                  <a:txBody>
                    <a:bodyPr/>
                    <a:lstStyle/>
                    <a:p>
                      <a:pPr algn="ctr">
                        <a:spcAft>
                          <a:spcPts val="0"/>
                        </a:spcAft>
                      </a:pPr>
                      <a:r>
                        <a:rPr lang="ja-JP" altLang="en-US" sz="1100" kern="100" dirty="0">
                          <a:effectLst/>
                          <a:latin typeface="メイリオ" panose="020B0604030504040204" pitchFamily="50" charset="-128"/>
                          <a:ea typeface="メイリオ" panose="020B0604030504040204" pitchFamily="50" charset="-128"/>
                        </a:rPr>
                        <a:t>世帯・</a:t>
                      </a:r>
                      <a:r>
                        <a:rPr lang="ja-JP" sz="1100" kern="100" dirty="0">
                          <a:effectLst/>
                          <a:latin typeface="メイリオ" panose="020B0604030504040204" pitchFamily="50" charset="-128"/>
                          <a:ea typeface="メイリオ" panose="020B0604030504040204" pitchFamily="50" charset="-128"/>
                        </a:rPr>
                        <a:t>続柄</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rPr>
                        <a:t>性別</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rPr>
                        <a:t>年齢</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rPr>
                        <a:t>職業</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rPr>
                        <a:t>収入</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07658">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07658">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solidFill>
                          <a:srgbClr val="FF000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7" name="表 6">
            <a:extLst>
              <a:ext uri="{FF2B5EF4-FFF2-40B4-BE49-F238E27FC236}">
                <a16:creationId xmlns:a16="http://schemas.microsoft.com/office/drawing/2014/main" id="{5973ABB2-0177-751E-81BE-1CC6C0217796}"/>
              </a:ext>
            </a:extLst>
          </p:cNvPr>
          <p:cNvGraphicFramePr>
            <a:graphicFrameLocks noGrp="1"/>
          </p:cNvGraphicFramePr>
          <p:nvPr/>
        </p:nvGraphicFramePr>
        <p:xfrm>
          <a:off x="134938" y="3602166"/>
          <a:ext cx="4464050" cy="3075284"/>
        </p:xfrm>
        <a:graphic>
          <a:graphicData uri="http://schemas.openxmlformats.org/drawingml/2006/table">
            <a:tbl>
              <a:tblPr firstRow="1" firstCol="1" bandRow="1">
                <a:tableStyleId>{5C22544A-7EE6-4342-B048-85BDC9FD1C3A}</a:tableStyleId>
              </a:tblPr>
              <a:tblGrid>
                <a:gridCol w="801678">
                  <a:extLst>
                    <a:ext uri="{9D8B030D-6E8A-4147-A177-3AD203B41FA5}">
                      <a16:colId xmlns:a16="http://schemas.microsoft.com/office/drawing/2014/main" val="20000"/>
                    </a:ext>
                  </a:extLst>
                </a:gridCol>
                <a:gridCol w="834382">
                  <a:extLst>
                    <a:ext uri="{9D8B030D-6E8A-4147-A177-3AD203B41FA5}">
                      <a16:colId xmlns:a16="http://schemas.microsoft.com/office/drawing/2014/main" val="20001"/>
                    </a:ext>
                  </a:extLst>
                </a:gridCol>
                <a:gridCol w="428630">
                  <a:extLst>
                    <a:ext uri="{9D8B030D-6E8A-4147-A177-3AD203B41FA5}">
                      <a16:colId xmlns:a16="http://schemas.microsoft.com/office/drawing/2014/main" val="20002"/>
                    </a:ext>
                  </a:extLst>
                </a:gridCol>
                <a:gridCol w="2399360">
                  <a:extLst>
                    <a:ext uri="{9D8B030D-6E8A-4147-A177-3AD203B41FA5}">
                      <a16:colId xmlns:a16="http://schemas.microsoft.com/office/drawing/2014/main" val="20003"/>
                    </a:ext>
                  </a:extLst>
                </a:gridCol>
              </a:tblGrid>
              <a:tr h="311405">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保護の種類</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lnSpc>
                          <a:spcPct val="150000"/>
                        </a:lnSpc>
                        <a:spcAft>
                          <a:spcPts val="0"/>
                        </a:spcAft>
                      </a:pPr>
                      <a:endParaRPr lang="ja-JP" sz="11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354700">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保護歴</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311405">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要介護度</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311405">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障害手帳</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3"/>
                  </a:ext>
                </a:extLst>
              </a:tr>
              <a:tr h="692654">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傷病</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Aft>
                          <a:spcPts val="0"/>
                        </a:spcAft>
                      </a:pPr>
                      <a:endParaRPr lang="ja-JP" altLang="en-US"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4"/>
                  </a:ext>
                </a:extLst>
              </a:tr>
              <a:tr h="299403">
                <a:tc>
                  <a:txBody>
                    <a:bodyPr/>
                    <a:lstStyle/>
                    <a:p>
                      <a:pPr algn="ctr">
                        <a:spcAft>
                          <a:spcPts val="0"/>
                        </a:spcAft>
                      </a:pPr>
                      <a:r>
                        <a:rPr lang="en-US" sz="1100" kern="100" dirty="0">
                          <a:solidFill>
                            <a:schemeClr val="tx1"/>
                          </a:solidFill>
                          <a:effectLst/>
                          <a:latin typeface="メイリオ" panose="020B0604030504040204" pitchFamily="50" charset="-128"/>
                          <a:ea typeface="メイリオ" panose="020B0604030504040204" pitchFamily="50" charset="-128"/>
                        </a:rPr>
                        <a:t>ADL</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l">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5"/>
                  </a:ext>
                </a:extLst>
              </a:tr>
              <a:tr h="482907">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資産</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just">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負債</a:t>
                      </a:r>
                      <a:endParaRPr lang="ja-JP" sz="110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11405">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収入、給付</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Bef>
                          <a:spcPts val="600"/>
                        </a:spcBef>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7"/>
                  </a:ext>
                </a:extLst>
              </a:tr>
            </a:tbl>
          </a:graphicData>
        </a:graphic>
      </p:graphicFrame>
      <p:sp>
        <p:nvSpPr>
          <p:cNvPr id="9" name="正方形/長方形 8">
            <a:extLst>
              <a:ext uri="{FF2B5EF4-FFF2-40B4-BE49-F238E27FC236}">
                <a16:creationId xmlns:a16="http://schemas.microsoft.com/office/drawing/2014/main" id="{4F41FB1C-471C-F4A2-347C-5C53EF3C11CD}"/>
              </a:ext>
            </a:extLst>
          </p:cNvPr>
          <p:cNvSpPr/>
          <p:nvPr/>
        </p:nvSpPr>
        <p:spPr>
          <a:xfrm>
            <a:off x="134938" y="1658536"/>
            <a:ext cx="4465637" cy="18653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5031E7F4-9213-6F70-C091-0EC2F030F396}"/>
              </a:ext>
            </a:extLst>
          </p:cNvPr>
          <p:cNvSpPr txBox="1"/>
          <p:nvPr/>
        </p:nvSpPr>
        <p:spPr>
          <a:xfrm>
            <a:off x="144463" y="1703312"/>
            <a:ext cx="942975" cy="160337"/>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b="1" dirty="0">
                <a:latin typeface="メイリオ" panose="020B0604030504040204" pitchFamily="50" charset="-128"/>
                <a:ea typeface="メイリオ" panose="020B0604030504040204" pitchFamily="50" charset="-128"/>
              </a:rPr>
              <a:t>【</a:t>
            </a:r>
            <a:r>
              <a:rPr kumimoji="1" lang="ja-JP" altLang="en-US" sz="1050" b="1" dirty="0">
                <a:latin typeface="メイリオ" panose="020B0604030504040204" pitchFamily="50" charset="-128"/>
                <a:ea typeface="メイリオ" panose="020B0604030504040204" pitchFamily="50" charset="-128"/>
              </a:rPr>
              <a:t>家族関係図</a:t>
            </a:r>
            <a:r>
              <a:rPr kumimoji="1" lang="en-US" altLang="ja-JP" sz="1050" b="1" dirty="0">
                <a:latin typeface="メイリオ" panose="020B0604030504040204" pitchFamily="50" charset="-128"/>
                <a:ea typeface="メイリオ" panose="020B0604030504040204" pitchFamily="50" charset="-128"/>
              </a:rPr>
              <a:t>】</a:t>
            </a:r>
            <a:endParaRPr kumimoji="1" lang="ja-JP" altLang="en-US" sz="1050" b="1"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27CA68C4-1FF2-A013-736C-4F749A14B76E}"/>
              </a:ext>
            </a:extLst>
          </p:cNvPr>
          <p:cNvSpPr txBox="1"/>
          <p:nvPr/>
        </p:nvSpPr>
        <p:spPr>
          <a:xfrm>
            <a:off x="4649435" y="671097"/>
            <a:ext cx="1032334" cy="161583"/>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b="1" spc="100" dirty="0">
                <a:latin typeface="メイリオ" panose="020B0604030504040204" pitchFamily="50" charset="-128"/>
                <a:ea typeface="メイリオ" panose="020B0604030504040204" pitchFamily="50" charset="-128"/>
              </a:rPr>
              <a:t>【</a:t>
            </a:r>
            <a:r>
              <a:rPr kumimoji="1" lang="ja-JP" altLang="en-US" sz="1050" b="1" spc="100" dirty="0">
                <a:latin typeface="メイリオ" panose="020B0604030504040204" pitchFamily="50" charset="-128"/>
                <a:ea typeface="メイリオ" panose="020B0604030504040204" pitchFamily="50" charset="-128"/>
              </a:rPr>
              <a:t>世帯の概要</a:t>
            </a:r>
            <a:r>
              <a:rPr kumimoji="1" lang="en-US" altLang="ja-JP" sz="1050" b="1" spc="100" dirty="0">
                <a:latin typeface="メイリオ" panose="020B0604030504040204" pitchFamily="50" charset="-128"/>
                <a:ea typeface="メイリオ" panose="020B0604030504040204" pitchFamily="50" charset="-128"/>
              </a:rPr>
              <a:t>】</a:t>
            </a:r>
            <a:endParaRPr kumimoji="1" lang="ja-JP" altLang="en-US" sz="1050" b="1" spc="100" dirty="0">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901AE9BA-465E-FBB0-82D6-00CEEC02E790}"/>
              </a:ext>
            </a:extLst>
          </p:cNvPr>
          <p:cNvSpPr txBox="1"/>
          <p:nvPr/>
        </p:nvSpPr>
        <p:spPr>
          <a:xfrm>
            <a:off x="4672013" y="4069195"/>
            <a:ext cx="737381" cy="161583"/>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spc="100" dirty="0">
                <a:latin typeface="メイリオ" panose="020B0604030504040204" pitchFamily="50" charset="-128"/>
                <a:ea typeface="メイリオ" panose="020B0604030504040204" pitchFamily="50" charset="-128"/>
              </a:rPr>
              <a:t>【</a:t>
            </a:r>
            <a:r>
              <a:rPr kumimoji="1" lang="ja-JP" altLang="en-US" sz="1050" b="1" spc="100" dirty="0">
                <a:latin typeface="メイリオ" panose="020B0604030504040204" pitchFamily="50" charset="-128"/>
                <a:ea typeface="メイリオ" panose="020B0604030504040204" pitchFamily="50" charset="-128"/>
              </a:rPr>
              <a:t>生活歴</a:t>
            </a:r>
            <a:r>
              <a:rPr kumimoji="1" lang="en-US" altLang="ja-JP" sz="1050" spc="100" dirty="0">
                <a:latin typeface="メイリオ" panose="020B0604030504040204" pitchFamily="50" charset="-128"/>
                <a:ea typeface="メイリオ" panose="020B0604030504040204" pitchFamily="50" charset="-128"/>
              </a:rPr>
              <a:t>】</a:t>
            </a:r>
            <a:endParaRPr kumimoji="1" lang="ja-JP" altLang="en-US" sz="1050" spc="100" dirty="0">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B0BDEF6C-7BCC-FB5C-881D-0D827C746256}"/>
              </a:ext>
            </a:extLst>
          </p:cNvPr>
          <p:cNvSpPr txBox="1"/>
          <p:nvPr/>
        </p:nvSpPr>
        <p:spPr>
          <a:xfrm>
            <a:off x="4632325" y="2372885"/>
            <a:ext cx="1917192" cy="161583"/>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b="1" spc="100" dirty="0">
                <a:latin typeface="メイリオ" panose="020B0604030504040204" pitchFamily="50" charset="-128"/>
                <a:ea typeface="メイリオ" panose="020B0604030504040204" pitchFamily="50" charset="-128"/>
              </a:rPr>
              <a:t>【</a:t>
            </a:r>
            <a:r>
              <a:rPr kumimoji="1" lang="ja-JP" altLang="en-US" sz="1050" b="1" spc="100" dirty="0">
                <a:latin typeface="メイリオ" panose="020B0604030504040204" pitchFamily="50" charset="-128"/>
                <a:ea typeface="メイリオ" panose="020B0604030504040204" pitchFamily="50" charset="-128"/>
              </a:rPr>
              <a:t>住環境・日常生活の状況</a:t>
            </a:r>
            <a:r>
              <a:rPr kumimoji="1" lang="en-US" altLang="ja-JP" sz="1050" b="1" spc="100" dirty="0">
                <a:latin typeface="メイリオ" panose="020B0604030504040204" pitchFamily="50" charset="-128"/>
                <a:ea typeface="メイリオ" panose="020B0604030504040204" pitchFamily="50" charset="-128"/>
              </a:rPr>
              <a:t>】</a:t>
            </a:r>
            <a:endParaRPr kumimoji="1" lang="ja-JP" altLang="en-US" sz="1050" b="1" spc="100" dirty="0">
              <a:latin typeface="メイリオ" panose="020B0604030504040204" pitchFamily="50" charset="-128"/>
              <a:ea typeface="メイリオ" panose="020B0604030504040204" pitchFamily="50" charset="-128"/>
            </a:endParaRPr>
          </a:p>
        </p:txBody>
      </p:sp>
      <p:sp>
        <p:nvSpPr>
          <p:cNvPr id="43" name="正方形/長方形 42">
            <a:extLst>
              <a:ext uri="{FF2B5EF4-FFF2-40B4-BE49-F238E27FC236}">
                <a16:creationId xmlns:a16="http://schemas.microsoft.com/office/drawing/2014/main" id="{5ECDC5D7-8307-DFCD-A473-B71697138C56}"/>
              </a:ext>
            </a:extLst>
          </p:cNvPr>
          <p:cNvSpPr/>
          <p:nvPr/>
        </p:nvSpPr>
        <p:spPr>
          <a:xfrm>
            <a:off x="4677569" y="5734081"/>
            <a:ext cx="5040000" cy="943696"/>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endParaRPr kumimoji="1" lang="ja-JP" altLang="en-US" sz="1050" spc="100" dirty="0">
              <a:solidFill>
                <a:schemeClr val="tx1"/>
              </a:solidFill>
              <a:latin typeface="メイリオ" panose="020B0604030504040204" pitchFamily="50" charset="-128"/>
              <a:ea typeface="メイリオ" panose="020B0604030504040204" pitchFamily="50" charset="-128"/>
            </a:endParaRPr>
          </a:p>
        </p:txBody>
      </p:sp>
      <p:sp>
        <p:nvSpPr>
          <p:cNvPr id="44" name="テキスト ボックス 43">
            <a:extLst>
              <a:ext uri="{FF2B5EF4-FFF2-40B4-BE49-F238E27FC236}">
                <a16:creationId xmlns:a16="http://schemas.microsoft.com/office/drawing/2014/main" id="{C245EED8-ED77-3694-1E5A-249BFF372188}"/>
              </a:ext>
            </a:extLst>
          </p:cNvPr>
          <p:cNvSpPr txBox="1"/>
          <p:nvPr/>
        </p:nvSpPr>
        <p:spPr>
          <a:xfrm>
            <a:off x="4743864" y="5780604"/>
            <a:ext cx="2212144" cy="161583"/>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b="1" spc="100" dirty="0">
                <a:latin typeface="メイリオ" panose="020B0604030504040204" pitchFamily="50" charset="-128"/>
                <a:ea typeface="メイリオ" panose="020B0604030504040204" pitchFamily="50" charset="-128"/>
              </a:rPr>
              <a:t>【</a:t>
            </a:r>
            <a:r>
              <a:rPr kumimoji="1" lang="ja-JP" altLang="en-US" sz="1050" b="1" spc="100" dirty="0">
                <a:latin typeface="メイリオ" panose="020B0604030504040204" pitchFamily="50" charset="-128"/>
                <a:ea typeface="メイリオ" panose="020B0604030504040204" pitchFamily="50" charset="-128"/>
              </a:rPr>
              <a:t>事例提出者が困っていること</a:t>
            </a:r>
            <a:r>
              <a:rPr kumimoji="1" lang="en-US" altLang="ja-JP" sz="1050" b="1" spc="100" dirty="0">
                <a:latin typeface="メイリオ" panose="020B0604030504040204" pitchFamily="50" charset="-128"/>
                <a:ea typeface="メイリオ" panose="020B0604030504040204" pitchFamily="50" charset="-128"/>
              </a:rPr>
              <a:t>】</a:t>
            </a:r>
            <a:endParaRPr kumimoji="1" lang="ja-JP" altLang="en-US" sz="1050" b="1" spc="1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BDF02EE-09F0-45A7-AB5D-9BFDA7F27E92}"/>
              </a:ext>
            </a:extLst>
          </p:cNvPr>
          <p:cNvSpPr/>
          <p:nvPr/>
        </p:nvSpPr>
        <p:spPr>
          <a:xfrm>
            <a:off x="1290638" y="904875"/>
            <a:ext cx="8296275" cy="682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事例を読み、どのような課題があるか考えてみましょう。</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主以外の世帯員がいれば、世帯員も含めて考えてみましょう。</a:t>
            </a:r>
          </a:p>
        </p:txBody>
      </p:sp>
      <p:sp>
        <p:nvSpPr>
          <p:cNvPr id="37892" name="スライド番号プレースホルダー 2">
            <a:extLst>
              <a:ext uri="{FF2B5EF4-FFF2-40B4-BE49-F238E27FC236}">
                <a16:creationId xmlns:a16="http://schemas.microsoft.com/office/drawing/2014/main" id="{26F956F1-FBA5-385F-B32C-06EA44C9CC8F}"/>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43</a:t>
            </a:fld>
            <a:endParaRPr lang="ja-JP" altLang="en-US" sz="1200">
              <a:solidFill>
                <a:srgbClr val="898989"/>
              </a:solidFill>
            </a:endParaRPr>
          </a:p>
        </p:txBody>
      </p:sp>
      <p:sp>
        <p:nvSpPr>
          <p:cNvPr id="3" name="正方形/長方形 2">
            <a:extLst>
              <a:ext uri="{FF2B5EF4-FFF2-40B4-BE49-F238E27FC236}">
                <a16:creationId xmlns:a16="http://schemas.microsoft.com/office/drawing/2014/main" id="{A799D17A-5C29-4E31-81F0-0A83CABB4C72}"/>
              </a:ext>
            </a:extLst>
          </p:cNvPr>
          <p:cNvSpPr/>
          <p:nvPr/>
        </p:nvSpPr>
        <p:spPr>
          <a:xfrm>
            <a:off x="376238" y="1664496"/>
            <a:ext cx="9210675" cy="412532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kumimoji="1" lang="ja-JP" altLang="en-US"/>
          </a:p>
        </p:txBody>
      </p:sp>
      <p:sp>
        <p:nvSpPr>
          <p:cNvPr id="17" name="正方形/長方形 16">
            <a:extLst>
              <a:ext uri="{FF2B5EF4-FFF2-40B4-BE49-F238E27FC236}">
                <a16:creationId xmlns:a16="http://schemas.microsoft.com/office/drawing/2014/main" id="{40FEFC0D-0EC1-4D85-92E9-385FCD1A76A1}"/>
              </a:ext>
            </a:extLst>
          </p:cNvPr>
          <p:cNvSpPr/>
          <p:nvPr/>
        </p:nvSpPr>
        <p:spPr>
          <a:xfrm>
            <a:off x="3848986" y="6371434"/>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sp>
        <p:nvSpPr>
          <p:cNvPr id="2" name="正方形/長方形 1">
            <a:extLst>
              <a:ext uri="{FF2B5EF4-FFF2-40B4-BE49-F238E27FC236}">
                <a16:creationId xmlns:a16="http://schemas.microsoft.com/office/drawing/2014/main" id="{8C155D66-016D-4FB7-92FA-DA3907039122}"/>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STEP1</a:t>
            </a:r>
            <a:r>
              <a:rPr kumimoji="1" lang="ja-JP" altLang="en-US" sz="2000" b="1" spc="200" dirty="0">
                <a:solidFill>
                  <a:schemeClr val="tx1"/>
                </a:solidFill>
                <a:latin typeface="メイリオ" panose="020B0604030504040204" pitchFamily="50" charset="-128"/>
                <a:ea typeface="メイリオ" panose="020B0604030504040204" pitchFamily="50" charset="-128"/>
              </a:rPr>
              <a:t>：主の課題を分析する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pic>
        <p:nvPicPr>
          <p:cNvPr id="5" name="図 4" descr="黒い背景と白い文字のロゴ&#10;&#10;AI によって生成されたコンテンツは間違っている可能性があります。">
            <a:extLst>
              <a:ext uri="{FF2B5EF4-FFF2-40B4-BE49-F238E27FC236}">
                <a16:creationId xmlns:a16="http://schemas.microsoft.com/office/drawing/2014/main" id="{0EF7EF62-EB28-1478-7B60-82A0C0C9D5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087" y="644103"/>
            <a:ext cx="1020393" cy="1020393"/>
          </a:xfrm>
          <a:prstGeom prst="rect">
            <a:avLst/>
          </a:prstGeom>
        </p:spPr>
      </p:pic>
      <p:pic>
        <p:nvPicPr>
          <p:cNvPr id="9" name="図 8" descr="レゴ が含まれている画像&#10;&#10;AI によって生成されたコンテンツは間違っている可能性があります。">
            <a:extLst>
              <a:ext uri="{FF2B5EF4-FFF2-40B4-BE49-F238E27FC236}">
                <a16:creationId xmlns:a16="http://schemas.microsoft.com/office/drawing/2014/main" id="{7CF62DA4-217E-A97F-9F80-A71B9F800C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6574" y="5789818"/>
            <a:ext cx="1163232" cy="1163232"/>
          </a:xfrm>
          <a:prstGeom prst="rect">
            <a:avLst/>
          </a:prstGeom>
        </p:spPr>
      </p:pic>
      <p:sp>
        <p:nvSpPr>
          <p:cNvPr id="10" name="吹き出し: 角を丸めた四角形 9">
            <a:extLst>
              <a:ext uri="{FF2B5EF4-FFF2-40B4-BE49-F238E27FC236}">
                <a16:creationId xmlns:a16="http://schemas.microsoft.com/office/drawing/2014/main" id="{B4DE6F2E-F423-654E-12D6-0E460644DEF8}"/>
              </a:ext>
            </a:extLst>
          </p:cNvPr>
          <p:cNvSpPr/>
          <p:nvPr/>
        </p:nvSpPr>
        <p:spPr>
          <a:xfrm>
            <a:off x="7389628" y="1572384"/>
            <a:ext cx="2360014" cy="631675"/>
          </a:xfrm>
          <a:prstGeom prst="wedgeRoundRectCallout">
            <a:avLst>
              <a:gd name="adj1" fmla="val -64954"/>
              <a:gd name="adj2" fmla="val 50717"/>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a:t>
            </a:r>
            <a:r>
              <a:rPr kumimoji="1" lang="en-US" altLang="ja-JP" sz="1200" spc="100" dirty="0">
                <a:solidFill>
                  <a:schemeClr val="tx1"/>
                </a:solidFill>
                <a:latin typeface="メイリオ" panose="020B0604030504040204" pitchFamily="50" charset="-128"/>
                <a:ea typeface="メイリオ" panose="020B0604030504040204" pitchFamily="50" charset="-128"/>
              </a:rPr>
              <a:t>3</a:t>
            </a:r>
            <a:r>
              <a:rPr kumimoji="1" lang="ja-JP" altLang="en-US" sz="1200" spc="100" dirty="0">
                <a:solidFill>
                  <a:schemeClr val="tx1"/>
                </a:solidFill>
                <a:latin typeface="メイリオ" panose="020B0604030504040204" pitchFamily="50" charset="-128"/>
                <a:ea typeface="メイリオ" panose="020B0604030504040204" pitchFamily="50" charset="-128"/>
              </a:rPr>
              <a:t>つの自立」の観点から</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考えてみることも有効です</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14767-1956-D1C4-35A7-0A1F65F0E130}"/>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450B2E36-C202-150F-9583-C88B7D3A63D8}"/>
              </a:ext>
            </a:extLst>
          </p:cNvPr>
          <p:cNvSpPr/>
          <p:nvPr/>
        </p:nvSpPr>
        <p:spPr>
          <a:xfrm>
            <a:off x="1290638" y="912437"/>
            <a:ext cx="829627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主のストレングスを挙げてみましょう。</a:t>
            </a:r>
          </a:p>
        </p:txBody>
      </p:sp>
      <p:sp>
        <p:nvSpPr>
          <p:cNvPr id="37892" name="スライド番号プレースホルダー 2">
            <a:extLst>
              <a:ext uri="{FF2B5EF4-FFF2-40B4-BE49-F238E27FC236}">
                <a16:creationId xmlns:a16="http://schemas.microsoft.com/office/drawing/2014/main" id="{2F4FBCC2-CC33-B28A-297A-361D535DEE13}"/>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44</a:t>
            </a:fld>
            <a:endParaRPr lang="ja-JP" altLang="en-US" sz="1200">
              <a:solidFill>
                <a:srgbClr val="898989"/>
              </a:solidFill>
            </a:endParaRPr>
          </a:p>
        </p:txBody>
      </p:sp>
      <p:sp>
        <p:nvSpPr>
          <p:cNvPr id="2" name="正方形/長方形 1">
            <a:extLst>
              <a:ext uri="{FF2B5EF4-FFF2-40B4-BE49-F238E27FC236}">
                <a16:creationId xmlns:a16="http://schemas.microsoft.com/office/drawing/2014/main" id="{B0B78DD4-93EB-836D-D050-F3A32E335A06}"/>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STEP2</a:t>
            </a:r>
            <a:r>
              <a:rPr kumimoji="1" lang="ja-JP" altLang="en-US" sz="2000" b="1" spc="200" dirty="0">
                <a:solidFill>
                  <a:schemeClr val="tx1"/>
                </a:solidFill>
                <a:latin typeface="メイリオ" panose="020B0604030504040204" pitchFamily="50" charset="-128"/>
                <a:ea typeface="メイリオ" panose="020B0604030504040204" pitchFamily="50" charset="-128"/>
              </a:rPr>
              <a:t>：主のストレングスを考える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pic>
        <p:nvPicPr>
          <p:cNvPr id="9" name="図 8" descr="レゴ が含まれている画像&#10;&#10;AI によって生成されたコンテンツは間違っている可能性があります。">
            <a:extLst>
              <a:ext uri="{FF2B5EF4-FFF2-40B4-BE49-F238E27FC236}">
                <a16:creationId xmlns:a16="http://schemas.microsoft.com/office/drawing/2014/main" id="{49A5C479-C895-B1DC-31C2-96BBEC300A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6574" y="5789818"/>
            <a:ext cx="1163232" cy="1163232"/>
          </a:xfrm>
          <a:prstGeom prst="rect">
            <a:avLst/>
          </a:prstGeom>
        </p:spPr>
      </p:pic>
      <p:graphicFrame>
        <p:nvGraphicFramePr>
          <p:cNvPr id="4" name="表 3">
            <a:extLst>
              <a:ext uri="{FF2B5EF4-FFF2-40B4-BE49-F238E27FC236}">
                <a16:creationId xmlns:a16="http://schemas.microsoft.com/office/drawing/2014/main" id="{4055F219-3ADD-E0D2-410C-7A73C7411C4E}"/>
              </a:ext>
            </a:extLst>
          </p:cNvPr>
          <p:cNvGraphicFramePr>
            <a:graphicFrameLocks noGrp="1"/>
          </p:cNvGraphicFramePr>
          <p:nvPr/>
        </p:nvGraphicFramePr>
        <p:xfrm>
          <a:off x="250824" y="1664496"/>
          <a:ext cx="9404352" cy="4282819"/>
        </p:xfrm>
        <a:graphic>
          <a:graphicData uri="http://schemas.openxmlformats.org/drawingml/2006/table">
            <a:tbl>
              <a:tblPr firstRow="1" bandRow="1">
                <a:tableStyleId>{5C22544A-7EE6-4342-B048-85BDC9FD1C3A}</a:tableStyleId>
              </a:tblPr>
              <a:tblGrid>
                <a:gridCol w="2351088">
                  <a:extLst>
                    <a:ext uri="{9D8B030D-6E8A-4147-A177-3AD203B41FA5}">
                      <a16:colId xmlns:a16="http://schemas.microsoft.com/office/drawing/2014/main" val="20000"/>
                    </a:ext>
                  </a:extLst>
                </a:gridCol>
                <a:gridCol w="2351088">
                  <a:extLst>
                    <a:ext uri="{9D8B030D-6E8A-4147-A177-3AD203B41FA5}">
                      <a16:colId xmlns:a16="http://schemas.microsoft.com/office/drawing/2014/main" val="20001"/>
                    </a:ext>
                  </a:extLst>
                </a:gridCol>
                <a:gridCol w="2351088">
                  <a:extLst>
                    <a:ext uri="{9D8B030D-6E8A-4147-A177-3AD203B41FA5}">
                      <a16:colId xmlns:a16="http://schemas.microsoft.com/office/drawing/2014/main" val="20002"/>
                    </a:ext>
                  </a:extLst>
                </a:gridCol>
                <a:gridCol w="2351088">
                  <a:extLst>
                    <a:ext uri="{9D8B030D-6E8A-4147-A177-3AD203B41FA5}">
                      <a16:colId xmlns:a16="http://schemas.microsoft.com/office/drawing/2014/main" val="20003"/>
                    </a:ext>
                  </a:extLst>
                </a:gridCol>
              </a:tblGrid>
              <a:tr h="437608">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①性質・性格</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②技能・才能</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③環境</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④関心・願望</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845211">
                <a:tc>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7" name="正方形/長方形 6">
            <a:extLst>
              <a:ext uri="{FF2B5EF4-FFF2-40B4-BE49-F238E27FC236}">
                <a16:creationId xmlns:a16="http://schemas.microsoft.com/office/drawing/2014/main" id="{84EC8EA6-D2E7-0C1F-CD9F-A58A7A8EDF06}"/>
              </a:ext>
            </a:extLst>
          </p:cNvPr>
          <p:cNvSpPr/>
          <p:nvPr/>
        </p:nvSpPr>
        <p:spPr>
          <a:xfrm>
            <a:off x="3848986" y="6371434"/>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pic>
        <p:nvPicPr>
          <p:cNvPr id="10" name="図 9" descr="黒い背景と白い文字のロゴ&#10;&#10;AI によって生成されたコンテンツは間違っている可能性があります。">
            <a:extLst>
              <a:ext uri="{FF2B5EF4-FFF2-40B4-BE49-F238E27FC236}">
                <a16:creationId xmlns:a16="http://schemas.microsoft.com/office/drawing/2014/main" id="{BCCF5C0E-8E53-71DA-0B8C-B76DD3B837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087" y="644103"/>
            <a:ext cx="1020393" cy="1020393"/>
          </a:xfrm>
          <a:prstGeom prst="rect">
            <a:avLst/>
          </a:prstGeom>
        </p:spPr>
      </p:pic>
    </p:spTree>
    <p:extLst>
      <p:ext uri="{BB962C8B-B14F-4D97-AF65-F5344CB8AC3E}">
        <p14:creationId xmlns:p14="http://schemas.microsoft.com/office/powerpoint/2010/main" val="20133409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CE358-7CCE-4021-E9AB-FC2275BC3D19}"/>
            </a:ext>
          </a:extLst>
        </p:cNvPr>
        <p:cNvGrpSpPr/>
        <p:nvPr/>
      </p:nvGrpSpPr>
      <p:grpSpPr>
        <a:xfrm>
          <a:off x="0" y="0"/>
          <a:ext cx="0" cy="0"/>
          <a:chOff x="0" y="0"/>
          <a:chExt cx="0" cy="0"/>
        </a:xfrm>
      </p:grpSpPr>
      <p:sp>
        <p:nvSpPr>
          <p:cNvPr id="7" name="スライド番号プレースホルダー 2">
            <a:extLst>
              <a:ext uri="{FF2B5EF4-FFF2-40B4-BE49-F238E27FC236}">
                <a16:creationId xmlns:a16="http://schemas.microsoft.com/office/drawing/2014/main" id="{E63EFA19-4E67-3E36-CF62-118BC6F43D5F}"/>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43F488-88EE-4C71-84A0-E416DD984136}" type="slidenum">
              <a:rPr lang="ja-JP" altLang="en-US">
                <a:solidFill>
                  <a:srgbClr val="898989"/>
                </a:solidFill>
              </a:rPr>
              <a:pPr/>
              <a:t>45</a:t>
            </a:fld>
            <a:endParaRPr lang="ja-JP" altLang="en-US">
              <a:solidFill>
                <a:srgbClr val="898989"/>
              </a:solidFill>
            </a:endParaRPr>
          </a:p>
        </p:txBody>
      </p:sp>
      <p:sp>
        <p:nvSpPr>
          <p:cNvPr id="3" name="正方形/長方形 2">
            <a:extLst>
              <a:ext uri="{FF2B5EF4-FFF2-40B4-BE49-F238E27FC236}">
                <a16:creationId xmlns:a16="http://schemas.microsoft.com/office/drawing/2014/main" id="{83F568C2-0EB8-11A0-6C57-65B662528653}"/>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STEP3</a:t>
            </a:r>
            <a:r>
              <a:rPr kumimoji="1" lang="ja-JP" altLang="en-US" sz="2000" b="1" spc="200" dirty="0">
                <a:solidFill>
                  <a:schemeClr val="tx1"/>
                </a:solidFill>
                <a:latin typeface="メイリオ" panose="020B0604030504040204" pitchFamily="50" charset="-128"/>
                <a:ea typeface="メイリオ" panose="020B0604030504040204" pitchFamily="50" charset="-128"/>
              </a:rPr>
              <a:t>：主の課題の背景にあるものを考える～氷山モデル～</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
        <p:nvSpPr>
          <p:cNvPr id="4" name="四角形: 角を丸くする 3">
            <a:extLst>
              <a:ext uri="{FF2B5EF4-FFF2-40B4-BE49-F238E27FC236}">
                <a16:creationId xmlns:a16="http://schemas.microsoft.com/office/drawing/2014/main" id="{BE162435-7E33-8A49-778E-17AE0387E9EF}"/>
              </a:ext>
            </a:extLst>
          </p:cNvPr>
          <p:cNvSpPr/>
          <p:nvPr/>
        </p:nvSpPr>
        <p:spPr>
          <a:xfrm>
            <a:off x="0" y="6687940"/>
            <a:ext cx="7872389" cy="170259"/>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tIns="0" bIns="0" anchor="ctr">
            <a:spAutoFit/>
          </a:bodyPr>
          <a:lstStyle/>
          <a:p>
            <a:pPr eaLnBrk="1" fontAlgn="auto" hangingPunct="1">
              <a:spcBef>
                <a:spcPts val="0"/>
              </a:spcBef>
              <a:spcAft>
                <a:spcPts val="0"/>
              </a:spcAft>
              <a:defRPr/>
            </a:pPr>
            <a:r>
              <a:rPr kumimoji="1" lang="ja-JP" altLang="en-US" sz="1000" spc="100" dirty="0">
                <a:solidFill>
                  <a:schemeClr val="tx1"/>
                </a:solidFill>
                <a:latin typeface="メイリオ" panose="020B0604030504040204" pitchFamily="50" charset="-128"/>
                <a:ea typeface="メイリオ" panose="020B0604030504040204" pitchFamily="50" charset="-128"/>
              </a:rPr>
              <a:t>出典：社会的包摂サポートセンター編</a:t>
            </a:r>
            <a:r>
              <a:rPr kumimoji="1" lang="en-US" altLang="ja-JP" sz="1000" spc="100" dirty="0">
                <a:solidFill>
                  <a:schemeClr val="tx1"/>
                </a:solidFill>
                <a:latin typeface="メイリオ" panose="020B0604030504040204" pitchFamily="50" charset="-128"/>
                <a:ea typeface="メイリオ" panose="020B0604030504040204" pitchFamily="50" charset="-128"/>
              </a:rPr>
              <a:t>『</a:t>
            </a:r>
            <a:r>
              <a:rPr kumimoji="1" lang="ja-JP" altLang="en-US" sz="1000" spc="100" dirty="0">
                <a:solidFill>
                  <a:schemeClr val="tx1"/>
                </a:solidFill>
                <a:latin typeface="メイリオ" panose="020B0604030504040204" pitchFamily="50" charset="-128"/>
                <a:ea typeface="メイリオ" panose="020B0604030504040204" pitchFamily="50" charset="-128"/>
              </a:rPr>
              <a:t>相談支援員必携 事例で見る生活困窮者</a:t>
            </a:r>
            <a:r>
              <a:rPr kumimoji="1" lang="en-US" altLang="ja-JP" sz="1000" spc="100" dirty="0">
                <a:solidFill>
                  <a:schemeClr val="tx1"/>
                </a:solidFill>
                <a:latin typeface="メイリオ" panose="020B0604030504040204" pitchFamily="50" charset="-128"/>
                <a:ea typeface="メイリオ" panose="020B0604030504040204" pitchFamily="50" charset="-128"/>
              </a:rPr>
              <a:t>』,</a:t>
            </a:r>
            <a:r>
              <a:rPr kumimoji="1" lang="ja-JP" altLang="en-US" sz="1000" spc="100" dirty="0">
                <a:solidFill>
                  <a:schemeClr val="tx1"/>
                </a:solidFill>
                <a:latin typeface="メイリオ" panose="020B0604030504040204" pitchFamily="50" charset="-128"/>
                <a:ea typeface="メイリオ" panose="020B0604030504040204" pitchFamily="50" charset="-128"/>
              </a:rPr>
              <a:t>中央法規出版</a:t>
            </a:r>
            <a:r>
              <a:rPr kumimoji="1" lang="en-US" altLang="ja-JP" sz="1000" spc="100" dirty="0">
                <a:solidFill>
                  <a:schemeClr val="tx1"/>
                </a:solidFill>
                <a:latin typeface="メイリオ" panose="020B0604030504040204" pitchFamily="50" charset="-128"/>
                <a:ea typeface="メイリオ" panose="020B0604030504040204" pitchFamily="50" charset="-128"/>
              </a:rPr>
              <a:t>,2015</a:t>
            </a:r>
            <a:r>
              <a:rPr kumimoji="1" lang="ja-JP" altLang="en-US" sz="1000" spc="100" dirty="0">
                <a:solidFill>
                  <a:schemeClr val="tx1"/>
                </a:solidFill>
                <a:latin typeface="メイリオ" panose="020B0604030504040204" pitchFamily="50" charset="-128"/>
                <a:ea typeface="メイリオ" panose="020B0604030504040204" pitchFamily="50" charset="-128"/>
              </a:rPr>
              <a:t>年</a:t>
            </a:r>
            <a:r>
              <a:rPr kumimoji="1" lang="en-US" altLang="ja-JP" sz="1000" spc="100" dirty="0">
                <a:solidFill>
                  <a:schemeClr val="tx1"/>
                </a:solidFill>
                <a:latin typeface="メイリオ" panose="020B0604030504040204" pitchFamily="50" charset="-128"/>
                <a:ea typeface="メイリオ" panose="020B0604030504040204" pitchFamily="50" charset="-128"/>
              </a:rPr>
              <a:t>,p4</a:t>
            </a:r>
            <a:r>
              <a:rPr kumimoji="1" lang="ja-JP" altLang="en-US" sz="1000" spc="100" dirty="0">
                <a:solidFill>
                  <a:schemeClr val="tx1"/>
                </a:solidFill>
                <a:latin typeface="メイリオ" panose="020B0604030504040204" pitchFamily="50" charset="-128"/>
                <a:ea typeface="メイリオ" panose="020B0604030504040204" pitchFamily="50" charset="-128"/>
              </a:rPr>
              <a:t>をもとに作成</a:t>
            </a:r>
          </a:p>
        </p:txBody>
      </p:sp>
      <p:sp>
        <p:nvSpPr>
          <p:cNvPr id="2" name="フリーフォーム: 図形 1">
            <a:extLst>
              <a:ext uri="{FF2B5EF4-FFF2-40B4-BE49-F238E27FC236}">
                <a16:creationId xmlns:a16="http://schemas.microsoft.com/office/drawing/2014/main" id="{97C3AFF2-AFB5-9F98-411C-FF4588645E33}"/>
              </a:ext>
            </a:extLst>
          </p:cNvPr>
          <p:cNvSpPr/>
          <p:nvPr/>
        </p:nvSpPr>
        <p:spPr>
          <a:xfrm>
            <a:off x="765289" y="1605075"/>
            <a:ext cx="3559611" cy="4614971"/>
          </a:xfrm>
          <a:custGeom>
            <a:avLst/>
            <a:gdLst>
              <a:gd name="connsiteX0" fmla="*/ 1463040 w 3759200"/>
              <a:gd name="connsiteY0" fmla="*/ 0 h 4053840"/>
              <a:gd name="connsiteX1" fmla="*/ 1463040 w 3759200"/>
              <a:gd name="connsiteY1" fmla="*/ 0 h 4053840"/>
              <a:gd name="connsiteX2" fmla="*/ 1351280 w 3759200"/>
              <a:gd name="connsiteY2" fmla="*/ 40640 h 4053840"/>
              <a:gd name="connsiteX3" fmla="*/ 1290320 w 3759200"/>
              <a:gd name="connsiteY3" fmla="*/ 81280 h 4053840"/>
              <a:gd name="connsiteX4" fmla="*/ 1219200 w 3759200"/>
              <a:gd name="connsiteY4" fmla="*/ 121920 h 4053840"/>
              <a:gd name="connsiteX5" fmla="*/ 1168400 w 3759200"/>
              <a:gd name="connsiteY5" fmla="*/ 132080 h 4053840"/>
              <a:gd name="connsiteX6" fmla="*/ 1076960 w 3759200"/>
              <a:gd name="connsiteY6" fmla="*/ 213360 h 4053840"/>
              <a:gd name="connsiteX7" fmla="*/ 1005840 w 3759200"/>
              <a:gd name="connsiteY7" fmla="*/ 233680 h 4053840"/>
              <a:gd name="connsiteX8" fmla="*/ 975360 w 3759200"/>
              <a:gd name="connsiteY8" fmla="*/ 254000 h 4053840"/>
              <a:gd name="connsiteX9" fmla="*/ 944880 w 3759200"/>
              <a:gd name="connsiteY9" fmla="*/ 264160 h 4053840"/>
              <a:gd name="connsiteX10" fmla="*/ 883920 w 3759200"/>
              <a:gd name="connsiteY10" fmla="*/ 304800 h 4053840"/>
              <a:gd name="connsiteX11" fmla="*/ 853440 w 3759200"/>
              <a:gd name="connsiteY11" fmla="*/ 325120 h 4053840"/>
              <a:gd name="connsiteX12" fmla="*/ 822960 w 3759200"/>
              <a:gd name="connsiteY12" fmla="*/ 355600 h 4053840"/>
              <a:gd name="connsiteX13" fmla="*/ 782320 w 3759200"/>
              <a:gd name="connsiteY13" fmla="*/ 386080 h 4053840"/>
              <a:gd name="connsiteX14" fmla="*/ 701040 w 3759200"/>
              <a:gd name="connsiteY14" fmla="*/ 406400 h 4053840"/>
              <a:gd name="connsiteX15" fmla="*/ 680720 w 3759200"/>
              <a:gd name="connsiteY15" fmla="*/ 436880 h 4053840"/>
              <a:gd name="connsiteX16" fmla="*/ 650240 w 3759200"/>
              <a:gd name="connsiteY16" fmla="*/ 447040 h 4053840"/>
              <a:gd name="connsiteX17" fmla="*/ 579120 w 3759200"/>
              <a:gd name="connsiteY17" fmla="*/ 477520 h 4053840"/>
              <a:gd name="connsiteX18" fmla="*/ 518160 w 3759200"/>
              <a:gd name="connsiteY18" fmla="*/ 528320 h 4053840"/>
              <a:gd name="connsiteX19" fmla="*/ 487680 w 3759200"/>
              <a:gd name="connsiteY19" fmla="*/ 558800 h 4053840"/>
              <a:gd name="connsiteX20" fmla="*/ 467360 w 3759200"/>
              <a:gd name="connsiteY20" fmla="*/ 589280 h 4053840"/>
              <a:gd name="connsiteX21" fmla="*/ 426720 w 3759200"/>
              <a:gd name="connsiteY21" fmla="*/ 599440 h 4053840"/>
              <a:gd name="connsiteX22" fmla="*/ 365760 w 3759200"/>
              <a:gd name="connsiteY22" fmla="*/ 650240 h 4053840"/>
              <a:gd name="connsiteX23" fmla="*/ 274320 w 3759200"/>
              <a:gd name="connsiteY23" fmla="*/ 701040 h 4053840"/>
              <a:gd name="connsiteX24" fmla="*/ 264160 w 3759200"/>
              <a:gd name="connsiteY24" fmla="*/ 894080 h 4053840"/>
              <a:gd name="connsiteX25" fmla="*/ 243840 w 3759200"/>
              <a:gd name="connsiteY25" fmla="*/ 934720 h 4053840"/>
              <a:gd name="connsiteX26" fmla="*/ 233680 w 3759200"/>
              <a:gd name="connsiteY26" fmla="*/ 965200 h 4053840"/>
              <a:gd name="connsiteX27" fmla="*/ 213360 w 3759200"/>
              <a:gd name="connsiteY27" fmla="*/ 1076960 h 4053840"/>
              <a:gd name="connsiteX28" fmla="*/ 203200 w 3759200"/>
              <a:gd name="connsiteY28" fmla="*/ 1107440 h 4053840"/>
              <a:gd name="connsiteX29" fmla="*/ 193040 w 3759200"/>
              <a:gd name="connsiteY29" fmla="*/ 1148080 h 4053840"/>
              <a:gd name="connsiteX30" fmla="*/ 182880 w 3759200"/>
              <a:gd name="connsiteY30" fmla="*/ 1239520 h 4053840"/>
              <a:gd name="connsiteX31" fmla="*/ 172720 w 3759200"/>
              <a:gd name="connsiteY31" fmla="*/ 1280160 h 4053840"/>
              <a:gd name="connsiteX32" fmla="*/ 152400 w 3759200"/>
              <a:gd name="connsiteY32" fmla="*/ 1361440 h 4053840"/>
              <a:gd name="connsiteX33" fmla="*/ 132080 w 3759200"/>
              <a:gd name="connsiteY33" fmla="*/ 1534160 h 4053840"/>
              <a:gd name="connsiteX34" fmla="*/ 111760 w 3759200"/>
              <a:gd name="connsiteY34" fmla="*/ 1564640 h 4053840"/>
              <a:gd name="connsiteX35" fmla="*/ 101600 w 3759200"/>
              <a:gd name="connsiteY35" fmla="*/ 1635760 h 4053840"/>
              <a:gd name="connsiteX36" fmla="*/ 71120 w 3759200"/>
              <a:gd name="connsiteY36" fmla="*/ 1666240 h 4053840"/>
              <a:gd name="connsiteX37" fmla="*/ 60960 w 3759200"/>
              <a:gd name="connsiteY37" fmla="*/ 1757680 h 4053840"/>
              <a:gd name="connsiteX38" fmla="*/ 50800 w 3759200"/>
              <a:gd name="connsiteY38" fmla="*/ 1788160 h 4053840"/>
              <a:gd name="connsiteX39" fmla="*/ 40640 w 3759200"/>
              <a:gd name="connsiteY39" fmla="*/ 1869440 h 4053840"/>
              <a:gd name="connsiteX40" fmla="*/ 20320 w 3759200"/>
              <a:gd name="connsiteY40" fmla="*/ 1899920 h 4053840"/>
              <a:gd name="connsiteX41" fmla="*/ 10160 w 3759200"/>
              <a:gd name="connsiteY41" fmla="*/ 2021840 h 4053840"/>
              <a:gd name="connsiteX42" fmla="*/ 0 w 3759200"/>
              <a:gd name="connsiteY42" fmla="*/ 2072640 h 4053840"/>
              <a:gd name="connsiteX43" fmla="*/ 10160 w 3759200"/>
              <a:gd name="connsiteY43" fmla="*/ 2316480 h 4053840"/>
              <a:gd name="connsiteX44" fmla="*/ 40640 w 3759200"/>
              <a:gd name="connsiteY44" fmla="*/ 2367280 h 4053840"/>
              <a:gd name="connsiteX45" fmla="*/ 60960 w 3759200"/>
              <a:gd name="connsiteY45" fmla="*/ 2448560 h 4053840"/>
              <a:gd name="connsiteX46" fmla="*/ 81280 w 3759200"/>
              <a:gd name="connsiteY46" fmla="*/ 2489200 h 4053840"/>
              <a:gd name="connsiteX47" fmla="*/ 71120 w 3759200"/>
              <a:gd name="connsiteY47" fmla="*/ 2844800 h 4053840"/>
              <a:gd name="connsiteX48" fmla="*/ 91440 w 3759200"/>
              <a:gd name="connsiteY48" fmla="*/ 2997200 h 4053840"/>
              <a:gd name="connsiteX49" fmla="*/ 101600 w 3759200"/>
              <a:gd name="connsiteY49" fmla="*/ 3027680 h 4053840"/>
              <a:gd name="connsiteX50" fmla="*/ 132080 w 3759200"/>
              <a:gd name="connsiteY50" fmla="*/ 3058160 h 4053840"/>
              <a:gd name="connsiteX51" fmla="*/ 142240 w 3759200"/>
              <a:gd name="connsiteY51" fmla="*/ 3108960 h 4053840"/>
              <a:gd name="connsiteX52" fmla="*/ 162560 w 3759200"/>
              <a:gd name="connsiteY52" fmla="*/ 3139440 h 4053840"/>
              <a:gd name="connsiteX53" fmla="*/ 182880 w 3759200"/>
              <a:gd name="connsiteY53" fmla="*/ 3230880 h 4053840"/>
              <a:gd name="connsiteX54" fmla="*/ 203200 w 3759200"/>
              <a:gd name="connsiteY54" fmla="*/ 3261360 h 4053840"/>
              <a:gd name="connsiteX55" fmla="*/ 223520 w 3759200"/>
              <a:gd name="connsiteY55" fmla="*/ 3312160 h 4053840"/>
              <a:gd name="connsiteX56" fmla="*/ 284480 w 3759200"/>
              <a:gd name="connsiteY56" fmla="*/ 3362960 h 4053840"/>
              <a:gd name="connsiteX57" fmla="*/ 335280 w 3759200"/>
              <a:gd name="connsiteY57" fmla="*/ 3413760 h 4053840"/>
              <a:gd name="connsiteX58" fmla="*/ 396240 w 3759200"/>
              <a:gd name="connsiteY58" fmla="*/ 3454400 h 4053840"/>
              <a:gd name="connsiteX59" fmla="*/ 457200 w 3759200"/>
              <a:gd name="connsiteY59" fmla="*/ 3495040 h 4053840"/>
              <a:gd name="connsiteX60" fmla="*/ 497840 w 3759200"/>
              <a:gd name="connsiteY60" fmla="*/ 3525520 h 4053840"/>
              <a:gd name="connsiteX61" fmla="*/ 538480 w 3759200"/>
              <a:gd name="connsiteY61" fmla="*/ 3545840 h 4053840"/>
              <a:gd name="connsiteX62" fmla="*/ 599440 w 3759200"/>
              <a:gd name="connsiteY62" fmla="*/ 3586480 h 4053840"/>
              <a:gd name="connsiteX63" fmla="*/ 670560 w 3759200"/>
              <a:gd name="connsiteY63" fmla="*/ 3677920 h 4053840"/>
              <a:gd name="connsiteX64" fmla="*/ 690880 w 3759200"/>
              <a:gd name="connsiteY64" fmla="*/ 3708400 h 4053840"/>
              <a:gd name="connsiteX65" fmla="*/ 751840 w 3759200"/>
              <a:gd name="connsiteY65" fmla="*/ 3769360 h 4053840"/>
              <a:gd name="connsiteX66" fmla="*/ 782320 w 3759200"/>
              <a:gd name="connsiteY66" fmla="*/ 3779520 h 4053840"/>
              <a:gd name="connsiteX67" fmla="*/ 843280 w 3759200"/>
              <a:gd name="connsiteY67" fmla="*/ 3820160 h 4053840"/>
              <a:gd name="connsiteX68" fmla="*/ 863600 w 3759200"/>
              <a:gd name="connsiteY68" fmla="*/ 3850640 h 4053840"/>
              <a:gd name="connsiteX69" fmla="*/ 894080 w 3759200"/>
              <a:gd name="connsiteY69" fmla="*/ 3860800 h 4053840"/>
              <a:gd name="connsiteX70" fmla="*/ 924560 w 3759200"/>
              <a:gd name="connsiteY70" fmla="*/ 3881120 h 4053840"/>
              <a:gd name="connsiteX71" fmla="*/ 995680 w 3759200"/>
              <a:gd name="connsiteY71" fmla="*/ 3911600 h 4053840"/>
              <a:gd name="connsiteX72" fmla="*/ 1168400 w 3759200"/>
              <a:gd name="connsiteY72" fmla="*/ 3942080 h 4053840"/>
              <a:gd name="connsiteX73" fmla="*/ 1219200 w 3759200"/>
              <a:gd name="connsiteY73" fmla="*/ 3952240 h 4053840"/>
              <a:gd name="connsiteX74" fmla="*/ 1259840 w 3759200"/>
              <a:gd name="connsiteY74" fmla="*/ 3962400 h 4053840"/>
              <a:gd name="connsiteX75" fmla="*/ 1503680 w 3759200"/>
              <a:gd name="connsiteY75" fmla="*/ 3972560 h 4053840"/>
              <a:gd name="connsiteX76" fmla="*/ 1564640 w 3759200"/>
              <a:gd name="connsiteY76" fmla="*/ 3992880 h 4053840"/>
              <a:gd name="connsiteX77" fmla="*/ 1808480 w 3759200"/>
              <a:gd name="connsiteY77" fmla="*/ 4013200 h 4053840"/>
              <a:gd name="connsiteX78" fmla="*/ 1899920 w 3759200"/>
              <a:gd name="connsiteY78" fmla="*/ 4033520 h 4053840"/>
              <a:gd name="connsiteX79" fmla="*/ 2164080 w 3759200"/>
              <a:gd name="connsiteY79" fmla="*/ 4053840 h 4053840"/>
              <a:gd name="connsiteX80" fmla="*/ 2905760 w 3759200"/>
              <a:gd name="connsiteY80" fmla="*/ 4043680 h 4053840"/>
              <a:gd name="connsiteX81" fmla="*/ 2946400 w 3759200"/>
              <a:gd name="connsiteY81" fmla="*/ 3982720 h 4053840"/>
              <a:gd name="connsiteX82" fmla="*/ 3017520 w 3759200"/>
              <a:gd name="connsiteY82" fmla="*/ 3942080 h 4053840"/>
              <a:gd name="connsiteX83" fmla="*/ 3058160 w 3759200"/>
              <a:gd name="connsiteY83" fmla="*/ 3911600 h 4053840"/>
              <a:gd name="connsiteX84" fmla="*/ 3108960 w 3759200"/>
              <a:gd name="connsiteY84" fmla="*/ 3789680 h 4053840"/>
              <a:gd name="connsiteX85" fmla="*/ 3139440 w 3759200"/>
              <a:gd name="connsiteY85" fmla="*/ 3779520 h 4053840"/>
              <a:gd name="connsiteX86" fmla="*/ 3190240 w 3759200"/>
              <a:gd name="connsiteY86" fmla="*/ 3738880 h 4053840"/>
              <a:gd name="connsiteX87" fmla="*/ 3230880 w 3759200"/>
              <a:gd name="connsiteY87" fmla="*/ 3657600 h 4053840"/>
              <a:gd name="connsiteX88" fmla="*/ 3271520 w 3759200"/>
              <a:gd name="connsiteY88" fmla="*/ 3637280 h 4053840"/>
              <a:gd name="connsiteX89" fmla="*/ 3302000 w 3759200"/>
              <a:gd name="connsiteY89" fmla="*/ 3535680 h 4053840"/>
              <a:gd name="connsiteX90" fmla="*/ 3332480 w 3759200"/>
              <a:gd name="connsiteY90" fmla="*/ 3434080 h 4053840"/>
              <a:gd name="connsiteX91" fmla="*/ 3342640 w 3759200"/>
              <a:gd name="connsiteY91" fmla="*/ 3403600 h 4053840"/>
              <a:gd name="connsiteX92" fmla="*/ 3362960 w 3759200"/>
              <a:gd name="connsiteY92" fmla="*/ 3373120 h 4053840"/>
              <a:gd name="connsiteX93" fmla="*/ 3373120 w 3759200"/>
              <a:gd name="connsiteY93" fmla="*/ 3342640 h 4053840"/>
              <a:gd name="connsiteX94" fmla="*/ 3413760 w 3759200"/>
              <a:gd name="connsiteY94" fmla="*/ 3281680 h 4053840"/>
              <a:gd name="connsiteX95" fmla="*/ 3434080 w 3759200"/>
              <a:gd name="connsiteY95" fmla="*/ 3251200 h 4053840"/>
              <a:gd name="connsiteX96" fmla="*/ 3454400 w 3759200"/>
              <a:gd name="connsiteY96" fmla="*/ 3169920 h 4053840"/>
              <a:gd name="connsiteX97" fmla="*/ 3495040 w 3759200"/>
              <a:gd name="connsiteY97" fmla="*/ 3068320 h 4053840"/>
              <a:gd name="connsiteX98" fmla="*/ 3515360 w 3759200"/>
              <a:gd name="connsiteY98" fmla="*/ 2976880 h 4053840"/>
              <a:gd name="connsiteX99" fmla="*/ 3525520 w 3759200"/>
              <a:gd name="connsiteY99" fmla="*/ 2915920 h 4053840"/>
              <a:gd name="connsiteX100" fmla="*/ 3545840 w 3759200"/>
              <a:gd name="connsiteY100" fmla="*/ 2834640 h 4053840"/>
              <a:gd name="connsiteX101" fmla="*/ 3566160 w 3759200"/>
              <a:gd name="connsiteY101" fmla="*/ 2722880 h 4053840"/>
              <a:gd name="connsiteX102" fmla="*/ 3576320 w 3759200"/>
              <a:gd name="connsiteY102" fmla="*/ 2499360 h 4053840"/>
              <a:gd name="connsiteX103" fmla="*/ 3586480 w 3759200"/>
              <a:gd name="connsiteY103" fmla="*/ 2448560 h 4053840"/>
              <a:gd name="connsiteX104" fmla="*/ 3616960 w 3759200"/>
              <a:gd name="connsiteY104" fmla="*/ 2418080 h 4053840"/>
              <a:gd name="connsiteX105" fmla="*/ 3647440 w 3759200"/>
              <a:gd name="connsiteY105" fmla="*/ 2377440 h 4053840"/>
              <a:gd name="connsiteX106" fmla="*/ 3698240 w 3759200"/>
              <a:gd name="connsiteY106" fmla="*/ 2286000 h 4053840"/>
              <a:gd name="connsiteX107" fmla="*/ 3728720 w 3759200"/>
              <a:gd name="connsiteY107" fmla="*/ 2265680 h 4053840"/>
              <a:gd name="connsiteX108" fmla="*/ 3759200 w 3759200"/>
              <a:gd name="connsiteY108" fmla="*/ 2143760 h 4053840"/>
              <a:gd name="connsiteX109" fmla="*/ 3749040 w 3759200"/>
              <a:gd name="connsiteY109" fmla="*/ 1696720 h 4053840"/>
              <a:gd name="connsiteX110" fmla="*/ 3738880 w 3759200"/>
              <a:gd name="connsiteY110" fmla="*/ 1666240 h 4053840"/>
              <a:gd name="connsiteX111" fmla="*/ 3718560 w 3759200"/>
              <a:gd name="connsiteY111" fmla="*/ 1625600 h 4053840"/>
              <a:gd name="connsiteX112" fmla="*/ 3677920 w 3759200"/>
              <a:gd name="connsiteY112" fmla="*/ 1544320 h 4053840"/>
              <a:gd name="connsiteX113" fmla="*/ 3647440 w 3759200"/>
              <a:gd name="connsiteY113" fmla="*/ 1473200 h 4053840"/>
              <a:gd name="connsiteX114" fmla="*/ 3627120 w 3759200"/>
              <a:gd name="connsiteY114" fmla="*/ 1391920 h 4053840"/>
              <a:gd name="connsiteX115" fmla="*/ 3596640 w 3759200"/>
              <a:gd name="connsiteY115" fmla="*/ 1351280 h 4053840"/>
              <a:gd name="connsiteX116" fmla="*/ 3556000 w 3759200"/>
              <a:gd name="connsiteY116" fmla="*/ 1290320 h 4053840"/>
              <a:gd name="connsiteX117" fmla="*/ 3535680 w 3759200"/>
              <a:gd name="connsiteY117" fmla="*/ 1219200 h 4053840"/>
              <a:gd name="connsiteX118" fmla="*/ 3484880 w 3759200"/>
              <a:gd name="connsiteY118" fmla="*/ 1148080 h 4053840"/>
              <a:gd name="connsiteX119" fmla="*/ 3454400 w 3759200"/>
              <a:gd name="connsiteY119" fmla="*/ 1097280 h 4053840"/>
              <a:gd name="connsiteX120" fmla="*/ 3434080 w 3759200"/>
              <a:gd name="connsiteY120" fmla="*/ 1066800 h 4053840"/>
              <a:gd name="connsiteX121" fmla="*/ 3413760 w 3759200"/>
              <a:gd name="connsiteY121" fmla="*/ 1005840 h 4053840"/>
              <a:gd name="connsiteX122" fmla="*/ 3373120 w 3759200"/>
              <a:gd name="connsiteY122" fmla="*/ 944880 h 4053840"/>
              <a:gd name="connsiteX123" fmla="*/ 3352800 w 3759200"/>
              <a:gd name="connsiteY123" fmla="*/ 904240 h 4053840"/>
              <a:gd name="connsiteX124" fmla="*/ 3322320 w 3759200"/>
              <a:gd name="connsiteY124" fmla="*/ 883920 h 4053840"/>
              <a:gd name="connsiteX125" fmla="*/ 3281680 w 3759200"/>
              <a:gd name="connsiteY125" fmla="*/ 863600 h 4053840"/>
              <a:gd name="connsiteX126" fmla="*/ 3210560 w 3759200"/>
              <a:gd name="connsiteY126" fmla="*/ 843280 h 4053840"/>
              <a:gd name="connsiteX127" fmla="*/ 3139440 w 3759200"/>
              <a:gd name="connsiteY127" fmla="*/ 833120 h 4053840"/>
              <a:gd name="connsiteX128" fmla="*/ 3088640 w 3759200"/>
              <a:gd name="connsiteY128" fmla="*/ 812800 h 4053840"/>
              <a:gd name="connsiteX129" fmla="*/ 3007360 w 3759200"/>
              <a:gd name="connsiteY129" fmla="*/ 792480 h 4053840"/>
              <a:gd name="connsiteX130" fmla="*/ 2976880 w 3759200"/>
              <a:gd name="connsiteY130" fmla="*/ 762000 h 4053840"/>
              <a:gd name="connsiteX131" fmla="*/ 2915920 w 3759200"/>
              <a:gd name="connsiteY131" fmla="*/ 711200 h 4053840"/>
              <a:gd name="connsiteX132" fmla="*/ 2854960 w 3759200"/>
              <a:gd name="connsiteY132" fmla="*/ 640080 h 4053840"/>
              <a:gd name="connsiteX133" fmla="*/ 2783840 w 3759200"/>
              <a:gd name="connsiteY133" fmla="*/ 609600 h 4053840"/>
              <a:gd name="connsiteX134" fmla="*/ 2743200 w 3759200"/>
              <a:gd name="connsiteY134" fmla="*/ 589280 h 4053840"/>
              <a:gd name="connsiteX135" fmla="*/ 2682240 w 3759200"/>
              <a:gd name="connsiteY135" fmla="*/ 568960 h 4053840"/>
              <a:gd name="connsiteX136" fmla="*/ 2651760 w 3759200"/>
              <a:gd name="connsiteY136" fmla="*/ 548640 h 4053840"/>
              <a:gd name="connsiteX137" fmla="*/ 2590800 w 3759200"/>
              <a:gd name="connsiteY137" fmla="*/ 538480 h 4053840"/>
              <a:gd name="connsiteX138" fmla="*/ 2519680 w 3759200"/>
              <a:gd name="connsiteY138" fmla="*/ 518160 h 4053840"/>
              <a:gd name="connsiteX139" fmla="*/ 2479040 w 3759200"/>
              <a:gd name="connsiteY139" fmla="*/ 508000 h 4053840"/>
              <a:gd name="connsiteX140" fmla="*/ 2448560 w 3759200"/>
              <a:gd name="connsiteY140" fmla="*/ 487680 h 4053840"/>
              <a:gd name="connsiteX141" fmla="*/ 2418080 w 3759200"/>
              <a:gd name="connsiteY141" fmla="*/ 426720 h 4053840"/>
              <a:gd name="connsiteX142" fmla="*/ 2387600 w 3759200"/>
              <a:gd name="connsiteY142" fmla="*/ 396240 h 4053840"/>
              <a:gd name="connsiteX143" fmla="*/ 2346960 w 3759200"/>
              <a:gd name="connsiteY143" fmla="*/ 304800 h 4053840"/>
              <a:gd name="connsiteX144" fmla="*/ 2336800 w 3759200"/>
              <a:gd name="connsiteY144" fmla="*/ 274320 h 4053840"/>
              <a:gd name="connsiteX145" fmla="*/ 2245360 w 3759200"/>
              <a:gd name="connsiteY145" fmla="*/ 243840 h 4053840"/>
              <a:gd name="connsiteX146" fmla="*/ 2143760 w 3759200"/>
              <a:gd name="connsiteY146" fmla="*/ 223520 h 4053840"/>
              <a:gd name="connsiteX147" fmla="*/ 2113280 w 3759200"/>
              <a:gd name="connsiteY147" fmla="*/ 203200 h 4053840"/>
              <a:gd name="connsiteX148" fmla="*/ 2042160 w 3759200"/>
              <a:gd name="connsiteY148" fmla="*/ 182880 h 4053840"/>
              <a:gd name="connsiteX149" fmla="*/ 1981200 w 3759200"/>
              <a:gd name="connsiteY149" fmla="*/ 132080 h 4053840"/>
              <a:gd name="connsiteX150" fmla="*/ 1920240 w 3759200"/>
              <a:gd name="connsiteY150" fmla="*/ 91440 h 4053840"/>
              <a:gd name="connsiteX151" fmla="*/ 1859280 w 3759200"/>
              <a:gd name="connsiteY151" fmla="*/ 71120 h 4053840"/>
              <a:gd name="connsiteX152" fmla="*/ 1828800 w 3759200"/>
              <a:gd name="connsiteY152" fmla="*/ 50800 h 4053840"/>
              <a:gd name="connsiteX153" fmla="*/ 1737360 w 3759200"/>
              <a:gd name="connsiteY153" fmla="*/ 30480 h 4053840"/>
              <a:gd name="connsiteX154" fmla="*/ 1666240 w 3759200"/>
              <a:gd name="connsiteY154" fmla="*/ 10160 h 4053840"/>
              <a:gd name="connsiteX155" fmla="*/ 1463040 w 3759200"/>
              <a:gd name="connsiteY155" fmla="*/ 0 h 405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3759200" h="4053840">
                <a:moveTo>
                  <a:pt x="1463040" y="0"/>
                </a:moveTo>
                <a:lnTo>
                  <a:pt x="1463040" y="0"/>
                </a:lnTo>
                <a:cubicBezTo>
                  <a:pt x="1425787" y="13547"/>
                  <a:pt x="1387147" y="23761"/>
                  <a:pt x="1351280" y="40640"/>
                </a:cubicBezTo>
                <a:cubicBezTo>
                  <a:pt x="1329183" y="51039"/>
                  <a:pt x="1310640" y="67733"/>
                  <a:pt x="1290320" y="81280"/>
                </a:cubicBezTo>
                <a:cubicBezTo>
                  <a:pt x="1268023" y="96145"/>
                  <a:pt x="1244981" y="113326"/>
                  <a:pt x="1219200" y="121920"/>
                </a:cubicBezTo>
                <a:cubicBezTo>
                  <a:pt x="1202817" y="127381"/>
                  <a:pt x="1185333" y="128693"/>
                  <a:pt x="1168400" y="132080"/>
                </a:cubicBezTo>
                <a:cubicBezTo>
                  <a:pt x="1141473" y="159007"/>
                  <a:pt x="1113220" y="195230"/>
                  <a:pt x="1076960" y="213360"/>
                </a:cubicBezTo>
                <a:cubicBezTo>
                  <a:pt x="1062384" y="220648"/>
                  <a:pt x="1018861" y="230425"/>
                  <a:pt x="1005840" y="233680"/>
                </a:cubicBezTo>
                <a:cubicBezTo>
                  <a:pt x="995680" y="240453"/>
                  <a:pt x="986282" y="248539"/>
                  <a:pt x="975360" y="254000"/>
                </a:cubicBezTo>
                <a:cubicBezTo>
                  <a:pt x="965781" y="258789"/>
                  <a:pt x="954242" y="258959"/>
                  <a:pt x="944880" y="264160"/>
                </a:cubicBezTo>
                <a:cubicBezTo>
                  <a:pt x="923532" y="276020"/>
                  <a:pt x="904240" y="291253"/>
                  <a:pt x="883920" y="304800"/>
                </a:cubicBezTo>
                <a:cubicBezTo>
                  <a:pt x="873760" y="311573"/>
                  <a:pt x="862074" y="316486"/>
                  <a:pt x="853440" y="325120"/>
                </a:cubicBezTo>
                <a:cubicBezTo>
                  <a:pt x="843280" y="335280"/>
                  <a:pt x="833869" y="346249"/>
                  <a:pt x="822960" y="355600"/>
                </a:cubicBezTo>
                <a:cubicBezTo>
                  <a:pt x="810103" y="366620"/>
                  <a:pt x="797951" y="379567"/>
                  <a:pt x="782320" y="386080"/>
                </a:cubicBezTo>
                <a:cubicBezTo>
                  <a:pt x="756541" y="396821"/>
                  <a:pt x="701040" y="406400"/>
                  <a:pt x="701040" y="406400"/>
                </a:cubicBezTo>
                <a:cubicBezTo>
                  <a:pt x="694267" y="416560"/>
                  <a:pt x="690255" y="429252"/>
                  <a:pt x="680720" y="436880"/>
                </a:cubicBezTo>
                <a:cubicBezTo>
                  <a:pt x="672357" y="443570"/>
                  <a:pt x="659819" y="442251"/>
                  <a:pt x="650240" y="447040"/>
                </a:cubicBezTo>
                <a:cubicBezTo>
                  <a:pt x="580076" y="482122"/>
                  <a:pt x="663700" y="456375"/>
                  <a:pt x="579120" y="477520"/>
                </a:cubicBezTo>
                <a:cubicBezTo>
                  <a:pt x="490072" y="566568"/>
                  <a:pt x="603030" y="457595"/>
                  <a:pt x="518160" y="528320"/>
                </a:cubicBezTo>
                <a:cubicBezTo>
                  <a:pt x="507122" y="537518"/>
                  <a:pt x="496878" y="547762"/>
                  <a:pt x="487680" y="558800"/>
                </a:cubicBezTo>
                <a:cubicBezTo>
                  <a:pt x="479863" y="568181"/>
                  <a:pt x="477520" y="582507"/>
                  <a:pt x="467360" y="589280"/>
                </a:cubicBezTo>
                <a:cubicBezTo>
                  <a:pt x="455742" y="597026"/>
                  <a:pt x="440267" y="596053"/>
                  <a:pt x="426720" y="599440"/>
                </a:cubicBezTo>
                <a:cubicBezTo>
                  <a:pt x="393380" y="649450"/>
                  <a:pt x="423051" y="615866"/>
                  <a:pt x="365760" y="650240"/>
                </a:cubicBezTo>
                <a:cubicBezTo>
                  <a:pt x="278421" y="702643"/>
                  <a:pt x="335628" y="680604"/>
                  <a:pt x="274320" y="701040"/>
                </a:cubicBezTo>
                <a:cubicBezTo>
                  <a:pt x="270933" y="765387"/>
                  <a:pt x="272494" y="830186"/>
                  <a:pt x="264160" y="894080"/>
                </a:cubicBezTo>
                <a:cubicBezTo>
                  <a:pt x="262201" y="909098"/>
                  <a:pt x="249806" y="920799"/>
                  <a:pt x="243840" y="934720"/>
                </a:cubicBezTo>
                <a:cubicBezTo>
                  <a:pt x="239621" y="944564"/>
                  <a:pt x="236003" y="954745"/>
                  <a:pt x="233680" y="965200"/>
                </a:cubicBezTo>
                <a:cubicBezTo>
                  <a:pt x="215563" y="1046724"/>
                  <a:pt x="231850" y="1003000"/>
                  <a:pt x="213360" y="1076960"/>
                </a:cubicBezTo>
                <a:cubicBezTo>
                  <a:pt x="210763" y="1087350"/>
                  <a:pt x="206142" y="1097142"/>
                  <a:pt x="203200" y="1107440"/>
                </a:cubicBezTo>
                <a:cubicBezTo>
                  <a:pt x="199364" y="1120866"/>
                  <a:pt x="196427" y="1134533"/>
                  <a:pt x="193040" y="1148080"/>
                </a:cubicBezTo>
                <a:cubicBezTo>
                  <a:pt x="189653" y="1178560"/>
                  <a:pt x="187543" y="1209209"/>
                  <a:pt x="182880" y="1239520"/>
                </a:cubicBezTo>
                <a:cubicBezTo>
                  <a:pt x="180757" y="1253321"/>
                  <a:pt x="175749" y="1266529"/>
                  <a:pt x="172720" y="1280160"/>
                </a:cubicBezTo>
                <a:cubicBezTo>
                  <a:pt x="156373" y="1353722"/>
                  <a:pt x="170555" y="1306974"/>
                  <a:pt x="152400" y="1361440"/>
                </a:cubicBezTo>
                <a:cubicBezTo>
                  <a:pt x="150795" y="1383915"/>
                  <a:pt x="155172" y="1487975"/>
                  <a:pt x="132080" y="1534160"/>
                </a:cubicBezTo>
                <a:cubicBezTo>
                  <a:pt x="126619" y="1545082"/>
                  <a:pt x="118533" y="1554480"/>
                  <a:pt x="111760" y="1564640"/>
                </a:cubicBezTo>
                <a:cubicBezTo>
                  <a:pt x="108373" y="1588347"/>
                  <a:pt x="110494" y="1613525"/>
                  <a:pt x="101600" y="1635760"/>
                </a:cubicBezTo>
                <a:cubicBezTo>
                  <a:pt x="96264" y="1649101"/>
                  <a:pt x="75664" y="1652609"/>
                  <a:pt x="71120" y="1666240"/>
                </a:cubicBezTo>
                <a:cubicBezTo>
                  <a:pt x="61422" y="1695334"/>
                  <a:pt x="66002" y="1727430"/>
                  <a:pt x="60960" y="1757680"/>
                </a:cubicBezTo>
                <a:cubicBezTo>
                  <a:pt x="59199" y="1768244"/>
                  <a:pt x="54187" y="1778000"/>
                  <a:pt x="50800" y="1788160"/>
                </a:cubicBezTo>
                <a:cubicBezTo>
                  <a:pt x="47413" y="1815253"/>
                  <a:pt x="47824" y="1843098"/>
                  <a:pt x="40640" y="1869440"/>
                </a:cubicBezTo>
                <a:cubicBezTo>
                  <a:pt x="37427" y="1881221"/>
                  <a:pt x="22715" y="1887946"/>
                  <a:pt x="20320" y="1899920"/>
                </a:cubicBezTo>
                <a:cubicBezTo>
                  <a:pt x="12322" y="1939909"/>
                  <a:pt x="14925" y="1981338"/>
                  <a:pt x="10160" y="2021840"/>
                </a:cubicBezTo>
                <a:cubicBezTo>
                  <a:pt x="8142" y="2038990"/>
                  <a:pt x="3387" y="2055707"/>
                  <a:pt x="0" y="2072640"/>
                </a:cubicBezTo>
                <a:cubicBezTo>
                  <a:pt x="3387" y="2153920"/>
                  <a:pt x="-956" y="2235892"/>
                  <a:pt x="10160" y="2316480"/>
                </a:cubicBezTo>
                <a:cubicBezTo>
                  <a:pt x="12858" y="2336042"/>
                  <a:pt x="31809" y="2349617"/>
                  <a:pt x="40640" y="2367280"/>
                </a:cubicBezTo>
                <a:cubicBezTo>
                  <a:pt x="55847" y="2397694"/>
                  <a:pt x="49367" y="2413781"/>
                  <a:pt x="60960" y="2448560"/>
                </a:cubicBezTo>
                <a:cubicBezTo>
                  <a:pt x="65749" y="2462928"/>
                  <a:pt x="74507" y="2475653"/>
                  <a:pt x="81280" y="2489200"/>
                </a:cubicBezTo>
                <a:cubicBezTo>
                  <a:pt x="77893" y="2607733"/>
                  <a:pt x="71120" y="2726218"/>
                  <a:pt x="71120" y="2844800"/>
                </a:cubicBezTo>
                <a:cubicBezTo>
                  <a:pt x="71120" y="2904721"/>
                  <a:pt x="76472" y="2944812"/>
                  <a:pt x="91440" y="2997200"/>
                </a:cubicBezTo>
                <a:cubicBezTo>
                  <a:pt x="94382" y="3007498"/>
                  <a:pt x="95659" y="3018769"/>
                  <a:pt x="101600" y="3027680"/>
                </a:cubicBezTo>
                <a:cubicBezTo>
                  <a:pt x="109570" y="3039635"/>
                  <a:pt x="121920" y="3048000"/>
                  <a:pt x="132080" y="3058160"/>
                </a:cubicBezTo>
                <a:cubicBezTo>
                  <a:pt x="135467" y="3075093"/>
                  <a:pt x="136177" y="3092791"/>
                  <a:pt x="142240" y="3108960"/>
                </a:cubicBezTo>
                <a:cubicBezTo>
                  <a:pt x="146527" y="3120393"/>
                  <a:pt x="158273" y="3128007"/>
                  <a:pt x="162560" y="3139440"/>
                </a:cubicBezTo>
                <a:cubicBezTo>
                  <a:pt x="177026" y="3178015"/>
                  <a:pt x="167264" y="3194444"/>
                  <a:pt x="182880" y="3230880"/>
                </a:cubicBezTo>
                <a:cubicBezTo>
                  <a:pt x="187690" y="3242103"/>
                  <a:pt x="197739" y="3250438"/>
                  <a:pt x="203200" y="3261360"/>
                </a:cubicBezTo>
                <a:cubicBezTo>
                  <a:pt x="211356" y="3277672"/>
                  <a:pt x="213854" y="3296694"/>
                  <a:pt x="223520" y="3312160"/>
                </a:cubicBezTo>
                <a:cubicBezTo>
                  <a:pt x="237489" y="3334511"/>
                  <a:pt x="263414" y="3348916"/>
                  <a:pt x="284480" y="3362960"/>
                </a:cubicBezTo>
                <a:cubicBezTo>
                  <a:pt x="321733" y="3418840"/>
                  <a:pt x="284480" y="3371427"/>
                  <a:pt x="335280" y="3413760"/>
                </a:cubicBezTo>
                <a:cubicBezTo>
                  <a:pt x="386017" y="3456041"/>
                  <a:pt x="342675" y="3436545"/>
                  <a:pt x="396240" y="3454400"/>
                </a:cubicBezTo>
                <a:cubicBezTo>
                  <a:pt x="467171" y="3525331"/>
                  <a:pt x="388583" y="3455830"/>
                  <a:pt x="457200" y="3495040"/>
                </a:cubicBezTo>
                <a:cubicBezTo>
                  <a:pt x="471902" y="3503441"/>
                  <a:pt x="483481" y="3516545"/>
                  <a:pt x="497840" y="3525520"/>
                </a:cubicBezTo>
                <a:cubicBezTo>
                  <a:pt x="510683" y="3533547"/>
                  <a:pt x="525493" y="3538048"/>
                  <a:pt x="538480" y="3545840"/>
                </a:cubicBezTo>
                <a:cubicBezTo>
                  <a:pt x="559421" y="3558405"/>
                  <a:pt x="599440" y="3586480"/>
                  <a:pt x="599440" y="3586480"/>
                </a:cubicBezTo>
                <a:cubicBezTo>
                  <a:pt x="658538" y="3684977"/>
                  <a:pt x="597755" y="3592981"/>
                  <a:pt x="670560" y="3677920"/>
                </a:cubicBezTo>
                <a:cubicBezTo>
                  <a:pt x="678507" y="3687191"/>
                  <a:pt x="682768" y="3699274"/>
                  <a:pt x="690880" y="3708400"/>
                </a:cubicBezTo>
                <a:cubicBezTo>
                  <a:pt x="709972" y="3729878"/>
                  <a:pt x="724578" y="3760273"/>
                  <a:pt x="751840" y="3769360"/>
                </a:cubicBezTo>
                <a:cubicBezTo>
                  <a:pt x="762000" y="3772747"/>
                  <a:pt x="772958" y="3774319"/>
                  <a:pt x="782320" y="3779520"/>
                </a:cubicBezTo>
                <a:cubicBezTo>
                  <a:pt x="803668" y="3791380"/>
                  <a:pt x="843280" y="3820160"/>
                  <a:pt x="843280" y="3820160"/>
                </a:cubicBezTo>
                <a:cubicBezTo>
                  <a:pt x="850053" y="3830320"/>
                  <a:pt x="854065" y="3843012"/>
                  <a:pt x="863600" y="3850640"/>
                </a:cubicBezTo>
                <a:cubicBezTo>
                  <a:pt x="871963" y="3857330"/>
                  <a:pt x="884501" y="3856011"/>
                  <a:pt x="894080" y="3860800"/>
                </a:cubicBezTo>
                <a:cubicBezTo>
                  <a:pt x="905002" y="3866261"/>
                  <a:pt x="913958" y="3875062"/>
                  <a:pt x="924560" y="3881120"/>
                </a:cubicBezTo>
                <a:cubicBezTo>
                  <a:pt x="949901" y="3895601"/>
                  <a:pt x="968423" y="3904166"/>
                  <a:pt x="995680" y="3911600"/>
                </a:cubicBezTo>
                <a:cubicBezTo>
                  <a:pt x="1113815" y="3943819"/>
                  <a:pt x="1041404" y="3923938"/>
                  <a:pt x="1168400" y="3942080"/>
                </a:cubicBezTo>
                <a:cubicBezTo>
                  <a:pt x="1185495" y="3944522"/>
                  <a:pt x="1202343" y="3948494"/>
                  <a:pt x="1219200" y="3952240"/>
                </a:cubicBezTo>
                <a:cubicBezTo>
                  <a:pt x="1232831" y="3955269"/>
                  <a:pt x="1245912" y="3961405"/>
                  <a:pt x="1259840" y="3962400"/>
                </a:cubicBezTo>
                <a:cubicBezTo>
                  <a:pt x="1340984" y="3968196"/>
                  <a:pt x="1422400" y="3969173"/>
                  <a:pt x="1503680" y="3972560"/>
                </a:cubicBezTo>
                <a:cubicBezTo>
                  <a:pt x="1524000" y="3979333"/>
                  <a:pt x="1543327" y="3990749"/>
                  <a:pt x="1564640" y="3992880"/>
                </a:cubicBezTo>
                <a:cubicBezTo>
                  <a:pt x="1713538" y="4007770"/>
                  <a:pt x="1632291" y="4000615"/>
                  <a:pt x="1808480" y="4013200"/>
                </a:cubicBezTo>
                <a:cubicBezTo>
                  <a:pt x="1855847" y="4028989"/>
                  <a:pt x="1833505" y="4023302"/>
                  <a:pt x="1899920" y="4033520"/>
                </a:cubicBezTo>
                <a:cubicBezTo>
                  <a:pt x="2020181" y="4052022"/>
                  <a:pt x="1986537" y="4044496"/>
                  <a:pt x="2164080" y="4053840"/>
                </a:cubicBezTo>
                <a:lnTo>
                  <a:pt x="2905760" y="4043680"/>
                </a:lnTo>
                <a:cubicBezTo>
                  <a:pt x="2939350" y="4041912"/>
                  <a:pt x="2935023" y="3999786"/>
                  <a:pt x="2946400" y="3982720"/>
                </a:cubicBezTo>
                <a:cubicBezTo>
                  <a:pt x="2970612" y="3946402"/>
                  <a:pt x="2978627" y="3951803"/>
                  <a:pt x="3017520" y="3942080"/>
                </a:cubicBezTo>
                <a:cubicBezTo>
                  <a:pt x="3031067" y="3931920"/>
                  <a:pt x="3048767" y="3925689"/>
                  <a:pt x="3058160" y="3911600"/>
                </a:cubicBezTo>
                <a:cubicBezTo>
                  <a:pt x="3115013" y="3826320"/>
                  <a:pt x="3037772" y="3872733"/>
                  <a:pt x="3108960" y="3789680"/>
                </a:cubicBezTo>
                <a:cubicBezTo>
                  <a:pt x="3115930" y="3781549"/>
                  <a:pt x="3129280" y="3782907"/>
                  <a:pt x="3139440" y="3779520"/>
                </a:cubicBezTo>
                <a:cubicBezTo>
                  <a:pt x="3156373" y="3765973"/>
                  <a:pt x="3174906" y="3754214"/>
                  <a:pt x="3190240" y="3738880"/>
                </a:cubicBezTo>
                <a:cubicBezTo>
                  <a:pt x="3262497" y="3666623"/>
                  <a:pt x="3143563" y="3759470"/>
                  <a:pt x="3230880" y="3657600"/>
                </a:cubicBezTo>
                <a:cubicBezTo>
                  <a:pt x="3240737" y="3646101"/>
                  <a:pt x="3257973" y="3644053"/>
                  <a:pt x="3271520" y="3637280"/>
                </a:cubicBezTo>
                <a:cubicBezTo>
                  <a:pt x="3307397" y="3583465"/>
                  <a:pt x="3285656" y="3625574"/>
                  <a:pt x="3302000" y="3535680"/>
                </a:cubicBezTo>
                <a:cubicBezTo>
                  <a:pt x="3308142" y="3501899"/>
                  <a:pt x="3321876" y="3465891"/>
                  <a:pt x="3332480" y="3434080"/>
                </a:cubicBezTo>
                <a:cubicBezTo>
                  <a:pt x="3335867" y="3423920"/>
                  <a:pt x="3336699" y="3412511"/>
                  <a:pt x="3342640" y="3403600"/>
                </a:cubicBezTo>
                <a:cubicBezTo>
                  <a:pt x="3349413" y="3393440"/>
                  <a:pt x="3357499" y="3384042"/>
                  <a:pt x="3362960" y="3373120"/>
                </a:cubicBezTo>
                <a:cubicBezTo>
                  <a:pt x="3367749" y="3363541"/>
                  <a:pt x="3367919" y="3352002"/>
                  <a:pt x="3373120" y="3342640"/>
                </a:cubicBezTo>
                <a:cubicBezTo>
                  <a:pt x="3384980" y="3321292"/>
                  <a:pt x="3400213" y="3302000"/>
                  <a:pt x="3413760" y="3281680"/>
                </a:cubicBezTo>
                <a:lnTo>
                  <a:pt x="3434080" y="3251200"/>
                </a:lnTo>
                <a:cubicBezTo>
                  <a:pt x="3440853" y="3224107"/>
                  <a:pt x="3444028" y="3195850"/>
                  <a:pt x="3454400" y="3169920"/>
                </a:cubicBezTo>
                <a:cubicBezTo>
                  <a:pt x="3467947" y="3136053"/>
                  <a:pt x="3486193" y="3103706"/>
                  <a:pt x="3495040" y="3068320"/>
                </a:cubicBezTo>
                <a:cubicBezTo>
                  <a:pt x="3505912" y="3024833"/>
                  <a:pt x="3506761" y="3024174"/>
                  <a:pt x="3515360" y="2976880"/>
                </a:cubicBezTo>
                <a:cubicBezTo>
                  <a:pt x="3519045" y="2956612"/>
                  <a:pt x="3521204" y="2936063"/>
                  <a:pt x="3525520" y="2915920"/>
                </a:cubicBezTo>
                <a:cubicBezTo>
                  <a:pt x="3531372" y="2888613"/>
                  <a:pt x="3540844" y="2862117"/>
                  <a:pt x="3545840" y="2834640"/>
                </a:cubicBezTo>
                <a:lnTo>
                  <a:pt x="3566160" y="2722880"/>
                </a:lnTo>
                <a:cubicBezTo>
                  <a:pt x="3569547" y="2648373"/>
                  <a:pt x="3570810" y="2573740"/>
                  <a:pt x="3576320" y="2499360"/>
                </a:cubicBezTo>
                <a:cubicBezTo>
                  <a:pt x="3577596" y="2482139"/>
                  <a:pt x="3578757" y="2464006"/>
                  <a:pt x="3586480" y="2448560"/>
                </a:cubicBezTo>
                <a:cubicBezTo>
                  <a:pt x="3592906" y="2435709"/>
                  <a:pt x="3607609" y="2428989"/>
                  <a:pt x="3616960" y="2418080"/>
                </a:cubicBezTo>
                <a:cubicBezTo>
                  <a:pt x="3627980" y="2405223"/>
                  <a:pt x="3637280" y="2390987"/>
                  <a:pt x="3647440" y="2377440"/>
                </a:cubicBezTo>
                <a:cubicBezTo>
                  <a:pt x="3667072" y="2318545"/>
                  <a:pt x="3656124" y="2321097"/>
                  <a:pt x="3698240" y="2286000"/>
                </a:cubicBezTo>
                <a:cubicBezTo>
                  <a:pt x="3707621" y="2278183"/>
                  <a:pt x="3718560" y="2272453"/>
                  <a:pt x="3728720" y="2265680"/>
                </a:cubicBezTo>
                <a:cubicBezTo>
                  <a:pt x="3755554" y="2185177"/>
                  <a:pt x="3745519" y="2225848"/>
                  <a:pt x="3759200" y="2143760"/>
                </a:cubicBezTo>
                <a:cubicBezTo>
                  <a:pt x="3755813" y="1994747"/>
                  <a:pt x="3755377" y="1845637"/>
                  <a:pt x="3749040" y="1696720"/>
                </a:cubicBezTo>
                <a:cubicBezTo>
                  <a:pt x="3748585" y="1686020"/>
                  <a:pt x="3743099" y="1676084"/>
                  <a:pt x="3738880" y="1666240"/>
                </a:cubicBezTo>
                <a:cubicBezTo>
                  <a:pt x="3732914" y="1652319"/>
                  <a:pt x="3723878" y="1639781"/>
                  <a:pt x="3718560" y="1625600"/>
                </a:cubicBezTo>
                <a:cubicBezTo>
                  <a:pt x="3690026" y="1549510"/>
                  <a:pt x="3734079" y="1619199"/>
                  <a:pt x="3677920" y="1544320"/>
                </a:cubicBezTo>
                <a:cubicBezTo>
                  <a:pt x="3656775" y="1459740"/>
                  <a:pt x="3682522" y="1543364"/>
                  <a:pt x="3647440" y="1473200"/>
                </a:cubicBezTo>
                <a:cubicBezTo>
                  <a:pt x="3610664" y="1399647"/>
                  <a:pt x="3673492" y="1496258"/>
                  <a:pt x="3627120" y="1391920"/>
                </a:cubicBezTo>
                <a:cubicBezTo>
                  <a:pt x="3620243" y="1376446"/>
                  <a:pt x="3606351" y="1365152"/>
                  <a:pt x="3596640" y="1351280"/>
                </a:cubicBezTo>
                <a:cubicBezTo>
                  <a:pt x="3582635" y="1331273"/>
                  <a:pt x="3569547" y="1310640"/>
                  <a:pt x="3556000" y="1290320"/>
                </a:cubicBezTo>
                <a:cubicBezTo>
                  <a:pt x="3549227" y="1266613"/>
                  <a:pt x="3544837" y="1242092"/>
                  <a:pt x="3535680" y="1219200"/>
                </a:cubicBezTo>
                <a:cubicBezTo>
                  <a:pt x="3531136" y="1207841"/>
                  <a:pt x="3487783" y="1152435"/>
                  <a:pt x="3484880" y="1148080"/>
                </a:cubicBezTo>
                <a:cubicBezTo>
                  <a:pt x="3473926" y="1131649"/>
                  <a:pt x="3464866" y="1114026"/>
                  <a:pt x="3454400" y="1097280"/>
                </a:cubicBezTo>
                <a:cubicBezTo>
                  <a:pt x="3447928" y="1086925"/>
                  <a:pt x="3439039" y="1077958"/>
                  <a:pt x="3434080" y="1066800"/>
                </a:cubicBezTo>
                <a:cubicBezTo>
                  <a:pt x="3425381" y="1047227"/>
                  <a:pt x="3425641" y="1023662"/>
                  <a:pt x="3413760" y="1005840"/>
                </a:cubicBezTo>
                <a:cubicBezTo>
                  <a:pt x="3400213" y="985520"/>
                  <a:pt x="3384042" y="966723"/>
                  <a:pt x="3373120" y="944880"/>
                </a:cubicBezTo>
                <a:cubicBezTo>
                  <a:pt x="3366347" y="931333"/>
                  <a:pt x="3362496" y="915875"/>
                  <a:pt x="3352800" y="904240"/>
                </a:cubicBezTo>
                <a:cubicBezTo>
                  <a:pt x="3344983" y="894859"/>
                  <a:pt x="3332922" y="889978"/>
                  <a:pt x="3322320" y="883920"/>
                </a:cubicBezTo>
                <a:cubicBezTo>
                  <a:pt x="3309170" y="876406"/>
                  <a:pt x="3295601" y="869566"/>
                  <a:pt x="3281680" y="863600"/>
                </a:cubicBezTo>
                <a:cubicBezTo>
                  <a:pt x="3265645" y="856728"/>
                  <a:pt x="3225484" y="845994"/>
                  <a:pt x="3210560" y="843280"/>
                </a:cubicBezTo>
                <a:cubicBezTo>
                  <a:pt x="3186999" y="838996"/>
                  <a:pt x="3163147" y="836507"/>
                  <a:pt x="3139440" y="833120"/>
                </a:cubicBezTo>
                <a:cubicBezTo>
                  <a:pt x="3122507" y="826347"/>
                  <a:pt x="3106071" y="818163"/>
                  <a:pt x="3088640" y="812800"/>
                </a:cubicBezTo>
                <a:cubicBezTo>
                  <a:pt x="3061948" y="804587"/>
                  <a:pt x="3007360" y="792480"/>
                  <a:pt x="3007360" y="792480"/>
                </a:cubicBezTo>
                <a:cubicBezTo>
                  <a:pt x="2997200" y="782320"/>
                  <a:pt x="2987918" y="771198"/>
                  <a:pt x="2976880" y="762000"/>
                </a:cubicBezTo>
                <a:cubicBezTo>
                  <a:pt x="2933287" y="725673"/>
                  <a:pt x="2956396" y="759772"/>
                  <a:pt x="2915920" y="711200"/>
                </a:cubicBezTo>
                <a:cubicBezTo>
                  <a:pt x="2881790" y="670244"/>
                  <a:pt x="2909229" y="680782"/>
                  <a:pt x="2854960" y="640080"/>
                </a:cubicBezTo>
                <a:cubicBezTo>
                  <a:pt x="2825008" y="617616"/>
                  <a:pt x="2814358" y="622679"/>
                  <a:pt x="2783840" y="609600"/>
                </a:cubicBezTo>
                <a:cubicBezTo>
                  <a:pt x="2769919" y="603634"/>
                  <a:pt x="2757262" y="594905"/>
                  <a:pt x="2743200" y="589280"/>
                </a:cubicBezTo>
                <a:cubicBezTo>
                  <a:pt x="2723313" y="581325"/>
                  <a:pt x="2700062" y="580841"/>
                  <a:pt x="2682240" y="568960"/>
                </a:cubicBezTo>
                <a:cubicBezTo>
                  <a:pt x="2672080" y="562187"/>
                  <a:pt x="2663344" y="552501"/>
                  <a:pt x="2651760" y="548640"/>
                </a:cubicBezTo>
                <a:cubicBezTo>
                  <a:pt x="2632217" y="542126"/>
                  <a:pt x="2611000" y="542520"/>
                  <a:pt x="2590800" y="538480"/>
                </a:cubicBezTo>
                <a:cubicBezTo>
                  <a:pt x="2537864" y="527893"/>
                  <a:pt x="2564869" y="531071"/>
                  <a:pt x="2519680" y="518160"/>
                </a:cubicBezTo>
                <a:cubicBezTo>
                  <a:pt x="2506254" y="514324"/>
                  <a:pt x="2492587" y="511387"/>
                  <a:pt x="2479040" y="508000"/>
                </a:cubicBezTo>
                <a:cubicBezTo>
                  <a:pt x="2468880" y="501227"/>
                  <a:pt x="2457194" y="496314"/>
                  <a:pt x="2448560" y="487680"/>
                </a:cubicBezTo>
                <a:cubicBezTo>
                  <a:pt x="2400599" y="439719"/>
                  <a:pt x="2451134" y="476300"/>
                  <a:pt x="2418080" y="426720"/>
                </a:cubicBezTo>
                <a:cubicBezTo>
                  <a:pt x="2410110" y="414765"/>
                  <a:pt x="2397760" y="406400"/>
                  <a:pt x="2387600" y="396240"/>
                </a:cubicBezTo>
                <a:cubicBezTo>
                  <a:pt x="2335176" y="238969"/>
                  <a:pt x="2395262" y="401404"/>
                  <a:pt x="2346960" y="304800"/>
                </a:cubicBezTo>
                <a:cubicBezTo>
                  <a:pt x="2342171" y="295221"/>
                  <a:pt x="2345983" y="279830"/>
                  <a:pt x="2336800" y="274320"/>
                </a:cubicBezTo>
                <a:cubicBezTo>
                  <a:pt x="2309250" y="257790"/>
                  <a:pt x="2276865" y="250141"/>
                  <a:pt x="2245360" y="243840"/>
                </a:cubicBezTo>
                <a:lnTo>
                  <a:pt x="2143760" y="223520"/>
                </a:lnTo>
                <a:cubicBezTo>
                  <a:pt x="2133600" y="216747"/>
                  <a:pt x="2124503" y="208010"/>
                  <a:pt x="2113280" y="203200"/>
                </a:cubicBezTo>
                <a:cubicBezTo>
                  <a:pt x="2067706" y="183668"/>
                  <a:pt x="2081703" y="202651"/>
                  <a:pt x="2042160" y="182880"/>
                </a:cubicBezTo>
                <a:cubicBezTo>
                  <a:pt x="1998593" y="161097"/>
                  <a:pt x="2021646" y="163538"/>
                  <a:pt x="1981200" y="132080"/>
                </a:cubicBezTo>
                <a:cubicBezTo>
                  <a:pt x="1961923" y="117087"/>
                  <a:pt x="1943408" y="99163"/>
                  <a:pt x="1920240" y="91440"/>
                </a:cubicBezTo>
                <a:cubicBezTo>
                  <a:pt x="1899920" y="84667"/>
                  <a:pt x="1877102" y="83001"/>
                  <a:pt x="1859280" y="71120"/>
                </a:cubicBezTo>
                <a:cubicBezTo>
                  <a:pt x="1849120" y="64347"/>
                  <a:pt x="1840023" y="55610"/>
                  <a:pt x="1828800" y="50800"/>
                </a:cubicBezTo>
                <a:cubicBezTo>
                  <a:pt x="1814198" y="44542"/>
                  <a:pt x="1748933" y="33373"/>
                  <a:pt x="1737360" y="30480"/>
                </a:cubicBezTo>
                <a:cubicBezTo>
                  <a:pt x="1705239" y="22450"/>
                  <a:pt x="1702137" y="14383"/>
                  <a:pt x="1666240" y="10160"/>
                </a:cubicBezTo>
                <a:cubicBezTo>
                  <a:pt x="1571049" y="-1039"/>
                  <a:pt x="1496907" y="1693"/>
                  <a:pt x="1463040" y="0"/>
                </a:cubicBezTo>
                <a:close/>
              </a:path>
            </a:pathLst>
          </a:custGeom>
          <a:solidFill>
            <a:srgbClr val="FCFDFE"/>
          </a:solidFill>
          <a:ln>
            <a:solidFill>
              <a:srgbClr val="DFE9F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1" name="フリーフォーム: 図形 10">
            <a:extLst>
              <a:ext uri="{FF2B5EF4-FFF2-40B4-BE49-F238E27FC236}">
                <a16:creationId xmlns:a16="http://schemas.microsoft.com/office/drawing/2014/main" id="{6F6E4D25-458A-7F06-4A63-65A07E1A147A}"/>
              </a:ext>
            </a:extLst>
          </p:cNvPr>
          <p:cNvSpPr/>
          <p:nvPr/>
        </p:nvSpPr>
        <p:spPr>
          <a:xfrm>
            <a:off x="1414577" y="2597263"/>
            <a:ext cx="735012" cy="2009775"/>
          </a:xfrm>
          <a:custGeom>
            <a:avLst/>
            <a:gdLst>
              <a:gd name="connsiteX0" fmla="*/ 535104 w 735129"/>
              <a:gd name="connsiteY0" fmla="*/ 0 h 2009775"/>
              <a:gd name="connsiteX1" fmla="*/ 535104 w 735129"/>
              <a:gd name="connsiteY1" fmla="*/ 0 h 2009775"/>
              <a:gd name="connsiteX2" fmla="*/ 430329 w 735129"/>
              <a:gd name="connsiteY2" fmla="*/ 76200 h 2009775"/>
              <a:gd name="connsiteX3" fmla="*/ 373179 w 735129"/>
              <a:gd name="connsiteY3" fmla="*/ 95250 h 2009775"/>
              <a:gd name="connsiteX4" fmla="*/ 154104 w 735129"/>
              <a:gd name="connsiteY4" fmla="*/ 266700 h 2009775"/>
              <a:gd name="connsiteX5" fmla="*/ 77904 w 735129"/>
              <a:gd name="connsiteY5" fmla="*/ 400050 h 2009775"/>
              <a:gd name="connsiteX6" fmla="*/ 11229 w 735129"/>
              <a:gd name="connsiteY6" fmla="*/ 495300 h 2009775"/>
              <a:gd name="connsiteX7" fmla="*/ 30279 w 735129"/>
              <a:gd name="connsiteY7" fmla="*/ 1228725 h 2009775"/>
              <a:gd name="connsiteX8" fmla="*/ 49329 w 735129"/>
              <a:gd name="connsiteY8" fmla="*/ 1257300 h 2009775"/>
              <a:gd name="connsiteX9" fmla="*/ 77904 w 735129"/>
              <a:gd name="connsiteY9" fmla="*/ 1304925 h 2009775"/>
              <a:gd name="connsiteX10" fmla="*/ 106479 w 735129"/>
              <a:gd name="connsiteY10" fmla="*/ 1343025 h 2009775"/>
              <a:gd name="connsiteX11" fmla="*/ 154104 w 735129"/>
              <a:gd name="connsiteY11" fmla="*/ 1409700 h 2009775"/>
              <a:gd name="connsiteX12" fmla="*/ 163629 w 735129"/>
              <a:gd name="connsiteY12" fmla="*/ 1438275 h 2009775"/>
              <a:gd name="connsiteX13" fmla="*/ 163629 w 735129"/>
              <a:gd name="connsiteY13" fmla="*/ 1704975 h 2009775"/>
              <a:gd name="connsiteX14" fmla="*/ 154104 w 735129"/>
              <a:gd name="connsiteY14" fmla="*/ 1838325 h 2009775"/>
              <a:gd name="connsiteX15" fmla="*/ 211254 w 735129"/>
              <a:gd name="connsiteY15" fmla="*/ 1885950 h 2009775"/>
              <a:gd name="connsiteX16" fmla="*/ 306504 w 735129"/>
              <a:gd name="connsiteY16" fmla="*/ 1971675 h 2009775"/>
              <a:gd name="connsiteX17" fmla="*/ 335079 w 735129"/>
              <a:gd name="connsiteY17" fmla="*/ 1990725 h 2009775"/>
              <a:gd name="connsiteX18" fmla="*/ 392229 w 735129"/>
              <a:gd name="connsiteY18" fmla="*/ 2009775 h 2009775"/>
              <a:gd name="connsiteX19" fmla="*/ 497004 w 735129"/>
              <a:gd name="connsiteY19" fmla="*/ 1990725 h 2009775"/>
              <a:gd name="connsiteX20" fmla="*/ 516054 w 735129"/>
              <a:gd name="connsiteY20" fmla="*/ 1962150 h 2009775"/>
              <a:gd name="connsiteX21" fmla="*/ 544629 w 735129"/>
              <a:gd name="connsiteY21" fmla="*/ 1933575 h 2009775"/>
              <a:gd name="connsiteX22" fmla="*/ 620829 w 735129"/>
              <a:gd name="connsiteY22" fmla="*/ 1847850 h 2009775"/>
              <a:gd name="connsiteX23" fmla="*/ 611304 w 735129"/>
              <a:gd name="connsiteY23" fmla="*/ 1695450 h 2009775"/>
              <a:gd name="connsiteX24" fmla="*/ 601779 w 735129"/>
              <a:gd name="connsiteY24" fmla="*/ 1657350 h 2009775"/>
              <a:gd name="connsiteX25" fmla="*/ 592254 w 735129"/>
              <a:gd name="connsiteY25" fmla="*/ 1609725 h 2009775"/>
              <a:gd name="connsiteX26" fmla="*/ 582729 w 735129"/>
              <a:gd name="connsiteY26" fmla="*/ 1524000 h 2009775"/>
              <a:gd name="connsiteX27" fmla="*/ 573204 w 735129"/>
              <a:gd name="connsiteY27" fmla="*/ 1476375 h 2009775"/>
              <a:gd name="connsiteX28" fmla="*/ 563679 w 735129"/>
              <a:gd name="connsiteY28" fmla="*/ 1409700 h 2009775"/>
              <a:gd name="connsiteX29" fmla="*/ 573204 w 735129"/>
              <a:gd name="connsiteY29" fmla="*/ 1266825 h 2009775"/>
              <a:gd name="connsiteX30" fmla="*/ 601779 w 735129"/>
              <a:gd name="connsiteY30" fmla="*/ 1238250 h 2009775"/>
              <a:gd name="connsiteX31" fmla="*/ 630354 w 735129"/>
              <a:gd name="connsiteY31" fmla="*/ 1162050 h 2009775"/>
              <a:gd name="connsiteX32" fmla="*/ 687504 w 735129"/>
              <a:gd name="connsiteY32" fmla="*/ 1076325 h 2009775"/>
              <a:gd name="connsiteX33" fmla="*/ 706554 w 735129"/>
              <a:gd name="connsiteY33" fmla="*/ 1047750 h 2009775"/>
              <a:gd name="connsiteX34" fmla="*/ 735129 w 735129"/>
              <a:gd name="connsiteY34" fmla="*/ 742950 h 2009775"/>
              <a:gd name="connsiteX35" fmla="*/ 725604 w 735129"/>
              <a:gd name="connsiteY35" fmla="*/ 571500 h 2009775"/>
              <a:gd name="connsiteX36" fmla="*/ 716079 w 735129"/>
              <a:gd name="connsiteY36" fmla="*/ 533400 h 2009775"/>
              <a:gd name="connsiteX37" fmla="*/ 687504 w 735129"/>
              <a:gd name="connsiteY37" fmla="*/ 447675 h 2009775"/>
              <a:gd name="connsiteX38" fmla="*/ 677979 w 735129"/>
              <a:gd name="connsiteY38" fmla="*/ 419100 h 2009775"/>
              <a:gd name="connsiteX39" fmla="*/ 658929 w 735129"/>
              <a:gd name="connsiteY39" fmla="*/ 342900 h 2009775"/>
              <a:gd name="connsiteX40" fmla="*/ 649404 w 735129"/>
              <a:gd name="connsiteY40" fmla="*/ 314325 h 2009775"/>
              <a:gd name="connsiteX41" fmla="*/ 639879 w 735129"/>
              <a:gd name="connsiteY41" fmla="*/ 276225 h 2009775"/>
              <a:gd name="connsiteX42" fmla="*/ 620829 w 735129"/>
              <a:gd name="connsiteY42" fmla="*/ 247650 h 2009775"/>
              <a:gd name="connsiteX43" fmla="*/ 592254 w 735129"/>
              <a:gd name="connsiteY43" fmla="*/ 180975 h 2009775"/>
              <a:gd name="connsiteX44" fmla="*/ 582729 w 735129"/>
              <a:gd name="connsiteY44" fmla="*/ 142875 h 2009775"/>
              <a:gd name="connsiteX45" fmla="*/ 563679 w 735129"/>
              <a:gd name="connsiteY45" fmla="*/ 85725 h 2009775"/>
              <a:gd name="connsiteX46" fmla="*/ 535104 w 735129"/>
              <a:gd name="connsiteY46" fmla="*/ 0 h 200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35129" h="2009775">
                <a:moveTo>
                  <a:pt x="535104" y="0"/>
                </a:moveTo>
                <a:lnTo>
                  <a:pt x="535104" y="0"/>
                </a:lnTo>
                <a:cubicBezTo>
                  <a:pt x="500179" y="25400"/>
                  <a:pt x="471298" y="62544"/>
                  <a:pt x="430329" y="76200"/>
                </a:cubicBezTo>
                <a:cubicBezTo>
                  <a:pt x="411279" y="82550"/>
                  <a:pt x="389887" y="84111"/>
                  <a:pt x="373179" y="95250"/>
                </a:cubicBezTo>
                <a:cubicBezTo>
                  <a:pt x="281814" y="156160"/>
                  <a:pt x="228639" y="183396"/>
                  <a:pt x="154104" y="266700"/>
                </a:cubicBezTo>
                <a:cubicBezTo>
                  <a:pt x="36911" y="397681"/>
                  <a:pt x="134880" y="305090"/>
                  <a:pt x="77904" y="400050"/>
                </a:cubicBezTo>
                <a:cubicBezTo>
                  <a:pt x="57964" y="433283"/>
                  <a:pt x="11229" y="495300"/>
                  <a:pt x="11229" y="495300"/>
                </a:cubicBezTo>
                <a:cubicBezTo>
                  <a:pt x="4527" y="830421"/>
                  <a:pt x="-18301" y="937247"/>
                  <a:pt x="30279" y="1228725"/>
                </a:cubicBezTo>
                <a:cubicBezTo>
                  <a:pt x="32161" y="1240017"/>
                  <a:pt x="43262" y="1247592"/>
                  <a:pt x="49329" y="1257300"/>
                </a:cubicBezTo>
                <a:cubicBezTo>
                  <a:pt x="59141" y="1272999"/>
                  <a:pt x="67635" y="1289521"/>
                  <a:pt x="77904" y="1304925"/>
                </a:cubicBezTo>
                <a:cubicBezTo>
                  <a:pt x="86710" y="1318134"/>
                  <a:pt x="97252" y="1330107"/>
                  <a:pt x="106479" y="1343025"/>
                </a:cubicBezTo>
                <a:cubicBezTo>
                  <a:pt x="176119" y="1440521"/>
                  <a:pt x="60717" y="1285184"/>
                  <a:pt x="154104" y="1409700"/>
                </a:cubicBezTo>
                <a:cubicBezTo>
                  <a:pt x="157279" y="1419225"/>
                  <a:pt x="160871" y="1428621"/>
                  <a:pt x="163629" y="1438275"/>
                </a:cubicBezTo>
                <a:cubicBezTo>
                  <a:pt x="191890" y="1537188"/>
                  <a:pt x="172309" y="1540058"/>
                  <a:pt x="163629" y="1704975"/>
                </a:cubicBezTo>
                <a:cubicBezTo>
                  <a:pt x="161287" y="1749477"/>
                  <a:pt x="157279" y="1793875"/>
                  <a:pt x="154104" y="1838325"/>
                </a:cubicBezTo>
                <a:cubicBezTo>
                  <a:pt x="223200" y="1855599"/>
                  <a:pt x="167671" y="1831472"/>
                  <a:pt x="211254" y="1885950"/>
                </a:cubicBezTo>
                <a:cubicBezTo>
                  <a:pt x="240972" y="1923097"/>
                  <a:pt x="269630" y="1945337"/>
                  <a:pt x="306504" y="1971675"/>
                </a:cubicBezTo>
                <a:cubicBezTo>
                  <a:pt x="315819" y="1978329"/>
                  <a:pt x="324618" y="1986076"/>
                  <a:pt x="335079" y="1990725"/>
                </a:cubicBezTo>
                <a:cubicBezTo>
                  <a:pt x="353429" y="1998880"/>
                  <a:pt x="392229" y="2009775"/>
                  <a:pt x="392229" y="2009775"/>
                </a:cubicBezTo>
                <a:cubicBezTo>
                  <a:pt x="427154" y="2003425"/>
                  <a:pt x="463872" y="2003468"/>
                  <a:pt x="497004" y="1990725"/>
                </a:cubicBezTo>
                <a:cubicBezTo>
                  <a:pt x="507689" y="1986616"/>
                  <a:pt x="508725" y="1970944"/>
                  <a:pt x="516054" y="1962150"/>
                </a:cubicBezTo>
                <a:cubicBezTo>
                  <a:pt x="524678" y="1951802"/>
                  <a:pt x="535759" y="1943712"/>
                  <a:pt x="544629" y="1933575"/>
                </a:cubicBezTo>
                <a:cubicBezTo>
                  <a:pt x="630939" y="1834935"/>
                  <a:pt x="535675" y="1933004"/>
                  <a:pt x="620829" y="1847850"/>
                </a:cubicBezTo>
                <a:cubicBezTo>
                  <a:pt x="617654" y="1797050"/>
                  <a:pt x="616369" y="1746097"/>
                  <a:pt x="611304" y="1695450"/>
                </a:cubicBezTo>
                <a:cubicBezTo>
                  <a:pt x="610001" y="1682424"/>
                  <a:pt x="604619" y="1670129"/>
                  <a:pt x="601779" y="1657350"/>
                </a:cubicBezTo>
                <a:cubicBezTo>
                  <a:pt x="598267" y="1641546"/>
                  <a:pt x="594544" y="1625752"/>
                  <a:pt x="592254" y="1609725"/>
                </a:cubicBezTo>
                <a:cubicBezTo>
                  <a:pt x="588188" y="1581263"/>
                  <a:pt x="586795" y="1552462"/>
                  <a:pt x="582729" y="1524000"/>
                </a:cubicBezTo>
                <a:cubicBezTo>
                  <a:pt x="580439" y="1507973"/>
                  <a:pt x="575866" y="1492344"/>
                  <a:pt x="573204" y="1476375"/>
                </a:cubicBezTo>
                <a:cubicBezTo>
                  <a:pt x="569513" y="1454230"/>
                  <a:pt x="566854" y="1431925"/>
                  <a:pt x="563679" y="1409700"/>
                </a:cubicBezTo>
                <a:cubicBezTo>
                  <a:pt x="566854" y="1362075"/>
                  <a:pt x="562850" y="1313419"/>
                  <a:pt x="573204" y="1266825"/>
                </a:cubicBezTo>
                <a:cubicBezTo>
                  <a:pt x="576126" y="1253675"/>
                  <a:pt x="593949" y="1249211"/>
                  <a:pt x="601779" y="1238250"/>
                </a:cubicBezTo>
                <a:cubicBezTo>
                  <a:pt x="659934" y="1156834"/>
                  <a:pt x="586730" y="1243066"/>
                  <a:pt x="630354" y="1162050"/>
                </a:cubicBezTo>
                <a:cubicBezTo>
                  <a:pt x="646636" y="1131812"/>
                  <a:pt x="668454" y="1104900"/>
                  <a:pt x="687504" y="1076325"/>
                </a:cubicBezTo>
                <a:lnTo>
                  <a:pt x="706554" y="1047750"/>
                </a:lnTo>
                <a:cubicBezTo>
                  <a:pt x="744101" y="897561"/>
                  <a:pt x="724514" y="997709"/>
                  <a:pt x="735129" y="742950"/>
                </a:cubicBezTo>
                <a:cubicBezTo>
                  <a:pt x="731954" y="685800"/>
                  <a:pt x="730786" y="628503"/>
                  <a:pt x="725604" y="571500"/>
                </a:cubicBezTo>
                <a:cubicBezTo>
                  <a:pt x="724419" y="558463"/>
                  <a:pt x="719929" y="545912"/>
                  <a:pt x="716079" y="533400"/>
                </a:cubicBezTo>
                <a:cubicBezTo>
                  <a:pt x="707221" y="504611"/>
                  <a:pt x="697029" y="476250"/>
                  <a:pt x="687504" y="447675"/>
                </a:cubicBezTo>
                <a:cubicBezTo>
                  <a:pt x="684329" y="438150"/>
                  <a:pt x="680414" y="428840"/>
                  <a:pt x="677979" y="419100"/>
                </a:cubicBezTo>
                <a:cubicBezTo>
                  <a:pt x="671629" y="393700"/>
                  <a:pt x="667208" y="367738"/>
                  <a:pt x="658929" y="342900"/>
                </a:cubicBezTo>
                <a:cubicBezTo>
                  <a:pt x="655754" y="333375"/>
                  <a:pt x="652162" y="323979"/>
                  <a:pt x="649404" y="314325"/>
                </a:cubicBezTo>
                <a:cubicBezTo>
                  <a:pt x="645808" y="301738"/>
                  <a:pt x="645036" y="288257"/>
                  <a:pt x="639879" y="276225"/>
                </a:cubicBezTo>
                <a:cubicBezTo>
                  <a:pt x="635370" y="265703"/>
                  <a:pt x="627179" y="257175"/>
                  <a:pt x="620829" y="247650"/>
                </a:cubicBezTo>
                <a:cubicBezTo>
                  <a:pt x="593483" y="138267"/>
                  <a:pt x="631721" y="273065"/>
                  <a:pt x="592254" y="180975"/>
                </a:cubicBezTo>
                <a:cubicBezTo>
                  <a:pt x="587097" y="168943"/>
                  <a:pt x="586491" y="155414"/>
                  <a:pt x="582729" y="142875"/>
                </a:cubicBezTo>
                <a:cubicBezTo>
                  <a:pt x="576959" y="123641"/>
                  <a:pt x="569449" y="104959"/>
                  <a:pt x="563679" y="85725"/>
                </a:cubicBezTo>
                <a:cubicBezTo>
                  <a:pt x="553384" y="51408"/>
                  <a:pt x="539867" y="14288"/>
                  <a:pt x="535104" y="0"/>
                </a:cubicBezTo>
                <a:close/>
              </a:path>
            </a:pathLst>
          </a:custGeom>
          <a:solidFill>
            <a:srgbClr val="D1DF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3" name="フリーフォーム: 図形 12">
            <a:extLst>
              <a:ext uri="{FF2B5EF4-FFF2-40B4-BE49-F238E27FC236}">
                <a16:creationId xmlns:a16="http://schemas.microsoft.com/office/drawing/2014/main" id="{C37B6B06-1BCC-A2E1-EA15-796289FDE8E9}"/>
              </a:ext>
            </a:extLst>
          </p:cNvPr>
          <p:cNvSpPr/>
          <p:nvPr/>
        </p:nvSpPr>
        <p:spPr>
          <a:xfrm>
            <a:off x="3006839" y="3344976"/>
            <a:ext cx="1135063" cy="2333625"/>
          </a:xfrm>
          <a:custGeom>
            <a:avLst/>
            <a:gdLst>
              <a:gd name="connsiteX0" fmla="*/ 1115767 w 1134817"/>
              <a:gd name="connsiteY0" fmla="*/ 0 h 2333625"/>
              <a:gd name="connsiteX1" fmla="*/ 1115767 w 1134817"/>
              <a:gd name="connsiteY1" fmla="*/ 0 h 2333625"/>
              <a:gd name="connsiteX2" fmla="*/ 1125292 w 1134817"/>
              <a:gd name="connsiteY2" fmla="*/ 457200 h 2333625"/>
              <a:gd name="connsiteX3" fmla="*/ 1134817 w 1134817"/>
              <a:gd name="connsiteY3" fmla="*/ 781050 h 2333625"/>
              <a:gd name="connsiteX4" fmla="*/ 1115767 w 1134817"/>
              <a:gd name="connsiteY4" fmla="*/ 876300 h 2333625"/>
              <a:gd name="connsiteX5" fmla="*/ 1077667 w 1134817"/>
              <a:gd name="connsiteY5" fmla="*/ 952500 h 2333625"/>
              <a:gd name="connsiteX6" fmla="*/ 1039567 w 1134817"/>
              <a:gd name="connsiteY6" fmla="*/ 990600 h 2333625"/>
              <a:gd name="connsiteX7" fmla="*/ 991942 w 1134817"/>
              <a:gd name="connsiteY7" fmla="*/ 1085850 h 2333625"/>
              <a:gd name="connsiteX8" fmla="*/ 972892 w 1134817"/>
              <a:gd name="connsiteY8" fmla="*/ 1123950 h 2333625"/>
              <a:gd name="connsiteX9" fmla="*/ 963367 w 1134817"/>
              <a:gd name="connsiteY9" fmla="*/ 1219200 h 2333625"/>
              <a:gd name="connsiteX10" fmla="*/ 887167 w 1134817"/>
              <a:gd name="connsiteY10" fmla="*/ 1409700 h 2333625"/>
              <a:gd name="connsiteX11" fmla="*/ 868117 w 1134817"/>
              <a:gd name="connsiteY11" fmla="*/ 1438275 h 2333625"/>
              <a:gd name="connsiteX12" fmla="*/ 849067 w 1134817"/>
              <a:gd name="connsiteY12" fmla="*/ 1476375 h 2333625"/>
              <a:gd name="connsiteX13" fmla="*/ 744292 w 1134817"/>
              <a:gd name="connsiteY13" fmla="*/ 1543050 h 2333625"/>
              <a:gd name="connsiteX14" fmla="*/ 658567 w 1134817"/>
              <a:gd name="connsiteY14" fmla="*/ 1695450 h 2333625"/>
              <a:gd name="connsiteX15" fmla="*/ 582367 w 1134817"/>
              <a:gd name="connsiteY15" fmla="*/ 1800225 h 2333625"/>
              <a:gd name="connsiteX16" fmla="*/ 553792 w 1134817"/>
              <a:gd name="connsiteY16" fmla="*/ 1838325 h 2333625"/>
              <a:gd name="connsiteX17" fmla="*/ 525217 w 1134817"/>
              <a:gd name="connsiteY17" fmla="*/ 1885950 h 2333625"/>
              <a:gd name="connsiteX18" fmla="*/ 496642 w 1134817"/>
              <a:gd name="connsiteY18" fmla="*/ 1914525 h 2333625"/>
              <a:gd name="connsiteX19" fmla="*/ 477592 w 1134817"/>
              <a:gd name="connsiteY19" fmla="*/ 1943100 h 2333625"/>
              <a:gd name="connsiteX20" fmla="*/ 439492 w 1134817"/>
              <a:gd name="connsiteY20" fmla="*/ 1971675 h 2333625"/>
              <a:gd name="connsiteX21" fmla="*/ 382342 w 1134817"/>
              <a:gd name="connsiteY21" fmla="*/ 2009775 h 2333625"/>
              <a:gd name="connsiteX22" fmla="*/ 363292 w 1134817"/>
              <a:gd name="connsiteY22" fmla="*/ 2038350 h 2333625"/>
              <a:gd name="connsiteX23" fmla="*/ 296617 w 1134817"/>
              <a:gd name="connsiteY23" fmla="*/ 2095500 h 2333625"/>
              <a:gd name="connsiteX24" fmla="*/ 268042 w 1134817"/>
              <a:gd name="connsiteY24" fmla="*/ 2143125 h 2333625"/>
              <a:gd name="connsiteX25" fmla="*/ 229942 w 1134817"/>
              <a:gd name="connsiteY25" fmla="*/ 2171700 h 2333625"/>
              <a:gd name="connsiteX26" fmla="*/ 172792 w 1134817"/>
              <a:gd name="connsiteY26" fmla="*/ 2228850 h 2333625"/>
              <a:gd name="connsiteX27" fmla="*/ 144217 w 1134817"/>
              <a:gd name="connsiteY27" fmla="*/ 2247900 h 2333625"/>
              <a:gd name="connsiteX28" fmla="*/ 115642 w 1134817"/>
              <a:gd name="connsiteY28" fmla="*/ 2276475 h 2333625"/>
              <a:gd name="connsiteX29" fmla="*/ 77542 w 1134817"/>
              <a:gd name="connsiteY29" fmla="*/ 2324100 h 2333625"/>
              <a:gd name="connsiteX30" fmla="*/ 39442 w 1134817"/>
              <a:gd name="connsiteY30" fmla="*/ 2333625 h 2333625"/>
              <a:gd name="connsiteX31" fmla="*/ 1342 w 1134817"/>
              <a:gd name="connsiteY31" fmla="*/ 2314575 h 2333625"/>
              <a:gd name="connsiteX32" fmla="*/ 10867 w 1134817"/>
              <a:gd name="connsiteY32" fmla="*/ 2286000 h 2333625"/>
              <a:gd name="connsiteX33" fmla="*/ 29917 w 1134817"/>
              <a:gd name="connsiteY33" fmla="*/ 2238375 h 2333625"/>
              <a:gd name="connsiteX34" fmla="*/ 68017 w 1134817"/>
              <a:gd name="connsiteY34" fmla="*/ 2162175 h 2333625"/>
              <a:gd name="connsiteX35" fmla="*/ 106117 w 1134817"/>
              <a:gd name="connsiteY35" fmla="*/ 2047875 h 2333625"/>
              <a:gd name="connsiteX36" fmla="*/ 115642 w 1134817"/>
              <a:gd name="connsiteY36" fmla="*/ 2009775 h 2333625"/>
              <a:gd name="connsiteX37" fmla="*/ 144217 w 1134817"/>
              <a:gd name="connsiteY37" fmla="*/ 1962150 h 2333625"/>
              <a:gd name="connsiteX38" fmla="*/ 172792 w 1134817"/>
              <a:gd name="connsiteY38" fmla="*/ 1876425 h 2333625"/>
              <a:gd name="connsiteX39" fmla="*/ 182317 w 1134817"/>
              <a:gd name="connsiteY39" fmla="*/ 1743075 h 2333625"/>
              <a:gd name="connsiteX40" fmla="*/ 201367 w 1134817"/>
              <a:gd name="connsiteY40" fmla="*/ 1685925 h 2333625"/>
              <a:gd name="connsiteX41" fmla="*/ 229942 w 1134817"/>
              <a:gd name="connsiteY41" fmla="*/ 1571625 h 2333625"/>
              <a:gd name="connsiteX42" fmla="*/ 258517 w 1134817"/>
              <a:gd name="connsiteY42" fmla="*/ 1485900 h 2333625"/>
              <a:gd name="connsiteX43" fmla="*/ 268042 w 1134817"/>
              <a:gd name="connsiteY43" fmla="*/ 1343025 h 2333625"/>
              <a:gd name="connsiteX44" fmla="*/ 287092 w 1134817"/>
              <a:gd name="connsiteY44" fmla="*/ 1314450 h 2333625"/>
              <a:gd name="connsiteX45" fmla="*/ 363292 w 1134817"/>
              <a:gd name="connsiteY45" fmla="*/ 1219200 h 2333625"/>
              <a:gd name="connsiteX46" fmla="*/ 391867 w 1134817"/>
              <a:gd name="connsiteY46" fmla="*/ 1152525 h 2333625"/>
              <a:gd name="connsiteX47" fmla="*/ 401392 w 1134817"/>
              <a:gd name="connsiteY47" fmla="*/ 1123950 h 2333625"/>
              <a:gd name="connsiteX48" fmla="*/ 439492 w 1134817"/>
              <a:gd name="connsiteY48" fmla="*/ 1066800 h 2333625"/>
              <a:gd name="connsiteX49" fmla="*/ 468067 w 1134817"/>
              <a:gd name="connsiteY49" fmla="*/ 1009650 h 2333625"/>
              <a:gd name="connsiteX50" fmla="*/ 506167 w 1134817"/>
              <a:gd name="connsiteY50" fmla="*/ 971550 h 2333625"/>
              <a:gd name="connsiteX51" fmla="*/ 553792 w 1134817"/>
              <a:gd name="connsiteY51" fmla="*/ 904875 h 2333625"/>
              <a:gd name="connsiteX52" fmla="*/ 677617 w 1134817"/>
              <a:gd name="connsiteY52" fmla="*/ 800100 h 2333625"/>
              <a:gd name="connsiteX53" fmla="*/ 706192 w 1134817"/>
              <a:gd name="connsiteY53" fmla="*/ 790575 h 2333625"/>
              <a:gd name="connsiteX54" fmla="*/ 734767 w 1134817"/>
              <a:gd name="connsiteY54" fmla="*/ 771525 h 2333625"/>
              <a:gd name="connsiteX55" fmla="*/ 810967 w 1134817"/>
              <a:gd name="connsiteY55" fmla="*/ 733425 h 2333625"/>
              <a:gd name="connsiteX56" fmla="*/ 877642 w 1134817"/>
              <a:gd name="connsiteY56" fmla="*/ 666750 h 2333625"/>
              <a:gd name="connsiteX57" fmla="*/ 906217 w 1134817"/>
              <a:gd name="connsiteY57" fmla="*/ 638175 h 2333625"/>
              <a:gd name="connsiteX58" fmla="*/ 915742 w 1134817"/>
              <a:gd name="connsiteY58" fmla="*/ 590550 h 2333625"/>
              <a:gd name="connsiteX59" fmla="*/ 934792 w 1134817"/>
              <a:gd name="connsiteY59" fmla="*/ 514350 h 2333625"/>
              <a:gd name="connsiteX60" fmla="*/ 972892 w 1134817"/>
              <a:gd name="connsiteY60" fmla="*/ 285750 h 2333625"/>
              <a:gd name="connsiteX61" fmla="*/ 982417 w 1134817"/>
              <a:gd name="connsiteY61" fmla="*/ 228600 h 2333625"/>
              <a:gd name="connsiteX62" fmla="*/ 1001467 w 1134817"/>
              <a:gd name="connsiteY62" fmla="*/ 200025 h 2333625"/>
              <a:gd name="connsiteX63" fmla="*/ 1010992 w 1134817"/>
              <a:gd name="connsiteY63" fmla="*/ 161925 h 2333625"/>
              <a:gd name="connsiteX64" fmla="*/ 1030042 w 1134817"/>
              <a:gd name="connsiteY64" fmla="*/ 133350 h 2333625"/>
              <a:gd name="connsiteX65" fmla="*/ 1039567 w 1134817"/>
              <a:gd name="connsiteY65" fmla="*/ 104775 h 2333625"/>
              <a:gd name="connsiteX66" fmla="*/ 1087192 w 1134817"/>
              <a:gd name="connsiteY66" fmla="*/ 47625 h 2333625"/>
              <a:gd name="connsiteX67" fmla="*/ 1115767 w 1134817"/>
              <a:gd name="connsiteY67" fmla="*/ 0 h 233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134817" h="2333625">
                <a:moveTo>
                  <a:pt x="1115767" y="0"/>
                </a:moveTo>
                <a:lnTo>
                  <a:pt x="1115767" y="0"/>
                </a:lnTo>
                <a:cubicBezTo>
                  <a:pt x="1118942" y="152400"/>
                  <a:pt x="1121575" y="304812"/>
                  <a:pt x="1125292" y="457200"/>
                </a:cubicBezTo>
                <a:cubicBezTo>
                  <a:pt x="1127925" y="565165"/>
                  <a:pt x="1134817" y="673053"/>
                  <a:pt x="1134817" y="781050"/>
                </a:cubicBezTo>
                <a:cubicBezTo>
                  <a:pt x="1134817" y="816087"/>
                  <a:pt x="1127497" y="845021"/>
                  <a:pt x="1115767" y="876300"/>
                </a:cubicBezTo>
                <a:cubicBezTo>
                  <a:pt x="1104525" y="906278"/>
                  <a:pt x="1098127" y="928630"/>
                  <a:pt x="1077667" y="952500"/>
                </a:cubicBezTo>
                <a:cubicBezTo>
                  <a:pt x="1065978" y="966137"/>
                  <a:pt x="1049279" y="975492"/>
                  <a:pt x="1039567" y="990600"/>
                </a:cubicBezTo>
                <a:cubicBezTo>
                  <a:pt x="1020371" y="1020460"/>
                  <a:pt x="1007817" y="1054100"/>
                  <a:pt x="991942" y="1085850"/>
                </a:cubicBezTo>
                <a:lnTo>
                  <a:pt x="972892" y="1123950"/>
                </a:lnTo>
                <a:cubicBezTo>
                  <a:pt x="969717" y="1155700"/>
                  <a:pt x="970439" y="1188085"/>
                  <a:pt x="963367" y="1219200"/>
                </a:cubicBezTo>
                <a:cubicBezTo>
                  <a:pt x="947115" y="1290709"/>
                  <a:pt x="921429" y="1346887"/>
                  <a:pt x="887167" y="1409700"/>
                </a:cubicBezTo>
                <a:cubicBezTo>
                  <a:pt x="881685" y="1419750"/>
                  <a:pt x="873797" y="1428336"/>
                  <a:pt x="868117" y="1438275"/>
                </a:cubicBezTo>
                <a:cubicBezTo>
                  <a:pt x="861072" y="1450603"/>
                  <a:pt x="859906" y="1467203"/>
                  <a:pt x="849067" y="1476375"/>
                </a:cubicBezTo>
                <a:cubicBezTo>
                  <a:pt x="817465" y="1503115"/>
                  <a:pt x="744292" y="1543050"/>
                  <a:pt x="744292" y="1543050"/>
                </a:cubicBezTo>
                <a:cubicBezTo>
                  <a:pt x="715717" y="1593850"/>
                  <a:pt x="692849" y="1648313"/>
                  <a:pt x="658567" y="1695450"/>
                </a:cubicBezTo>
                <a:lnTo>
                  <a:pt x="582367" y="1800225"/>
                </a:lnTo>
                <a:cubicBezTo>
                  <a:pt x="572979" y="1813027"/>
                  <a:pt x="561960" y="1824712"/>
                  <a:pt x="553792" y="1838325"/>
                </a:cubicBezTo>
                <a:cubicBezTo>
                  <a:pt x="544267" y="1854200"/>
                  <a:pt x="536325" y="1871139"/>
                  <a:pt x="525217" y="1885950"/>
                </a:cubicBezTo>
                <a:cubicBezTo>
                  <a:pt x="517135" y="1896726"/>
                  <a:pt x="505266" y="1904177"/>
                  <a:pt x="496642" y="1914525"/>
                </a:cubicBezTo>
                <a:cubicBezTo>
                  <a:pt x="489313" y="1923319"/>
                  <a:pt x="485687" y="1935005"/>
                  <a:pt x="477592" y="1943100"/>
                </a:cubicBezTo>
                <a:cubicBezTo>
                  <a:pt x="466367" y="1954325"/>
                  <a:pt x="451545" y="1961344"/>
                  <a:pt x="439492" y="1971675"/>
                </a:cubicBezTo>
                <a:cubicBezTo>
                  <a:pt x="394088" y="2010593"/>
                  <a:pt x="430948" y="1993573"/>
                  <a:pt x="382342" y="2009775"/>
                </a:cubicBezTo>
                <a:cubicBezTo>
                  <a:pt x="375992" y="2019300"/>
                  <a:pt x="371387" y="2030255"/>
                  <a:pt x="363292" y="2038350"/>
                </a:cubicBezTo>
                <a:cubicBezTo>
                  <a:pt x="298444" y="2103198"/>
                  <a:pt x="376275" y="1993083"/>
                  <a:pt x="296617" y="2095500"/>
                </a:cubicBezTo>
                <a:cubicBezTo>
                  <a:pt x="285251" y="2110113"/>
                  <a:pt x="280233" y="2129192"/>
                  <a:pt x="268042" y="2143125"/>
                </a:cubicBezTo>
                <a:cubicBezTo>
                  <a:pt x="257588" y="2155072"/>
                  <a:pt x="241742" y="2161080"/>
                  <a:pt x="229942" y="2171700"/>
                </a:cubicBezTo>
                <a:cubicBezTo>
                  <a:pt x="209917" y="2189722"/>
                  <a:pt x="195208" y="2213906"/>
                  <a:pt x="172792" y="2228850"/>
                </a:cubicBezTo>
                <a:cubicBezTo>
                  <a:pt x="163267" y="2235200"/>
                  <a:pt x="153011" y="2240571"/>
                  <a:pt x="144217" y="2247900"/>
                </a:cubicBezTo>
                <a:cubicBezTo>
                  <a:pt x="133869" y="2256524"/>
                  <a:pt x="124512" y="2266338"/>
                  <a:pt x="115642" y="2276475"/>
                </a:cubicBezTo>
                <a:cubicBezTo>
                  <a:pt x="102255" y="2291775"/>
                  <a:pt x="93806" y="2311902"/>
                  <a:pt x="77542" y="2324100"/>
                </a:cubicBezTo>
                <a:cubicBezTo>
                  <a:pt x="67069" y="2331955"/>
                  <a:pt x="52142" y="2330450"/>
                  <a:pt x="39442" y="2333625"/>
                </a:cubicBezTo>
                <a:cubicBezTo>
                  <a:pt x="26742" y="2327275"/>
                  <a:pt x="8647" y="2326751"/>
                  <a:pt x="1342" y="2314575"/>
                </a:cubicBezTo>
                <a:cubicBezTo>
                  <a:pt x="-3824" y="2305966"/>
                  <a:pt x="7342" y="2295401"/>
                  <a:pt x="10867" y="2286000"/>
                </a:cubicBezTo>
                <a:cubicBezTo>
                  <a:pt x="16870" y="2269991"/>
                  <a:pt x="22752" y="2253899"/>
                  <a:pt x="29917" y="2238375"/>
                </a:cubicBezTo>
                <a:cubicBezTo>
                  <a:pt x="41817" y="2212591"/>
                  <a:pt x="57470" y="2188542"/>
                  <a:pt x="68017" y="2162175"/>
                </a:cubicBezTo>
                <a:cubicBezTo>
                  <a:pt x="82932" y="2124887"/>
                  <a:pt x="94138" y="2086208"/>
                  <a:pt x="106117" y="2047875"/>
                </a:cubicBezTo>
                <a:cubicBezTo>
                  <a:pt x="110022" y="2035380"/>
                  <a:pt x="110325" y="2021738"/>
                  <a:pt x="115642" y="2009775"/>
                </a:cubicBezTo>
                <a:cubicBezTo>
                  <a:pt x="123161" y="1992857"/>
                  <a:pt x="135938" y="1978709"/>
                  <a:pt x="144217" y="1962150"/>
                </a:cubicBezTo>
                <a:cubicBezTo>
                  <a:pt x="162151" y="1926282"/>
                  <a:pt x="163697" y="1912805"/>
                  <a:pt x="172792" y="1876425"/>
                </a:cubicBezTo>
                <a:cubicBezTo>
                  <a:pt x="175967" y="1831975"/>
                  <a:pt x="175706" y="1787145"/>
                  <a:pt x="182317" y="1743075"/>
                </a:cubicBezTo>
                <a:cubicBezTo>
                  <a:pt x="185296" y="1723217"/>
                  <a:pt x="197429" y="1705616"/>
                  <a:pt x="201367" y="1685925"/>
                </a:cubicBezTo>
                <a:cubicBezTo>
                  <a:pt x="223654" y="1574490"/>
                  <a:pt x="194696" y="1712610"/>
                  <a:pt x="229942" y="1571625"/>
                </a:cubicBezTo>
                <a:cubicBezTo>
                  <a:pt x="248406" y="1497767"/>
                  <a:pt x="226829" y="1549277"/>
                  <a:pt x="258517" y="1485900"/>
                </a:cubicBezTo>
                <a:cubicBezTo>
                  <a:pt x="261692" y="1438275"/>
                  <a:pt x="260195" y="1390106"/>
                  <a:pt x="268042" y="1343025"/>
                </a:cubicBezTo>
                <a:cubicBezTo>
                  <a:pt x="269924" y="1331733"/>
                  <a:pt x="281972" y="1324689"/>
                  <a:pt x="287092" y="1314450"/>
                </a:cubicBezTo>
                <a:cubicBezTo>
                  <a:pt x="326021" y="1236593"/>
                  <a:pt x="228585" y="1353907"/>
                  <a:pt x="363292" y="1219200"/>
                </a:cubicBezTo>
                <a:cubicBezTo>
                  <a:pt x="372817" y="1196975"/>
                  <a:pt x="382887" y="1174976"/>
                  <a:pt x="391867" y="1152525"/>
                </a:cubicBezTo>
                <a:cubicBezTo>
                  <a:pt x="395596" y="1143203"/>
                  <a:pt x="396516" y="1132727"/>
                  <a:pt x="401392" y="1123950"/>
                </a:cubicBezTo>
                <a:cubicBezTo>
                  <a:pt x="412511" y="1103936"/>
                  <a:pt x="428373" y="1086814"/>
                  <a:pt x="439492" y="1066800"/>
                </a:cubicBezTo>
                <a:cubicBezTo>
                  <a:pt x="466179" y="1018763"/>
                  <a:pt x="428008" y="1056386"/>
                  <a:pt x="468067" y="1009650"/>
                </a:cubicBezTo>
                <a:cubicBezTo>
                  <a:pt x="479756" y="996013"/>
                  <a:pt x="494478" y="985187"/>
                  <a:pt x="506167" y="971550"/>
                </a:cubicBezTo>
                <a:cubicBezTo>
                  <a:pt x="583847" y="880924"/>
                  <a:pt x="449255" y="1019865"/>
                  <a:pt x="553792" y="904875"/>
                </a:cubicBezTo>
                <a:cubicBezTo>
                  <a:pt x="576127" y="880306"/>
                  <a:pt x="638406" y="813170"/>
                  <a:pt x="677617" y="800100"/>
                </a:cubicBezTo>
                <a:cubicBezTo>
                  <a:pt x="687142" y="796925"/>
                  <a:pt x="697212" y="795065"/>
                  <a:pt x="706192" y="790575"/>
                </a:cubicBezTo>
                <a:cubicBezTo>
                  <a:pt x="716431" y="785455"/>
                  <a:pt x="724528" y="776645"/>
                  <a:pt x="734767" y="771525"/>
                </a:cubicBezTo>
                <a:cubicBezTo>
                  <a:pt x="770294" y="753762"/>
                  <a:pt x="783382" y="758251"/>
                  <a:pt x="810967" y="733425"/>
                </a:cubicBezTo>
                <a:cubicBezTo>
                  <a:pt x="834329" y="712399"/>
                  <a:pt x="855417" y="688975"/>
                  <a:pt x="877642" y="666750"/>
                </a:cubicBezTo>
                <a:lnTo>
                  <a:pt x="906217" y="638175"/>
                </a:lnTo>
                <a:cubicBezTo>
                  <a:pt x="909392" y="622300"/>
                  <a:pt x="912102" y="606325"/>
                  <a:pt x="915742" y="590550"/>
                </a:cubicBezTo>
                <a:cubicBezTo>
                  <a:pt x="921629" y="565039"/>
                  <a:pt x="934792" y="514350"/>
                  <a:pt x="934792" y="514350"/>
                </a:cubicBezTo>
                <a:cubicBezTo>
                  <a:pt x="955255" y="309721"/>
                  <a:pt x="925302" y="380929"/>
                  <a:pt x="972892" y="285750"/>
                </a:cubicBezTo>
                <a:cubicBezTo>
                  <a:pt x="976067" y="266700"/>
                  <a:pt x="976310" y="246922"/>
                  <a:pt x="982417" y="228600"/>
                </a:cubicBezTo>
                <a:cubicBezTo>
                  <a:pt x="986037" y="217740"/>
                  <a:pt x="996958" y="210547"/>
                  <a:pt x="1001467" y="200025"/>
                </a:cubicBezTo>
                <a:cubicBezTo>
                  <a:pt x="1006624" y="187993"/>
                  <a:pt x="1005835" y="173957"/>
                  <a:pt x="1010992" y="161925"/>
                </a:cubicBezTo>
                <a:cubicBezTo>
                  <a:pt x="1015501" y="151403"/>
                  <a:pt x="1024922" y="143589"/>
                  <a:pt x="1030042" y="133350"/>
                </a:cubicBezTo>
                <a:cubicBezTo>
                  <a:pt x="1034532" y="124370"/>
                  <a:pt x="1035077" y="113755"/>
                  <a:pt x="1039567" y="104775"/>
                </a:cubicBezTo>
                <a:cubicBezTo>
                  <a:pt x="1047713" y="88483"/>
                  <a:pt x="1072145" y="56653"/>
                  <a:pt x="1087192" y="47625"/>
                </a:cubicBezTo>
                <a:cubicBezTo>
                  <a:pt x="1092637" y="44358"/>
                  <a:pt x="1111004" y="7938"/>
                  <a:pt x="1115767" y="0"/>
                </a:cubicBezTo>
                <a:close/>
              </a:path>
            </a:pathLst>
          </a:custGeom>
          <a:solidFill>
            <a:srgbClr val="BED3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4" name="フリーフォーム: 図形 13">
            <a:extLst>
              <a:ext uri="{FF2B5EF4-FFF2-40B4-BE49-F238E27FC236}">
                <a16:creationId xmlns:a16="http://schemas.microsoft.com/office/drawing/2014/main" id="{F5EDC927-A208-82AF-D0B8-29BE2CA0BD85}"/>
              </a:ext>
            </a:extLst>
          </p:cNvPr>
          <p:cNvSpPr/>
          <p:nvPr/>
        </p:nvSpPr>
        <p:spPr>
          <a:xfrm rot="2012491">
            <a:off x="600189" y="4873738"/>
            <a:ext cx="2162175" cy="614363"/>
          </a:xfrm>
          <a:custGeom>
            <a:avLst/>
            <a:gdLst>
              <a:gd name="connsiteX0" fmla="*/ 57321 w 2163352"/>
              <a:gd name="connsiteY0" fmla="*/ 0 h 614493"/>
              <a:gd name="connsiteX1" fmla="*/ 57321 w 2163352"/>
              <a:gd name="connsiteY1" fmla="*/ 0 h 614493"/>
              <a:gd name="connsiteX2" fmla="*/ 95421 w 2163352"/>
              <a:gd name="connsiteY2" fmla="*/ 76200 h 614493"/>
              <a:gd name="connsiteX3" fmla="*/ 133521 w 2163352"/>
              <a:gd name="connsiteY3" fmla="*/ 114300 h 614493"/>
              <a:gd name="connsiteX4" fmla="*/ 247821 w 2163352"/>
              <a:gd name="connsiteY4" fmla="*/ 200025 h 614493"/>
              <a:gd name="connsiteX5" fmla="*/ 324021 w 2163352"/>
              <a:gd name="connsiteY5" fmla="*/ 257175 h 614493"/>
              <a:gd name="connsiteX6" fmla="*/ 400221 w 2163352"/>
              <a:gd name="connsiteY6" fmla="*/ 314325 h 614493"/>
              <a:gd name="connsiteX7" fmla="*/ 485946 w 2163352"/>
              <a:gd name="connsiteY7" fmla="*/ 381000 h 614493"/>
              <a:gd name="connsiteX8" fmla="*/ 685971 w 2163352"/>
              <a:gd name="connsiteY8" fmla="*/ 476250 h 614493"/>
              <a:gd name="connsiteX9" fmla="*/ 724071 w 2163352"/>
              <a:gd name="connsiteY9" fmla="*/ 514350 h 614493"/>
              <a:gd name="connsiteX10" fmla="*/ 781221 w 2163352"/>
              <a:gd name="connsiteY10" fmla="*/ 561975 h 614493"/>
              <a:gd name="connsiteX11" fmla="*/ 790746 w 2163352"/>
              <a:gd name="connsiteY11" fmla="*/ 590550 h 614493"/>
              <a:gd name="connsiteX12" fmla="*/ 1419396 w 2163352"/>
              <a:gd name="connsiteY12" fmla="*/ 552450 h 614493"/>
              <a:gd name="connsiteX13" fmla="*/ 1552746 w 2163352"/>
              <a:gd name="connsiteY13" fmla="*/ 561975 h 614493"/>
              <a:gd name="connsiteX14" fmla="*/ 1590846 w 2163352"/>
              <a:gd name="connsiteY14" fmla="*/ 514350 h 614493"/>
              <a:gd name="connsiteX15" fmla="*/ 1619421 w 2163352"/>
              <a:gd name="connsiteY15" fmla="*/ 495300 h 614493"/>
              <a:gd name="connsiteX16" fmla="*/ 1657521 w 2163352"/>
              <a:gd name="connsiteY16" fmla="*/ 466725 h 614493"/>
              <a:gd name="connsiteX17" fmla="*/ 1695621 w 2163352"/>
              <a:gd name="connsiteY17" fmla="*/ 457200 h 614493"/>
              <a:gd name="connsiteX18" fmla="*/ 1962321 w 2163352"/>
              <a:gd name="connsiteY18" fmla="*/ 438150 h 614493"/>
              <a:gd name="connsiteX19" fmla="*/ 1971846 w 2163352"/>
              <a:gd name="connsiteY19" fmla="*/ 409575 h 614493"/>
              <a:gd name="connsiteX20" fmla="*/ 2048046 w 2163352"/>
              <a:gd name="connsiteY20" fmla="*/ 371475 h 614493"/>
              <a:gd name="connsiteX21" fmla="*/ 2133771 w 2163352"/>
              <a:gd name="connsiteY21" fmla="*/ 352425 h 614493"/>
              <a:gd name="connsiteX22" fmla="*/ 2162346 w 2163352"/>
              <a:gd name="connsiteY22" fmla="*/ 333375 h 614493"/>
              <a:gd name="connsiteX23" fmla="*/ 2114721 w 2163352"/>
              <a:gd name="connsiteY23" fmla="*/ 323850 h 614493"/>
              <a:gd name="connsiteX24" fmla="*/ 2028996 w 2163352"/>
              <a:gd name="connsiteY24" fmla="*/ 333375 h 614493"/>
              <a:gd name="connsiteX25" fmla="*/ 1028871 w 2163352"/>
              <a:gd name="connsiteY25" fmla="*/ 323850 h 614493"/>
              <a:gd name="connsiteX26" fmla="*/ 1000296 w 2163352"/>
              <a:gd name="connsiteY26" fmla="*/ 304800 h 614493"/>
              <a:gd name="connsiteX27" fmla="*/ 971721 w 2163352"/>
              <a:gd name="connsiteY27" fmla="*/ 295275 h 614493"/>
              <a:gd name="connsiteX28" fmla="*/ 905046 w 2163352"/>
              <a:gd name="connsiteY28" fmla="*/ 238125 h 614493"/>
              <a:gd name="connsiteX29" fmla="*/ 876471 w 2163352"/>
              <a:gd name="connsiteY29" fmla="*/ 209550 h 614493"/>
              <a:gd name="connsiteX30" fmla="*/ 790746 w 2163352"/>
              <a:gd name="connsiteY30" fmla="*/ 180975 h 614493"/>
              <a:gd name="connsiteX31" fmla="*/ 371646 w 2163352"/>
              <a:gd name="connsiteY31" fmla="*/ 171450 h 614493"/>
              <a:gd name="connsiteX32" fmla="*/ 181146 w 2163352"/>
              <a:gd name="connsiteY32" fmla="*/ 133350 h 614493"/>
              <a:gd name="connsiteX33" fmla="*/ 171621 w 2163352"/>
              <a:gd name="connsiteY33" fmla="*/ 104775 h 614493"/>
              <a:gd name="connsiteX34" fmla="*/ 162096 w 2163352"/>
              <a:gd name="connsiteY34" fmla="*/ 66675 h 614493"/>
              <a:gd name="connsiteX35" fmla="*/ 57321 w 2163352"/>
              <a:gd name="connsiteY35" fmla="*/ 57150 h 614493"/>
              <a:gd name="connsiteX36" fmla="*/ 171 w 2163352"/>
              <a:gd name="connsiteY36" fmla="*/ 28575 h 614493"/>
              <a:gd name="connsiteX37" fmla="*/ 57321 w 2163352"/>
              <a:gd name="connsiteY37" fmla="*/ 0 h 614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163352" h="614493">
                <a:moveTo>
                  <a:pt x="57321" y="0"/>
                </a:moveTo>
                <a:lnTo>
                  <a:pt x="57321" y="0"/>
                </a:lnTo>
                <a:cubicBezTo>
                  <a:pt x="70021" y="25400"/>
                  <a:pt x="79669" y="52571"/>
                  <a:pt x="95421" y="76200"/>
                </a:cubicBezTo>
                <a:cubicBezTo>
                  <a:pt x="105384" y="91144"/>
                  <a:pt x="119582" y="102974"/>
                  <a:pt x="133521" y="114300"/>
                </a:cubicBezTo>
                <a:cubicBezTo>
                  <a:pt x="170483" y="144332"/>
                  <a:pt x="209416" y="171861"/>
                  <a:pt x="247821" y="200025"/>
                </a:cubicBezTo>
                <a:cubicBezTo>
                  <a:pt x="297857" y="236718"/>
                  <a:pt x="259385" y="200619"/>
                  <a:pt x="324021" y="257175"/>
                </a:cubicBezTo>
                <a:cubicBezTo>
                  <a:pt x="459021" y="375300"/>
                  <a:pt x="212770" y="173737"/>
                  <a:pt x="400221" y="314325"/>
                </a:cubicBezTo>
                <a:cubicBezTo>
                  <a:pt x="457879" y="357569"/>
                  <a:pt x="395673" y="338013"/>
                  <a:pt x="485946" y="381000"/>
                </a:cubicBezTo>
                <a:cubicBezTo>
                  <a:pt x="552621" y="412750"/>
                  <a:pt x="633752" y="424031"/>
                  <a:pt x="685971" y="476250"/>
                </a:cubicBezTo>
                <a:cubicBezTo>
                  <a:pt x="698671" y="488950"/>
                  <a:pt x="710434" y="502661"/>
                  <a:pt x="724071" y="514350"/>
                </a:cubicBezTo>
                <a:cubicBezTo>
                  <a:pt x="816898" y="593916"/>
                  <a:pt x="682135" y="462889"/>
                  <a:pt x="781221" y="561975"/>
                </a:cubicBezTo>
                <a:cubicBezTo>
                  <a:pt x="784396" y="571500"/>
                  <a:pt x="780707" y="590391"/>
                  <a:pt x="790746" y="590550"/>
                </a:cubicBezTo>
                <a:cubicBezTo>
                  <a:pt x="1339065" y="599253"/>
                  <a:pt x="1209204" y="657546"/>
                  <a:pt x="1419396" y="552450"/>
                </a:cubicBezTo>
                <a:cubicBezTo>
                  <a:pt x="1463846" y="555625"/>
                  <a:pt x="1508260" y="564592"/>
                  <a:pt x="1552746" y="561975"/>
                </a:cubicBezTo>
                <a:cubicBezTo>
                  <a:pt x="1592849" y="559616"/>
                  <a:pt x="1574917" y="534262"/>
                  <a:pt x="1590846" y="514350"/>
                </a:cubicBezTo>
                <a:cubicBezTo>
                  <a:pt x="1597997" y="505411"/>
                  <a:pt x="1610106" y="501954"/>
                  <a:pt x="1619421" y="495300"/>
                </a:cubicBezTo>
                <a:cubicBezTo>
                  <a:pt x="1632339" y="486073"/>
                  <a:pt x="1643322" y="473825"/>
                  <a:pt x="1657521" y="466725"/>
                </a:cubicBezTo>
                <a:cubicBezTo>
                  <a:pt x="1669230" y="460871"/>
                  <a:pt x="1682587" y="458422"/>
                  <a:pt x="1695621" y="457200"/>
                </a:cubicBezTo>
                <a:cubicBezTo>
                  <a:pt x="1784358" y="448881"/>
                  <a:pt x="1873421" y="444500"/>
                  <a:pt x="1962321" y="438150"/>
                </a:cubicBezTo>
                <a:cubicBezTo>
                  <a:pt x="1965496" y="428625"/>
                  <a:pt x="1965418" y="417288"/>
                  <a:pt x="1971846" y="409575"/>
                </a:cubicBezTo>
                <a:cubicBezTo>
                  <a:pt x="1996580" y="379894"/>
                  <a:pt x="2014203" y="379285"/>
                  <a:pt x="2048046" y="371475"/>
                </a:cubicBezTo>
                <a:lnTo>
                  <a:pt x="2133771" y="352425"/>
                </a:lnTo>
                <a:cubicBezTo>
                  <a:pt x="2143296" y="346075"/>
                  <a:pt x="2168696" y="342900"/>
                  <a:pt x="2162346" y="333375"/>
                </a:cubicBezTo>
                <a:cubicBezTo>
                  <a:pt x="2153366" y="319905"/>
                  <a:pt x="2130910" y="323850"/>
                  <a:pt x="2114721" y="323850"/>
                </a:cubicBezTo>
                <a:cubicBezTo>
                  <a:pt x="2085970" y="323850"/>
                  <a:pt x="2057571" y="330200"/>
                  <a:pt x="2028996" y="333375"/>
                </a:cubicBezTo>
                <a:lnTo>
                  <a:pt x="1028871" y="323850"/>
                </a:lnTo>
                <a:cubicBezTo>
                  <a:pt x="1017428" y="323532"/>
                  <a:pt x="1010535" y="309920"/>
                  <a:pt x="1000296" y="304800"/>
                </a:cubicBezTo>
                <a:cubicBezTo>
                  <a:pt x="991316" y="300310"/>
                  <a:pt x="981246" y="298450"/>
                  <a:pt x="971721" y="295275"/>
                </a:cubicBezTo>
                <a:cubicBezTo>
                  <a:pt x="900816" y="224370"/>
                  <a:pt x="990580" y="311439"/>
                  <a:pt x="905046" y="238125"/>
                </a:cubicBezTo>
                <a:cubicBezTo>
                  <a:pt x="894819" y="229359"/>
                  <a:pt x="887432" y="217380"/>
                  <a:pt x="876471" y="209550"/>
                </a:cubicBezTo>
                <a:cubicBezTo>
                  <a:pt x="853380" y="193056"/>
                  <a:pt x="818671" y="182115"/>
                  <a:pt x="790746" y="180975"/>
                </a:cubicBezTo>
                <a:cubicBezTo>
                  <a:pt x="651126" y="175276"/>
                  <a:pt x="511346" y="174625"/>
                  <a:pt x="371646" y="171450"/>
                </a:cubicBezTo>
                <a:cubicBezTo>
                  <a:pt x="316498" y="163572"/>
                  <a:pt x="225977" y="152563"/>
                  <a:pt x="181146" y="133350"/>
                </a:cubicBezTo>
                <a:cubicBezTo>
                  <a:pt x="171918" y="129395"/>
                  <a:pt x="174379" y="114429"/>
                  <a:pt x="171621" y="104775"/>
                </a:cubicBezTo>
                <a:cubicBezTo>
                  <a:pt x="168025" y="92188"/>
                  <a:pt x="174180" y="71710"/>
                  <a:pt x="162096" y="66675"/>
                </a:cubicBezTo>
                <a:cubicBezTo>
                  <a:pt x="129725" y="53187"/>
                  <a:pt x="92246" y="60325"/>
                  <a:pt x="57321" y="57150"/>
                </a:cubicBezTo>
                <a:cubicBezTo>
                  <a:pt x="53514" y="55881"/>
                  <a:pt x="-3522" y="39654"/>
                  <a:pt x="171" y="28575"/>
                </a:cubicBezTo>
                <a:cubicBezTo>
                  <a:pt x="4373" y="15970"/>
                  <a:pt x="47796" y="4763"/>
                  <a:pt x="57321" y="0"/>
                </a:cubicBezTo>
                <a:close/>
              </a:path>
            </a:pathLst>
          </a:custGeom>
          <a:solidFill>
            <a:srgbClr val="BED3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5" name="テキスト ボックス 21">
            <a:extLst>
              <a:ext uri="{FF2B5EF4-FFF2-40B4-BE49-F238E27FC236}">
                <a16:creationId xmlns:a16="http://schemas.microsoft.com/office/drawing/2014/main" id="{106CE9EE-C4E6-11FD-8DB9-04496D8AC6F1}"/>
              </a:ext>
            </a:extLst>
          </p:cNvPr>
          <p:cNvSpPr txBox="1">
            <a:spLocks noChangeArrowheads="1"/>
          </p:cNvSpPr>
          <p:nvPr/>
        </p:nvSpPr>
        <p:spPr bwMode="auto">
          <a:xfrm>
            <a:off x="157277" y="1153625"/>
            <a:ext cx="310854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①表面化している困りごと</a:t>
            </a:r>
          </a:p>
        </p:txBody>
      </p:sp>
      <p:sp>
        <p:nvSpPr>
          <p:cNvPr id="16" name="正方形/長方形 15">
            <a:extLst>
              <a:ext uri="{FF2B5EF4-FFF2-40B4-BE49-F238E27FC236}">
                <a16:creationId xmlns:a16="http://schemas.microsoft.com/office/drawing/2014/main" id="{9E2D2895-377E-BC86-8565-B603EDA8BAC2}"/>
              </a:ext>
            </a:extLst>
          </p:cNvPr>
          <p:cNvSpPr/>
          <p:nvPr/>
        </p:nvSpPr>
        <p:spPr>
          <a:xfrm>
            <a:off x="157277" y="2966594"/>
            <a:ext cx="4621212" cy="3664507"/>
          </a:xfrm>
          <a:prstGeom prst="rect">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8" name="テキスト ボックス 23">
            <a:extLst>
              <a:ext uri="{FF2B5EF4-FFF2-40B4-BE49-F238E27FC236}">
                <a16:creationId xmlns:a16="http://schemas.microsoft.com/office/drawing/2014/main" id="{FD5043DA-FF79-E3A5-AA33-E1F06A2B2923}"/>
              </a:ext>
            </a:extLst>
          </p:cNvPr>
          <p:cNvSpPr txBox="1">
            <a:spLocks noChangeArrowheads="1"/>
          </p:cNvSpPr>
          <p:nvPr/>
        </p:nvSpPr>
        <p:spPr bwMode="auto">
          <a:xfrm>
            <a:off x="138227" y="4670538"/>
            <a:ext cx="3954929"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②</a:t>
            </a:r>
            <a:r>
              <a:rPr lang="en-US" altLang="ja-JP" sz="1800" spc="100" dirty="0">
                <a:latin typeface="メイリオ" panose="020B0604030504040204" pitchFamily="50" charset="-128"/>
                <a:ea typeface="メイリオ" panose="020B0604030504040204" pitchFamily="50" charset="-128"/>
              </a:rPr>
              <a:t>-b </a:t>
            </a:r>
            <a:r>
              <a:rPr lang="ja-JP" altLang="en-US" sz="1800" spc="100" dirty="0">
                <a:latin typeface="メイリオ" panose="020B0604030504040204" pitchFamily="50" charset="-128"/>
                <a:ea typeface="メイリオ" panose="020B0604030504040204" pitchFamily="50" charset="-128"/>
              </a:rPr>
              <a:t>排除を強化する価値観・思想</a:t>
            </a:r>
          </a:p>
        </p:txBody>
      </p:sp>
      <p:cxnSp>
        <p:nvCxnSpPr>
          <p:cNvPr id="19" name="直線コネクタ 18">
            <a:extLst>
              <a:ext uri="{FF2B5EF4-FFF2-40B4-BE49-F238E27FC236}">
                <a16:creationId xmlns:a16="http://schemas.microsoft.com/office/drawing/2014/main" id="{2134FB54-2FA6-F4FF-9CD8-826926162B07}"/>
              </a:ext>
            </a:extLst>
          </p:cNvPr>
          <p:cNvCxnSpPr>
            <a:cxnSpLocks/>
          </p:cNvCxnSpPr>
          <p:nvPr/>
        </p:nvCxnSpPr>
        <p:spPr>
          <a:xfrm>
            <a:off x="121148" y="2955855"/>
            <a:ext cx="9663704" cy="0"/>
          </a:xfrm>
          <a:prstGeom prst="line">
            <a:avLst/>
          </a:prstGeom>
          <a:ln w="381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 name="テキスト ボックス 22">
            <a:extLst>
              <a:ext uri="{FF2B5EF4-FFF2-40B4-BE49-F238E27FC236}">
                <a16:creationId xmlns:a16="http://schemas.microsoft.com/office/drawing/2014/main" id="{8E369C2F-7070-3AF3-58B6-B42A8A49D7C7}"/>
              </a:ext>
            </a:extLst>
          </p:cNvPr>
          <p:cNvSpPr txBox="1">
            <a:spLocks noChangeArrowheads="1"/>
          </p:cNvSpPr>
          <p:nvPr/>
        </p:nvSpPr>
        <p:spPr bwMode="auto">
          <a:xfrm>
            <a:off x="138227" y="3052619"/>
            <a:ext cx="419217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②</a:t>
            </a:r>
            <a:r>
              <a:rPr lang="en-US" altLang="ja-JP" sz="1800" spc="100" dirty="0">
                <a:latin typeface="メイリオ" panose="020B0604030504040204" pitchFamily="50" charset="-128"/>
                <a:ea typeface="メイリオ" panose="020B0604030504040204" pitchFamily="50" charset="-128"/>
              </a:rPr>
              <a:t>-a</a:t>
            </a:r>
            <a:r>
              <a:rPr lang="ja-JP" altLang="en-US" sz="1800" spc="100" dirty="0">
                <a:latin typeface="メイリオ" panose="020B0604030504040204" pitchFamily="50" charset="-128"/>
                <a:ea typeface="メイリオ" panose="020B0604030504040204" pitchFamily="50" charset="-128"/>
              </a:rPr>
              <a:t> 背後や近接関係にある社会問題</a:t>
            </a:r>
          </a:p>
        </p:txBody>
      </p:sp>
      <p:sp>
        <p:nvSpPr>
          <p:cNvPr id="21" name="フリーフォーム: 図形 20">
            <a:extLst>
              <a:ext uri="{FF2B5EF4-FFF2-40B4-BE49-F238E27FC236}">
                <a16:creationId xmlns:a16="http://schemas.microsoft.com/office/drawing/2014/main" id="{5C31C0D7-0F74-549B-802A-E1D9FF3B034E}"/>
              </a:ext>
            </a:extLst>
          </p:cNvPr>
          <p:cNvSpPr/>
          <p:nvPr/>
        </p:nvSpPr>
        <p:spPr>
          <a:xfrm>
            <a:off x="1471727" y="1920988"/>
            <a:ext cx="419100" cy="450850"/>
          </a:xfrm>
          <a:custGeom>
            <a:avLst/>
            <a:gdLst>
              <a:gd name="connsiteX0" fmla="*/ 238296 w 419904"/>
              <a:gd name="connsiteY0" fmla="*/ 0 h 450298"/>
              <a:gd name="connsiteX1" fmla="*/ 238296 w 419904"/>
              <a:gd name="connsiteY1" fmla="*/ 0 h 450298"/>
              <a:gd name="connsiteX2" fmla="*/ 171621 w 419904"/>
              <a:gd name="connsiteY2" fmla="*/ 47625 h 450298"/>
              <a:gd name="connsiteX3" fmla="*/ 104946 w 419904"/>
              <a:gd name="connsiteY3" fmla="*/ 76200 h 450298"/>
              <a:gd name="connsiteX4" fmla="*/ 28746 w 419904"/>
              <a:gd name="connsiteY4" fmla="*/ 104775 h 450298"/>
              <a:gd name="connsiteX5" fmla="*/ 19221 w 419904"/>
              <a:gd name="connsiteY5" fmla="*/ 133350 h 450298"/>
              <a:gd name="connsiteX6" fmla="*/ 171 w 419904"/>
              <a:gd name="connsiteY6" fmla="*/ 171450 h 450298"/>
              <a:gd name="connsiteX7" fmla="*/ 9696 w 419904"/>
              <a:gd name="connsiteY7" fmla="*/ 200025 h 450298"/>
              <a:gd name="connsiteX8" fmla="*/ 38271 w 419904"/>
              <a:gd name="connsiteY8" fmla="*/ 342900 h 450298"/>
              <a:gd name="connsiteX9" fmla="*/ 66846 w 419904"/>
              <a:gd name="connsiteY9" fmla="*/ 352425 h 450298"/>
              <a:gd name="connsiteX10" fmla="*/ 76371 w 419904"/>
              <a:gd name="connsiteY10" fmla="*/ 447675 h 450298"/>
              <a:gd name="connsiteX11" fmla="*/ 104946 w 419904"/>
              <a:gd name="connsiteY11" fmla="*/ 438150 h 450298"/>
              <a:gd name="connsiteX12" fmla="*/ 381171 w 419904"/>
              <a:gd name="connsiteY12" fmla="*/ 419100 h 450298"/>
              <a:gd name="connsiteX13" fmla="*/ 390696 w 419904"/>
              <a:gd name="connsiteY13" fmla="*/ 333375 h 450298"/>
              <a:gd name="connsiteX14" fmla="*/ 419271 w 419904"/>
              <a:gd name="connsiteY14" fmla="*/ 304800 h 450298"/>
              <a:gd name="connsiteX15" fmla="*/ 324021 w 419904"/>
              <a:gd name="connsiteY15" fmla="*/ 257175 h 450298"/>
              <a:gd name="connsiteX16" fmla="*/ 314496 w 419904"/>
              <a:gd name="connsiteY16" fmla="*/ 104775 h 450298"/>
              <a:gd name="connsiteX17" fmla="*/ 304971 w 419904"/>
              <a:gd name="connsiteY17" fmla="*/ 57150 h 450298"/>
              <a:gd name="connsiteX18" fmla="*/ 276396 w 419904"/>
              <a:gd name="connsiteY18" fmla="*/ 38100 h 450298"/>
              <a:gd name="connsiteX19" fmla="*/ 238296 w 419904"/>
              <a:gd name="connsiteY19" fmla="*/ 0 h 45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9904" h="450298">
                <a:moveTo>
                  <a:pt x="238296" y="0"/>
                </a:moveTo>
                <a:lnTo>
                  <a:pt x="238296" y="0"/>
                </a:lnTo>
                <a:cubicBezTo>
                  <a:pt x="216071" y="15875"/>
                  <a:pt x="194663" y="32962"/>
                  <a:pt x="171621" y="47625"/>
                </a:cubicBezTo>
                <a:cubicBezTo>
                  <a:pt x="98946" y="93873"/>
                  <a:pt x="165089" y="46128"/>
                  <a:pt x="104946" y="76200"/>
                </a:cubicBezTo>
                <a:cubicBezTo>
                  <a:pt x="39542" y="108902"/>
                  <a:pt x="120630" y="86398"/>
                  <a:pt x="28746" y="104775"/>
                </a:cubicBezTo>
                <a:cubicBezTo>
                  <a:pt x="25571" y="114300"/>
                  <a:pt x="23176" y="124122"/>
                  <a:pt x="19221" y="133350"/>
                </a:cubicBezTo>
                <a:cubicBezTo>
                  <a:pt x="13628" y="146401"/>
                  <a:pt x="2179" y="157394"/>
                  <a:pt x="171" y="171450"/>
                </a:cubicBezTo>
                <a:cubicBezTo>
                  <a:pt x="-1249" y="181389"/>
                  <a:pt x="6521" y="190500"/>
                  <a:pt x="9696" y="200025"/>
                </a:cubicBezTo>
                <a:cubicBezTo>
                  <a:pt x="11769" y="224896"/>
                  <a:pt x="530" y="312707"/>
                  <a:pt x="38271" y="342900"/>
                </a:cubicBezTo>
                <a:cubicBezTo>
                  <a:pt x="46111" y="349172"/>
                  <a:pt x="57321" y="349250"/>
                  <a:pt x="66846" y="352425"/>
                </a:cubicBezTo>
                <a:cubicBezTo>
                  <a:pt x="70021" y="384175"/>
                  <a:pt x="63412" y="418517"/>
                  <a:pt x="76371" y="447675"/>
                </a:cubicBezTo>
                <a:cubicBezTo>
                  <a:pt x="80449" y="456850"/>
                  <a:pt x="94950" y="439087"/>
                  <a:pt x="104946" y="438150"/>
                </a:cubicBezTo>
                <a:cubicBezTo>
                  <a:pt x="196837" y="429535"/>
                  <a:pt x="289096" y="425450"/>
                  <a:pt x="381171" y="419100"/>
                </a:cubicBezTo>
                <a:cubicBezTo>
                  <a:pt x="384346" y="390525"/>
                  <a:pt x="381604" y="360650"/>
                  <a:pt x="390696" y="333375"/>
                </a:cubicBezTo>
                <a:cubicBezTo>
                  <a:pt x="394956" y="320596"/>
                  <a:pt x="424577" y="317181"/>
                  <a:pt x="419271" y="304800"/>
                </a:cubicBezTo>
                <a:cubicBezTo>
                  <a:pt x="405663" y="273047"/>
                  <a:pt x="353209" y="264472"/>
                  <a:pt x="324021" y="257175"/>
                </a:cubicBezTo>
                <a:cubicBezTo>
                  <a:pt x="320846" y="206375"/>
                  <a:pt x="319322" y="155445"/>
                  <a:pt x="314496" y="104775"/>
                </a:cubicBezTo>
                <a:cubicBezTo>
                  <a:pt x="312961" y="88659"/>
                  <a:pt x="313003" y="71206"/>
                  <a:pt x="304971" y="57150"/>
                </a:cubicBezTo>
                <a:cubicBezTo>
                  <a:pt x="299291" y="47211"/>
                  <a:pt x="285921" y="44450"/>
                  <a:pt x="276396" y="38100"/>
                </a:cubicBezTo>
                <a:cubicBezTo>
                  <a:pt x="255338" y="-4016"/>
                  <a:pt x="244646" y="6350"/>
                  <a:pt x="238296"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22" name="フリーフォーム: 図形 21">
            <a:extLst>
              <a:ext uri="{FF2B5EF4-FFF2-40B4-BE49-F238E27FC236}">
                <a16:creationId xmlns:a16="http://schemas.microsoft.com/office/drawing/2014/main" id="{151F9902-750A-557E-EE18-AEACA0B1AFD1}"/>
              </a:ext>
            </a:extLst>
          </p:cNvPr>
          <p:cNvSpPr/>
          <p:nvPr/>
        </p:nvSpPr>
        <p:spPr>
          <a:xfrm>
            <a:off x="2595677" y="1784463"/>
            <a:ext cx="773112" cy="638175"/>
          </a:xfrm>
          <a:custGeom>
            <a:avLst/>
            <a:gdLst>
              <a:gd name="connsiteX0" fmla="*/ 0 w 772528"/>
              <a:gd name="connsiteY0" fmla="*/ 0 h 638175"/>
              <a:gd name="connsiteX1" fmla="*/ 0 w 772528"/>
              <a:gd name="connsiteY1" fmla="*/ 0 h 638175"/>
              <a:gd name="connsiteX2" fmla="*/ 76200 w 772528"/>
              <a:gd name="connsiteY2" fmla="*/ 133350 h 638175"/>
              <a:gd name="connsiteX3" fmla="*/ 161925 w 772528"/>
              <a:gd name="connsiteY3" fmla="*/ 180975 h 638175"/>
              <a:gd name="connsiteX4" fmla="*/ 200025 w 772528"/>
              <a:gd name="connsiteY4" fmla="*/ 219075 h 638175"/>
              <a:gd name="connsiteX5" fmla="*/ 314325 w 772528"/>
              <a:gd name="connsiteY5" fmla="*/ 304800 h 638175"/>
              <a:gd name="connsiteX6" fmla="*/ 342900 w 772528"/>
              <a:gd name="connsiteY6" fmla="*/ 333375 h 638175"/>
              <a:gd name="connsiteX7" fmla="*/ 390525 w 772528"/>
              <a:gd name="connsiteY7" fmla="*/ 371475 h 638175"/>
              <a:gd name="connsiteX8" fmla="*/ 428625 w 772528"/>
              <a:gd name="connsiteY8" fmla="*/ 419100 h 638175"/>
              <a:gd name="connsiteX9" fmla="*/ 533400 w 772528"/>
              <a:gd name="connsiteY9" fmla="*/ 485775 h 638175"/>
              <a:gd name="connsiteX10" fmla="*/ 561975 w 772528"/>
              <a:gd name="connsiteY10" fmla="*/ 495300 h 638175"/>
              <a:gd name="connsiteX11" fmla="*/ 638175 w 772528"/>
              <a:gd name="connsiteY11" fmla="*/ 590550 h 638175"/>
              <a:gd name="connsiteX12" fmla="*/ 666750 w 772528"/>
              <a:gd name="connsiteY12" fmla="*/ 609600 h 638175"/>
              <a:gd name="connsiteX13" fmla="*/ 752475 w 772528"/>
              <a:gd name="connsiteY13" fmla="*/ 638175 h 638175"/>
              <a:gd name="connsiteX14" fmla="*/ 771525 w 772528"/>
              <a:gd name="connsiteY14" fmla="*/ 609600 h 638175"/>
              <a:gd name="connsiteX15" fmla="*/ 742950 w 772528"/>
              <a:gd name="connsiteY15" fmla="*/ 533400 h 638175"/>
              <a:gd name="connsiteX16" fmla="*/ 733425 w 772528"/>
              <a:gd name="connsiteY16" fmla="*/ 504825 h 638175"/>
              <a:gd name="connsiteX17" fmla="*/ 704850 w 772528"/>
              <a:gd name="connsiteY17" fmla="*/ 485775 h 638175"/>
              <a:gd name="connsiteX18" fmla="*/ 676275 w 772528"/>
              <a:gd name="connsiteY18" fmla="*/ 457200 h 638175"/>
              <a:gd name="connsiteX19" fmla="*/ 666750 w 772528"/>
              <a:gd name="connsiteY19" fmla="*/ 428625 h 638175"/>
              <a:gd name="connsiteX20" fmla="*/ 657225 w 772528"/>
              <a:gd name="connsiteY20" fmla="*/ 352425 h 638175"/>
              <a:gd name="connsiteX21" fmla="*/ 638175 w 772528"/>
              <a:gd name="connsiteY21" fmla="*/ 314325 h 638175"/>
              <a:gd name="connsiteX22" fmla="*/ 628650 w 772528"/>
              <a:gd name="connsiteY22" fmla="*/ 276225 h 638175"/>
              <a:gd name="connsiteX23" fmla="*/ 600075 w 772528"/>
              <a:gd name="connsiteY23" fmla="*/ 257175 h 638175"/>
              <a:gd name="connsiteX24" fmla="*/ 571500 w 772528"/>
              <a:gd name="connsiteY24" fmla="*/ 219075 h 638175"/>
              <a:gd name="connsiteX25" fmla="*/ 523875 w 772528"/>
              <a:gd name="connsiteY25" fmla="*/ 209550 h 638175"/>
              <a:gd name="connsiteX26" fmla="*/ 457200 w 772528"/>
              <a:gd name="connsiteY26" fmla="*/ 180975 h 638175"/>
              <a:gd name="connsiteX27" fmla="*/ 400050 w 772528"/>
              <a:gd name="connsiteY27" fmla="*/ 171450 h 638175"/>
              <a:gd name="connsiteX28" fmla="*/ 361950 w 772528"/>
              <a:gd name="connsiteY28" fmla="*/ 152400 h 638175"/>
              <a:gd name="connsiteX29" fmla="*/ 161925 w 772528"/>
              <a:gd name="connsiteY29" fmla="*/ 123825 h 638175"/>
              <a:gd name="connsiteX30" fmla="*/ 133350 w 772528"/>
              <a:gd name="connsiteY30" fmla="*/ 114300 h 638175"/>
              <a:gd name="connsiteX31" fmla="*/ 47625 w 772528"/>
              <a:gd name="connsiteY31" fmla="*/ 47625 h 638175"/>
              <a:gd name="connsiteX32" fmla="*/ 0 w 772528"/>
              <a:gd name="connsiteY32" fmla="*/ 0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72528" h="638175">
                <a:moveTo>
                  <a:pt x="0" y="0"/>
                </a:moveTo>
                <a:lnTo>
                  <a:pt x="0" y="0"/>
                </a:lnTo>
                <a:cubicBezTo>
                  <a:pt x="28627" y="64411"/>
                  <a:pt x="30093" y="87243"/>
                  <a:pt x="76200" y="133350"/>
                </a:cubicBezTo>
                <a:cubicBezTo>
                  <a:pt x="95203" y="152353"/>
                  <a:pt x="145316" y="169349"/>
                  <a:pt x="161925" y="180975"/>
                </a:cubicBezTo>
                <a:cubicBezTo>
                  <a:pt x="176639" y="191275"/>
                  <a:pt x="186086" y="207749"/>
                  <a:pt x="200025" y="219075"/>
                </a:cubicBezTo>
                <a:cubicBezTo>
                  <a:pt x="236987" y="249107"/>
                  <a:pt x="280649" y="271124"/>
                  <a:pt x="314325" y="304800"/>
                </a:cubicBezTo>
                <a:cubicBezTo>
                  <a:pt x="323850" y="314325"/>
                  <a:pt x="332763" y="324505"/>
                  <a:pt x="342900" y="333375"/>
                </a:cubicBezTo>
                <a:cubicBezTo>
                  <a:pt x="358200" y="346762"/>
                  <a:pt x="376150" y="357100"/>
                  <a:pt x="390525" y="371475"/>
                </a:cubicBezTo>
                <a:cubicBezTo>
                  <a:pt x="404900" y="385850"/>
                  <a:pt x="413582" y="405425"/>
                  <a:pt x="428625" y="419100"/>
                </a:cubicBezTo>
                <a:cubicBezTo>
                  <a:pt x="457261" y="445132"/>
                  <a:pt x="496654" y="470027"/>
                  <a:pt x="533400" y="485775"/>
                </a:cubicBezTo>
                <a:cubicBezTo>
                  <a:pt x="542628" y="489730"/>
                  <a:pt x="552450" y="492125"/>
                  <a:pt x="561975" y="495300"/>
                </a:cubicBezTo>
                <a:cubicBezTo>
                  <a:pt x="588841" y="535599"/>
                  <a:pt x="595108" y="547483"/>
                  <a:pt x="638175" y="590550"/>
                </a:cubicBezTo>
                <a:cubicBezTo>
                  <a:pt x="646270" y="598645"/>
                  <a:pt x="656183" y="605197"/>
                  <a:pt x="666750" y="609600"/>
                </a:cubicBezTo>
                <a:cubicBezTo>
                  <a:pt x="694554" y="621185"/>
                  <a:pt x="752475" y="638175"/>
                  <a:pt x="752475" y="638175"/>
                </a:cubicBezTo>
                <a:cubicBezTo>
                  <a:pt x="758825" y="628650"/>
                  <a:pt x="770105" y="620959"/>
                  <a:pt x="771525" y="609600"/>
                </a:cubicBezTo>
                <a:cubicBezTo>
                  <a:pt x="777038" y="565496"/>
                  <a:pt x="758759" y="565018"/>
                  <a:pt x="742950" y="533400"/>
                </a:cubicBezTo>
                <a:cubicBezTo>
                  <a:pt x="738460" y="524420"/>
                  <a:pt x="739697" y="512665"/>
                  <a:pt x="733425" y="504825"/>
                </a:cubicBezTo>
                <a:cubicBezTo>
                  <a:pt x="726274" y="495886"/>
                  <a:pt x="713644" y="493104"/>
                  <a:pt x="704850" y="485775"/>
                </a:cubicBezTo>
                <a:cubicBezTo>
                  <a:pt x="694502" y="477151"/>
                  <a:pt x="685800" y="466725"/>
                  <a:pt x="676275" y="457200"/>
                </a:cubicBezTo>
                <a:cubicBezTo>
                  <a:pt x="673100" y="447675"/>
                  <a:pt x="668546" y="438503"/>
                  <a:pt x="666750" y="428625"/>
                </a:cubicBezTo>
                <a:cubicBezTo>
                  <a:pt x="662171" y="403440"/>
                  <a:pt x="663433" y="377258"/>
                  <a:pt x="657225" y="352425"/>
                </a:cubicBezTo>
                <a:cubicBezTo>
                  <a:pt x="653781" y="338650"/>
                  <a:pt x="643161" y="327620"/>
                  <a:pt x="638175" y="314325"/>
                </a:cubicBezTo>
                <a:cubicBezTo>
                  <a:pt x="633578" y="302068"/>
                  <a:pt x="635912" y="287117"/>
                  <a:pt x="628650" y="276225"/>
                </a:cubicBezTo>
                <a:cubicBezTo>
                  <a:pt x="622300" y="266700"/>
                  <a:pt x="608170" y="265270"/>
                  <a:pt x="600075" y="257175"/>
                </a:cubicBezTo>
                <a:cubicBezTo>
                  <a:pt x="588850" y="245950"/>
                  <a:pt x="584962" y="227489"/>
                  <a:pt x="571500" y="219075"/>
                </a:cubicBezTo>
                <a:cubicBezTo>
                  <a:pt x="557771" y="210495"/>
                  <a:pt x="539581" y="213477"/>
                  <a:pt x="523875" y="209550"/>
                </a:cubicBezTo>
                <a:cubicBezTo>
                  <a:pt x="418742" y="183267"/>
                  <a:pt x="593499" y="221865"/>
                  <a:pt x="457200" y="180975"/>
                </a:cubicBezTo>
                <a:cubicBezTo>
                  <a:pt x="438702" y="175426"/>
                  <a:pt x="419100" y="174625"/>
                  <a:pt x="400050" y="171450"/>
                </a:cubicBezTo>
                <a:cubicBezTo>
                  <a:pt x="387350" y="165100"/>
                  <a:pt x="375873" y="155185"/>
                  <a:pt x="361950" y="152400"/>
                </a:cubicBezTo>
                <a:cubicBezTo>
                  <a:pt x="295906" y="139191"/>
                  <a:pt x="161925" y="123825"/>
                  <a:pt x="161925" y="123825"/>
                </a:cubicBezTo>
                <a:cubicBezTo>
                  <a:pt x="152400" y="120650"/>
                  <a:pt x="141704" y="119869"/>
                  <a:pt x="133350" y="114300"/>
                </a:cubicBezTo>
                <a:cubicBezTo>
                  <a:pt x="84040" y="81426"/>
                  <a:pt x="123710" y="72987"/>
                  <a:pt x="47625" y="47625"/>
                </a:cubicBezTo>
                <a:cubicBezTo>
                  <a:pt x="14790" y="36680"/>
                  <a:pt x="7937" y="7937"/>
                  <a:pt x="0"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23" name="フリーフォーム: 図形 22">
            <a:extLst>
              <a:ext uri="{FF2B5EF4-FFF2-40B4-BE49-F238E27FC236}">
                <a16:creationId xmlns:a16="http://schemas.microsoft.com/office/drawing/2014/main" id="{8DC74F0A-D0F0-2137-381D-8A30CFF28A25}"/>
              </a:ext>
            </a:extLst>
          </p:cNvPr>
          <p:cNvSpPr/>
          <p:nvPr/>
        </p:nvSpPr>
        <p:spPr>
          <a:xfrm>
            <a:off x="2086089" y="1605076"/>
            <a:ext cx="314325" cy="842962"/>
          </a:xfrm>
          <a:custGeom>
            <a:avLst/>
            <a:gdLst>
              <a:gd name="connsiteX0" fmla="*/ 285750 w 314394"/>
              <a:gd name="connsiteY0" fmla="*/ 0 h 842418"/>
              <a:gd name="connsiteX1" fmla="*/ 285750 w 314394"/>
              <a:gd name="connsiteY1" fmla="*/ 0 h 842418"/>
              <a:gd name="connsiteX2" fmla="*/ 190500 w 314394"/>
              <a:gd name="connsiteY2" fmla="*/ 28575 h 842418"/>
              <a:gd name="connsiteX3" fmla="*/ 152400 w 314394"/>
              <a:gd name="connsiteY3" fmla="*/ 57150 h 842418"/>
              <a:gd name="connsiteX4" fmla="*/ 66675 w 314394"/>
              <a:gd name="connsiteY4" fmla="*/ 104775 h 842418"/>
              <a:gd name="connsiteX5" fmla="*/ 47625 w 314394"/>
              <a:gd name="connsiteY5" fmla="*/ 133350 h 842418"/>
              <a:gd name="connsiteX6" fmla="*/ 0 w 314394"/>
              <a:gd name="connsiteY6" fmla="*/ 238125 h 842418"/>
              <a:gd name="connsiteX7" fmla="*/ 9525 w 314394"/>
              <a:gd name="connsiteY7" fmla="*/ 371475 h 842418"/>
              <a:gd name="connsiteX8" fmla="*/ 28575 w 314394"/>
              <a:gd name="connsiteY8" fmla="*/ 419100 h 842418"/>
              <a:gd name="connsiteX9" fmla="*/ 38100 w 314394"/>
              <a:gd name="connsiteY9" fmla="*/ 514350 h 842418"/>
              <a:gd name="connsiteX10" fmla="*/ 66675 w 314394"/>
              <a:gd name="connsiteY10" fmla="*/ 638175 h 842418"/>
              <a:gd name="connsiteX11" fmla="*/ 95250 w 314394"/>
              <a:gd name="connsiteY11" fmla="*/ 800100 h 842418"/>
              <a:gd name="connsiteX12" fmla="*/ 104775 w 314394"/>
              <a:gd name="connsiteY12" fmla="*/ 600075 h 842418"/>
              <a:gd name="connsiteX13" fmla="*/ 114300 w 314394"/>
              <a:gd name="connsiteY13" fmla="*/ 571500 h 842418"/>
              <a:gd name="connsiteX14" fmla="*/ 123825 w 314394"/>
              <a:gd name="connsiteY14" fmla="*/ 523875 h 842418"/>
              <a:gd name="connsiteX15" fmla="*/ 142875 w 314394"/>
              <a:gd name="connsiteY15" fmla="*/ 285750 h 842418"/>
              <a:gd name="connsiteX16" fmla="*/ 152400 w 314394"/>
              <a:gd name="connsiteY16" fmla="*/ 257175 h 842418"/>
              <a:gd name="connsiteX17" fmla="*/ 200025 w 314394"/>
              <a:gd name="connsiteY17" fmla="*/ 209550 h 842418"/>
              <a:gd name="connsiteX18" fmla="*/ 257175 w 314394"/>
              <a:gd name="connsiteY18" fmla="*/ 190500 h 842418"/>
              <a:gd name="connsiteX19" fmla="*/ 295275 w 314394"/>
              <a:gd name="connsiteY19" fmla="*/ 104775 h 842418"/>
              <a:gd name="connsiteX20" fmla="*/ 304800 w 314394"/>
              <a:gd name="connsiteY20" fmla="*/ 66675 h 842418"/>
              <a:gd name="connsiteX21" fmla="*/ 314325 w 314394"/>
              <a:gd name="connsiteY21" fmla="*/ 38100 h 842418"/>
              <a:gd name="connsiteX22" fmla="*/ 285750 w 314394"/>
              <a:gd name="connsiteY22" fmla="*/ 0 h 84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4394" h="842418">
                <a:moveTo>
                  <a:pt x="285750" y="0"/>
                </a:moveTo>
                <a:lnTo>
                  <a:pt x="285750" y="0"/>
                </a:lnTo>
                <a:cubicBezTo>
                  <a:pt x="254000" y="9525"/>
                  <a:pt x="220968" y="15517"/>
                  <a:pt x="190500" y="28575"/>
                </a:cubicBezTo>
                <a:cubicBezTo>
                  <a:pt x="175909" y="34828"/>
                  <a:pt x="166013" y="48982"/>
                  <a:pt x="152400" y="57150"/>
                </a:cubicBezTo>
                <a:cubicBezTo>
                  <a:pt x="-16073" y="158234"/>
                  <a:pt x="167302" y="37690"/>
                  <a:pt x="66675" y="104775"/>
                </a:cubicBezTo>
                <a:cubicBezTo>
                  <a:pt x="60325" y="114300"/>
                  <a:pt x="53184" y="123343"/>
                  <a:pt x="47625" y="133350"/>
                </a:cubicBezTo>
                <a:cubicBezTo>
                  <a:pt x="21753" y="179920"/>
                  <a:pt x="18652" y="191494"/>
                  <a:pt x="0" y="238125"/>
                </a:cubicBezTo>
                <a:cubicBezTo>
                  <a:pt x="3175" y="282575"/>
                  <a:pt x="2575" y="327457"/>
                  <a:pt x="9525" y="371475"/>
                </a:cubicBezTo>
                <a:cubicBezTo>
                  <a:pt x="12192" y="388364"/>
                  <a:pt x="25222" y="402334"/>
                  <a:pt x="28575" y="419100"/>
                </a:cubicBezTo>
                <a:cubicBezTo>
                  <a:pt x="34833" y="450389"/>
                  <a:pt x="32633" y="482914"/>
                  <a:pt x="38100" y="514350"/>
                </a:cubicBezTo>
                <a:cubicBezTo>
                  <a:pt x="45358" y="556083"/>
                  <a:pt x="57150" y="596900"/>
                  <a:pt x="66675" y="638175"/>
                </a:cubicBezTo>
                <a:cubicBezTo>
                  <a:pt x="86724" y="838665"/>
                  <a:pt x="65544" y="889217"/>
                  <a:pt x="95250" y="800100"/>
                </a:cubicBezTo>
                <a:cubicBezTo>
                  <a:pt x="98425" y="733425"/>
                  <a:pt x="99232" y="666595"/>
                  <a:pt x="104775" y="600075"/>
                </a:cubicBezTo>
                <a:cubicBezTo>
                  <a:pt x="105609" y="590069"/>
                  <a:pt x="111865" y="581240"/>
                  <a:pt x="114300" y="571500"/>
                </a:cubicBezTo>
                <a:cubicBezTo>
                  <a:pt x="118227" y="555794"/>
                  <a:pt x="120650" y="539750"/>
                  <a:pt x="123825" y="523875"/>
                </a:cubicBezTo>
                <a:cubicBezTo>
                  <a:pt x="128760" y="425175"/>
                  <a:pt x="122256" y="368227"/>
                  <a:pt x="142875" y="285750"/>
                </a:cubicBezTo>
                <a:cubicBezTo>
                  <a:pt x="145310" y="276010"/>
                  <a:pt x="147910" y="266155"/>
                  <a:pt x="152400" y="257175"/>
                </a:cubicBezTo>
                <a:cubicBezTo>
                  <a:pt x="164193" y="233589"/>
                  <a:pt x="175532" y="220436"/>
                  <a:pt x="200025" y="209550"/>
                </a:cubicBezTo>
                <a:cubicBezTo>
                  <a:pt x="218375" y="201395"/>
                  <a:pt x="257175" y="190500"/>
                  <a:pt x="257175" y="190500"/>
                </a:cubicBezTo>
                <a:cubicBezTo>
                  <a:pt x="279845" y="122490"/>
                  <a:pt x="265086" y="150058"/>
                  <a:pt x="295275" y="104775"/>
                </a:cubicBezTo>
                <a:cubicBezTo>
                  <a:pt x="298450" y="92075"/>
                  <a:pt x="301204" y="79262"/>
                  <a:pt x="304800" y="66675"/>
                </a:cubicBezTo>
                <a:cubicBezTo>
                  <a:pt x="307558" y="57021"/>
                  <a:pt x="312674" y="48004"/>
                  <a:pt x="314325" y="38100"/>
                </a:cubicBezTo>
                <a:cubicBezTo>
                  <a:pt x="315891" y="28705"/>
                  <a:pt x="290512" y="6350"/>
                  <a:pt x="285750"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5" name="テキスト ボックス 21">
            <a:extLst>
              <a:ext uri="{FF2B5EF4-FFF2-40B4-BE49-F238E27FC236}">
                <a16:creationId xmlns:a16="http://schemas.microsoft.com/office/drawing/2014/main" id="{4DB0B996-A017-7382-3E34-F95894E68997}"/>
              </a:ext>
            </a:extLst>
          </p:cNvPr>
          <p:cNvSpPr txBox="1">
            <a:spLocks noChangeArrowheads="1"/>
          </p:cNvSpPr>
          <p:nvPr/>
        </p:nvSpPr>
        <p:spPr bwMode="auto">
          <a:xfrm>
            <a:off x="157276" y="631162"/>
            <a:ext cx="815738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氷山モデルを用いて、主の課題の背景にあるものを考えてみましょう。</a:t>
            </a:r>
          </a:p>
        </p:txBody>
      </p:sp>
    </p:spTree>
    <p:extLst>
      <p:ext uri="{BB962C8B-B14F-4D97-AF65-F5344CB8AC3E}">
        <p14:creationId xmlns:p14="http://schemas.microsoft.com/office/powerpoint/2010/main" val="37223572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2E9CF-3EB0-0A50-21D5-929964D18604}"/>
            </a:ext>
          </a:extLst>
        </p:cNvPr>
        <p:cNvGrpSpPr/>
        <p:nvPr/>
      </p:nvGrpSpPr>
      <p:grpSpPr>
        <a:xfrm>
          <a:off x="0" y="0"/>
          <a:ext cx="0" cy="0"/>
          <a:chOff x="0" y="0"/>
          <a:chExt cx="0" cy="0"/>
        </a:xfrm>
      </p:grpSpPr>
      <p:sp>
        <p:nvSpPr>
          <p:cNvPr id="37892" name="スライド番号プレースホルダー 2">
            <a:extLst>
              <a:ext uri="{FF2B5EF4-FFF2-40B4-BE49-F238E27FC236}">
                <a16:creationId xmlns:a16="http://schemas.microsoft.com/office/drawing/2014/main" id="{24F3FC04-92E8-7A84-8F21-A790F69B9932}"/>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46</a:t>
            </a:fld>
            <a:endParaRPr lang="ja-JP" altLang="en-US" sz="1200">
              <a:solidFill>
                <a:srgbClr val="898989"/>
              </a:solidFill>
            </a:endParaRPr>
          </a:p>
        </p:txBody>
      </p:sp>
      <p:sp>
        <p:nvSpPr>
          <p:cNvPr id="3" name="正方形/長方形 2">
            <a:extLst>
              <a:ext uri="{FF2B5EF4-FFF2-40B4-BE49-F238E27FC236}">
                <a16:creationId xmlns:a16="http://schemas.microsoft.com/office/drawing/2014/main" id="{C5D72810-697D-9CD6-3E7D-BCF5661315DD}"/>
              </a:ext>
            </a:extLst>
          </p:cNvPr>
          <p:cNvSpPr/>
          <p:nvPr/>
        </p:nvSpPr>
        <p:spPr>
          <a:xfrm>
            <a:off x="376238" y="1664496"/>
            <a:ext cx="9210675" cy="412532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kumimoji="1" lang="en-US" altLang="ja-JP" sz="2000" dirty="0">
                <a:latin typeface="メイリオ" panose="020B0604030504040204" pitchFamily="50" charset="-128"/>
                <a:ea typeface="メイリオ" panose="020B0604030504040204" pitchFamily="50" charset="-128"/>
              </a:rPr>
              <a:t>【STEP1</a:t>
            </a:r>
            <a:r>
              <a:rPr kumimoji="1" lang="ja-JP" altLang="en-US" sz="2000" dirty="0">
                <a:latin typeface="メイリオ" panose="020B0604030504040204" pitchFamily="50" charset="-128"/>
                <a:ea typeface="メイリオ" panose="020B0604030504040204" pitchFamily="50" charset="-128"/>
              </a:rPr>
              <a:t>のシートに加筆・修正を行ってください</a:t>
            </a:r>
            <a:r>
              <a:rPr kumimoji="1" lang="en-US" altLang="ja-JP" sz="2000" dirty="0">
                <a:latin typeface="メイリオ" panose="020B0604030504040204" pitchFamily="50" charset="-128"/>
                <a:ea typeface="メイリオ" panose="020B0604030504040204" pitchFamily="50" charset="-128"/>
              </a:rPr>
              <a:t>】</a:t>
            </a:r>
            <a:br>
              <a:rPr kumimoji="1" lang="en-US" altLang="ja-JP" sz="2000" dirty="0">
                <a:latin typeface="メイリオ" panose="020B0604030504040204" pitchFamily="50" charset="-128"/>
                <a:ea typeface="メイリオ" panose="020B0604030504040204" pitchFamily="50" charset="-128"/>
              </a:rPr>
            </a:br>
            <a:endParaRPr kumimoji="1" lang="en-US" altLang="ja-JP" sz="2000" dirty="0">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2000" dirty="0">
                <a:latin typeface="メイリオ" panose="020B0604030504040204" pitchFamily="50" charset="-128"/>
                <a:ea typeface="メイリオ" panose="020B0604030504040204" pitchFamily="50" charset="-128"/>
              </a:rPr>
              <a:t>（例えば）</a:t>
            </a:r>
            <a:br>
              <a:rPr kumimoji="1" lang="en-US" altLang="ja-JP" sz="2000" dirty="0">
                <a:latin typeface="メイリオ" panose="020B0604030504040204" pitchFamily="50" charset="-128"/>
                <a:ea typeface="メイリオ" panose="020B0604030504040204" pitchFamily="50" charset="-128"/>
              </a:rPr>
            </a:br>
            <a:r>
              <a:rPr kumimoji="1" lang="ja-JP" altLang="en-US" sz="2000" dirty="0">
                <a:latin typeface="メイリオ" panose="020B0604030504040204" pitchFamily="50" charset="-128"/>
                <a:ea typeface="メイリオ" panose="020B0604030504040204" pitchFamily="50" charset="-128"/>
              </a:rPr>
              <a:t>新たに見つかった課題を付箋で追加</a:t>
            </a:r>
            <a:endParaRPr kumimoji="1" lang="en-US" altLang="ja-JP" sz="2000" dirty="0">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2000" dirty="0">
                <a:latin typeface="メイリオ" panose="020B0604030504040204" pitchFamily="50" charset="-128"/>
                <a:ea typeface="メイリオ" panose="020B0604030504040204" pitchFamily="50" charset="-128"/>
              </a:rPr>
              <a:t>課題の背景にあるものを付箋で追加</a:t>
            </a:r>
          </a:p>
        </p:txBody>
      </p:sp>
      <p:sp>
        <p:nvSpPr>
          <p:cNvPr id="2" name="正方形/長方形 1">
            <a:extLst>
              <a:ext uri="{FF2B5EF4-FFF2-40B4-BE49-F238E27FC236}">
                <a16:creationId xmlns:a16="http://schemas.microsoft.com/office/drawing/2014/main" id="{60434FDB-7C70-39CA-E5BD-BE606806804D}"/>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STEP4</a:t>
            </a:r>
            <a:r>
              <a:rPr kumimoji="1" lang="ja-JP" altLang="en-US" sz="2000" b="1" spc="200" dirty="0">
                <a:solidFill>
                  <a:schemeClr val="tx1"/>
                </a:solidFill>
                <a:latin typeface="メイリオ" panose="020B0604030504040204" pitchFamily="50" charset="-128"/>
                <a:ea typeface="メイリオ" panose="020B0604030504040204" pitchFamily="50" charset="-128"/>
              </a:rPr>
              <a:t>：（改めて）主の課題を分析する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
        <p:nvSpPr>
          <p:cNvPr id="10" name="吹き出し: 角を丸めた四角形 9">
            <a:extLst>
              <a:ext uri="{FF2B5EF4-FFF2-40B4-BE49-F238E27FC236}">
                <a16:creationId xmlns:a16="http://schemas.microsoft.com/office/drawing/2014/main" id="{A71100FC-56A6-E99F-7672-45500413D5E9}"/>
              </a:ext>
            </a:extLst>
          </p:cNvPr>
          <p:cNvSpPr/>
          <p:nvPr/>
        </p:nvSpPr>
        <p:spPr>
          <a:xfrm>
            <a:off x="7028293" y="1431514"/>
            <a:ext cx="2558620" cy="631675"/>
          </a:xfrm>
          <a:prstGeom prst="wedgeRoundRectCallout">
            <a:avLst>
              <a:gd name="adj1" fmla="val -64954"/>
              <a:gd name="adj2" fmla="val 50717"/>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「ストレングス」や「課題の背景」を踏まえて、追加や修正があるか、見直してみましょう</a:t>
            </a:r>
          </a:p>
        </p:txBody>
      </p:sp>
      <p:sp>
        <p:nvSpPr>
          <p:cNvPr id="8" name="テキスト ボックス 7">
            <a:extLst>
              <a:ext uri="{FF2B5EF4-FFF2-40B4-BE49-F238E27FC236}">
                <a16:creationId xmlns:a16="http://schemas.microsoft.com/office/drawing/2014/main" id="{0A4E062D-A712-CDDB-5BFD-25B7B1FB7087}"/>
              </a:ext>
            </a:extLst>
          </p:cNvPr>
          <p:cNvSpPr txBox="1"/>
          <p:nvPr/>
        </p:nvSpPr>
        <p:spPr>
          <a:xfrm>
            <a:off x="276225" y="716819"/>
            <a:ext cx="9359900" cy="1169551"/>
          </a:xfrm>
          <a:prstGeom prst="rect">
            <a:avLst/>
          </a:prstGeom>
          <a:noFill/>
        </p:spPr>
        <p:txBody>
          <a:bodyPr>
            <a:spAutoFit/>
          </a:bodyPr>
          <a:lstStyle/>
          <a:p>
            <a:pPr eaLnBrk="1" fontAlgn="auto" hangingPunct="1">
              <a:spcBef>
                <a:spcPts val="0"/>
              </a:spcBef>
              <a:spcAft>
                <a:spcPts val="0"/>
              </a:spcAft>
              <a:defRPr/>
            </a:pPr>
            <a:r>
              <a:rPr kumimoji="1" lang="ja-JP" altLang="en-US" spc="100" dirty="0">
                <a:latin typeface="メイリオ" panose="020B0604030504040204" pitchFamily="50" charset="-128"/>
                <a:ea typeface="メイリオ" panose="020B0604030504040204" pitchFamily="50" charset="-128"/>
              </a:rPr>
              <a:t>　</a:t>
            </a:r>
            <a:r>
              <a:rPr lang="en-US" altLang="ja-JP" sz="1800" spc="100" dirty="0">
                <a:latin typeface="メイリオ" panose="020B0604030504040204" pitchFamily="50" charset="-128"/>
                <a:ea typeface="メイリオ" panose="020B0604030504040204" pitchFamily="50" charset="-128"/>
              </a:rPr>
              <a:t>STEP2</a:t>
            </a:r>
            <a:r>
              <a:rPr lang="ja-JP" altLang="en-US" sz="1800" spc="100" dirty="0">
                <a:latin typeface="メイリオ" panose="020B0604030504040204" pitchFamily="50" charset="-128"/>
                <a:ea typeface="メイリオ" panose="020B0604030504040204" pitchFamily="50" charset="-128"/>
              </a:rPr>
              <a:t>の「主のストレングス」と</a:t>
            </a:r>
            <a:r>
              <a:rPr lang="en-US" altLang="ja-JP" sz="1800" spc="100" dirty="0">
                <a:latin typeface="メイリオ" panose="020B0604030504040204" pitchFamily="50" charset="-128"/>
                <a:ea typeface="メイリオ" panose="020B0604030504040204" pitchFamily="50" charset="-128"/>
              </a:rPr>
              <a:t>STEP3</a:t>
            </a:r>
            <a:r>
              <a:rPr lang="ja-JP" altLang="en-US" sz="1800" spc="100" dirty="0">
                <a:latin typeface="メイリオ" panose="020B0604030504040204" pitchFamily="50" charset="-128"/>
                <a:ea typeface="メイリオ" panose="020B0604030504040204" pitchFamily="50" charset="-128"/>
              </a:rPr>
              <a:t>の「主の課題の背景にあるもの」を踏まえて、</a:t>
            </a:r>
            <a:r>
              <a:rPr lang="en-US" altLang="ja-JP" sz="1800" spc="100" dirty="0">
                <a:latin typeface="メイリオ" panose="020B0604030504040204" pitchFamily="50" charset="-128"/>
                <a:ea typeface="メイリオ" panose="020B0604030504040204" pitchFamily="50" charset="-128"/>
              </a:rPr>
              <a:t>STEP1</a:t>
            </a:r>
            <a:r>
              <a:rPr lang="ja-JP" altLang="en-US" sz="1800" spc="100" dirty="0">
                <a:latin typeface="メイリオ" panose="020B0604030504040204" pitchFamily="50" charset="-128"/>
                <a:ea typeface="メイリオ" panose="020B0604030504040204" pitchFamily="50" charset="-128"/>
              </a:rPr>
              <a:t>で作成した「主の課題（世帯員も含む）」を改めて分析してみましょう。（付箋に書いて、上から貼り付けましょう）</a:t>
            </a:r>
          </a:p>
          <a:p>
            <a:pPr eaLnBrk="1" fontAlgn="auto" hangingPunct="1">
              <a:spcBef>
                <a:spcPts val="0"/>
              </a:spcBef>
              <a:spcAft>
                <a:spcPts val="0"/>
              </a:spcAft>
              <a:defRPr/>
            </a:pPr>
            <a:endParaRPr kumimoji="1" lang="en-US" altLang="ja-JP" sz="1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04942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8E9C3-2B0E-2791-7315-C72FD52665E5}"/>
            </a:ext>
          </a:extLst>
        </p:cNvPr>
        <p:cNvGrpSpPr/>
        <p:nvPr/>
      </p:nvGrpSpPr>
      <p:grpSpPr>
        <a:xfrm>
          <a:off x="0" y="0"/>
          <a:ext cx="0" cy="0"/>
          <a:chOff x="0" y="0"/>
          <a:chExt cx="0" cy="0"/>
        </a:xfrm>
      </p:grpSpPr>
      <p:sp>
        <p:nvSpPr>
          <p:cNvPr id="7" name="スライド番号プレースホルダー 2">
            <a:extLst>
              <a:ext uri="{FF2B5EF4-FFF2-40B4-BE49-F238E27FC236}">
                <a16:creationId xmlns:a16="http://schemas.microsoft.com/office/drawing/2014/main" id="{B08B1980-D5EA-F52E-F53F-4ED67D2956E5}"/>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43F488-88EE-4C71-84A0-E416DD984136}" type="slidenum">
              <a:rPr lang="ja-JP" altLang="en-US">
                <a:solidFill>
                  <a:srgbClr val="898989"/>
                </a:solidFill>
              </a:rPr>
              <a:pPr/>
              <a:t>47</a:t>
            </a:fld>
            <a:endParaRPr lang="ja-JP" altLang="en-US">
              <a:solidFill>
                <a:srgbClr val="898989"/>
              </a:solidFill>
            </a:endParaRPr>
          </a:p>
        </p:txBody>
      </p:sp>
      <p:sp>
        <p:nvSpPr>
          <p:cNvPr id="3" name="正方形/長方形 2">
            <a:extLst>
              <a:ext uri="{FF2B5EF4-FFF2-40B4-BE49-F238E27FC236}">
                <a16:creationId xmlns:a16="http://schemas.microsoft.com/office/drawing/2014/main" id="{92CE013C-2AD2-1714-9774-651F3C395C58}"/>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STEP5</a:t>
            </a:r>
            <a:r>
              <a:rPr kumimoji="1" lang="ja-JP" altLang="en-US" sz="2000" b="1" spc="200" dirty="0">
                <a:solidFill>
                  <a:schemeClr val="tx1"/>
                </a:solidFill>
                <a:latin typeface="メイリオ" panose="020B0604030504040204" pitchFamily="50" charset="-128"/>
                <a:ea typeface="メイリオ" panose="020B0604030504040204" pitchFamily="50" charset="-128"/>
              </a:rPr>
              <a:t>：課題解決の方法を検討する～援助方針の策定～</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graphicFrame>
        <p:nvGraphicFramePr>
          <p:cNvPr id="4" name="表 3">
            <a:extLst>
              <a:ext uri="{FF2B5EF4-FFF2-40B4-BE49-F238E27FC236}">
                <a16:creationId xmlns:a16="http://schemas.microsoft.com/office/drawing/2014/main" id="{36F3E332-7E5F-A79B-84B3-C0206BCE5F6C}"/>
              </a:ext>
            </a:extLst>
          </p:cNvPr>
          <p:cNvGraphicFramePr>
            <a:graphicFrameLocks noGrp="1"/>
          </p:cNvGraphicFramePr>
          <p:nvPr/>
        </p:nvGraphicFramePr>
        <p:xfrm>
          <a:off x="452438" y="1922654"/>
          <a:ext cx="9039225" cy="4570222"/>
        </p:xfrm>
        <a:graphic>
          <a:graphicData uri="http://schemas.openxmlformats.org/drawingml/2006/table">
            <a:tbl>
              <a:tblPr firstRow="1" bandRow="1">
                <a:tableStyleId>{5C22544A-7EE6-4342-B048-85BDC9FD1C3A}</a:tableStyleId>
              </a:tblPr>
              <a:tblGrid>
                <a:gridCol w="3013075">
                  <a:extLst>
                    <a:ext uri="{9D8B030D-6E8A-4147-A177-3AD203B41FA5}">
                      <a16:colId xmlns:a16="http://schemas.microsoft.com/office/drawing/2014/main" val="20000"/>
                    </a:ext>
                  </a:extLst>
                </a:gridCol>
                <a:gridCol w="3013075">
                  <a:extLst>
                    <a:ext uri="{9D8B030D-6E8A-4147-A177-3AD203B41FA5}">
                      <a16:colId xmlns:a16="http://schemas.microsoft.com/office/drawing/2014/main" val="20001"/>
                    </a:ext>
                  </a:extLst>
                </a:gridCol>
                <a:gridCol w="3013075">
                  <a:extLst>
                    <a:ext uri="{9D8B030D-6E8A-4147-A177-3AD203B41FA5}">
                      <a16:colId xmlns:a16="http://schemas.microsoft.com/office/drawing/2014/main" val="20002"/>
                    </a:ext>
                  </a:extLst>
                </a:gridCol>
              </a:tblGrid>
              <a:tr h="440722">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③援助方針</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kumimoji="1" lang="ja-JP" altLang="en-US" sz="1800" spc="100" baseline="0" dirty="0">
                          <a:latin typeface="メイリオ" panose="020B0604030504040204" pitchFamily="50" charset="-128"/>
                          <a:ea typeface="メイリオ" panose="020B0604030504040204" pitchFamily="50" charset="-128"/>
                        </a:rPr>
                        <a:t>　　②援助目標（短期）</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kumimoji="1" lang="ja-JP" altLang="en-US" sz="1800" spc="100" baseline="0" dirty="0">
                          <a:latin typeface="メイリオ" panose="020B0604030504040204" pitchFamily="50" charset="-128"/>
                          <a:ea typeface="メイリオ" panose="020B0604030504040204" pitchFamily="50" charset="-128"/>
                        </a:rPr>
                        <a:t>　①援助目標（中長期）</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4129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メイリオ" panose="020B0604030504040204" pitchFamily="50" charset="-128"/>
                          <a:ea typeface="メイリオ" panose="020B0604030504040204" pitchFamily="50" charset="-128"/>
                        </a:rPr>
                        <a:t>　</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②の短期の目標を達成する</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ための、具体的な取組</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（本人・福祉事務所）を記入</a:t>
                      </a:r>
                      <a:b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してください。</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ja-JP" altLang="en-US"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短期の目標（希望）</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を記入してください。</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endParaRPr kumimoji="1" lang="ja-JP" altLang="en-US"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dirty="0">
                          <a:latin typeface="メイリオ" panose="020B0604030504040204" pitchFamily="50" charset="-128"/>
                          <a:ea typeface="メイリオ" panose="020B0604030504040204" pitchFamily="50" charset="-128"/>
                        </a:rPr>
                        <a:t>　　</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中長期の目標（希望）</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を記入してください。</a:t>
                      </a:r>
                      <a:endParaRPr kumimoji="1" lang="en-US" altLang="ja-JP"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テキスト ボックス 21">
            <a:extLst>
              <a:ext uri="{FF2B5EF4-FFF2-40B4-BE49-F238E27FC236}">
                <a16:creationId xmlns:a16="http://schemas.microsoft.com/office/drawing/2014/main" id="{CAD94A46-9EA8-FE5C-2374-702FA5122163}"/>
              </a:ext>
            </a:extLst>
          </p:cNvPr>
          <p:cNvSpPr txBox="1">
            <a:spLocks noChangeArrowheads="1"/>
          </p:cNvSpPr>
          <p:nvPr/>
        </p:nvSpPr>
        <p:spPr bwMode="auto">
          <a:xfrm>
            <a:off x="157276" y="631162"/>
            <a:ext cx="9636125" cy="12003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課題分析の結果を踏まえ、「③援助方針」を「①援助目標（中長期）」「②援助目標（短期）」に沿って、策定してみましょう。</a:t>
            </a:r>
          </a:p>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「援助方針」の前に、「目標」を明確にする必要があります。</a:t>
            </a:r>
          </a:p>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（①⇒②⇒③の順番で考えてみてください。②⇒①でも結構です。）</a:t>
            </a:r>
          </a:p>
        </p:txBody>
      </p:sp>
      <p:sp>
        <p:nvSpPr>
          <p:cNvPr id="11" name="正方形/長方形 10">
            <a:extLst>
              <a:ext uri="{FF2B5EF4-FFF2-40B4-BE49-F238E27FC236}">
                <a16:creationId xmlns:a16="http://schemas.microsoft.com/office/drawing/2014/main" id="{6557497C-480B-7A2B-520B-BF24C2AB247C}"/>
              </a:ext>
            </a:extLst>
          </p:cNvPr>
          <p:cNvSpPr/>
          <p:nvPr/>
        </p:nvSpPr>
        <p:spPr>
          <a:xfrm>
            <a:off x="4853698" y="6518191"/>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spTree>
    <p:extLst>
      <p:ext uri="{BB962C8B-B14F-4D97-AF65-F5344CB8AC3E}">
        <p14:creationId xmlns:p14="http://schemas.microsoft.com/office/powerpoint/2010/main" val="18531432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AEB44-A542-3425-4077-6AD7ADBEA0A6}"/>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C9AA349-CF6C-57F2-9A0E-DB50F4051D6F}"/>
              </a:ext>
            </a:extLst>
          </p:cNvPr>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9C19EEC-A7DD-4A63-AEC8-C70E92A6779F}" type="slidenum">
              <a:rPr kumimoji="1" lang="ja-JP" altLang="en-US" sz="1000" b="0" i="0" u="none" strike="noStrike" kern="1200" cap="none" spc="0" normalizeH="0" baseline="0" noProof="0" smtClean="0">
                <a:ln>
                  <a:noFill/>
                </a:ln>
                <a:solidFill>
                  <a:srgbClr val="898989"/>
                </a:solidFill>
                <a:effectLst/>
                <a:uLnTx/>
                <a:uFillTx/>
                <a:latin typeface="Calibri" panose="020F0502020204030204" pitchFamily="34" charset="0"/>
                <a:ea typeface="游ゴシック" panose="020B0400000000000000" pitchFamily="5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48</a:t>
            </a:fld>
            <a:endParaRPr kumimoji="1" lang="ja-JP" altLang="en-US" sz="1000" b="0" i="0" u="none" strike="noStrike" kern="1200" cap="none" spc="0" normalizeH="0" baseline="0" noProof="0">
              <a:ln>
                <a:noFill/>
              </a:ln>
              <a:solidFill>
                <a:srgbClr val="898989"/>
              </a:solidFill>
              <a:effectLst/>
              <a:uLnTx/>
              <a:uFillTx/>
              <a:latin typeface="Calibri" panose="020F0502020204030204" pitchFamily="34" charset="0"/>
              <a:ea typeface="游ゴシック" panose="020B0400000000000000" pitchFamily="50" charset="-128"/>
              <a:cs typeface="+mn-cs"/>
            </a:endParaRPr>
          </a:p>
        </p:txBody>
      </p:sp>
      <p:sp>
        <p:nvSpPr>
          <p:cNvPr id="4" name="正方形/長方形 3">
            <a:extLst>
              <a:ext uri="{FF2B5EF4-FFF2-40B4-BE49-F238E27FC236}">
                <a16:creationId xmlns:a16="http://schemas.microsoft.com/office/drawing/2014/main" id="{AE233818-95C0-4112-9F4C-6233F54DFFA7}"/>
              </a:ext>
            </a:extLst>
          </p:cNvPr>
          <p:cNvSpPr/>
          <p:nvPr/>
        </p:nvSpPr>
        <p:spPr>
          <a:xfrm>
            <a:off x="627061" y="1292799"/>
            <a:ext cx="8651875" cy="577669"/>
          </a:xfrm>
          <a:prstGeom prst="rect">
            <a:avLst/>
          </a:prstGeom>
          <a:noFill/>
          <a:ln w="57150">
            <a:noFill/>
            <a:prstDash val="solid"/>
          </a:ln>
        </p:spPr>
        <p:style>
          <a:lnRef idx="2">
            <a:schemeClr val="accent3"/>
          </a:lnRef>
          <a:fillRef idx="1">
            <a:schemeClr val="lt1"/>
          </a:fillRef>
          <a:effectRef idx="0">
            <a:schemeClr val="accent3"/>
          </a:effectRef>
          <a:fontRef idx="minor">
            <a:schemeClr val="dk1"/>
          </a:fontRef>
        </p:style>
        <p:txBody>
          <a:bodyPr anchor="ctr"/>
          <a:lstStyle/>
          <a:p>
            <a:pPr marL="571500" indent="-571500" eaLnBrk="1" fontAlgn="auto" hangingPunct="1">
              <a:spcBef>
                <a:spcPts val="0"/>
              </a:spcBef>
              <a:spcAft>
                <a:spcPts val="0"/>
              </a:spcAft>
              <a:buFont typeface="Wingdings" panose="05000000000000000000" pitchFamily="2" charset="2"/>
              <a:buChar char="ü"/>
              <a:defRPr/>
            </a:pPr>
            <a:r>
              <a:rPr kumimoji="1" lang="ja-JP" altLang="en-US" sz="2000" b="1" spc="300" dirty="0">
                <a:solidFill>
                  <a:schemeClr val="tx1"/>
                </a:solidFill>
                <a:latin typeface="メイリオ" panose="020B0604030504040204" pitchFamily="50" charset="-128"/>
                <a:ea typeface="メイリオ" panose="020B0604030504040204" pitchFamily="50" charset="-128"/>
              </a:rPr>
              <a:t>ひきこもり状態にある方の状態像を学び、支援にあたってのポイントを理解する</a:t>
            </a:r>
          </a:p>
        </p:txBody>
      </p:sp>
      <p:sp>
        <p:nvSpPr>
          <p:cNvPr id="5" name="四角形: 角を丸くする 4">
            <a:extLst>
              <a:ext uri="{FF2B5EF4-FFF2-40B4-BE49-F238E27FC236}">
                <a16:creationId xmlns:a16="http://schemas.microsoft.com/office/drawing/2014/main" id="{3A8116F8-E453-CFB7-3173-3B0D9304621F}"/>
              </a:ext>
            </a:extLst>
          </p:cNvPr>
          <p:cNvSpPr/>
          <p:nvPr/>
        </p:nvSpPr>
        <p:spPr>
          <a:xfrm>
            <a:off x="463083" y="968359"/>
            <a:ext cx="8979833" cy="1064658"/>
          </a:xfrm>
          <a:prstGeom prst="roundRect">
            <a:avLst/>
          </a:prstGeom>
          <a:noFill/>
          <a:ln w="28575">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6" name="正方形/長方形 5">
            <a:extLst>
              <a:ext uri="{FF2B5EF4-FFF2-40B4-BE49-F238E27FC236}">
                <a16:creationId xmlns:a16="http://schemas.microsoft.com/office/drawing/2014/main" id="{DD70273E-F639-6DBE-585A-2E15EA7F9F2A}"/>
              </a:ext>
            </a:extLst>
          </p:cNvPr>
          <p:cNvSpPr/>
          <p:nvPr/>
        </p:nvSpPr>
        <p:spPr>
          <a:xfrm>
            <a:off x="609833" y="2991045"/>
            <a:ext cx="8686334" cy="3573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ctr" defTabSz="457200" rtl="0" eaLnBrk="1" fontAlgn="base" latinLnBrk="0" hangingPunct="1">
              <a:lnSpc>
                <a:spcPct val="100000"/>
              </a:lnSpc>
              <a:spcBef>
                <a:spcPts val="1200"/>
              </a:spcBef>
              <a:spcAft>
                <a:spcPct val="0"/>
              </a:spcAft>
              <a:buClrTx/>
              <a:buSzTx/>
              <a:tabLst/>
              <a:defRPr/>
            </a:pPr>
            <a:r>
              <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ひきこもりは現象や状態像であって、その人そのものではありません。</a:t>
            </a:r>
            <a:endParaRPr kumimoji="0" lang="en-US" altLang="ja-JP"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R="0" lvl="0" algn="ctr" defTabSz="457200" rtl="0" eaLnBrk="1" fontAlgn="base" latinLnBrk="0" hangingPunct="1">
              <a:lnSpc>
                <a:spcPct val="100000"/>
              </a:lnSpc>
              <a:spcBef>
                <a:spcPts val="1200"/>
              </a:spcBef>
              <a:spcAft>
                <a:spcPct val="0"/>
              </a:spcAft>
              <a:buClrTx/>
              <a:buSzTx/>
              <a:tabLst/>
              <a:defRPr/>
            </a:pPr>
            <a:r>
              <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社会的に孤立し、孤独を感じている状態にある人や、</a:t>
            </a:r>
            <a:br>
              <a:rPr kumimoji="0" lang="en-US" altLang="ja-JP"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様々な生きづらさを抱えている状態の人です。</a:t>
            </a:r>
            <a:endParaRPr kumimoji="0" lang="en-US" altLang="ja-JP"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R="0" lvl="0" algn="ctr" defTabSz="457200" rtl="0" eaLnBrk="1" fontAlgn="base" latinLnBrk="0" hangingPunct="1">
              <a:lnSpc>
                <a:spcPct val="100000"/>
              </a:lnSpc>
              <a:spcBef>
                <a:spcPts val="1200"/>
              </a:spcBef>
              <a:spcAft>
                <a:spcPct val="0"/>
              </a:spcAft>
              <a:buClrTx/>
              <a:buSzTx/>
              <a:tabLst/>
              <a:defRPr/>
            </a:pPr>
            <a:r>
              <a:rPr kumimoji="0" lang="en-US" altLang="ja-JP"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CW</a:t>
            </a:r>
            <a:r>
              <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は、本人が望む未来を具体的に描けるよう、共に考え、</a:t>
            </a:r>
            <a:br>
              <a:rPr kumimoji="0" lang="en-US" altLang="ja-JP"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選択しやすい情報提供に努めながら、</a:t>
            </a:r>
            <a:br>
              <a:rPr kumimoji="0" lang="en-US" altLang="ja-JP"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意思表出や意思形成、自己決定につながる</a:t>
            </a:r>
            <a:br>
              <a:rPr kumimoji="0" lang="en-US" altLang="ja-JP"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丁寧なサポートをすることが大切です。</a:t>
            </a:r>
            <a:endParaRPr kumimoji="0" lang="en-US" altLang="ja-JP"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R="0" lvl="0" algn="ctr" defTabSz="457200" rtl="0" eaLnBrk="1" fontAlgn="base" latinLnBrk="0" hangingPunct="1">
              <a:lnSpc>
                <a:spcPct val="100000"/>
              </a:lnSpc>
              <a:spcBef>
                <a:spcPts val="1200"/>
              </a:spcBef>
              <a:spcAft>
                <a:spcPct val="0"/>
              </a:spcAft>
              <a:buClrTx/>
              <a:buSzTx/>
              <a:tabLst/>
              <a:defRPr/>
            </a:pPr>
            <a:r>
              <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実際の支援場面においては、個々の状況によりどのような支援が必要か、</a:t>
            </a:r>
            <a:br>
              <a:rPr kumimoji="0" lang="en-US" altLang="ja-JP"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「ひきこもり地域支援センター」等をはじめとするさまざまな人や機関と</a:t>
            </a:r>
            <a:br>
              <a:rPr kumimoji="0" lang="en-US" altLang="ja-JP"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連携しながら、支援を考えていきましょう。</a:t>
            </a:r>
          </a:p>
        </p:txBody>
      </p:sp>
      <p:sp>
        <p:nvSpPr>
          <p:cNvPr id="7" name="テキスト ボックス 6">
            <a:extLst>
              <a:ext uri="{FF2B5EF4-FFF2-40B4-BE49-F238E27FC236}">
                <a16:creationId xmlns:a16="http://schemas.microsoft.com/office/drawing/2014/main" id="{CFBAA2BB-578A-8BDE-D956-3FF411FEA2B4}"/>
              </a:ext>
            </a:extLst>
          </p:cNvPr>
          <p:cNvSpPr txBox="1"/>
          <p:nvPr/>
        </p:nvSpPr>
        <p:spPr>
          <a:xfrm>
            <a:off x="659598" y="2729803"/>
            <a:ext cx="1442471" cy="369332"/>
          </a:xfrm>
          <a:prstGeom prst="rect">
            <a:avLst/>
          </a:prstGeom>
          <a:noFill/>
        </p:spPr>
        <p:txBody>
          <a:bodyPr wrap="square" rtlCol="0">
            <a:spAutoFit/>
          </a:bodyPr>
          <a:lstStyle/>
          <a:p>
            <a:pPr algn="ctr"/>
            <a:r>
              <a:rPr kumimoji="1" lang="ja-JP" altLang="en-US" b="1" spc="100" dirty="0">
                <a:latin typeface="メイリオ" panose="020B0604030504040204" pitchFamily="50" charset="-128"/>
                <a:ea typeface="メイリオ" panose="020B0604030504040204" pitchFamily="50" charset="-128"/>
              </a:rPr>
              <a:t>（記載例）</a:t>
            </a:r>
          </a:p>
        </p:txBody>
      </p:sp>
      <p:sp>
        <p:nvSpPr>
          <p:cNvPr id="9" name="正方形/長方形 8">
            <a:extLst>
              <a:ext uri="{FF2B5EF4-FFF2-40B4-BE49-F238E27FC236}">
                <a16:creationId xmlns:a16="http://schemas.microsoft.com/office/drawing/2014/main" id="{3273E58D-B1C9-0905-5629-8BBC8926ED14}"/>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まとめ</a:t>
            </a:r>
          </a:p>
        </p:txBody>
      </p:sp>
      <p:sp>
        <p:nvSpPr>
          <p:cNvPr id="10" name="テキスト ボックス 9">
            <a:extLst>
              <a:ext uri="{FF2B5EF4-FFF2-40B4-BE49-F238E27FC236}">
                <a16:creationId xmlns:a16="http://schemas.microsoft.com/office/drawing/2014/main" id="{E6880248-F8FD-F622-F5A8-767200E02CD5}"/>
              </a:ext>
            </a:extLst>
          </p:cNvPr>
          <p:cNvSpPr txBox="1"/>
          <p:nvPr/>
        </p:nvSpPr>
        <p:spPr>
          <a:xfrm>
            <a:off x="3105689" y="783693"/>
            <a:ext cx="3694622" cy="369332"/>
          </a:xfrm>
          <a:prstGeom prst="rect">
            <a:avLst/>
          </a:prstGeom>
          <a:solidFill>
            <a:schemeClr val="bg1"/>
          </a:solidFill>
        </p:spPr>
        <p:txBody>
          <a:bodyPr wrap="square" rtlCol="0">
            <a:spAutoFit/>
          </a:bodyPr>
          <a:lstStyle/>
          <a:p>
            <a:pPr algn="ctr"/>
            <a:r>
              <a:rPr kumimoji="1" lang="ja-JP" altLang="en-US" b="1" spc="300" dirty="0">
                <a:latin typeface="メイリオ" panose="020B0604030504040204" pitchFamily="50" charset="-128"/>
                <a:ea typeface="メイリオ" panose="020B0604030504040204" pitchFamily="50" charset="-128"/>
              </a:rPr>
              <a:t>本研修の獲得目標の再確認</a:t>
            </a:r>
          </a:p>
        </p:txBody>
      </p:sp>
      <p:sp>
        <p:nvSpPr>
          <p:cNvPr id="11" name="四角形: 角を丸くする 10">
            <a:extLst>
              <a:ext uri="{FF2B5EF4-FFF2-40B4-BE49-F238E27FC236}">
                <a16:creationId xmlns:a16="http://schemas.microsoft.com/office/drawing/2014/main" id="{17E2EF65-D2FC-6E8C-D60B-B8DE5A009BAF}"/>
              </a:ext>
            </a:extLst>
          </p:cNvPr>
          <p:cNvSpPr/>
          <p:nvPr/>
        </p:nvSpPr>
        <p:spPr>
          <a:xfrm>
            <a:off x="463083" y="2540616"/>
            <a:ext cx="8979833" cy="3971043"/>
          </a:xfrm>
          <a:prstGeom prst="roundRect">
            <a:avLst>
              <a:gd name="adj" fmla="val 5021"/>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AB7ABD26-E772-9E8B-B7B0-725D725AF641}"/>
              </a:ext>
            </a:extLst>
          </p:cNvPr>
          <p:cNvSpPr txBox="1"/>
          <p:nvPr/>
        </p:nvSpPr>
        <p:spPr>
          <a:xfrm>
            <a:off x="3105689" y="2360471"/>
            <a:ext cx="3694622" cy="369332"/>
          </a:xfrm>
          <a:prstGeom prst="rect">
            <a:avLst/>
          </a:prstGeom>
          <a:solidFill>
            <a:schemeClr val="bg1"/>
          </a:solidFill>
        </p:spPr>
        <p:txBody>
          <a:bodyPr wrap="square" rtlCol="0">
            <a:spAutoFit/>
          </a:bodyPr>
          <a:lstStyle/>
          <a:p>
            <a:pPr algn="ctr"/>
            <a:r>
              <a:rPr kumimoji="1" lang="ja-JP" altLang="en-US" b="1" spc="300" dirty="0">
                <a:latin typeface="メイリオ" panose="020B0604030504040204" pitchFamily="50" charset="-128"/>
                <a:ea typeface="メイリオ" panose="020B0604030504040204" pitchFamily="50" charset="-128"/>
              </a:rPr>
              <a:t>講師からのメッセージ</a:t>
            </a:r>
          </a:p>
        </p:txBody>
      </p:sp>
    </p:spTree>
    <p:extLst>
      <p:ext uri="{BB962C8B-B14F-4D97-AF65-F5344CB8AC3E}">
        <p14:creationId xmlns:p14="http://schemas.microsoft.com/office/powerpoint/2010/main" val="2826997422"/>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ー 1">
            <a:extLst>
              <a:ext uri="{FF2B5EF4-FFF2-40B4-BE49-F238E27FC236}">
                <a16:creationId xmlns:a16="http://schemas.microsoft.com/office/drawing/2014/main" id="{8365C1EF-3B71-4E63-7A82-3FC8D4850833}"/>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7155D595-E299-4907-ABF1-8D6E644DA7DB}" type="slidenum">
              <a:rPr lang="ja-JP" altLang="en-US" sz="1000" smtClean="0">
                <a:solidFill>
                  <a:srgbClr val="898989"/>
                </a:solidFill>
              </a:rPr>
              <a:pPr>
                <a:lnSpc>
                  <a:spcPct val="100000"/>
                </a:lnSpc>
                <a:spcBef>
                  <a:spcPct val="0"/>
                </a:spcBef>
                <a:buFontTx/>
                <a:buNone/>
              </a:pPr>
              <a:t>4</a:t>
            </a:fld>
            <a:endParaRPr lang="ja-JP" altLang="en-US" sz="1000">
              <a:solidFill>
                <a:srgbClr val="898989"/>
              </a:solidFill>
            </a:endParaRPr>
          </a:p>
        </p:txBody>
      </p:sp>
      <p:pic>
        <p:nvPicPr>
          <p:cNvPr id="19459" name="図 2" descr="ランプ, 光 が含まれている画像&#10;&#10;AI によって生成されたコンテンツは間違っている可能性があります。">
            <a:extLst>
              <a:ext uri="{FF2B5EF4-FFF2-40B4-BE49-F238E27FC236}">
                <a16:creationId xmlns:a16="http://schemas.microsoft.com/office/drawing/2014/main" id="{56707FF3-0558-075F-B3A4-58FD6DE7C5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3105">
            <a:off x="425450" y="2524125"/>
            <a:ext cx="181133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a:extLst>
              <a:ext uri="{FF2B5EF4-FFF2-40B4-BE49-F238E27FC236}">
                <a16:creationId xmlns:a16="http://schemas.microsoft.com/office/drawing/2014/main" id="{19E53FDA-ECEE-79DD-DB67-AF0019736885}"/>
              </a:ext>
            </a:extLst>
          </p:cNvPr>
          <p:cNvSpPr txBox="1"/>
          <p:nvPr/>
        </p:nvSpPr>
        <p:spPr>
          <a:xfrm>
            <a:off x="796925" y="4373254"/>
            <a:ext cx="8729663" cy="369332"/>
          </a:xfrm>
          <a:prstGeom prst="rect">
            <a:avLst/>
          </a:prstGeom>
          <a:noFill/>
          <a:ln>
            <a:noFill/>
          </a:ln>
        </p:spPr>
        <p:txBody>
          <a:bodyPr anchor="ctr">
            <a:spAutoFit/>
          </a:bodyPr>
          <a:lstStyle/>
          <a:p>
            <a:pPr>
              <a:spcBef>
                <a:spcPts val="600"/>
              </a:spcBef>
              <a:defRPr/>
            </a:pPr>
            <a:r>
              <a:rPr kumimoji="1" lang="ja-JP" altLang="en-US" spc="300" dirty="0">
                <a:latin typeface="メイリオ" panose="020B0604030504040204" pitchFamily="50" charset="-128"/>
                <a:ea typeface="メイリオ" panose="020B0604030504040204" pitchFamily="50" charset="-128"/>
              </a:rPr>
              <a:t>「ひきこもり」とは何かについて、基本的な知識を学んでいきます。</a:t>
            </a:r>
            <a:endParaRPr kumimoji="1" lang="en-US" altLang="ja-JP" spc="3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E56905E2-29E3-0767-462F-44194E94CD39}"/>
              </a:ext>
            </a:extLst>
          </p:cNvPr>
          <p:cNvSpPr txBox="1"/>
          <p:nvPr/>
        </p:nvSpPr>
        <p:spPr>
          <a:xfrm>
            <a:off x="439738" y="1626348"/>
            <a:ext cx="9161462" cy="584775"/>
          </a:xfrm>
          <a:prstGeom prst="rect">
            <a:avLst/>
          </a:prstGeom>
          <a:noFill/>
        </p:spPr>
        <p:txBody>
          <a:bodyPr wrap="square">
            <a:spAutoFit/>
          </a:bodyPr>
          <a:lstStyle/>
          <a:p>
            <a:pPr>
              <a:defRPr/>
            </a:pPr>
            <a:r>
              <a:rPr kumimoji="1" lang="en-US" altLang="ja-JP" sz="3200" b="1" spc="300" dirty="0">
                <a:latin typeface="メイリオ" panose="020B0604030504040204" pitchFamily="50" charset="-128"/>
                <a:ea typeface="メイリオ" panose="020B0604030504040204" pitchFamily="50" charset="-128"/>
              </a:rPr>
              <a:t>Ⅰ</a:t>
            </a:r>
            <a:r>
              <a:rPr kumimoji="1" lang="ja-JP" altLang="en-US" sz="3200" b="1" spc="300" dirty="0">
                <a:latin typeface="メイリオ" panose="020B0604030504040204" pitchFamily="50" charset="-128"/>
                <a:ea typeface="メイリオ" panose="020B0604030504040204" pitchFamily="50" charset="-128"/>
              </a:rPr>
              <a:t>．「ひきこもり」について</a:t>
            </a:r>
          </a:p>
        </p:txBody>
      </p:sp>
      <p:sp>
        <p:nvSpPr>
          <p:cNvPr id="8" name="平行四辺形 7">
            <a:extLst>
              <a:ext uri="{FF2B5EF4-FFF2-40B4-BE49-F238E27FC236}">
                <a16:creationId xmlns:a16="http://schemas.microsoft.com/office/drawing/2014/main" id="{0C69DB5D-3D1B-9075-01F1-DE9F4F7CEE0D}"/>
              </a:ext>
            </a:extLst>
          </p:cNvPr>
          <p:cNvSpPr/>
          <p:nvPr/>
        </p:nvSpPr>
        <p:spPr>
          <a:xfrm>
            <a:off x="439738" y="2230017"/>
            <a:ext cx="7740000" cy="107950"/>
          </a:xfrm>
          <a:prstGeom prst="parallelogram">
            <a:avLst/>
          </a:prstGeom>
          <a:pattFill prst="wdUpDiag">
            <a:fgClr>
              <a:schemeClr val="accent5"/>
            </a:fgClr>
            <a:bgClr>
              <a:schemeClr val="bg2"/>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番号プレースホルダー 1">
            <a:extLst>
              <a:ext uri="{FF2B5EF4-FFF2-40B4-BE49-F238E27FC236}">
                <a16:creationId xmlns:a16="http://schemas.microsoft.com/office/drawing/2014/main" id="{6BAE2486-FE33-E838-BB3C-C1D188F4A4C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53E1B5ED-2FDB-4A77-B522-58B2E5C13BD6}" type="slidenum">
              <a:rPr lang="ja-JP" altLang="en-US" sz="1000">
                <a:solidFill>
                  <a:srgbClr val="898989"/>
                </a:solidFill>
              </a:rPr>
              <a:pPr>
                <a:lnSpc>
                  <a:spcPct val="100000"/>
                </a:lnSpc>
                <a:spcBef>
                  <a:spcPct val="0"/>
                </a:spcBef>
                <a:buFontTx/>
                <a:buNone/>
              </a:pPr>
              <a:t>49</a:t>
            </a:fld>
            <a:endParaRPr lang="ja-JP" altLang="en-US" sz="1000">
              <a:solidFill>
                <a:srgbClr val="898989"/>
              </a:solidFill>
            </a:endParaRPr>
          </a:p>
        </p:txBody>
      </p:sp>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スライド番号プレースホルダー 1">
            <a:extLst>
              <a:ext uri="{FF2B5EF4-FFF2-40B4-BE49-F238E27FC236}">
                <a16:creationId xmlns:a16="http://schemas.microsoft.com/office/drawing/2014/main" id="{E660B45B-B0B0-0C60-DF1F-6FFB45402BEF}"/>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092E733B-9FF7-4C2C-99C5-9E0E41F2F87D}" type="slidenum">
              <a:rPr lang="ja-JP" altLang="en-US" sz="1000">
                <a:solidFill>
                  <a:srgbClr val="898989"/>
                </a:solidFill>
              </a:rPr>
              <a:pPr>
                <a:lnSpc>
                  <a:spcPct val="100000"/>
                </a:lnSpc>
                <a:spcBef>
                  <a:spcPct val="0"/>
                </a:spcBef>
                <a:buFontTx/>
                <a:buNone/>
              </a:pPr>
              <a:t>50</a:t>
            </a:fld>
            <a:endParaRPr lang="ja-JP" altLang="en-US" sz="1000">
              <a:solidFill>
                <a:srgbClr val="898989"/>
              </a:solidFill>
            </a:endParaRPr>
          </a:p>
        </p:txBody>
      </p:sp>
      <p:sp>
        <p:nvSpPr>
          <p:cNvPr id="4" name="正方形/長方形 3">
            <a:extLst>
              <a:ext uri="{FF2B5EF4-FFF2-40B4-BE49-F238E27FC236}">
                <a16:creationId xmlns:a16="http://schemas.microsoft.com/office/drawing/2014/main" id="{ADB86370-FEFC-ECFD-39EF-48CC3E5FBA71}"/>
              </a:ext>
            </a:extLst>
          </p:cNvPr>
          <p:cNvSpPr/>
          <p:nvPr/>
        </p:nvSpPr>
        <p:spPr>
          <a:xfrm>
            <a:off x="134938" y="976313"/>
            <a:ext cx="9636125" cy="4462760"/>
          </a:xfrm>
          <a:prstGeom prst="rect">
            <a:avLst/>
          </a:prstGeom>
        </p:spPr>
        <p:txBody>
          <a:bodyPr>
            <a:spAutoFit/>
          </a:bodyPr>
          <a:lstStyle/>
          <a:p>
            <a:pPr eaLnBrk="1" fontAlgn="auto" hangingPunct="1">
              <a:spcBef>
                <a:spcPts val="0"/>
              </a:spcBef>
              <a:spcAft>
                <a:spcPts val="0"/>
              </a:spcAft>
              <a:defRPr/>
            </a:pPr>
            <a:r>
              <a:rPr lang="en-US" altLang="ja-JP" sz="2000" b="1" spc="200" dirty="0">
                <a:latin typeface="メイリオ" panose="020B0604030504040204" pitchFamily="50" charset="-128"/>
                <a:ea typeface="メイリオ" panose="020B0604030504040204" pitchFamily="50" charset="-128"/>
              </a:rPr>
              <a:t>【</a:t>
            </a:r>
            <a:r>
              <a:rPr lang="ja-JP" altLang="en-US" sz="2000" b="1" spc="200" dirty="0">
                <a:latin typeface="メイリオ" panose="020B0604030504040204" pitchFamily="50" charset="-128"/>
                <a:ea typeface="メイリオ" panose="020B0604030504040204" pitchFamily="50" charset="-128"/>
              </a:rPr>
              <a:t>教材作成に用いた資料</a:t>
            </a:r>
            <a:r>
              <a:rPr lang="en-US" altLang="ja-JP" sz="2000" b="1" spc="200" dirty="0">
                <a:latin typeface="メイリオ" panose="020B0604030504040204" pitchFamily="50" charset="-128"/>
                <a:ea typeface="メイリオ" panose="020B0604030504040204" pitchFamily="50" charset="-128"/>
              </a:rPr>
              <a:t>】</a:t>
            </a:r>
          </a:p>
          <a:p>
            <a:pPr marL="342900" indent="-342900" eaLnBrk="1" fontAlgn="auto" hangingPunct="1">
              <a:spcBef>
                <a:spcPts val="600"/>
              </a:spcBef>
              <a:spcAft>
                <a:spcPts val="0"/>
              </a:spcAft>
              <a:buFont typeface="Arial" panose="020B0604020202020204" pitchFamily="34" charset="0"/>
              <a:buChar char="•"/>
              <a:defRPr/>
            </a:pPr>
            <a:r>
              <a:rPr lang="ja-JP" altLang="en-US" sz="1400" dirty="0">
                <a:latin typeface="メイリオ" panose="020B0604030504040204" pitchFamily="50" charset="-128"/>
                <a:ea typeface="メイリオ" panose="020B0604030504040204" pitchFamily="50" charset="-128"/>
              </a:rPr>
              <a:t>厚生労働省</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ひきこもり支援ハンドブック～寄り添うための羅針盤～ （概要版）</a:t>
            </a:r>
            <a:r>
              <a:rPr lang="en-US" altLang="ja-JP" sz="1400" dirty="0">
                <a:latin typeface="メイリオ" panose="020B0604030504040204" pitchFamily="50" charset="-128"/>
                <a:ea typeface="メイリオ" panose="020B0604030504040204" pitchFamily="50" charset="-128"/>
              </a:rPr>
              <a:t>』.</a:t>
            </a:r>
          </a:p>
          <a:p>
            <a:pPr marL="342900" indent="-342900" eaLnBrk="1" fontAlgn="auto" hangingPunct="1">
              <a:spcBef>
                <a:spcPts val="600"/>
              </a:spcBef>
              <a:spcAft>
                <a:spcPts val="0"/>
              </a:spcAft>
              <a:buFont typeface="Arial" panose="020B0604020202020204" pitchFamily="34" charset="0"/>
              <a:buChar char="•"/>
              <a:defRPr/>
            </a:pPr>
            <a:r>
              <a:rPr lang="ja-JP" altLang="en-US" sz="1400" dirty="0">
                <a:latin typeface="メイリオ" panose="020B0604030504040204" pitchFamily="50" charset="-128"/>
                <a:ea typeface="メイリオ" panose="020B0604030504040204" pitchFamily="50" charset="-128"/>
              </a:rPr>
              <a:t>厚生労働省</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ひきこもり支援ハンドブック～寄り添うための羅針盤～</a:t>
            </a:r>
            <a:r>
              <a:rPr lang="en-US" altLang="ja-JP" sz="1400" dirty="0">
                <a:latin typeface="メイリオ" panose="020B0604030504040204" pitchFamily="50" charset="-128"/>
                <a:ea typeface="メイリオ" panose="020B0604030504040204" pitchFamily="50" charset="-128"/>
              </a:rPr>
              <a:t>』.</a:t>
            </a:r>
          </a:p>
          <a:p>
            <a:pPr marL="342900" indent="-342900" eaLnBrk="1" fontAlgn="auto" hangingPunct="1">
              <a:spcBef>
                <a:spcPts val="600"/>
              </a:spcBef>
              <a:spcAft>
                <a:spcPts val="0"/>
              </a:spcAft>
              <a:buFont typeface="Arial" panose="020B0604020202020204" pitchFamily="34" charset="0"/>
              <a:buChar char="•"/>
              <a:defRPr/>
            </a:pPr>
            <a:r>
              <a:rPr lang="ja-JP" altLang="en-US" sz="1400" dirty="0">
                <a:latin typeface="メイリオ" panose="020B0604030504040204" pitchFamily="50" charset="-128"/>
                <a:ea typeface="メイリオ" panose="020B0604030504040204" pitchFamily="50" charset="-128"/>
              </a:rPr>
              <a:t>厚生労働省</a:t>
            </a:r>
            <a:r>
              <a:rPr lang="en-US" altLang="ja-JP" sz="1400" dirty="0">
                <a:latin typeface="メイリオ" panose="020B0604030504040204" pitchFamily="50" charset="-128"/>
                <a:ea typeface="メイリオ" panose="020B0604030504040204" pitchFamily="50" charset="-128"/>
              </a:rPr>
              <a:t>WEB</a:t>
            </a:r>
            <a:r>
              <a:rPr lang="ja-JP" altLang="en-US" sz="1400" dirty="0">
                <a:latin typeface="メイリオ" panose="020B0604030504040204" pitchFamily="50" charset="-128"/>
                <a:ea typeface="メイリオ" panose="020B0604030504040204" pitchFamily="50" charset="-128"/>
              </a:rPr>
              <a:t>サイト</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ひきこもり支援推進事業</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  </a:t>
            </a:r>
            <a:r>
              <a:rPr kumimoji="1" lang="ja-JP" altLang="en-US" sz="1400" dirty="0">
                <a:latin typeface="メイリオ" panose="020B0604030504040204" pitchFamily="50" charset="-128"/>
                <a:ea typeface="メイリオ" panose="020B0604030504040204" pitchFamily="50" charset="-128"/>
              </a:rPr>
              <a:t>（最終閲覧日：令和</a:t>
            </a:r>
            <a:r>
              <a:rPr kumimoji="1" lang="en-US" altLang="ja-JP" sz="1400" dirty="0">
                <a:latin typeface="メイリオ" panose="020B0604030504040204" pitchFamily="50" charset="-128"/>
                <a:ea typeface="メイリオ" panose="020B0604030504040204" pitchFamily="50" charset="-128"/>
              </a:rPr>
              <a:t>7</a:t>
            </a:r>
            <a:r>
              <a:rPr kumimoji="1" lang="ja-JP" altLang="en-US" sz="1400" dirty="0">
                <a:latin typeface="メイリオ" panose="020B0604030504040204" pitchFamily="50" charset="-128"/>
                <a:ea typeface="メイリオ" panose="020B0604030504040204" pitchFamily="50" charset="-128"/>
              </a:rPr>
              <a:t>年</a:t>
            </a:r>
            <a:r>
              <a:rPr kumimoji="1" lang="en-US" altLang="ja-JP" sz="1400" dirty="0">
                <a:latin typeface="メイリオ" panose="020B0604030504040204" pitchFamily="50" charset="-128"/>
                <a:ea typeface="メイリオ" panose="020B0604030504040204" pitchFamily="50" charset="-128"/>
              </a:rPr>
              <a:t>3</a:t>
            </a:r>
            <a:r>
              <a:rPr kumimoji="1" lang="ja-JP" altLang="en-US" sz="1400" dirty="0">
                <a:latin typeface="メイリオ" panose="020B0604030504040204" pitchFamily="50" charset="-128"/>
                <a:ea typeface="メイリオ" panose="020B0604030504040204" pitchFamily="50" charset="-128"/>
              </a:rPr>
              <a:t>月</a:t>
            </a:r>
            <a:r>
              <a:rPr kumimoji="1" lang="en-US" altLang="ja-JP" sz="1400" dirty="0">
                <a:latin typeface="メイリオ" panose="020B0604030504040204" pitchFamily="50" charset="-128"/>
                <a:ea typeface="メイリオ" panose="020B0604030504040204" pitchFamily="50" charset="-128"/>
              </a:rPr>
              <a:t>24</a:t>
            </a:r>
            <a:r>
              <a:rPr kumimoji="1" lang="ja-JP" altLang="en-US" sz="1400" dirty="0">
                <a:latin typeface="メイリオ" panose="020B0604030504040204" pitchFamily="50" charset="-128"/>
                <a:ea typeface="メイリオ" panose="020B0604030504040204" pitchFamily="50" charset="-128"/>
              </a:rPr>
              <a:t>日）</a:t>
            </a:r>
            <a:r>
              <a:rPr kumimoji="1" lang="en-US" altLang="ja-JP" sz="1400" dirty="0">
                <a:solidFill>
                  <a:schemeClr val="tx1"/>
                </a:solidFill>
                <a:latin typeface="メイリオ" panose="020B0604030504040204" pitchFamily="50" charset="-128"/>
                <a:ea typeface="メイリオ" panose="020B0604030504040204" pitchFamily="50" charset="-128"/>
              </a:rPr>
              <a:t> </a:t>
            </a:r>
            <a:br>
              <a:rPr lang="en-US" altLang="ja-JP" sz="1400" dirty="0">
                <a:latin typeface="メイリオ" panose="020B0604030504040204" pitchFamily="50" charset="-128"/>
                <a:ea typeface="メイリオ" panose="020B0604030504040204" pitchFamily="50" charset="-128"/>
              </a:rPr>
            </a:br>
            <a:r>
              <a:rPr lang="en-US" altLang="ja-JP" sz="1400" dirty="0">
                <a:latin typeface="メイリオ" panose="020B0604030504040204" pitchFamily="50" charset="-128"/>
                <a:ea typeface="メイリオ" panose="020B0604030504040204" pitchFamily="50" charset="-128"/>
                <a:hlinkClick r:id="rId3"/>
              </a:rPr>
              <a:t>https://www.mhlw.go.jp/stf/seisakunitsuite/bunya/hukushi_kaigo/seikatsuhogo/hikikomori/index.html</a:t>
            </a:r>
            <a:endParaRPr lang="de-DE" altLang="ja-JP" sz="1400" dirty="0">
              <a:latin typeface="メイリオ" panose="020B0604030504040204" pitchFamily="50" charset="-128"/>
              <a:ea typeface="メイリオ" panose="020B0604030504040204" pitchFamily="50" charset="-128"/>
            </a:endParaRPr>
          </a:p>
          <a:p>
            <a:pPr marL="342900" indent="-342900" eaLnBrk="1" fontAlgn="auto" hangingPunct="1">
              <a:spcBef>
                <a:spcPts val="600"/>
              </a:spcBef>
              <a:spcAft>
                <a:spcPts val="0"/>
              </a:spcAft>
              <a:buFont typeface="Arial" panose="020B0604020202020204" pitchFamily="34" charset="0"/>
              <a:buChar char="•"/>
              <a:defRPr/>
            </a:pPr>
            <a:r>
              <a:rPr lang="ja-JP" altLang="en-US" sz="1400" dirty="0">
                <a:latin typeface="メイリオ" panose="020B0604030504040204" pitchFamily="50" charset="-128"/>
                <a:ea typeface="メイリオ" panose="020B0604030504040204" pitchFamily="50" charset="-128"/>
              </a:rPr>
              <a:t>厚生労働省</a:t>
            </a:r>
            <a:r>
              <a:rPr lang="en-US" altLang="ja-JP" sz="1400" dirty="0">
                <a:latin typeface="メイリオ" panose="020B0604030504040204" pitchFamily="50" charset="-128"/>
                <a:ea typeface="メイリオ" panose="020B0604030504040204" pitchFamily="50" charset="-128"/>
              </a:rPr>
              <a:t>WEB</a:t>
            </a:r>
            <a:r>
              <a:rPr lang="ja-JP" altLang="en-US" sz="1400" dirty="0">
                <a:latin typeface="メイリオ" panose="020B0604030504040204" pitchFamily="50" charset="-128"/>
                <a:ea typeface="メイリオ" panose="020B0604030504040204" pitchFamily="50" charset="-128"/>
              </a:rPr>
              <a:t>サイト</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ひきこもり</a:t>
            </a:r>
            <a:r>
              <a:rPr lang="en-US" altLang="ja-JP" sz="1400" dirty="0">
                <a:latin typeface="メイリオ" panose="020B0604030504040204" pitchFamily="50" charset="-128"/>
                <a:ea typeface="メイリオ" panose="020B0604030504040204" pitchFamily="50" charset="-128"/>
              </a:rPr>
              <a:t>VOICE STATION』</a:t>
            </a:r>
            <a:r>
              <a:rPr lang="ja-JP" altLang="en-US" sz="1400" dirty="0">
                <a:latin typeface="メイリオ" panose="020B0604030504040204" pitchFamily="50" charset="-128"/>
                <a:ea typeface="メイリオ" panose="020B0604030504040204" pitchFamily="50" charset="-128"/>
              </a:rPr>
              <a:t>  </a:t>
            </a:r>
            <a:r>
              <a:rPr kumimoji="1" lang="ja-JP" altLang="en-US" sz="1400" dirty="0">
                <a:latin typeface="メイリオ" panose="020B0604030504040204" pitchFamily="50" charset="-128"/>
                <a:ea typeface="メイリオ" panose="020B0604030504040204" pitchFamily="50" charset="-128"/>
              </a:rPr>
              <a:t>（最終閲覧日：令和</a:t>
            </a:r>
            <a:r>
              <a:rPr kumimoji="1" lang="en-US" altLang="ja-JP" sz="1400" dirty="0">
                <a:latin typeface="メイリオ" panose="020B0604030504040204" pitchFamily="50" charset="-128"/>
                <a:ea typeface="メイリオ" panose="020B0604030504040204" pitchFamily="50" charset="-128"/>
              </a:rPr>
              <a:t>7</a:t>
            </a:r>
            <a:r>
              <a:rPr kumimoji="1" lang="ja-JP" altLang="en-US" sz="1400" dirty="0">
                <a:latin typeface="メイリオ" panose="020B0604030504040204" pitchFamily="50" charset="-128"/>
                <a:ea typeface="メイリオ" panose="020B0604030504040204" pitchFamily="50" charset="-128"/>
              </a:rPr>
              <a:t>年</a:t>
            </a:r>
            <a:r>
              <a:rPr kumimoji="1" lang="en-US" altLang="ja-JP" sz="1400" dirty="0">
                <a:latin typeface="メイリオ" panose="020B0604030504040204" pitchFamily="50" charset="-128"/>
                <a:ea typeface="メイリオ" panose="020B0604030504040204" pitchFamily="50" charset="-128"/>
              </a:rPr>
              <a:t>3</a:t>
            </a:r>
            <a:r>
              <a:rPr kumimoji="1" lang="ja-JP" altLang="en-US" sz="1400" dirty="0">
                <a:latin typeface="メイリオ" panose="020B0604030504040204" pitchFamily="50" charset="-128"/>
                <a:ea typeface="メイリオ" panose="020B0604030504040204" pitchFamily="50" charset="-128"/>
              </a:rPr>
              <a:t>月</a:t>
            </a:r>
            <a:r>
              <a:rPr kumimoji="1" lang="en-US" altLang="ja-JP" sz="1400" dirty="0">
                <a:latin typeface="メイリオ" panose="020B0604030504040204" pitchFamily="50" charset="-128"/>
                <a:ea typeface="メイリオ" panose="020B0604030504040204" pitchFamily="50" charset="-128"/>
              </a:rPr>
              <a:t>24</a:t>
            </a:r>
            <a:r>
              <a:rPr kumimoji="1" lang="ja-JP" altLang="en-US" sz="1400" dirty="0">
                <a:latin typeface="メイリオ" panose="020B0604030504040204" pitchFamily="50" charset="-128"/>
                <a:ea typeface="メイリオ" panose="020B0604030504040204" pitchFamily="50" charset="-128"/>
              </a:rPr>
              <a:t>日）</a:t>
            </a:r>
            <a:r>
              <a:rPr kumimoji="1" lang="en-US" altLang="ja-JP" sz="1400" dirty="0">
                <a:solidFill>
                  <a:schemeClr val="tx1"/>
                </a:solidFill>
                <a:latin typeface="メイリオ" panose="020B0604030504040204" pitchFamily="50" charset="-128"/>
                <a:ea typeface="メイリオ" panose="020B0604030504040204" pitchFamily="50" charset="-128"/>
              </a:rPr>
              <a:t> </a:t>
            </a:r>
            <a:br>
              <a:rPr lang="en-US" altLang="ja-JP" sz="1400" dirty="0">
                <a:latin typeface="メイリオ" panose="020B0604030504040204" pitchFamily="50" charset="-128"/>
                <a:ea typeface="メイリオ" panose="020B0604030504040204" pitchFamily="50" charset="-128"/>
              </a:rPr>
            </a:br>
            <a:r>
              <a:rPr lang="en-US" altLang="ja-JP" sz="1400" dirty="0">
                <a:latin typeface="メイリオ" panose="020B0604030504040204" pitchFamily="50" charset="-128"/>
                <a:ea typeface="メイリオ" panose="020B0604030504040204" pitchFamily="50" charset="-128"/>
                <a:hlinkClick r:id="rId4"/>
              </a:rPr>
              <a:t>https://hikikomori-voice-station.mhlw.go.jp/</a:t>
            </a:r>
            <a:endParaRPr lang="de-DE" altLang="ja-JP" sz="1400" dirty="0">
              <a:latin typeface="メイリオ" panose="020B0604030504040204" pitchFamily="50" charset="-128"/>
              <a:ea typeface="メイリオ" panose="020B0604030504040204" pitchFamily="50" charset="-128"/>
            </a:endParaRPr>
          </a:p>
          <a:p>
            <a:pPr marL="342900" indent="-342900" eaLnBrk="1" fontAlgn="auto" hangingPunct="1">
              <a:spcBef>
                <a:spcPts val="600"/>
              </a:spcBef>
              <a:spcAft>
                <a:spcPts val="0"/>
              </a:spcAft>
              <a:buFont typeface="Arial" panose="020B0604020202020204" pitchFamily="34" charset="0"/>
              <a:buChar char="•"/>
              <a:defRPr/>
            </a:pPr>
            <a:r>
              <a:rPr lang="ja-JP" altLang="en-US" sz="1400" dirty="0">
                <a:latin typeface="メイリオ" panose="020B0604030504040204" pitchFamily="50" charset="-128"/>
                <a:ea typeface="メイリオ" panose="020B0604030504040204" pitchFamily="50" charset="-128"/>
              </a:rPr>
              <a:t>厚生労働省社会・援護局地域福祉課</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第</a:t>
            </a:r>
            <a:r>
              <a:rPr lang="en-US" altLang="ja-JP" sz="1400" dirty="0">
                <a:latin typeface="メイリオ" panose="020B0604030504040204" pitchFamily="50" charset="-128"/>
                <a:ea typeface="メイリオ" panose="020B0604030504040204" pitchFamily="50" charset="-128"/>
              </a:rPr>
              <a:t>174</a:t>
            </a:r>
            <a:r>
              <a:rPr lang="ja-JP" altLang="en-US" sz="1400" dirty="0">
                <a:latin typeface="メイリオ" panose="020B0604030504040204" pitchFamily="50" charset="-128"/>
                <a:ea typeface="メイリオ" panose="020B0604030504040204" pitchFamily="50" charset="-128"/>
              </a:rPr>
              <a:t>回市町村職員を対象としたセミナー ひきこもり支援施策について</a:t>
            </a:r>
            <a:r>
              <a:rPr lang="en-US" altLang="ja-JP" sz="1400" dirty="0">
                <a:latin typeface="メイリオ" panose="020B0604030504040204" pitchFamily="50" charset="-128"/>
                <a:ea typeface="メイリオ" panose="020B0604030504040204" pitchFamily="50" charset="-128"/>
              </a:rPr>
              <a:t>』</a:t>
            </a:r>
            <a:br>
              <a:rPr lang="en-US" altLang="ja-JP" sz="1400" dirty="0">
                <a:latin typeface="メイリオ" panose="020B0604030504040204" pitchFamily="50" charset="-128"/>
                <a:ea typeface="メイリオ" panose="020B0604030504040204" pitchFamily="50" charset="-128"/>
              </a:rPr>
            </a:br>
            <a:r>
              <a:rPr lang="ja-JP" altLang="en-US" sz="1400" dirty="0">
                <a:latin typeface="メイリオ" panose="020B0604030504040204" pitchFamily="50" charset="-128"/>
                <a:ea typeface="メイリオ" panose="020B0604030504040204" pitchFamily="50" charset="-128"/>
              </a:rPr>
              <a:t> </a:t>
            </a:r>
            <a:r>
              <a:rPr kumimoji="1" lang="ja-JP" altLang="en-US" sz="1400" dirty="0">
                <a:latin typeface="メイリオ" panose="020B0604030504040204" pitchFamily="50" charset="-128"/>
                <a:ea typeface="メイリオ" panose="020B0604030504040204" pitchFamily="50" charset="-128"/>
              </a:rPr>
              <a:t>（最終閲覧日：令和</a:t>
            </a:r>
            <a:r>
              <a:rPr kumimoji="1" lang="en-US" altLang="ja-JP" sz="1400" dirty="0">
                <a:latin typeface="メイリオ" panose="020B0604030504040204" pitchFamily="50" charset="-128"/>
                <a:ea typeface="メイリオ" panose="020B0604030504040204" pitchFamily="50" charset="-128"/>
              </a:rPr>
              <a:t>7</a:t>
            </a:r>
            <a:r>
              <a:rPr kumimoji="1" lang="ja-JP" altLang="en-US" sz="1400" dirty="0">
                <a:latin typeface="メイリオ" panose="020B0604030504040204" pitchFamily="50" charset="-128"/>
                <a:ea typeface="メイリオ" panose="020B0604030504040204" pitchFamily="50" charset="-128"/>
              </a:rPr>
              <a:t>年</a:t>
            </a:r>
            <a:r>
              <a:rPr kumimoji="1" lang="en-US" altLang="ja-JP" sz="1400" dirty="0">
                <a:latin typeface="メイリオ" panose="020B0604030504040204" pitchFamily="50" charset="-128"/>
                <a:ea typeface="メイリオ" panose="020B0604030504040204" pitchFamily="50" charset="-128"/>
              </a:rPr>
              <a:t>3</a:t>
            </a:r>
            <a:r>
              <a:rPr kumimoji="1" lang="ja-JP" altLang="en-US" sz="1400" dirty="0">
                <a:latin typeface="メイリオ" panose="020B0604030504040204" pitchFamily="50" charset="-128"/>
                <a:ea typeface="メイリオ" panose="020B0604030504040204" pitchFamily="50" charset="-128"/>
              </a:rPr>
              <a:t>月</a:t>
            </a:r>
            <a:r>
              <a:rPr kumimoji="1" lang="en-US" altLang="ja-JP" sz="1400" dirty="0">
                <a:latin typeface="メイリオ" panose="020B0604030504040204" pitchFamily="50" charset="-128"/>
                <a:ea typeface="メイリオ" panose="020B0604030504040204" pitchFamily="50" charset="-128"/>
              </a:rPr>
              <a:t>24</a:t>
            </a:r>
            <a:r>
              <a:rPr kumimoji="1" lang="ja-JP" altLang="en-US" sz="1400" dirty="0">
                <a:latin typeface="メイリオ" panose="020B0604030504040204" pitchFamily="50" charset="-128"/>
                <a:ea typeface="メイリオ" panose="020B0604030504040204" pitchFamily="50" charset="-128"/>
              </a:rPr>
              <a:t>日）</a:t>
            </a:r>
            <a:r>
              <a:rPr kumimoji="1" lang="en-US" altLang="ja-JP" sz="1400" dirty="0">
                <a:solidFill>
                  <a:schemeClr val="tx1"/>
                </a:solidFill>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hlinkClick r:id="rId5"/>
              </a:rPr>
              <a:t>https://www.mhlw.go.jp/stf/newpage_40970.html</a:t>
            </a:r>
            <a:endParaRPr lang="en-US" altLang="ja-JP" sz="1400" dirty="0">
              <a:latin typeface="メイリオ" panose="020B0604030504040204" pitchFamily="50" charset="-128"/>
              <a:ea typeface="メイリオ" panose="020B0604030504040204" pitchFamily="50" charset="-128"/>
            </a:endParaRPr>
          </a:p>
          <a:p>
            <a:pPr marL="342900" indent="-342900" eaLnBrk="1" fontAlgn="auto" hangingPunct="1">
              <a:spcBef>
                <a:spcPts val="600"/>
              </a:spcBef>
              <a:spcAft>
                <a:spcPts val="0"/>
              </a:spcAft>
              <a:buFont typeface="Arial" panose="020B0604020202020204" pitchFamily="34" charset="0"/>
              <a:buChar char="•"/>
              <a:defRPr/>
            </a:pPr>
            <a:r>
              <a:rPr kumimoji="1" lang="ja-JP" altLang="en-US" sz="1400" dirty="0">
                <a:latin typeface="メイリオ" panose="020B0604030504040204" pitchFamily="50" charset="-128"/>
                <a:ea typeface="メイリオ" panose="020B0604030504040204" pitchFamily="50" charset="-128"/>
              </a:rPr>
              <a:t>新保美香「</a:t>
            </a:r>
            <a:r>
              <a:rPr lang="ja-JP" altLang="en-US" sz="1400" dirty="0">
                <a:latin typeface="メイリオ" panose="020B0604030504040204" pitchFamily="50" charset="-128"/>
                <a:ea typeface="メイリオ" panose="020B0604030504040204" pitchFamily="50" charset="-128"/>
              </a:rPr>
              <a:t>ケースワ－カーのための対人援助技術：ひきこもり状態にある方への支援を考える</a:t>
            </a:r>
            <a:r>
              <a:rPr kumimoji="1" lang="ja-JP" altLang="en-US" sz="1400" dirty="0">
                <a:latin typeface="メイリオ" panose="020B0604030504040204" pitchFamily="50" charset="-128"/>
                <a:ea typeface="メイリオ" panose="020B0604030504040204" pitchFamily="50" charset="-128"/>
              </a:rPr>
              <a:t>」</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令和</a:t>
            </a:r>
            <a:r>
              <a:rPr kumimoji="1" lang="en-US" altLang="ja-JP" sz="1400" dirty="0">
                <a:latin typeface="メイリオ" panose="020B0604030504040204" pitchFamily="50" charset="-128"/>
                <a:ea typeface="メイリオ" panose="020B0604030504040204" pitchFamily="50" charset="-128"/>
              </a:rPr>
              <a:t>6</a:t>
            </a:r>
            <a:r>
              <a:rPr kumimoji="1" lang="ja-JP" altLang="en-US" sz="1400" dirty="0">
                <a:latin typeface="メイリオ" panose="020B0604030504040204" pitchFamily="50" charset="-128"/>
                <a:ea typeface="メイリオ" panose="020B0604030504040204" pitchFamily="50" charset="-128"/>
              </a:rPr>
              <a:t>年度　生活保護ケースワーカー全国研修会資料</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厚生労働省社会・援護局保護課</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令和</a:t>
            </a:r>
            <a:r>
              <a:rPr kumimoji="1" lang="en-US" altLang="ja-JP" sz="1400" dirty="0">
                <a:latin typeface="メイリオ" panose="020B0604030504040204" pitchFamily="50" charset="-128"/>
                <a:ea typeface="メイリオ" panose="020B0604030504040204" pitchFamily="50" charset="-128"/>
              </a:rPr>
              <a:t>6</a:t>
            </a:r>
            <a:r>
              <a:rPr kumimoji="1" lang="ja-JP" altLang="en-US" sz="1400" dirty="0">
                <a:latin typeface="メイリオ" panose="020B0604030504040204" pitchFamily="50" charset="-128"/>
                <a:ea typeface="メイリオ" panose="020B0604030504040204" pitchFamily="50" charset="-128"/>
              </a:rPr>
              <a:t>年</a:t>
            </a:r>
            <a:r>
              <a:rPr kumimoji="1" lang="en-US" altLang="ja-JP" sz="1400" dirty="0">
                <a:latin typeface="メイリオ" panose="020B0604030504040204" pitchFamily="50" charset="-128"/>
                <a:ea typeface="メイリオ" panose="020B0604030504040204" pitchFamily="50" charset="-128"/>
              </a:rPr>
              <a:t>8</a:t>
            </a:r>
            <a:r>
              <a:rPr kumimoji="1" lang="ja-JP" altLang="en-US" sz="1400" dirty="0">
                <a:latin typeface="メイリオ" panose="020B0604030504040204" pitchFamily="50" charset="-128"/>
                <a:ea typeface="メイリオ" panose="020B0604030504040204" pitchFamily="50" charset="-128"/>
              </a:rPr>
              <a:t>月</a:t>
            </a:r>
            <a:r>
              <a:rPr kumimoji="1" lang="en-US" altLang="ja-JP" sz="1400" dirty="0">
                <a:latin typeface="メイリオ" panose="020B0604030504040204" pitchFamily="50" charset="-128"/>
                <a:ea typeface="メイリオ" panose="020B0604030504040204" pitchFamily="50" charset="-128"/>
              </a:rPr>
              <a:t>8</a:t>
            </a:r>
            <a:r>
              <a:rPr kumimoji="1" lang="ja-JP" altLang="en-US" sz="1400" dirty="0">
                <a:latin typeface="メイリオ" panose="020B0604030504040204" pitchFamily="50" charset="-128"/>
                <a:ea typeface="メイリオ" panose="020B0604030504040204" pitchFamily="50" charset="-128"/>
              </a:rPr>
              <a:t>日～</a:t>
            </a:r>
            <a:r>
              <a:rPr kumimoji="1" lang="en-US" altLang="ja-JP" sz="1400" dirty="0">
                <a:latin typeface="メイリオ" panose="020B0604030504040204" pitchFamily="50" charset="-128"/>
                <a:ea typeface="メイリオ" panose="020B0604030504040204" pitchFamily="50" charset="-128"/>
              </a:rPr>
              <a:t>8</a:t>
            </a:r>
            <a:r>
              <a:rPr kumimoji="1" lang="ja-JP" altLang="en-US" sz="1400" dirty="0">
                <a:latin typeface="メイリオ" panose="020B0604030504040204" pitchFamily="50" charset="-128"/>
                <a:ea typeface="メイリオ" panose="020B0604030504040204" pitchFamily="50" charset="-128"/>
              </a:rPr>
              <a:t>月</a:t>
            </a:r>
            <a:r>
              <a:rPr kumimoji="1" lang="en-US" altLang="ja-JP" sz="1400" dirty="0">
                <a:latin typeface="メイリオ" panose="020B0604030504040204" pitchFamily="50" charset="-128"/>
                <a:ea typeface="メイリオ" panose="020B0604030504040204" pitchFamily="50" charset="-128"/>
              </a:rPr>
              <a:t>9</a:t>
            </a:r>
            <a:r>
              <a:rPr kumimoji="1" lang="ja-JP" altLang="en-US" sz="1400" dirty="0">
                <a:latin typeface="メイリオ" panose="020B0604030504040204" pitchFamily="50" charset="-128"/>
                <a:ea typeface="メイリオ" panose="020B0604030504040204" pitchFamily="50" charset="-128"/>
              </a:rPr>
              <a:t>日</a:t>
            </a:r>
            <a:r>
              <a:rPr kumimoji="1" lang="en-US" altLang="ja-JP" sz="1400" dirty="0">
                <a:latin typeface="メイリオ" panose="020B0604030504040204" pitchFamily="50" charset="-128"/>
                <a:ea typeface="メイリオ" panose="020B0604030504040204" pitchFamily="50" charset="-128"/>
              </a:rPr>
              <a:t>.</a:t>
            </a:r>
          </a:p>
          <a:p>
            <a:pPr marL="342900" indent="-342900" eaLnBrk="1" fontAlgn="auto" hangingPunct="1">
              <a:spcBef>
                <a:spcPts val="600"/>
              </a:spcBef>
              <a:spcAft>
                <a:spcPts val="0"/>
              </a:spcAft>
              <a:buFont typeface="Arial" panose="020B0604020202020204" pitchFamily="34" charset="0"/>
              <a:buChar char="•"/>
              <a:defRPr/>
            </a:pPr>
            <a:r>
              <a:rPr lang="ja-JP" altLang="en-US" sz="1400" dirty="0">
                <a:latin typeface="メイリオ" panose="020B0604030504040204" pitchFamily="50" charset="-128"/>
                <a:ea typeface="メイリオ" panose="020B0604030504040204" pitchFamily="50" charset="-128"/>
              </a:rPr>
              <a:t>厚生労働省</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ひきこもりの評価・支援に関するガイドライン（概要）</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 </a:t>
            </a:r>
            <a:r>
              <a:rPr kumimoji="1" lang="ja-JP" altLang="en-US" sz="1400" dirty="0">
                <a:latin typeface="メイリオ" panose="020B0604030504040204" pitchFamily="50" charset="-128"/>
                <a:ea typeface="メイリオ" panose="020B0604030504040204" pitchFamily="50" charset="-128"/>
              </a:rPr>
              <a:t>（最終閲覧日：令和</a:t>
            </a:r>
            <a:r>
              <a:rPr kumimoji="1" lang="en-US" altLang="ja-JP" sz="1400" dirty="0">
                <a:latin typeface="メイリオ" panose="020B0604030504040204" pitchFamily="50" charset="-128"/>
                <a:ea typeface="メイリオ" panose="020B0604030504040204" pitchFamily="50" charset="-128"/>
              </a:rPr>
              <a:t>7</a:t>
            </a:r>
            <a:r>
              <a:rPr kumimoji="1" lang="ja-JP" altLang="en-US" sz="1400" dirty="0">
                <a:latin typeface="メイリオ" panose="020B0604030504040204" pitchFamily="50" charset="-128"/>
                <a:ea typeface="メイリオ" panose="020B0604030504040204" pitchFamily="50" charset="-128"/>
              </a:rPr>
              <a:t>年</a:t>
            </a:r>
            <a:r>
              <a:rPr kumimoji="1" lang="en-US" altLang="ja-JP" sz="1400" dirty="0">
                <a:latin typeface="メイリオ" panose="020B0604030504040204" pitchFamily="50" charset="-128"/>
                <a:ea typeface="メイリオ" panose="020B0604030504040204" pitchFamily="50" charset="-128"/>
              </a:rPr>
              <a:t>3</a:t>
            </a:r>
            <a:r>
              <a:rPr kumimoji="1" lang="ja-JP" altLang="en-US" sz="1400" dirty="0">
                <a:latin typeface="メイリオ" panose="020B0604030504040204" pitchFamily="50" charset="-128"/>
                <a:ea typeface="メイリオ" panose="020B0604030504040204" pitchFamily="50" charset="-128"/>
              </a:rPr>
              <a:t>月</a:t>
            </a:r>
            <a:r>
              <a:rPr kumimoji="1" lang="en-US" altLang="ja-JP" sz="1400" dirty="0">
                <a:latin typeface="メイリオ" panose="020B0604030504040204" pitchFamily="50" charset="-128"/>
                <a:ea typeface="メイリオ" panose="020B0604030504040204" pitchFamily="50" charset="-128"/>
              </a:rPr>
              <a:t>24</a:t>
            </a:r>
            <a:r>
              <a:rPr kumimoji="1" lang="ja-JP" altLang="en-US" sz="1400" dirty="0">
                <a:latin typeface="メイリオ" panose="020B0604030504040204" pitchFamily="50" charset="-128"/>
                <a:ea typeface="メイリオ" panose="020B0604030504040204" pitchFamily="50" charset="-128"/>
              </a:rPr>
              <a:t>日）</a:t>
            </a:r>
            <a:r>
              <a:rPr kumimoji="1" lang="en-US" altLang="ja-JP" sz="1400" dirty="0">
                <a:solidFill>
                  <a:schemeClr val="tx1"/>
                </a:solidFill>
                <a:latin typeface="メイリオ" panose="020B0604030504040204" pitchFamily="50" charset="-128"/>
                <a:ea typeface="メイリオ" panose="020B0604030504040204" pitchFamily="50" charset="-128"/>
              </a:rPr>
              <a:t> </a:t>
            </a:r>
            <a:br>
              <a:rPr lang="en-US" altLang="ja-JP" sz="1400" dirty="0">
                <a:latin typeface="メイリオ" panose="020B0604030504040204" pitchFamily="50" charset="-128"/>
                <a:ea typeface="メイリオ" panose="020B0604030504040204" pitchFamily="50" charset="-128"/>
              </a:rPr>
            </a:br>
            <a:r>
              <a:rPr lang="en-US" altLang="ja-JP" sz="1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hlinkClick r:id="rId6"/>
              </a:rPr>
              <a:t>https://www.mhlw.go.jp/file/06-Seisakujouhou-12000000-Shakaiengokyoku-Shakai/0000147786.pdf</a:t>
            </a:r>
            <a:endParaRPr lang="en-US" altLang="ja-JP" sz="1400" dirty="0">
              <a:latin typeface="メイリオ" panose="020B0604030504040204" pitchFamily="50" charset="-128"/>
              <a:ea typeface="メイリオ" panose="020B0604030504040204" pitchFamily="50" charset="-128"/>
            </a:endParaRPr>
          </a:p>
          <a:p>
            <a:pPr marL="342900" indent="-342900" eaLnBrk="1" fontAlgn="auto" hangingPunct="1">
              <a:spcBef>
                <a:spcPts val="600"/>
              </a:spcBef>
              <a:spcAft>
                <a:spcPts val="0"/>
              </a:spcAft>
              <a:buFont typeface="Arial" panose="020B0604020202020204" pitchFamily="34" charset="0"/>
              <a:buChar char="•"/>
              <a:defRPr/>
            </a:pP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社会的包摂サポートセンター編</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相談支援員必携 事例で見る生活困窮者</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中央法規出版</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,2015</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年</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a:t>
            </a:r>
          </a:p>
          <a:p>
            <a:pPr marL="342900" indent="-342900" eaLnBrk="1" fontAlgn="auto" hangingPunct="1">
              <a:spcBef>
                <a:spcPts val="600"/>
              </a:spcBef>
              <a:spcAft>
                <a:spcPts val="0"/>
              </a:spcAft>
              <a:buFont typeface="Arial" panose="020B0604020202020204" pitchFamily="34" charset="0"/>
              <a:buChar char="•"/>
              <a:defRPr/>
            </a:pPr>
            <a:endParaRPr kumimoji="1" lang="en-US" altLang="ja-JP" sz="1600" dirty="0">
              <a:latin typeface="メイリオ" panose="020B0604030504040204" pitchFamily="50" charset="-128"/>
              <a:ea typeface="メイリオ" panose="020B0604030504040204" pitchFamily="50" charset="-128"/>
            </a:endParaRPr>
          </a:p>
          <a:p>
            <a:pPr marL="342900" indent="-342900" eaLnBrk="1" fontAlgn="auto" hangingPunct="1">
              <a:spcBef>
                <a:spcPts val="600"/>
              </a:spcBef>
              <a:spcAft>
                <a:spcPts val="0"/>
              </a:spcAft>
              <a:buFont typeface="Arial" panose="020B0604020202020204" pitchFamily="34" charset="0"/>
              <a:buChar char="•"/>
              <a:defRPr/>
            </a:pPr>
            <a:endParaRPr kumimoji="1" lang="en-US" altLang="ja-JP" sz="1600" dirty="0">
              <a:latin typeface="メイリオ" panose="020B0604030504040204" pitchFamily="50" charset="-128"/>
              <a:ea typeface="メイリオ" panose="020B0604030504040204" pitchFamily="50" charset="-128"/>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AB43F-608D-2C80-AE0D-CBD888FDAA8E}"/>
            </a:ext>
          </a:extLst>
        </p:cNvPr>
        <p:cNvGrpSpPr/>
        <p:nvPr/>
      </p:nvGrpSpPr>
      <p:grpSpPr>
        <a:xfrm>
          <a:off x="0" y="0"/>
          <a:ext cx="0" cy="0"/>
          <a:chOff x="0" y="0"/>
          <a:chExt cx="0" cy="0"/>
        </a:xfrm>
      </p:grpSpPr>
      <p:sp>
        <p:nvSpPr>
          <p:cNvPr id="20482" name="スライド番号プレースホルダー 1">
            <a:extLst>
              <a:ext uri="{FF2B5EF4-FFF2-40B4-BE49-F238E27FC236}">
                <a16:creationId xmlns:a16="http://schemas.microsoft.com/office/drawing/2014/main" id="{A57A543F-D47A-28F7-D71D-A974A379AB7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56332AE7-6A60-4E0C-B8B8-CDEBD5C257C4}" type="slidenum">
              <a:rPr lang="ja-JP" altLang="en-US" sz="1000">
                <a:solidFill>
                  <a:srgbClr val="898989"/>
                </a:solidFill>
              </a:rPr>
              <a:pPr>
                <a:lnSpc>
                  <a:spcPct val="100000"/>
                </a:lnSpc>
                <a:spcBef>
                  <a:spcPct val="0"/>
                </a:spcBef>
                <a:buFontTx/>
                <a:buNone/>
              </a:pPr>
              <a:t>5</a:t>
            </a:fld>
            <a:endParaRPr lang="ja-JP" altLang="en-US" sz="1000">
              <a:solidFill>
                <a:srgbClr val="898989"/>
              </a:solidFill>
            </a:endParaRPr>
          </a:p>
        </p:txBody>
      </p:sp>
      <p:sp>
        <p:nvSpPr>
          <p:cNvPr id="11268" name="テキスト ボックス 8">
            <a:extLst>
              <a:ext uri="{FF2B5EF4-FFF2-40B4-BE49-F238E27FC236}">
                <a16:creationId xmlns:a16="http://schemas.microsoft.com/office/drawing/2014/main" id="{C9B2FEB5-4253-C591-9B53-F55917A1936B}"/>
              </a:ext>
            </a:extLst>
          </p:cNvPr>
          <p:cNvSpPr txBox="1">
            <a:spLocks noChangeArrowheads="1"/>
          </p:cNvSpPr>
          <p:nvPr/>
        </p:nvSpPr>
        <p:spPr bwMode="auto">
          <a:xfrm>
            <a:off x="403224" y="693584"/>
            <a:ext cx="9099551" cy="866313"/>
          </a:xfrm>
          <a:prstGeom prst="rect">
            <a:avLst/>
          </a:prstGeom>
          <a:noFill/>
          <a:ln>
            <a:noFill/>
          </a:ln>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85750" indent="-285750" eaLnBrk="1" hangingPunct="1">
              <a:lnSpc>
                <a:spcPct val="100000"/>
              </a:lnSpc>
              <a:spcBef>
                <a:spcPct val="0"/>
              </a:spcBef>
              <a:buFont typeface="Wingdings" panose="05000000000000000000" pitchFamily="2" charset="2"/>
              <a:buChar char="l"/>
              <a:defRPr/>
            </a:pPr>
            <a:r>
              <a:rPr lang="ja-JP" altLang="en-US" sz="1600" spc="100" dirty="0">
                <a:latin typeface="メイリオ" panose="020B0604030504040204" pitchFamily="50" charset="-128"/>
                <a:ea typeface="メイリオ" panose="020B0604030504040204" pitchFamily="50" charset="-128"/>
              </a:rPr>
              <a:t>令和</a:t>
            </a:r>
            <a:r>
              <a:rPr lang="en-US" altLang="ja-JP" sz="1600" spc="100" dirty="0">
                <a:latin typeface="メイリオ" panose="020B0604030504040204" pitchFamily="50" charset="-128"/>
                <a:ea typeface="メイリオ" panose="020B0604030504040204" pitchFamily="50" charset="-128"/>
              </a:rPr>
              <a:t>4</a:t>
            </a:r>
            <a:r>
              <a:rPr lang="ja-JP" altLang="en-US" sz="1600" spc="100" dirty="0">
                <a:latin typeface="メイリオ" panose="020B0604030504040204" pitchFamily="50" charset="-128"/>
                <a:ea typeface="メイリオ" panose="020B0604030504040204" pitchFamily="50" charset="-128"/>
              </a:rPr>
              <a:t>年度、内閣府が実施した</a:t>
            </a:r>
            <a:r>
              <a:rPr lang="en-US" altLang="ja-JP" sz="1600" spc="100" dirty="0">
                <a:latin typeface="メイリオ" panose="020B0604030504040204" pitchFamily="50" charset="-128"/>
                <a:ea typeface="メイリオ" panose="020B0604030504040204" pitchFamily="50" charset="-128"/>
              </a:rPr>
              <a:t>『</a:t>
            </a:r>
            <a:r>
              <a:rPr lang="ja-JP" altLang="en-US" sz="1600" spc="100" dirty="0">
                <a:latin typeface="メイリオ" panose="020B0604030504040204" pitchFamily="50" charset="-128"/>
                <a:ea typeface="メイリオ" panose="020B0604030504040204" pitchFamily="50" charset="-128"/>
              </a:rPr>
              <a:t>こども・若者の意識と生活に関する調査</a:t>
            </a:r>
            <a:r>
              <a:rPr lang="en-US" altLang="ja-JP" sz="1600" spc="100" dirty="0">
                <a:latin typeface="メイリオ" panose="020B0604030504040204" pitchFamily="50" charset="-128"/>
                <a:ea typeface="メイリオ" panose="020B0604030504040204" pitchFamily="50" charset="-128"/>
              </a:rPr>
              <a:t>』</a:t>
            </a:r>
            <a:r>
              <a:rPr lang="ja-JP" altLang="en-US" sz="1600" spc="100" dirty="0">
                <a:latin typeface="メイリオ" panose="020B0604030504040204" pitchFamily="50" charset="-128"/>
                <a:ea typeface="メイリオ" panose="020B0604030504040204" pitchFamily="50" charset="-128"/>
              </a:rPr>
              <a:t>によると、</a:t>
            </a:r>
            <a:br>
              <a:rPr lang="en-US" altLang="ja-JP" sz="1600" spc="100" dirty="0">
                <a:latin typeface="メイリオ" panose="020B0604030504040204" pitchFamily="50" charset="-128"/>
                <a:ea typeface="メイリオ" panose="020B0604030504040204" pitchFamily="50" charset="-128"/>
              </a:rPr>
            </a:br>
            <a:r>
              <a:rPr lang="ja-JP" altLang="en-US" sz="1600" spc="100" dirty="0">
                <a:latin typeface="メイリオ" panose="020B0604030504040204" pitchFamily="50" charset="-128"/>
                <a:ea typeface="メイリオ" panose="020B0604030504040204" pitchFamily="50" charset="-128"/>
              </a:rPr>
              <a:t>広義のひきこもり状態にある方は、</a:t>
            </a:r>
            <a:r>
              <a:rPr lang="en-US" altLang="ja-JP" sz="1600" spc="100" dirty="0">
                <a:latin typeface="メイリオ" panose="020B0604030504040204" pitchFamily="50" charset="-128"/>
                <a:ea typeface="メイリオ" panose="020B0604030504040204" pitchFamily="50" charset="-128"/>
              </a:rPr>
              <a:t>15</a:t>
            </a:r>
            <a:r>
              <a:rPr lang="ja-JP" altLang="en-US" sz="1600" spc="100" dirty="0">
                <a:latin typeface="メイリオ" panose="020B0604030504040204" pitchFamily="50" charset="-128"/>
                <a:ea typeface="メイリオ" panose="020B0604030504040204" pitchFamily="50" charset="-128"/>
              </a:rPr>
              <a:t>～</a:t>
            </a:r>
            <a:r>
              <a:rPr lang="en-US" altLang="ja-JP" sz="1600" spc="100" dirty="0">
                <a:latin typeface="メイリオ" panose="020B0604030504040204" pitchFamily="50" charset="-128"/>
                <a:ea typeface="メイリオ" panose="020B0604030504040204" pitchFamily="50" charset="-128"/>
              </a:rPr>
              <a:t>39</a:t>
            </a:r>
            <a:r>
              <a:rPr lang="ja-JP" altLang="en-US" sz="1600" spc="100" dirty="0">
                <a:latin typeface="メイリオ" panose="020B0604030504040204" pitchFamily="50" charset="-128"/>
                <a:ea typeface="メイリオ" panose="020B0604030504040204" pitchFamily="50" charset="-128"/>
              </a:rPr>
              <a:t>歳で</a:t>
            </a:r>
            <a:r>
              <a:rPr lang="en-US" altLang="ja-JP" sz="1600" spc="100" dirty="0">
                <a:latin typeface="メイリオ" panose="020B0604030504040204" pitchFamily="50" charset="-128"/>
                <a:ea typeface="メイリオ" panose="020B0604030504040204" pitchFamily="50" charset="-128"/>
              </a:rPr>
              <a:t>2.05</a:t>
            </a:r>
            <a:r>
              <a:rPr lang="ja-JP" altLang="en-US" sz="1600" spc="100" dirty="0">
                <a:latin typeface="メイリオ" panose="020B0604030504040204" pitchFamily="50" charset="-128"/>
                <a:ea typeface="メイリオ" panose="020B0604030504040204" pitchFamily="50" charset="-128"/>
              </a:rPr>
              <a:t>％、</a:t>
            </a:r>
            <a:r>
              <a:rPr lang="en-US" altLang="ja-JP" sz="1600" spc="100" dirty="0">
                <a:latin typeface="メイリオ" panose="020B0604030504040204" pitchFamily="50" charset="-128"/>
                <a:ea typeface="メイリオ" panose="020B0604030504040204" pitchFamily="50" charset="-128"/>
              </a:rPr>
              <a:t>40</a:t>
            </a:r>
            <a:r>
              <a:rPr lang="ja-JP" altLang="en-US" sz="1600" spc="100" dirty="0">
                <a:latin typeface="メイリオ" panose="020B0604030504040204" pitchFamily="50" charset="-128"/>
                <a:ea typeface="メイリオ" panose="020B0604030504040204" pitchFamily="50" charset="-128"/>
              </a:rPr>
              <a:t>～</a:t>
            </a:r>
            <a:r>
              <a:rPr lang="en-US" altLang="ja-JP" sz="1600" spc="100" dirty="0">
                <a:latin typeface="メイリオ" panose="020B0604030504040204" pitchFamily="50" charset="-128"/>
                <a:ea typeface="メイリオ" panose="020B0604030504040204" pitchFamily="50" charset="-128"/>
              </a:rPr>
              <a:t>64</a:t>
            </a:r>
            <a:r>
              <a:rPr lang="ja-JP" altLang="en-US" sz="1600" spc="100" dirty="0">
                <a:latin typeface="メイリオ" panose="020B0604030504040204" pitchFamily="50" charset="-128"/>
                <a:ea typeface="メイリオ" panose="020B0604030504040204" pitchFamily="50" charset="-128"/>
              </a:rPr>
              <a:t>歳で</a:t>
            </a:r>
            <a:r>
              <a:rPr lang="en-US" altLang="ja-JP" sz="1600" spc="100" dirty="0">
                <a:latin typeface="メイリオ" panose="020B0604030504040204" pitchFamily="50" charset="-128"/>
                <a:ea typeface="メイリオ" panose="020B0604030504040204" pitchFamily="50" charset="-128"/>
              </a:rPr>
              <a:t>2.02</a:t>
            </a:r>
            <a:r>
              <a:rPr lang="ja-JP" altLang="en-US" sz="1600" spc="100" dirty="0">
                <a:latin typeface="メイリオ" panose="020B0604030504040204" pitchFamily="50" charset="-128"/>
                <a:ea typeface="メイリオ" panose="020B0604030504040204" pitchFamily="50" charset="-128"/>
              </a:rPr>
              <a:t>％となっています。</a:t>
            </a:r>
            <a:endParaRPr lang="en-US" altLang="ja-JP" sz="1600" spc="100" dirty="0">
              <a:latin typeface="メイリオ" panose="020B0604030504040204" pitchFamily="50" charset="-128"/>
              <a:ea typeface="メイリオ" panose="020B0604030504040204" pitchFamily="50" charset="-128"/>
            </a:endParaRPr>
          </a:p>
          <a:p>
            <a:pPr eaLnBrk="1" hangingPunct="1">
              <a:lnSpc>
                <a:spcPct val="100000"/>
              </a:lnSpc>
              <a:spcBef>
                <a:spcPct val="0"/>
              </a:spcBef>
              <a:buNone/>
              <a:defRPr/>
            </a:pPr>
            <a:endParaRPr lang="en-US" altLang="ja-JP" sz="1600" spc="100" dirty="0">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7DE8236C-4998-9969-2FF3-AD5F59C877BE}"/>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b="1" spc="150" dirty="0">
                <a:solidFill>
                  <a:schemeClr val="tx1"/>
                </a:solidFill>
                <a:latin typeface="メイリオ" panose="020B0604030504040204" pitchFamily="50" charset="-128"/>
                <a:ea typeface="メイリオ" panose="020B0604030504040204" pitchFamily="50" charset="-128"/>
              </a:rPr>
              <a:t>１．ひきこもり状態にある方の割合</a:t>
            </a:r>
          </a:p>
        </p:txBody>
      </p:sp>
      <p:sp>
        <p:nvSpPr>
          <p:cNvPr id="4" name="正方形/長方形 3">
            <a:extLst>
              <a:ext uri="{FF2B5EF4-FFF2-40B4-BE49-F238E27FC236}">
                <a16:creationId xmlns:a16="http://schemas.microsoft.com/office/drawing/2014/main" id="{1D9DCCA0-535A-941E-9164-10F8542C43F9}"/>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Ⅰ</a:t>
            </a:r>
            <a:r>
              <a:rPr kumimoji="1" lang="ja-JP" altLang="en-US" sz="1200" b="1" spc="150" dirty="0">
                <a:solidFill>
                  <a:schemeClr val="tx1"/>
                </a:solidFill>
                <a:latin typeface="メイリオ" panose="020B0604030504040204" pitchFamily="50" charset="-128"/>
                <a:ea typeface="メイリオ" panose="020B0604030504040204" pitchFamily="50" charset="-128"/>
              </a:rPr>
              <a:t>．「ひきこもり」について</a:t>
            </a:r>
          </a:p>
        </p:txBody>
      </p:sp>
      <p:sp>
        <p:nvSpPr>
          <p:cNvPr id="17" name="四角形: 角を丸くする 16">
            <a:extLst>
              <a:ext uri="{FF2B5EF4-FFF2-40B4-BE49-F238E27FC236}">
                <a16:creationId xmlns:a16="http://schemas.microsoft.com/office/drawing/2014/main" id="{B2DA4035-E981-DE3F-2FD1-83B2DD1317F9}"/>
              </a:ext>
            </a:extLst>
          </p:cNvPr>
          <p:cNvSpPr/>
          <p:nvPr/>
        </p:nvSpPr>
        <p:spPr>
          <a:xfrm>
            <a:off x="5446891" y="2427122"/>
            <a:ext cx="4271267" cy="2975470"/>
          </a:xfrm>
          <a:prstGeom prst="roundRect">
            <a:avLst>
              <a:gd name="adj" fmla="val 4745"/>
            </a:avLst>
          </a:prstGeom>
          <a:noFill/>
          <a:ln>
            <a:solidFill>
              <a:schemeClr val="tx1">
                <a:lumMod val="75000"/>
                <a:lumOff val="2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ja-JP" altLang="en-US" sz="11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（注）本調査における「広義のひきこもり群」の定義 </a:t>
            </a:r>
            <a:endParaRPr kumimoji="0" lang="en-US" altLang="ja-JP" sz="11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0" fontAlgn="base" latinLnBrk="0" hangingPunct="0">
              <a:lnSpc>
                <a:spcPct val="100000"/>
              </a:lnSpc>
              <a:spcBef>
                <a:spcPts val="300"/>
              </a:spcBef>
              <a:spcAft>
                <a:spcPct val="0"/>
              </a:spcAft>
              <a:buClrTx/>
              <a:buSzTx/>
              <a:buFontTx/>
              <a:buNone/>
              <a:tabLst/>
              <a:defRPr/>
            </a:pPr>
            <a:r>
              <a:rPr kumimoji="0" lang="ja-JP" altLang="en-US" sz="11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「普段どのくらい外出しますか」という質問に対し、下記の</a:t>
            </a:r>
            <a:r>
              <a:rPr kumimoji="0" lang="en-US" altLang="ja-JP" sz="11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a:t>
            </a:r>
            <a:r>
              <a:rPr kumimoji="0" lang="ja-JP" altLang="en-US" sz="11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0" lang="en-US" altLang="ja-JP" sz="11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4</a:t>
            </a:r>
            <a:r>
              <a:rPr kumimoji="0" lang="ja-JP" altLang="en-US" sz="11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のいずれかであると回答し、かつ、その状態となって６か月以上である回答をした者</a:t>
            </a:r>
            <a:endParaRPr kumimoji="0" lang="en-US" altLang="ja-JP" sz="11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0" fontAlgn="base" latinLnBrk="0" hangingPunct="0">
              <a:lnSpc>
                <a:spcPct val="100000"/>
              </a:lnSpc>
              <a:spcBef>
                <a:spcPts val="300"/>
              </a:spcBef>
              <a:spcAft>
                <a:spcPct val="0"/>
              </a:spcAft>
              <a:buClrTx/>
              <a:buSzTx/>
              <a:buFontTx/>
              <a:buNone/>
              <a:tabLst/>
              <a:defRPr/>
            </a:pPr>
            <a:r>
              <a:rPr kumimoji="0" lang="ja-JP" altLang="en-US" sz="11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１自分の趣味に関する用事のときだけ外出する</a:t>
            </a:r>
            <a:endParaRPr kumimoji="0" lang="en-US" altLang="ja-JP" sz="11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0" fontAlgn="base" latinLnBrk="0" hangingPunct="0">
              <a:lnSpc>
                <a:spcPct val="100000"/>
              </a:lnSpc>
              <a:spcBef>
                <a:spcPts val="300"/>
              </a:spcBef>
              <a:spcAft>
                <a:spcPct val="0"/>
              </a:spcAft>
              <a:buClrTx/>
              <a:buSzTx/>
              <a:buFontTx/>
              <a:buNone/>
              <a:tabLst/>
              <a:defRPr/>
            </a:pPr>
            <a:r>
              <a:rPr kumimoji="0" lang="ja-JP" altLang="en-US" sz="11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２近所のコンビニなどには出かける</a:t>
            </a:r>
            <a:endParaRPr kumimoji="0" lang="en-US" altLang="ja-JP" sz="11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0" fontAlgn="base" latinLnBrk="0" hangingPunct="0">
              <a:lnSpc>
                <a:spcPct val="100000"/>
              </a:lnSpc>
              <a:spcBef>
                <a:spcPts val="300"/>
              </a:spcBef>
              <a:spcAft>
                <a:spcPct val="0"/>
              </a:spcAft>
              <a:buClrTx/>
              <a:buSzTx/>
              <a:buFontTx/>
              <a:buNone/>
              <a:tabLst/>
              <a:defRPr/>
            </a:pPr>
            <a:r>
              <a:rPr kumimoji="0" lang="ja-JP" altLang="en-US" sz="11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３自室からは出るが、家からは出ない</a:t>
            </a:r>
            <a:endParaRPr kumimoji="0" lang="en-US" altLang="ja-JP" sz="11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0" fontAlgn="base" latinLnBrk="0" hangingPunct="0">
              <a:lnSpc>
                <a:spcPct val="100000"/>
              </a:lnSpc>
              <a:spcBef>
                <a:spcPts val="300"/>
              </a:spcBef>
              <a:spcAft>
                <a:spcPct val="0"/>
              </a:spcAft>
              <a:buClrTx/>
              <a:buSzTx/>
              <a:buFontTx/>
              <a:buNone/>
              <a:tabLst/>
              <a:defRPr/>
            </a:pPr>
            <a:r>
              <a:rPr kumimoji="0" lang="ja-JP" altLang="en-US" sz="11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４自室からほとんど出ない</a:t>
            </a:r>
            <a:endParaRPr kumimoji="0" lang="en-US" altLang="ja-JP" sz="11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ja-JP" altLang="en-US" sz="11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ただし、次の者を除く。</a:t>
            </a:r>
          </a:p>
          <a:p>
            <a:pPr marL="228600" marR="0" lvl="0" indent="-228600" algn="l" defTabSz="457200" rtl="0" eaLnBrk="0" fontAlgn="base" latinLnBrk="0" hangingPunct="0">
              <a:lnSpc>
                <a:spcPct val="100000"/>
              </a:lnSpc>
              <a:spcBef>
                <a:spcPct val="0"/>
              </a:spcBef>
              <a:spcAft>
                <a:spcPct val="0"/>
              </a:spcAft>
              <a:buClrTx/>
              <a:buSzTx/>
              <a:buFont typeface="+mj-ea"/>
              <a:buAutoNum type="circleNumDbPlain"/>
              <a:tabLst/>
              <a:defRPr/>
            </a:pPr>
            <a:r>
              <a:rPr kumimoji="0" lang="ja-JP" altLang="en-US" sz="105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現在、就業中である旨の回答をしている者等</a:t>
            </a:r>
            <a:endParaRPr kumimoji="0" lang="en-US" altLang="ja-JP" sz="105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28600" marR="0" lvl="0" indent="-228600" algn="l" defTabSz="457200" rtl="0" eaLnBrk="0" fontAlgn="base" latinLnBrk="0" hangingPunct="0">
              <a:lnSpc>
                <a:spcPct val="100000"/>
              </a:lnSpc>
              <a:spcBef>
                <a:spcPct val="0"/>
              </a:spcBef>
              <a:spcAft>
                <a:spcPct val="0"/>
              </a:spcAft>
              <a:buClrTx/>
              <a:buSzTx/>
              <a:buFont typeface="+mj-ea"/>
              <a:buAutoNum type="circleNumDbPlain"/>
              <a:tabLst/>
              <a:defRPr/>
            </a:pPr>
            <a:r>
              <a:rPr kumimoji="0" lang="ja-JP" altLang="en-US" sz="105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身体的な病気等を現在の外出状況の理由としている者</a:t>
            </a:r>
            <a:endParaRPr kumimoji="0" lang="en-US" altLang="ja-JP" sz="105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28600" marR="0" lvl="0" indent="-228600" algn="l" defTabSz="457200" rtl="0" eaLnBrk="0" fontAlgn="base" latinLnBrk="0" hangingPunct="0">
              <a:lnSpc>
                <a:spcPct val="100000"/>
              </a:lnSpc>
              <a:spcBef>
                <a:spcPct val="0"/>
              </a:spcBef>
              <a:spcAft>
                <a:spcPct val="0"/>
              </a:spcAft>
              <a:buClrTx/>
              <a:buSzTx/>
              <a:buFont typeface="+mj-ea"/>
              <a:buAutoNum type="circleNumDbPlain"/>
              <a:tabLst/>
              <a:defRPr/>
            </a:pPr>
            <a:r>
              <a:rPr kumimoji="0" lang="ja-JP" altLang="en-US" sz="105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専業主婦・主夫・家事手伝いであると回答している者や出産・育児を現在の外出状況の理由としている者等のうち、最近６か月以内に家族以外の人と 「よく会話した」「ときどき会話した」と回答している者</a:t>
            </a:r>
          </a:p>
        </p:txBody>
      </p:sp>
      <p:sp>
        <p:nvSpPr>
          <p:cNvPr id="8" name="テキスト ボックス 7">
            <a:extLst>
              <a:ext uri="{FF2B5EF4-FFF2-40B4-BE49-F238E27FC236}">
                <a16:creationId xmlns:a16="http://schemas.microsoft.com/office/drawing/2014/main" id="{4665FFB5-BA3A-7E44-11FB-9A3F657E71E5}"/>
              </a:ext>
            </a:extLst>
          </p:cNvPr>
          <p:cNvSpPr txBox="1"/>
          <p:nvPr/>
        </p:nvSpPr>
        <p:spPr>
          <a:xfrm>
            <a:off x="231776" y="5872028"/>
            <a:ext cx="9271000" cy="461665"/>
          </a:xfrm>
          <a:prstGeom prst="rect">
            <a:avLst/>
          </a:prstGeom>
          <a:noFill/>
        </p:spPr>
        <p:txBody>
          <a:bodyPr wrap="square">
            <a:spAutoFit/>
          </a:bodyPr>
          <a:lstStyle/>
          <a:p>
            <a:pPr algn="ctr" eaLnBrk="1" fontAlgn="auto" hangingPunct="1">
              <a:spcBef>
                <a:spcPts val="0"/>
              </a:spcBef>
              <a:spcAft>
                <a:spcPts val="0"/>
              </a:spcAft>
              <a:defRPr/>
            </a:pPr>
            <a:r>
              <a:rPr kumimoji="1" lang="ja-JP" altLang="en-US" sz="2400" b="1" spc="100" dirty="0">
                <a:solidFill>
                  <a:srgbClr val="C00000"/>
                </a:solidFill>
                <a:latin typeface="メイリオ" panose="020B0604030504040204" pitchFamily="50" charset="-128"/>
                <a:ea typeface="メイリオ" panose="020B0604030504040204" pitchFamily="50" charset="-128"/>
              </a:rPr>
              <a:t>いずれの年代においても約</a:t>
            </a:r>
            <a:r>
              <a:rPr kumimoji="1" lang="en-US" altLang="ja-JP" sz="2400" b="1" spc="100" dirty="0">
                <a:solidFill>
                  <a:srgbClr val="C00000"/>
                </a:solidFill>
                <a:latin typeface="メイリオ" panose="020B0604030504040204" pitchFamily="50" charset="-128"/>
                <a:ea typeface="メイリオ" panose="020B0604030504040204" pitchFamily="50" charset="-128"/>
              </a:rPr>
              <a:t>50</a:t>
            </a:r>
            <a:r>
              <a:rPr kumimoji="1" lang="ja-JP" altLang="en-US" sz="2400" b="1" spc="100" dirty="0">
                <a:solidFill>
                  <a:srgbClr val="C00000"/>
                </a:solidFill>
                <a:latin typeface="メイリオ" panose="020B0604030504040204" pitchFamily="50" charset="-128"/>
                <a:ea typeface="メイリオ" panose="020B0604030504040204" pitchFamily="50" charset="-128"/>
              </a:rPr>
              <a:t>人に１人の割合</a:t>
            </a:r>
            <a:endParaRPr kumimoji="1" lang="en-US" altLang="ja-JP" sz="2400" b="1" spc="100" dirty="0">
              <a:solidFill>
                <a:srgbClr val="C00000"/>
              </a:solidFill>
              <a:latin typeface="メイリオ" panose="020B0604030504040204" pitchFamily="50" charset="-128"/>
              <a:ea typeface="メイリオ" panose="020B0604030504040204" pitchFamily="50" charset="-128"/>
            </a:endParaRPr>
          </a:p>
        </p:txBody>
      </p:sp>
      <p:sp>
        <p:nvSpPr>
          <p:cNvPr id="15" name="二等辺三角形 14">
            <a:extLst>
              <a:ext uri="{FF2B5EF4-FFF2-40B4-BE49-F238E27FC236}">
                <a16:creationId xmlns:a16="http://schemas.microsoft.com/office/drawing/2014/main" id="{CAA9945B-89A1-FC62-DA89-45C0DAAE8CD5}"/>
              </a:ext>
            </a:extLst>
          </p:cNvPr>
          <p:cNvSpPr/>
          <p:nvPr/>
        </p:nvSpPr>
        <p:spPr>
          <a:xfrm flipV="1">
            <a:off x="4712674" y="5565009"/>
            <a:ext cx="480646" cy="180000"/>
          </a:xfrm>
          <a:prstGeom prst="triangl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3E1AE29B-38F0-7BDA-FDAC-62AF77126620}"/>
              </a:ext>
            </a:extLst>
          </p:cNvPr>
          <p:cNvSpPr txBox="1"/>
          <p:nvPr/>
        </p:nvSpPr>
        <p:spPr>
          <a:xfrm>
            <a:off x="317497" y="1638666"/>
            <a:ext cx="9271000" cy="738664"/>
          </a:xfrm>
          <a:prstGeom prst="rect">
            <a:avLst/>
          </a:prstGeom>
          <a:noFill/>
        </p:spPr>
        <p:txBody>
          <a:bodyPr wrap="square">
            <a:spAutoFit/>
          </a:bodyPr>
          <a:lstStyle/>
          <a:p>
            <a:r>
              <a:rPr lang="en-US" altLang="ja-JP" sz="1050" spc="100" dirty="0">
                <a:latin typeface="メイリオ" panose="020B0604030504040204" pitchFamily="50" charset="-128"/>
                <a:ea typeface="メイリオ" panose="020B0604030504040204" pitchFamily="50" charset="-128"/>
              </a:rPr>
              <a:t>【</a:t>
            </a:r>
            <a:r>
              <a:rPr lang="ja-JP" altLang="en-US" sz="1050" spc="100" dirty="0">
                <a:latin typeface="メイリオ" panose="020B0604030504040204" pitchFamily="50" charset="-128"/>
                <a:ea typeface="メイリオ" panose="020B0604030504040204" pitchFamily="50" charset="-128"/>
              </a:rPr>
              <a:t>調査対象</a:t>
            </a:r>
            <a:r>
              <a:rPr lang="en-US" altLang="ja-JP" sz="1050" spc="100" dirty="0">
                <a:latin typeface="メイリオ" panose="020B0604030504040204" pitchFamily="50" charset="-128"/>
                <a:ea typeface="メイリオ" panose="020B0604030504040204" pitchFamily="50" charset="-128"/>
              </a:rPr>
              <a:t>】</a:t>
            </a:r>
          </a:p>
          <a:p>
            <a:r>
              <a:rPr lang="en-US" altLang="ja-JP" sz="1050" spc="100" dirty="0">
                <a:latin typeface="メイリオ" panose="020B0604030504040204" pitchFamily="50" charset="-128"/>
                <a:ea typeface="メイリオ" panose="020B0604030504040204" pitchFamily="50" charset="-128"/>
              </a:rPr>
              <a:t>①10</a:t>
            </a:r>
            <a:r>
              <a:rPr lang="ja-JP" altLang="en-US" sz="1050" spc="100" dirty="0">
                <a:latin typeface="メイリオ" panose="020B0604030504040204" pitchFamily="50" charset="-128"/>
                <a:ea typeface="メイリオ" panose="020B0604030504040204" pitchFamily="50" charset="-128"/>
              </a:rPr>
              <a:t>歳～</a:t>
            </a:r>
            <a:r>
              <a:rPr lang="en-US" altLang="ja-JP" sz="1050" spc="100" dirty="0">
                <a:latin typeface="メイリオ" panose="020B0604030504040204" pitchFamily="50" charset="-128"/>
                <a:ea typeface="メイリオ" panose="020B0604030504040204" pitchFamily="50" charset="-128"/>
              </a:rPr>
              <a:t>39</a:t>
            </a:r>
            <a:r>
              <a:rPr lang="ja-JP" altLang="en-US" sz="1050" spc="100" dirty="0">
                <a:latin typeface="メイリオ" panose="020B0604030504040204" pitchFamily="50" charset="-128"/>
                <a:ea typeface="メイリオ" panose="020B0604030504040204" pitchFamily="50" charset="-128"/>
              </a:rPr>
              <a:t>歳（令和４年４月１日現在）の男女 </a:t>
            </a:r>
            <a:r>
              <a:rPr lang="en-US" altLang="ja-JP" sz="1050" spc="100" dirty="0">
                <a:latin typeface="メイリオ" panose="020B0604030504040204" pitchFamily="50" charset="-128"/>
                <a:ea typeface="メイリオ" panose="020B0604030504040204" pitchFamily="50" charset="-128"/>
              </a:rPr>
              <a:t>8,555</a:t>
            </a:r>
            <a:r>
              <a:rPr lang="ja-JP" altLang="en-US" sz="1050" spc="100" dirty="0">
                <a:latin typeface="メイリオ" panose="020B0604030504040204" pitchFamily="50" charset="-128"/>
                <a:ea typeface="メイリオ" panose="020B0604030504040204" pitchFamily="50" charset="-128"/>
              </a:rPr>
              <a:t>人</a:t>
            </a:r>
            <a:r>
              <a:rPr lang="en-US" altLang="ja-JP" sz="1050" spc="100" dirty="0">
                <a:latin typeface="メイリオ" panose="020B0604030504040204" pitchFamily="50" charset="-128"/>
                <a:ea typeface="メイリオ" panose="020B0604030504040204" pitchFamily="50" charset="-128"/>
              </a:rPr>
              <a:t>/20,000</a:t>
            </a:r>
            <a:r>
              <a:rPr lang="ja-JP" altLang="en-US" sz="1050" spc="100" dirty="0">
                <a:latin typeface="メイリオ" panose="020B0604030504040204" pitchFamily="50" charset="-128"/>
                <a:ea typeface="メイリオ" panose="020B0604030504040204" pitchFamily="50" charset="-128"/>
              </a:rPr>
              <a:t>人（有効回収率</a:t>
            </a:r>
            <a:r>
              <a:rPr lang="en-US" altLang="ja-JP" sz="1050" spc="100" dirty="0">
                <a:latin typeface="メイリオ" panose="020B0604030504040204" pitchFamily="50" charset="-128"/>
                <a:ea typeface="メイリオ" panose="020B0604030504040204" pitchFamily="50" charset="-128"/>
              </a:rPr>
              <a:t>42.8%</a:t>
            </a:r>
            <a:r>
              <a:rPr lang="ja-JP" altLang="en-US" sz="1050" spc="100" dirty="0">
                <a:latin typeface="メイリオ" panose="020B0604030504040204" pitchFamily="50" charset="-128"/>
                <a:ea typeface="メイリオ" panose="020B0604030504040204" pitchFamily="50" charset="-128"/>
              </a:rPr>
              <a:t>）</a:t>
            </a:r>
            <a:endParaRPr lang="en-US" altLang="ja-JP" sz="1050" spc="100" dirty="0">
              <a:latin typeface="メイリオ" panose="020B0604030504040204" pitchFamily="50" charset="-128"/>
              <a:ea typeface="メイリオ" panose="020B0604030504040204" pitchFamily="50" charset="-128"/>
            </a:endParaRPr>
          </a:p>
          <a:p>
            <a:r>
              <a:rPr lang="ja-JP" altLang="en-US" sz="1050" spc="100" dirty="0">
                <a:latin typeface="メイリオ" panose="020B0604030504040204" pitchFamily="50" charset="-128"/>
                <a:ea typeface="メイリオ" panose="020B0604030504040204" pitchFamily="50" charset="-128"/>
              </a:rPr>
              <a:t>②</a:t>
            </a:r>
            <a:r>
              <a:rPr lang="en-US" altLang="ja-JP" sz="1050" spc="100" dirty="0">
                <a:latin typeface="メイリオ" panose="020B0604030504040204" pitchFamily="50" charset="-128"/>
                <a:ea typeface="メイリオ" panose="020B0604030504040204" pitchFamily="50" charset="-128"/>
              </a:rPr>
              <a:t>40</a:t>
            </a:r>
            <a:r>
              <a:rPr lang="ja-JP" altLang="en-US" sz="1050" spc="100" dirty="0">
                <a:latin typeface="メイリオ" panose="020B0604030504040204" pitchFamily="50" charset="-128"/>
                <a:ea typeface="メイリオ" panose="020B0604030504040204" pitchFamily="50" charset="-128"/>
              </a:rPr>
              <a:t>歳～</a:t>
            </a:r>
            <a:r>
              <a:rPr lang="en-US" altLang="ja-JP" sz="1050" spc="100" dirty="0">
                <a:latin typeface="メイリオ" panose="020B0604030504040204" pitchFamily="50" charset="-128"/>
                <a:ea typeface="メイリオ" panose="020B0604030504040204" pitchFamily="50" charset="-128"/>
              </a:rPr>
              <a:t>69</a:t>
            </a:r>
            <a:r>
              <a:rPr lang="ja-JP" altLang="en-US" sz="1050" spc="100" dirty="0">
                <a:latin typeface="メイリオ" panose="020B0604030504040204" pitchFamily="50" charset="-128"/>
                <a:ea typeface="メイリオ" panose="020B0604030504040204" pitchFamily="50" charset="-128"/>
              </a:rPr>
              <a:t>歳（令和４年４月１日現在）の男女 </a:t>
            </a:r>
            <a:r>
              <a:rPr lang="en-US" altLang="ja-JP" sz="1050" spc="100" dirty="0">
                <a:latin typeface="メイリオ" panose="020B0604030504040204" pitchFamily="50" charset="-128"/>
                <a:ea typeface="メイリオ" panose="020B0604030504040204" pitchFamily="50" charset="-128"/>
              </a:rPr>
              <a:t>5,214</a:t>
            </a:r>
            <a:r>
              <a:rPr lang="ja-JP" altLang="en-US" sz="1050" spc="100" dirty="0">
                <a:latin typeface="メイリオ" panose="020B0604030504040204" pitchFamily="50" charset="-128"/>
                <a:ea typeface="メイリオ" panose="020B0604030504040204" pitchFamily="50" charset="-128"/>
              </a:rPr>
              <a:t>人</a:t>
            </a:r>
            <a:r>
              <a:rPr lang="en-US" altLang="ja-JP" sz="1050" spc="100" dirty="0">
                <a:latin typeface="メイリオ" panose="020B0604030504040204" pitchFamily="50" charset="-128"/>
                <a:ea typeface="メイリオ" panose="020B0604030504040204" pitchFamily="50" charset="-128"/>
              </a:rPr>
              <a:t>/10,000</a:t>
            </a:r>
            <a:r>
              <a:rPr lang="ja-JP" altLang="en-US" sz="1050" spc="100" dirty="0">
                <a:latin typeface="メイリオ" panose="020B0604030504040204" pitchFamily="50" charset="-128"/>
                <a:ea typeface="メイリオ" panose="020B0604030504040204" pitchFamily="50" charset="-128"/>
              </a:rPr>
              <a:t>人（有効回収率</a:t>
            </a:r>
            <a:r>
              <a:rPr lang="en-US" altLang="ja-JP" sz="1050" spc="100" dirty="0">
                <a:latin typeface="メイリオ" panose="020B0604030504040204" pitchFamily="50" charset="-128"/>
                <a:ea typeface="メイリオ" panose="020B0604030504040204" pitchFamily="50" charset="-128"/>
              </a:rPr>
              <a:t>52.1%</a:t>
            </a:r>
            <a:r>
              <a:rPr lang="ja-JP" altLang="en-US" sz="1050" spc="100" dirty="0">
                <a:latin typeface="メイリオ" panose="020B0604030504040204" pitchFamily="50" charset="-128"/>
                <a:ea typeface="メイリオ" panose="020B0604030504040204" pitchFamily="50" charset="-128"/>
              </a:rPr>
              <a:t>）</a:t>
            </a:r>
            <a:endParaRPr lang="en-US" altLang="ja-JP" sz="1050" spc="100" dirty="0">
              <a:latin typeface="メイリオ" panose="020B0604030504040204" pitchFamily="50" charset="-128"/>
              <a:ea typeface="メイリオ" panose="020B0604030504040204" pitchFamily="50" charset="-128"/>
            </a:endParaRPr>
          </a:p>
          <a:p>
            <a:r>
              <a:rPr lang="en-US" altLang="ja-JP" sz="1050" spc="100" dirty="0">
                <a:latin typeface="メイリオ" panose="020B0604030504040204" pitchFamily="50" charset="-128"/>
                <a:ea typeface="メイリオ" panose="020B0604030504040204" pitchFamily="50" charset="-128"/>
              </a:rPr>
              <a:t>【</a:t>
            </a:r>
            <a:r>
              <a:rPr lang="ja-JP" altLang="en-US" sz="1050" spc="100" dirty="0">
                <a:latin typeface="メイリオ" panose="020B0604030504040204" pitchFamily="50" charset="-128"/>
                <a:ea typeface="メイリオ" panose="020B0604030504040204" pitchFamily="50" charset="-128"/>
              </a:rPr>
              <a:t>調査期間</a:t>
            </a:r>
            <a:r>
              <a:rPr lang="en-US" altLang="ja-JP" sz="1050" spc="100" dirty="0">
                <a:latin typeface="メイリオ" panose="020B0604030504040204" pitchFamily="50" charset="-128"/>
                <a:ea typeface="メイリオ" panose="020B0604030504040204" pitchFamily="50" charset="-128"/>
              </a:rPr>
              <a:t>】</a:t>
            </a:r>
            <a:r>
              <a:rPr lang="ja-JP" altLang="en-US" sz="1050" spc="100" dirty="0">
                <a:latin typeface="メイリオ" panose="020B0604030504040204" pitchFamily="50" charset="-128"/>
                <a:ea typeface="メイリオ" panose="020B0604030504040204" pitchFamily="50" charset="-128"/>
              </a:rPr>
              <a:t>令和４年</a:t>
            </a:r>
            <a:r>
              <a:rPr lang="en-US" altLang="ja-JP" sz="1050" spc="100" dirty="0">
                <a:latin typeface="メイリオ" panose="020B0604030504040204" pitchFamily="50" charset="-128"/>
                <a:ea typeface="メイリオ" panose="020B0604030504040204" pitchFamily="50" charset="-128"/>
              </a:rPr>
              <a:t>11</a:t>
            </a:r>
            <a:r>
              <a:rPr lang="ja-JP" altLang="en-US" sz="1050" spc="100" dirty="0">
                <a:latin typeface="メイリオ" panose="020B0604030504040204" pitchFamily="50" charset="-128"/>
                <a:ea typeface="メイリオ" panose="020B0604030504040204" pitchFamily="50" charset="-128"/>
              </a:rPr>
              <a:t>月</a:t>
            </a:r>
            <a:r>
              <a:rPr lang="en-US" altLang="ja-JP" sz="1050" spc="100" dirty="0">
                <a:latin typeface="メイリオ" panose="020B0604030504040204" pitchFamily="50" charset="-128"/>
                <a:ea typeface="メイリオ" panose="020B0604030504040204" pitchFamily="50" charset="-128"/>
              </a:rPr>
              <a:t>10</a:t>
            </a:r>
            <a:r>
              <a:rPr lang="ja-JP" altLang="en-US" sz="1050" spc="100" dirty="0">
                <a:latin typeface="メイリオ" panose="020B0604030504040204" pitchFamily="50" charset="-128"/>
                <a:ea typeface="メイリオ" panose="020B0604030504040204" pitchFamily="50" charset="-128"/>
              </a:rPr>
              <a:t>日～</a:t>
            </a:r>
            <a:r>
              <a:rPr lang="en-US" altLang="ja-JP" sz="1050" spc="100" dirty="0">
                <a:latin typeface="メイリオ" panose="020B0604030504040204" pitchFamily="50" charset="-128"/>
                <a:ea typeface="メイリオ" panose="020B0604030504040204" pitchFamily="50" charset="-128"/>
              </a:rPr>
              <a:t>25</a:t>
            </a:r>
            <a:r>
              <a:rPr lang="ja-JP" altLang="en-US" sz="1050" spc="100" dirty="0">
                <a:latin typeface="メイリオ" panose="020B0604030504040204" pitchFamily="50" charset="-128"/>
                <a:ea typeface="メイリオ" panose="020B0604030504040204" pitchFamily="50" charset="-128"/>
              </a:rPr>
              <a:t>日 郵送（オンライン回答併用） </a:t>
            </a:r>
          </a:p>
        </p:txBody>
      </p:sp>
      <p:sp>
        <p:nvSpPr>
          <p:cNvPr id="20" name="テキスト ボックス 11">
            <a:extLst>
              <a:ext uri="{FF2B5EF4-FFF2-40B4-BE49-F238E27FC236}">
                <a16:creationId xmlns:a16="http://schemas.microsoft.com/office/drawing/2014/main" id="{5CA3B17A-CE32-8657-D53D-E232FC2457CE}"/>
              </a:ext>
            </a:extLst>
          </p:cNvPr>
          <p:cNvSpPr txBox="1">
            <a:spLocks noChangeArrowheads="1"/>
          </p:cNvSpPr>
          <p:nvPr/>
        </p:nvSpPr>
        <p:spPr bwMode="auto">
          <a:xfrm>
            <a:off x="76200" y="6698615"/>
            <a:ext cx="9450388" cy="15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出典：厚生労働省社会・援護局地域福祉課</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第</a:t>
            </a:r>
            <a:r>
              <a:rPr lang="en-US" altLang="ja-JP" sz="1000" dirty="0">
                <a:latin typeface="メイリオ" panose="020B0604030504040204" pitchFamily="50" charset="-128"/>
                <a:ea typeface="メイリオ" panose="020B0604030504040204" pitchFamily="50" charset="-128"/>
              </a:rPr>
              <a:t>174</a:t>
            </a:r>
            <a:r>
              <a:rPr lang="ja-JP" altLang="en-US" sz="1000" dirty="0">
                <a:latin typeface="メイリオ" panose="020B0604030504040204" pitchFamily="50" charset="-128"/>
                <a:ea typeface="メイリオ" panose="020B0604030504040204" pitchFamily="50" charset="-128"/>
              </a:rPr>
              <a:t>回市町村職員を対象としたセミナー ひきこもり支援施策について</a:t>
            </a:r>
            <a:r>
              <a:rPr lang="en-US" altLang="ja-JP" sz="1000" dirty="0">
                <a:latin typeface="メイリオ" panose="020B0604030504040204" pitchFamily="50" charset="-128"/>
                <a:ea typeface="メイリオ" panose="020B0604030504040204" pitchFamily="50" charset="-128"/>
              </a:rPr>
              <a:t>』, p6</a:t>
            </a:r>
          </a:p>
        </p:txBody>
      </p:sp>
      <p:pic>
        <p:nvPicPr>
          <p:cNvPr id="10" name="図 9" descr="テーブル&#10;&#10;AI によって生成されたコンテンツは間違っている可能性があります。">
            <a:extLst>
              <a:ext uri="{FF2B5EF4-FFF2-40B4-BE49-F238E27FC236}">
                <a16:creationId xmlns:a16="http://schemas.microsoft.com/office/drawing/2014/main" id="{AC237508-C6FF-8BB6-7D48-3215FE55BD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776" y="2456099"/>
            <a:ext cx="5011366" cy="2137981"/>
          </a:xfrm>
          <a:prstGeom prst="rect">
            <a:avLst/>
          </a:prstGeom>
        </p:spPr>
      </p:pic>
    </p:spTree>
    <p:extLst>
      <p:ext uri="{BB962C8B-B14F-4D97-AF65-F5344CB8AC3E}">
        <p14:creationId xmlns:p14="http://schemas.microsoft.com/office/powerpoint/2010/main" val="1358091929"/>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番号プレースホルダー 1">
            <a:extLst>
              <a:ext uri="{FF2B5EF4-FFF2-40B4-BE49-F238E27FC236}">
                <a16:creationId xmlns:a16="http://schemas.microsoft.com/office/drawing/2014/main" id="{1D045DFF-DF4A-7E4A-2FAC-FDED5C6FFF57}"/>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56332AE7-6A60-4E0C-B8B8-CDEBD5C257C4}" type="slidenum">
              <a:rPr lang="ja-JP" altLang="en-US" sz="1000">
                <a:solidFill>
                  <a:srgbClr val="898989"/>
                </a:solidFill>
              </a:rPr>
              <a:pPr>
                <a:lnSpc>
                  <a:spcPct val="100000"/>
                </a:lnSpc>
                <a:spcBef>
                  <a:spcPct val="0"/>
                </a:spcBef>
                <a:buFontTx/>
                <a:buNone/>
              </a:pPr>
              <a:t>6</a:t>
            </a:fld>
            <a:endParaRPr lang="ja-JP" altLang="en-US" sz="1000">
              <a:solidFill>
                <a:srgbClr val="898989"/>
              </a:solidFill>
            </a:endParaRPr>
          </a:p>
        </p:txBody>
      </p:sp>
      <p:sp>
        <p:nvSpPr>
          <p:cNvPr id="11268" name="テキスト ボックス 8">
            <a:extLst>
              <a:ext uri="{FF2B5EF4-FFF2-40B4-BE49-F238E27FC236}">
                <a16:creationId xmlns:a16="http://schemas.microsoft.com/office/drawing/2014/main" id="{96147CDB-A3E5-AA4C-8CE9-78EB94285220}"/>
              </a:ext>
            </a:extLst>
          </p:cNvPr>
          <p:cNvSpPr txBox="1">
            <a:spLocks noChangeArrowheads="1"/>
          </p:cNvSpPr>
          <p:nvPr/>
        </p:nvSpPr>
        <p:spPr bwMode="auto">
          <a:xfrm>
            <a:off x="315977" y="1232032"/>
            <a:ext cx="9274047" cy="4680000"/>
          </a:xfrm>
          <a:prstGeom prst="roundRect">
            <a:avLst>
              <a:gd name="adj" fmla="val 4361"/>
            </a:avLst>
          </a:prstGeom>
          <a:noFill/>
          <a:ln w="38100">
            <a:solidFill>
              <a:schemeClr val="bg1">
                <a:lumMod val="75000"/>
              </a:schemeClr>
            </a:solidFill>
            <a:prstDash val="sysDot"/>
          </a:ln>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85750" indent="-285750" eaLnBrk="1" hangingPunct="1">
              <a:lnSpc>
                <a:spcPct val="100000"/>
              </a:lnSpc>
              <a:spcBef>
                <a:spcPct val="0"/>
              </a:spcBef>
              <a:defRPr/>
            </a:pPr>
            <a:r>
              <a:rPr lang="ja-JP" altLang="en-US" sz="1600" spc="100" dirty="0">
                <a:latin typeface="メイリオ" panose="020B0604030504040204" pitchFamily="50" charset="-128"/>
                <a:ea typeface="メイリオ" panose="020B0604030504040204" pitchFamily="50" charset="-128"/>
              </a:rPr>
              <a:t>「ひきこもり」という概念は、</a:t>
            </a:r>
            <a:r>
              <a:rPr lang="ja-JP" altLang="en-US" sz="1600" b="1" u="sng" spc="100" dirty="0">
                <a:latin typeface="メイリオ" panose="020B0604030504040204" pitchFamily="50" charset="-128"/>
                <a:ea typeface="メイリオ" panose="020B0604030504040204" pitchFamily="50" charset="-128"/>
              </a:rPr>
              <a:t>昭和</a:t>
            </a:r>
            <a:r>
              <a:rPr lang="en-US" altLang="ja-JP" sz="1600" b="1" u="sng" spc="100" dirty="0">
                <a:latin typeface="メイリオ" panose="020B0604030504040204" pitchFamily="50" charset="-128"/>
                <a:ea typeface="メイリオ" panose="020B0604030504040204" pitchFamily="50" charset="-128"/>
              </a:rPr>
              <a:t>30 </a:t>
            </a:r>
            <a:r>
              <a:rPr lang="ja-JP" altLang="en-US" sz="1600" b="1" u="sng" spc="100" dirty="0">
                <a:latin typeface="メイリオ" panose="020B0604030504040204" pitchFamily="50" charset="-128"/>
                <a:ea typeface="メイリオ" panose="020B0604030504040204" pitchFamily="50" charset="-128"/>
              </a:rPr>
              <a:t>年代から注目されるようになった不登校（当時は「学校恐怖症」や「学校ぎらい」、「登校拒否」）から端を発し</a:t>
            </a:r>
            <a:r>
              <a:rPr lang="ja-JP" altLang="en-US" sz="1600" spc="100" dirty="0">
                <a:latin typeface="メイリオ" panose="020B0604030504040204" pitchFamily="50" charset="-128"/>
                <a:ea typeface="メイリオ" panose="020B0604030504040204" pitchFamily="50" charset="-128"/>
              </a:rPr>
              <a:t>、</a:t>
            </a:r>
            <a:r>
              <a:rPr lang="en-US" altLang="ja-JP" sz="1600" spc="100" dirty="0">
                <a:latin typeface="メイリオ" panose="020B0604030504040204" pitchFamily="50" charset="-128"/>
                <a:ea typeface="メイリオ" panose="020B0604030504040204" pitchFamily="50" charset="-128"/>
              </a:rPr>
              <a:t>1997 </a:t>
            </a:r>
            <a:r>
              <a:rPr lang="ja-JP" altLang="en-US" sz="1600" spc="100" dirty="0">
                <a:latin typeface="メイリオ" panose="020B0604030504040204" pitchFamily="50" charset="-128"/>
                <a:ea typeface="メイリオ" panose="020B0604030504040204" pitchFamily="50" charset="-128"/>
              </a:rPr>
              <a:t>年（</a:t>
            </a:r>
            <a:r>
              <a:rPr lang="en-US" altLang="ja-JP" sz="1600" spc="100" dirty="0">
                <a:latin typeface="メイリオ" panose="020B0604030504040204" pitchFamily="50" charset="-128"/>
                <a:ea typeface="メイリオ" panose="020B0604030504040204" pitchFamily="50" charset="-128"/>
              </a:rPr>
              <a:t>H</a:t>
            </a:r>
            <a:r>
              <a:rPr lang="ja-JP" altLang="en-US" sz="1600" spc="100" dirty="0">
                <a:latin typeface="メイリオ" panose="020B0604030504040204" pitchFamily="50" charset="-128"/>
                <a:ea typeface="メイリオ" panose="020B0604030504040204" pitchFamily="50" charset="-128"/>
              </a:rPr>
              <a:t>９）には、ひきこもり状態の本人や家族へのインタビュー記事が新聞掲載されるとともに、</a:t>
            </a:r>
            <a:r>
              <a:rPr lang="en-US" altLang="ja-JP" sz="1600" b="1" u="sng" spc="100" dirty="0">
                <a:latin typeface="メイリオ" panose="020B0604030504040204" pitchFamily="50" charset="-128"/>
                <a:ea typeface="メイリオ" panose="020B0604030504040204" pitchFamily="50" charset="-128"/>
              </a:rPr>
              <a:t>1998 </a:t>
            </a:r>
            <a:r>
              <a:rPr lang="ja-JP" altLang="en-US" sz="1600" b="1" u="sng" spc="100" dirty="0">
                <a:latin typeface="メイリオ" panose="020B0604030504040204" pitchFamily="50" charset="-128"/>
                <a:ea typeface="メイリオ" panose="020B0604030504040204" pitchFamily="50" charset="-128"/>
              </a:rPr>
              <a:t>年（</a:t>
            </a:r>
            <a:r>
              <a:rPr lang="en-US" altLang="ja-JP" sz="1600" b="1" u="sng" spc="100" dirty="0">
                <a:latin typeface="メイリオ" panose="020B0604030504040204" pitchFamily="50" charset="-128"/>
                <a:ea typeface="メイリオ" panose="020B0604030504040204" pitchFamily="50" charset="-128"/>
              </a:rPr>
              <a:t>H10</a:t>
            </a:r>
            <a:r>
              <a:rPr lang="ja-JP" altLang="en-US" sz="1600" b="1" u="sng" spc="100" dirty="0">
                <a:latin typeface="メイリオ" panose="020B0604030504040204" pitchFamily="50" charset="-128"/>
                <a:ea typeface="メイリオ" panose="020B0604030504040204" pitchFamily="50" charset="-128"/>
              </a:rPr>
              <a:t>）には、</a:t>
            </a:r>
            <a:r>
              <a:rPr lang="en-US" altLang="ja-JP" sz="1600" b="1" u="sng" spc="100" dirty="0">
                <a:latin typeface="メイリオ" panose="020B0604030504040204" pitchFamily="50" charset="-128"/>
                <a:ea typeface="メイリオ" panose="020B0604030504040204" pitchFamily="50" charset="-128"/>
              </a:rPr>
              <a:t>『</a:t>
            </a:r>
            <a:r>
              <a:rPr lang="ja-JP" altLang="en-US" sz="1600" b="1" u="sng" spc="100" dirty="0">
                <a:latin typeface="メイリオ" panose="020B0604030504040204" pitchFamily="50" charset="-128"/>
                <a:ea typeface="メイリオ" panose="020B0604030504040204" pitchFamily="50" charset="-128"/>
              </a:rPr>
              <a:t>社会的ひきこもり</a:t>
            </a:r>
            <a:r>
              <a:rPr lang="en-US" altLang="ja-JP" sz="1600" b="1" u="sng" spc="100" dirty="0">
                <a:latin typeface="メイリオ" panose="020B0604030504040204" pitchFamily="50" charset="-128"/>
                <a:ea typeface="メイリオ" panose="020B0604030504040204" pitchFamily="50" charset="-128"/>
              </a:rPr>
              <a:t>』</a:t>
            </a:r>
            <a:r>
              <a:rPr lang="ja-JP" altLang="en-US" sz="1600" b="1" u="sng" spc="100" dirty="0">
                <a:latin typeface="メイリオ" panose="020B0604030504040204" pitchFamily="50" charset="-128"/>
                <a:ea typeface="メイリオ" panose="020B0604030504040204" pitchFamily="50" charset="-128"/>
              </a:rPr>
              <a:t>（斎藤環著）が発刊</a:t>
            </a:r>
            <a:r>
              <a:rPr lang="ja-JP" altLang="en-US" sz="1600" spc="100" dirty="0">
                <a:latin typeface="メイリオ" panose="020B0604030504040204" pitchFamily="50" charset="-128"/>
                <a:ea typeface="メイリオ" panose="020B0604030504040204" pitchFamily="50" charset="-128"/>
              </a:rPr>
              <a:t>されたことにより、「ひきこもり」という言葉やその概念が一般化。</a:t>
            </a:r>
            <a:endParaRPr lang="en-US" altLang="ja-JP" sz="1600" spc="100" dirty="0">
              <a:latin typeface="メイリオ" panose="020B0604030504040204" pitchFamily="50" charset="-128"/>
              <a:ea typeface="メイリオ" panose="020B0604030504040204" pitchFamily="50" charset="-128"/>
            </a:endParaRPr>
          </a:p>
          <a:p>
            <a:pPr marL="285750" indent="-285750" eaLnBrk="1" hangingPunct="1">
              <a:lnSpc>
                <a:spcPct val="100000"/>
              </a:lnSpc>
              <a:spcBef>
                <a:spcPts val="600"/>
              </a:spcBef>
              <a:defRPr/>
            </a:pPr>
            <a:r>
              <a:rPr lang="en-US" altLang="ja-JP" sz="1600" spc="100" dirty="0">
                <a:latin typeface="メイリオ" panose="020B0604030504040204" pitchFamily="50" charset="-128"/>
                <a:ea typeface="メイリオ" panose="020B0604030504040204" pitchFamily="50" charset="-128"/>
              </a:rPr>
              <a:t>2003</a:t>
            </a:r>
            <a:r>
              <a:rPr lang="ja-JP" altLang="en-US" sz="1600" spc="100" dirty="0">
                <a:latin typeface="メイリオ" panose="020B0604030504040204" pitchFamily="50" charset="-128"/>
                <a:ea typeface="メイリオ" panose="020B0604030504040204" pitchFamily="50" charset="-128"/>
              </a:rPr>
              <a:t>年</a:t>
            </a:r>
            <a:r>
              <a:rPr lang="en-US" altLang="ja-JP" sz="1600" spc="100" dirty="0">
                <a:latin typeface="メイリオ" panose="020B0604030504040204" pitchFamily="50" charset="-128"/>
                <a:ea typeface="メイリオ" panose="020B0604030504040204" pitchFamily="50" charset="-128"/>
              </a:rPr>
              <a:t>(H15)</a:t>
            </a:r>
            <a:r>
              <a:rPr lang="ja-JP" altLang="en-US" sz="1600" spc="100" dirty="0">
                <a:latin typeface="メイリオ" panose="020B0604030504040204" pitchFamily="50" charset="-128"/>
                <a:ea typeface="メイリオ" panose="020B0604030504040204" pitchFamily="50" charset="-128"/>
              </a:rPr>
              <a:t>には全国の精神保健福祉センターや保健所への調査結果を踏まえ、「</a:t>
            </a:r>
            <a:r>
              <a:rPr lang="en-US" altLang="ja-JP" sz="1600" spc="100" dirty="0">
                <a:latin typeface="メイリオ" panose="020B0604030504040204" pitchFamily="50" charset="-128"/>
                <a:ea typeface="メイリオ" panose="020B0604030504040204" pitchFamily="50" charset="-128"/>
              </a:rPr>
              <a:t>10</a:t>
            </a:r>
            <a:r>
              <a:rPr lang="ja-JP" altLang="en-US" sz="1600" spc="100" dirty="0">
                <a:latin typeface="メイリオ" panose="020B0604030504040204" pitchFamily="50" charset="-128"/>
                <a:ea typeface="メイリオ" panose="020B0604030504040204" pitchFamily="50" charset="-128"/>
              </a:rPr>
              <a:t>代・</a:t>
            </a:r>
            <a:r>
              <a:rPr lang="en-US" altLang="ja-JP" sz="1600" spc="100" dirty="0">
                <a:latin typeface="メイリオ" panose="020B0604030504040204" pitchFamily="50" charset="-128"/>
                <a:ea typeface="メイリオ" panose="020B0604030504040204" pitchFamily="50" charset="-128"/>
              </a:rPr>
              <a:t>20</a:t>
            </a:r>
            <a:r>
              <a:rPr lang="ja-JP" altLang="en-US" sz="1600" spc="100" dirty="0">
                <a:latin typeface="メイリオ" panose="020B0604030504040204" pitchFamily="50" charset="-128"/>
                <a:ea typeface="メイリオ" panose="020B0604030504040204" pitchFamily="50" charset="-128"/>
              </a:rPr>
              <a:t>代を中心とした「ひきこもり」をめぐる地域保健活動のガイドライン」が策定され、その後、</a:t>
            </a:r>
            <a:r>
              <a:rPr lang="en-US" altLang="ja-JP" sz="1600" b="1" u="sng" spc="100" dirty="0">
                <a:latin typeface="メイリオ" panose="020B0604030504040204" pitchFamily="50" charset="-128"/>
                <a:ea typeface="メイリオ" panose="020B0604030504040204" pitchFamily="50" charset="-128"/>
              </a:rPr>
              <a:t>2010</a:t>
            </a:r>
            <a:r>
              <a:rPr lang="ja-JP" altLang="en-US" sz="1600" b="1" u="sng" spc="100" dirty="0">
                <a:latin typeface="メイリオ" panose="020B0604030504040204" pitchFamily="50" charset="-128"/>
                <a:ea typeface="メイリオ" panose="020B0604030504040204" pitchFamily="50" charset="-128"/>
              </a:rPr>
              <a:t>年</a:t>
            </a:r>
            <a:r>
              <a:rPr lang="en-US" altLang="ja-JP" sz="1600" b="1" u="sng" spc="100" dirty="0">
                <a:latin typeface="メイリオ" panose="020B0604030504040204" pitchFamily="50" charset="-128"/>
                <a:ea typeface="メイリオ" panose="020B0604030504040204" pitchFamily="50" charset="-128"/>
              </a:rPr>
              <a:t>(H22)</a:t>
            </a:r>
            <a:r>
              <a:rPr lang="ja-JP" altLang="en-US" sz="1600" b="1" u="sng" spc="100" dirty="0">
                <a:latin typeface="メイリオ" panose="020B0604030504040204" pitchFamily="50" charset="-128"/>
                <a:ea typeface="メイリオ" panose="020B0604030504040204" pitchFamily="50" charset="-128"/>
              </a:rPr>
              <a:t>に「ひきこもりの評価・支援に関するガイドライン」が策定</a:t>
            </a:r>
            <a:r>
              <a:rPr lang="ja-JP" altLang="en-US" sz="1600" spc="100" dirty="0">
                <a:latin typeface="メイリオ" panose="020B0604030504040204" pitchFamily="50" charset="-128"/>
                <a:ea typeface="メイリオ" panose="020B0604030504040204" pitchFamily="50" charset="-128"/>
              </a:rPr>
              <a:t>。</a:t>
            </a:r>
            <a:endParaRPr lang="en-US" altLang="ja-JP" sz="1600" spc="100" dirty="0">
              <a:latin typeface="メイリオ" panose="020B0604030504040204" pitchFamily="50" charset="-128"/>
              <a:ea typeface="メイリオ" panose="020B0604030504040204" pitchFamily="50" charset="-128"/>
            </a:endParaRPr>
          </a:p>
          <a:p>
            <a:pPr marL="285750" indent="-285750" eaLnBrk="1" hangingPunct="1">
              <a:lnSpc>
                <a:spcPct val="100000"/>
              </a:lnSpc>
              <a:spcBef>
                <a:spcPct val="0"/>
              </a:spcBef>
              <a:defRPr/>
            </a:pPr>
            <a:endParaRPr lang="en-US" altLang="ja-JP" sz="1600" spc="100" dirty="0">
              <a:latin typeface="メイリオ" panose="020B0604030504040204" pitchFamily="50" charset="-128"/>
              <a:ea typeface="メイリオ" panose="020B0604030504040204" pitchFamily="50" charset="-128"/>
            </a:endParaRPr>
          </a:p>
          <a:p>
            <a:pPr marL="285750" indent="-285750" eaLnBrk="1" hangingPunct="1">
              <a:lnSpc>
                <a:spcPct val="100000"/>
              </a:lnSpc>
              <a:spcBef>
                <a:spcPct val="0"/>
              </a:spcBef>
              <a:defRPr/>
            </a:pPr>
            <a:endParaRPr lang="en-US" altLang="ja-JP" sz="1600" spc="100" dirty="0">
              <a:latin typeface="メイリオ" panose="020B0604030504040204" pitchFamily="50" charset="-128"/>
              <a:ea typeface="メイリオ" panose="020B0604030504040204" pitchFamily="50" charset="-128"/>
            </a:endParaRPr>
          </a:p>
          <a:p>
            <a:pPr marL="285750" indent="-285750" eaLnBrk="1" hangingPunct="1">
              <a:lnSpc>
                <a:spcPct val="100000"/>
              </a:lnSpc>
              <a:spcBef>
                <a:spcPct val="0"/>
              </a:spcBef>
              <a:defRPr/>
            </a:pPr>
            <a:endParaRPr lang="en-US" altLang="ja-JP" sz="1600" spc="100" dirty="0">
              <a:latin typeface="メイリオ" panose="020B0604030504040204" pitchFamily="50" charset="-128"/>
              <a:ea typeface="メイリオ" panose="020B0604030504040204" pitchFamily="50" charset="-128"/>
            </a:endParaRPr>
          </a:p>
          <a:p>
            <a:pPr marL="285750" indent="-285750" eaLnBrk="1" hangingPunct="1">
              <a:lnSpc>
                <a:spcPct val="100000"/>
              </a:lnSpc>
              <a:spcBef>
                <a:spcPct val="0"/>
              </a:spcBef>
              <a:defRPr/>
            </a:pPr>
            <a:endParaRPr lang="en-US" altLang="ja-JP" sz="1600" spc="100" dirty="0">
              <a:latin typeface="メイリオ" panose="020B0604030504040204" pitchFamily="50" charset="-128"/>
              <a:ea typeface="メイリオ" panose="020B0604030504040204" pitchFamily="50" charset="-128"/>
            </a:endParaRPr>
          </a:p>
          <a:p>
            <a:pPr marL="285750" indent="-285750" eaLnBrk="1" hangingPunct="1">
              <a:lnSpc>
                <a:spcPct val="100000"/>
              </a:lnSpc>
              <a:spcBef>
                <a:spcPct val="0"/>
              </a:spcBef>
              <a:defRPr/>
            </a:pPr>
            <a:endParaRPr lang="en-US" altLang="ja-JP" sz="1600" spc="100" dirty="0">
              <a:latin typeface="メイリオ" panose="020B0604030504040204" pitchFamily="50" charset="-128"/>
              <a:ea typeface="メイリオ" panose="020B0604030504040204" pitchFamily="50" charset="-128"/>
            </a:endParaRPr>
          </a:p>
          <a:p>
            <a:pPr marL="285750" indent="-285750" eaLnBrk="1" hangingPunct="1">
              <a:lnSpc>
                <a:spcPct val="100000"/>
              </a:lnSpc>
              <a:spcBef>
                <a:spcPct val="0"/>
              </a:spcBef>
              <a:defRPr/>
            </a:pPr>
            <a:r>
              <a:rPr lang="ja-JP" altLang="en-US" sz="1600" spc="100" dirty="0">
                <a:latin typeface="メイリオ" panose="020B0604030504040204" pitchFamily="50" charset="-128"/>
                <a:ea typeface="メイリオ" panose="020B0604030504040204" pitchFamily="50" charset="-128"/>
              </a:rPr>
              <a:t>策定から</a:t>
            </a:r>
            <a:r>
              <a:rPr lang="en-US" altLang="ja-JP" sz="1600" spc="100" dirty="0">
                <a:latin typeface="メイリオ" panose="020B0604030504040204" pitchFamily="50" charset="-128"/>
                <a:ea typeface="メイリオ" panose="020B0604030504040204" pitchFamily="50" charset="-128"/>
              </a:rPr>
              <a:t>10</a:t>
            </a:r>
            <a:r>
              <a:rPr lang="ja-JP" altLang="en-US" sz="1600" spc="100" dirty="0">
                <a:latin typeface="メイリオ" panose="020B0604030504040204" pitchFamily="50" charset="-128"/>
                <a:ea typeface="メイリオ" panose="020B0604030504040204" pitchFamily="50" charset="-128"/>
              </a:rPr>
              <a:t>年以上が経過し、社会構造の変化や、多様な社会参加の方法も増えるなか、評価・診断を基本とした</a:t>
            </a:r>
            <a:r>
              <a:rPr lang="ja-JP" altLang="en-US" sz="1600" b="1" u="sng" spc="100" dirty="0">
                <a:latin typeface="メイリオ" panose="020B0604030504040204" pitchFamily="50" charset="-128"/>
                <a:ea typeface="メイリオ" panose="020B0604030504040204" pitchFamily="50" charset="-128"/>
              </a:rPr>
              <a:t>医療的な支援ガイドラインからの見直しを求める声</a:t>
            </a:r>
            <a:r>
              <a:rPr lang="ja-JP" altLang="en-US" sz="1600" spc="100" dirty="0">
                <a:latin typeface="メイリオ" panose="020B0604030504040204" pitchFamily="50" charset="-128"/>
                <a:ea typeface="メイリオ" panose="020B0604030504040204" pitchFamily="50" charset="-128"/>
              </a:rPr>
              <a:t>が大きくなるとともに、「</a:t>
            </a:r>
            <a:r>
              <a:rPr lang="en-US" altLang="ja-JP" sz="1600" spc="100" dirty="0">
                <a:latin typeface="メイリオ" panose="020B0604030504040204" pitchFamily="50" charset="-128"/>
                <a:ea typeface="メイリオ" panose="020B0604030504040204" pitchFamily="50" charset="-128"/>
              </a:rPr>
              <a:t>8050</a:t>
            </a:r>
            <a:r>
              <a:rPr lang="ja-JP" altLang="en-US" sz="1600" spc="100" dirty="0">
                <a:latin typeface="メイリオ" panose="020B0604030504040204" pitchFamily="50" charset="-128"/>
                <a:ea typeface="メイリオ" panose="020B0604030504040204" pitchFamily="50" charset="-128"/>
              </a:rPr>
              <a:t>世帯」や、「女性のひきこもり」の顕在化など、</a:t>
            </a:r>
            <a:r>
              <a:rPr lang="ja-JP" altLang="en-US" sz="1600" b="1" u="sng" spc="100" dirty="0">
                <a:latin typeface="メイリオ" panose="020B0604030504040204" pitchFamily="50" charset="-128"/>
                <a:ea typeface="メイリオ" panose="020B0604030504040204" pitchFamily="50" charset="-128"/>
              </a:rPr>
              <a:t>本人やその家族が抱える課題が複雑かつ複合化するなかで、その支援にあたっての新たな指針の策定</a:t>
            </a:r>
            <a:r>
              <a:rPr lang="ja-JP" altLang="en-US" sz="1600" spc="100" dirty="0">
                <a:latin typeface="メイリオ" panose="020B0604030504040204" pitchFamily="50" charset="-128"/>
                <a:ea typeface="メイリオ" panose="020B0604030504040204" pitchFamily="50" charset="-128"/>
              </a:rPr>
              <a:t>が求められるようになってきました。</a:t>
            </a:r>
            <a:endParaRPr lang="en-US" altLang="ja-JP" sz="1600" spc="100" dirty="0">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0EDB7B52-BA3E-23F1-8BF8-FDDA39A1DBFD}"/>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b="1" spc="150" dirty="0">
                <a:solidFill>
                  <a:schemeClr val="tx1"/>
                </a:solidFill>
                <a:latin typeface="メイリオ" panose="020B0604030504040204" pitchFamily="50" charset="-128"/>
                <a:ea typeface="メイリオ" panose="020B0604030504040204" pitchFamily="50" charset="-128"/>
              </a:rPr>
              <a:t>２．ひきこもり支援の変遷</a:t>
            </a:r>
          </a:p>
        </p:txBody>
      </p:sp>
      <p:sp>
        <p:nvSpPr>
          <p:cNvPr id="4" name="正方形/長方形 3">
            <a:extLst>
              <a:ext uri="{FF2B5EF4-FFF2-40B4-BE49-F238E27FC236}">
                <a16:creationId xmlns:a16="http://schemas.microsoft.com/office/drawing/2014/main" id="{85DC1829-2501-2FB9-AC2D-FBF0FC81286A}"/>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Ⅰ</a:t>
            </a:r>
            <a:r>
              <a:rPr kumimoji="1" lang="ja-JP" altLang="en-US" sz="1200" b="1" spc="150" dirty="0">
                <a:solidFill>
                  <a:schemeClr val="tx1"/>
                </a:solidFill>
                <a:latin typeface="メイリオ" panose="020B0604030504040204" pitchFamily="50" charset="-128"/>
                <a:ea typeface="メイリオ" panose="020B0604030504040204" pitchFamily="50" charset="-128"/>
              </a:rPr>
              <a:t>．「ひきこもり」について</a:t>
            </a:r>
          </a:p>
        </p:txBody>
      </p:sp>
      <p:sp>
        <p:nvSpPr>
          <p:cNvPr id="5" name="テキスト ボックス 11">
            <a:extLst>
              <a:ext uri="{FF2B5EF4-FFF2-40B4-BE49-F238E27FC236}">
                <a16:creationId xmlns:a16="http://schemas.microsoft.com/office/drawing/2014/main" id="{63A18B9A-C4AA-091D-4AB7-6279F37E3644}"/>
              </a:ext>
            </a:extLst>
          </p:cNvPr>
          <p:cNvSpPr txBox="1">
            <a:spLocks noChangeArrowheads="1"/>
          </p:cNvSpPr>
          <p:nvPr/>
        </p:nvSpPr>
        <p:spPr bwMode="auto">
          <a:xfrm>
            <a:off x="76200" y="6713538"/>
            <a:ext cx="8207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出典：厚生労働省</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ひきこもり支援ハンドブック～寄り添うための羅針盤～ （概要版）</a:t>
            </a:r>
            <a:r>
              <a:rPr lang="en-US" altLang="ja-JP" sz="1000" dirty="0">
                <a:latin typeface="メイリオ" panose="020B0604030504040204" pitchFamily="50" charset="-128"/>
                <a:ea typeface="メイリオ" panose="020B0604030504040204" pitchFamily="50" charset="-128"/>
              </a:rPr>
              <a:t>』,p2</a:t>
            </a:r>
            <a:r>
              <a:rPr lang="ja-JP" altLang="en-US" sz="1000" dirty="0">
                <a:latin typeface="メイリオ" panose="020B0604030504040204" pitchFamily="50" charset="-128"/>
                <a:ea typeface="メイリオ" panose="020B0604030504040204" pitchFamily="50" charset="-128"/>
              </a:rPr>
              <a:t>　をもとに作成</a:t>
            </a:r>
          </a:p>
        </p:txBody>
      </p:sp>
      <p:sp>
        <p:nvSpPr>
          <p:cNvPr id="7" name="テキスト ボックス 6">
            <a:extLst>
              <a:ext uri="{FF2B5EF4-FFF2-40B4-BE49-F238E27FC236}">
                <a16:creationId xmlns:a16="http://schemas.microsoft.com/office/drawing/2014/main" id="{859F2166-E470-04EB-777B-84D6D76F299A}"/>
              </a:ext>
            </a:extLst>
          </p:cNvPr>
          <p:cNvSpPr txBox="1"/>
          <p:nvPr/>
        </p:nvSpPr>
        <p:spPr>
          <a:xfrm>
            <a:off x="757297" y="3412155"/>
            <a:ext cx="8569583" cy="1107996"/>
          </a:xfrm>
          <a:prstGeom prst="rect">
            <a:avLst/>
          </a:prstGeom>
          <a:noFill/>
        </p:spPr>
        <p:txBody>
          <a:bodyPr wrap="square">
            <a:spAutoFit/>
          </a:bodyPr>
          <a:lstStyle/>
          <a:p>
            <a:pPr eaLnBrk="1" fontAlgn="auto" hangingPunct="1">
              <a:spcBef>
                <a:spcPts val="0"/>
              </a:spcBef>
              <a:spcAft>
                <a:spcPts val="0"/>
              </a:spcAft>
              <a:defRPr/>
            </a:pPr>
            <a:r>
              <a:rPr kumimoji="1" lang="en-US" altLang="ja-JP" sz="1100" b="1" spc="100" dirty="0">
                <a:latin typeface="メイリオ" panose="020B0604030504040204" pitchFamily="50" charset="-128"/>
                <a:ea typeface="メイリオ" panose="020B0604030504040204" pitchFamily="50" charset="-128"/>
              </a:rPr>
              <a:t>【</a:t>
            </a:r>
            <a:r>
              <a:rPr kumimoji="1" lang="ja-JP" altLang="en-US" sz="1100" b="1" spc="100" dirty="0">
                <a:latin typeface="メイリオ" panose="020B0604030504040204" pitchFamily="50" charset="-128"/>
                <a:ea typeface="メイリオ" panose="020B0604030504040204" pitchFamily="50" charset="-128"/>
              </a:rPr>
              <a:t>ひきこもりの評価・支援に関するガイドラインにおけるひきこもりの定義</a:t>
            </a:r>
            <a:r>
              <a:rPr kumimoji="1" lang="en-US" altLang="ja-JP" sz="1100" b="1" spc="100" dirty="0">
                <a:latin typeface="メイリオ" panose="020B0604030504040204" pitchFamily="50" charset="-128"/>
                <a:ea typeface="メイリオ" panose="020B0604030504040204" pitchFamily="50" charset="-128"/>
              </a:rPr>
              <a:t>】</a:t>
            </a:r>
          </a:p>
          <a:p>
            <a:pPr eaLnBrk="1" fontAlgn="auto" hangingPunct="1">
              <a:spcBef>
                <a:spcPts val="0"/>
              </a:spcBef>
              <a:spcAft>
                <a:spcPts val="0"/>
              </a:spcAft>
              <a:defRPr/>
            </a:pPr>
            <a:r>
              <a:rPr kumimoji="1" lang="ja-JP" altLang="en-US" sz="1100" spc="100" dirty="0">
                <a:latin typeface="メイリオ" panose="020B0604030504040204" pitchFamily="50" charset="-128"/>
                <a:ea typeface="メイリオ" panose="020B0604030504040204" pitchFamily="50" charset="-128"/>
              </a:rPr>
              <a:t>　様々な要因の結果として社会的参加（義務教育を含む就学，非常勤職を含む就労，家庭外での交遊など）を回避し、原則的には６ヵ月以上にわたって概ね家庭にとどまり続けている状態（他者と交わらない形での外出をしていてもよい）を指す現象概念</a:t>
            </a:r>
            <a:endParaRPr kumimoji="1" lang="en-US" altLang="ja-JP" sz="1100" spc="100" dirty="0">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100" b="1" spc="100" dirty="0">
                <a:latin typeface="メイリオ" panose="020B0604030504040204" pitchFamily="50" charset="-128"/>
                <a:ea typeface="メイリオ" panose="020B0604030504040204" pitchFamily="50" charset="-128"/>
              </a:rPr>
              <a:t>⇒</a:t>
            </a:r>
            <a:r>
              <a:rPr kumimoji="1" lang="ja-JP" altLang="en-US" sz="1100" b="1" u="sng" spc="100" dirty="0">
                <a:latin typeface="メイリオ" panose="020B0604030504040204" pitchFamily="50" charset="-128"/>
                <a:ea typeface="メイリオ" panose="020B0604030504040204" pitchFamily="50" charset="-128"/>
              </a:rPr>
              <a:t>当時の社会状況及び時代背景の影響</a:t>
            </a:r>
            <a:r>
              <a:rPr kumimoji="1" lang="ja-JP" altLang="en-US" sz="1100" spc="100" dirty="0">
                <a:latin typeface="メイリオ" panose="020B0604030504040204" pitchFamily="50" charset="-128"/>
                <a:ea typeface="メイリオ" panose="020B0604030504040204" pitchFamily="50" charset="-128"/>
              </a:rPr>
              <a:t>を受けて、ひきこもりは現象概念であるとともに</a:t>
            </a:r>
            <a:r>
              <a:rPr kumimoji="1" lang="ja-JP" altLang="en-US" sz="1100" b="1" u="sng" spc="100" dirty="0">
                <a:latin typeface="メイリオ" panose="020B0604030504040204" pitchFamily="50" charset="-128"/>
                <a:ea typeface="メイリオ" panose="020B0604030504040204" pitchFamily="50" charset="-128"/>
              </a:rPr>
              <a:t>精神保健・福祉・医療の支援対象で</a:t>
            </a:r>
            <a:endParaRPr kumimoji="1" lang="en-US" altLang="ja-JP" sz="1100" b="1" u="sng" spc="100" dirty="0">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100" spc="100" dirty="0">
                <a:latin typeface="メイリオ" panose="020B0604030504040204" pitchFamily="50" charset="-128"/>
                <a:ea typeface="メイリオ" panose="020B0604030504040204" pitchFamily="50" charset="-128"/>
              </a:rPr>
              <a:t>　</a:t>
            </a:r>
            <a:r>
              <a:rPr kumimoji="1" lang="ja-JP" altLang="en-US" sz="1100" b="1" u="sng" spc="100" dirty="0">
                <a:latin typeface="メイリオ" panose="020B0604030504040204" pitchFamily="50" charset="-128"/>
                <a:ea typeface="メイリオ" panose="020B0604030504040204" pitchFamily="50" charset="-128"/>
              </a:rPr>
              <a:t>あるという理解</a:t>
            </a:r>
            <a:r>
              <a:rPr kumimoji="1" lang="ja-JP" altLang="en-US" sz="1100" spc="100" dirty="0">
                <a:latin typeface="メイリオ" panose="020B0604030504040204" pitchFamily="50" charset="-128"/>
                <a:ea typeface="メイリオ" panose="020B0604030504040204" pitchFamily="50" charset="-128"/>
              </a:rPr>
              <a:t>がされていました。</a:t>
            </a:r>
            <a:endParaRPr kumimoji="1" lang="en-US" altLang="ja-JP" sz="1100" u="sng" spc="100"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A92A7E0B-57B9-5FB8-3EB7-25ABCAE9ED30}"/>
              </a:ext>
            </a:extLst>
          </p:cNvPr>
          <p:cNvSpPr txBox="1"/>
          <p:nvPr/>
        </p:nvSpPr>
        <p:spPr>
          <a:xfrm>
            <a:off x="757297" y="6168672"/>
            <a:ext cx="8391404" cy="523220"/>
          </a:xfrm>
          <a:prstGeom prst="rect">
            <a:avLst/>
          </a:prstGeom>
          <a:solidFill>
            <a:schemeClr val="bg2"/>
          </a:solidFill>
        </p:spPr>
        <p:txBody>
          <a:bodyPr wrap="square">
            <a:spAutoFit/>
          </a:bodyPr>
          <a:lstStyle/>
          <a:p>
            <a:pPr algn="ctr" eaLnBrk="1" fontAlgn="auto" hangingPunct="1">
              <a:spcBef>
                <a:spcPts val="0"/>
              </a:spcBef>
              <a:spcAft>
                <a:spcPts val="0"/>
              </a:spcAft>
              <a:defRPr/>
            </a:pPr>
            <a:r>
              <a:rPr kumimoji="1" lang="ja-JP" altLang="en-US" sz="1400" b="1" spc="100" dirty="0">
                <a:solidFill>
                  <a:srgbClr val="C00000"/>
                </a:solidFill>
                <a:latin typeface="メイリオ" panose="020B0604030504040204" pitchFamily="50" charset="-128"/>
                <a:ea typeface="メイリオ" panose="020B0604030504040204" pitchFamily="50" charset="-128"/>
              </a:rPr>
              <a:t>「ひきこもり支援ハンドブック～寄り添うための羅針盤～」の作成</a:t>
            </a:r>
            <a:endParaRPr kumimoji="1" lang="en-US" altLang="ja-JP" sz="1400" b="1" spc="100" dirty="0">
              <a:solidFill>
                <a:srgbClr val="C00000"/>
              </a:solidFill>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1400" b="1" spc="100" dirty="0">
                <a:latin typeface="メイリオ" panose="020B0604030504040204" pitchFamily="50" charset="-128"/>
                <a:ea typeface="メイリオ" panose="020B0604030504040204" pitchFamily="50" charset="-128"/>
              </a:rPr>
              <a:t>⇒</a:t>
            </a:r>
            <a:r>
              <a:rPr kumimoji="1" lang="ja-JP" altLang="en-US" sz="1400" b="1" u="sng" spc="100" dirty="0">
                <a:latin typeface="メイリオ" panose="020B0604030504040204" pitchFamily="50" charset="-128"/>
                <a:ea typeface="メイリオ" panose="020B0604030504040204" pitchFamily="50" charset="-128"/>
              </a:rPr>
              <a:t>ソーシャルワークの視点を中心とした支援の指針として策定</a:t>
            </a:r>
            <a:endParaRPr kumimoji="1" lang="en-US" altLang="ja-JP" sz="1400" b="1" u="sng" spc="100" dirty="0">
              <a:latin typeface="メイリオ" panose="020B0604030504040204" pitchFamily="50" charset="-128"/>
              <a:ea typeface="メイリオ" panose="020B0604030504040204" pitchFamily="50" charset="-128"/>
            </a:endParaRPr>
          </a:p>
        </p:txBody>
      </p:sp>
      <p:sp>
        <p:nvSpPr>
          <p:cNvPr id="2" name="二等辺三角形 1">
            <a:extLst>
              <a:ext uri="{FF2B5EF4-FFF2-40B4-BE49-F238E27FC236}">
                <a16:creationId xmlns:a16="http://schemas.microsoft.com/office/drawing/2014/main" id="{2CC7A46F-D39A-7C6A-5E45-632DDC3C016B}"/>
              </a:ext>
            </a:extLst>
          </p:cNvPr>
          <p:cNvSpPr/>
          <p:nvPr/>
        </p:nvSpPr>
        <p:spPr>
          <a:xfrm flipV="1">
            <a:off x="4712675" y="5955069"/>
            <a:ext cx="480646" cy="180000"/>
          </a:xfrm>
          <a:prstGeom prst="triangl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8">
            <a:extLst>
              <a:ext uri="{FF2B5EF4-FFF2-40B4-BE49-F238E27FC236}">
                <a16:creationId xmlns:a16="http://schemas.microsoft.com/office/drawing/2014/main" id="{E845C6A3-ACA6-75EC-9CF4-0D104D630598}"/>
              </a:ext>
            </a:extLst>
          </p:cNvPr>
          <p:cNvSpPr txBox="1">
            <a:spLocks noChangeArrowheads="1"/>
          </p:cNvSpPr>
          <p:nvPr/>
        </p:nvSpPr>
        <p:spPr bwMode="auto">
          <a:xfrm>
            <a:off x="315977" y="618410"/>
            <a:ext cx="9099551" cy="523221"/>
          </a:xfrm>
          <a:prstGeom prst="rect">
            <a:avLst/>
          </a:prstGeom>
          <a:noFill/>
          <a:ln>
            <a:noFill/>
          </a:ln>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85750" indent="-285750" eaLnBrk="1" hangingPunct="1">
              <a:lnSpc>
                <a:spcPct val="100000"/>
              </a:lnSpc>
              <a:spcBef>
                <a:spcPct val="0"/>
              </a:spcBef>
              <a:buFont typeface="Wingdings" panose="05000000000000000000" pitchFamily="2" charset="2"/>
              <a:buChar char="l"/>
              <a:defRPr/>
            </a:pPr>
            <a:r>
              <a:rPr lang="ja-JP" altLang="en-US" sz="1400" spc="100" dirty="0">
                <a:latin typeface="メイリオ" panose="020B0604030504040204" pitchFamily="50" charset="-128"/>
                <a:ea typeface="メイリオ" panose="020B0604030504040204" pitchFamily="50" charset="-128"/>
              </a:rPr>
              <a:t>ひきこもり支援は以下のような変遷を遂げており、令和７年１月には、ソーシャルワークの視点を中心とした「ひきこもり支援ハンドブック～寄り添うための羅針盤～」が作成されました。</a:t>
            </a:r>
            <a:endParaRPr lang="en-US" altLang="ja-JP" sz="1400" spc="100" dirty="0">
              <a:latin typeface="メイリオ" panose="020B0604030504040204" pitchFamily="50" charset="-128"/>
              <a:ea typeface="メイリオ" panose="020B0604030504040204" pitchFamily="50" charset="-128"/>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番号プレースホルダー 1">
            <a:extLst>
              <a:ext uri="{FF2B5EF4-FFF2-40B4-BE49-F238E27FC236}">
                <a16:creationId xmlns:a16="http://schemas.microsoft.com/office/drawing/2014/main" id="{1F3E2714-7E26-F7BE-9483-F2EA00333CB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8A028AB5-86F7-4E9A-991F-560C703339A4}" type="slidenum">
              <a:rPr lang="ja-JP" altLang="en-US" sz="1000">
                <a:solidFill>
                  <a:srgbClr val="898989"/>
                </a:solidFill>
              </a:rPr>
              <a:pPr>
                <a:lnSpc>
                  <a:spcPct val="100000"/>
                </a:lnSpc>
                <a:spcBef>
                  <a:spcPct val="0"/>
                </a:spcBef>
                <a:buFontTx/>
                <a:buNone/>
              </a:pPr>
              <a:t>7</a:t>
            </a:fld>
            <a:endParaRPr lang="ja-JP" altLang="en-US" sz="1000">
              <a:solidFill>
                <a:srgbClr val="898989"/>
              </a:solidFill>
            </a:endParaRPr>
          </a:p>
        </p:txBody>
      </p:sp>
      <p:sp>
        <p:nvSpPr>
          <p:cNvPr id="8" name="テキスト ボックス 11">
            <a:extLst>
              <a:ext uri="{FF2B5EF4-FFF2-40B4-BE49-F238E27FC236}">
                <a16:creationId xmlns:a16="http://schemas.microsoft.com/office/drawing/2014/main" id="{129EC945-08F6-178C-5FB8-4D91F41CB65E}"/>
              </a:ext>
            </a:extLst>
          </p:cNvPr>
          <p:cNvSpPr txBox="1">
            <a:spLocks noChangeArrowheads="1"/>
          </p:cNvSpPr>
          <p:nvPr/>
        </p:nvSpPr>
        <p:spPr bwMode="auto">
          <a:xfrm>
            <a:off x="76200" y="6713538"/>
            <a:ext cx="8207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出典：厚生労働省</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ひきこもり支援ハンドブック～寄り添うための羅針盤～ （概要版）</a:t>
            </a:r>
            <a:r>
              <a:rPr lang="en-US" altLang="ja-JP" sz="1000" dirty="0">
                <a:latin typeface="メイリオ" panose="020B0604030504040204" pitchFamily="50" charset="-128"/>
                <a:ea typeface="メイリオ" panose="020B0604030504040204" pitchFamily="50" charset="-128"/>
              </a:rPr>
              <a:t>』,p3</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p4</a:t>
            </a:r>
            <a:endParaRPr lang="ja-JP" altLang="en-US" sz="1000" dirty="0">
              <a:latin typeface="メイリオ" panose="020B0604030504040204" pitchFamily="50" charset="-128"/>
              <a:ea typeface="メイリオ" panose="020B0604030504040204" pitchFamily="50" charset="-128"/>
            </a:endParaRPr>
          </a:p>
        </p:txBody>
      </p:sp>
      <p:sp>
        <p:nvSpPr>
          <p:cNvPr id="12" name="テキスト ボックス 8">
            <a:extLst>
              <a:ext uri="{FF2B5EF4-FFF2-40B4-BE49-F238E27FC236}">
                <a16:creationId xmlns:a16="http://schemas.microsoft.com/office/drawing/2014/main" id="{039CBA76-CAEC-8D29-B776-4F6F4409FF28}"/>
              </a:ext>
            </a:extLst>
          </p:cNvPr>
          <p:cNvSpPr txBox="1">
            <a:spLocks noChangeArrowheads="1"/>
          </p:cNvSpPr>
          <p:nvPr/>
        </p:nvSpPr>
        <p:spPr bwMode="auto">
          <a:xfrm>
            <a:off x="427038" y="792163"/>
            <a:ext cx="9051925" cy="1253613"/>
          </a:xfrm>
          <a:prstGeom prst="rect">
            <a:avLst/>
          </a:prstGeom>
          <a:noFill/>
          <a:ln>
            <a:noFill/>
          </a:ln>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85750" indent="-285750" eaLnBrk="1" hangingPunct="1">
              <a:lnSpc>
                <a:spcPct val="100000"/>
              </a:lnSpc>
              <a:spcBef>
                <a:spcPct val="0"/>
              </a:spcBef>
              <a:buFont typeface="Wingdings" panose="05000000000000000000" pitchFamily="2" charset="2"/>
              <a:buChar char="l"/>
              <a:defRPr/>
            </a:pPr>
            <a:r>
              <a:rPr kumimoji="0" lang="ja-JP" altLang="en-US" sz="1600" spc="100" dirty="0">
                <a:latin typeface="メイリオ" panose="020B0604030504040204" pitchFamily="50" charset="-128"/>
                <a:ea typeface="メイリオ" panose="020B0604030504040204" pitchFamily="50" charset="-128"/>
              </a:rPr>
              <a:t> ひきこもり支援における対象者とは、</a:t>
            </a:r>
            <a:r>
              <a:rPr kumimoji="0" lang="ja-JP" altLang="en-US" sz="1600" b="1" spc="100" dirty="0">
                <a:latin typeface="メイリオ" panose="020B0604030504040204" pitchFamily="50" charset="-128"/>
                <a:ea typeface="メイリオ" panose="020B0604030504040204" pitchFamily="50" charset="-128"/>
              </a:rPr>
              <a:t>社会的に孤立し、孤独を感じている状態にある人や、様々な生きづらさを抱えている状態の人</a:t>
            </a:r>
            <a:r>
              <a:rPr kumimoji="0" lang="ja-JP" altLang="en-US" sz="1600" spc="100" dirty="0">
                <a:latin typeface="メイリオ" panose="020B0604030504040204" pitchFamily="50" charset="-128"/>
                <a:ea typeface="メイリオ" panose="020B0604030504040204" pitchFamily="50" charset="-128"/>
              </a:rPr>
              <a:t>となります。それぞれ一人ひとりの状況は違いますが、具体的には下に記載した状態にある本人やその家族（世帯）です。その状態にある期間は問いません。</a:t>
            </a:r>
          </a:p>
        </p:txBody>
      </p:sp>
      <p:sp>
        <p:nvSpPr>
          <p:cNvPr id="3" name="正方形/長方形 2">
            <a:extLst>
              <a:ext uri="{FF2B5EF4-FFF2-40B4-BE49-F238E27FC236}">
                <a16:creationId xmlns:a16="http://schemas.microsoft.com/office/drawing/2014/main" id="{F2019A77-DB97-1EEF-480C-A63AD9DB6EE9}"/>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b="1" spc="150" dirty="0">
                <a:solidFill>
                  <a:schemeClr val="tx1"/>
                </a:solidFill>
                <a:latin typeface="メイリオ" panose="020B0604030504040204" pitchFamily="50" charset="-128"/>
                <a:ea typeface="メイリオ" panose="020B0604030504040204" pitchFamily="50" charset="-128"/>
              </a:rPr>
              <a:t>３．ひきこもり支援対象者の考え方</a:t>
            </a:r>
          </a:p>
        </p:txBody>
      </p:sp>
      <p:sp>
        <p:nvSpPr>
          <p:cNvPr id="4" name="正方形/長方形 3">
            <a:extLst>
              <a:ext uri="{FF2B5EF4-FFF2-40B4-BE49-F238E27FC236}">
                <a16:creationId xmlns:a16="http://schemas.microsoft.com/office/drawing/2014/main" id="{F15D0F56-B789-E166-9989-C63F286DF10E}"/>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1200" b="1" spc="150" dirty="0">
                <a:solidFill>
                  <a:schemeClr val="tx1"/>
                </a:solidFill>
                <a:latin typeface="メイリオ" panose="020B0604030504040204" pitchFamily="50" charset="-128"/>
                <a:ea typeface="メイリオ" panose="020B0604030504040204" pitchFamily="50" charset="-128"/>
              </a:rPr>
              <a:t>１．「ひきこもり」について</a:t>
            </a:r>
          </a:p>
        </p:txBody>
      </p:sp>
      <p:sp>
        <p:nvSpPr>
          <p:cNvPr id="7" name="テキスト ボックス 6">
            <a:extLst>
              <a:ext uri="{FF2B5EF4-FFF2-40B4-BE49-F238E27FC236}">
                <a16:creationId xmlns:a16="http://schemas.microsoft.com/office/drawing/2014/main" id="{982BD817-882A-AB88-5784-555F6E64C583}"/>
              </a:ext>
            </a:extLst>
          </p:cNvPr>
          <p:cNvSpPr txBox="1"/>
          <p:nvPr/>
        </p:nvSpPr>
        <p:spPr>
          <a:xfrm>
            <a:off x="619932" y="2021717"/>
            <a:ext cx="8906656" cy="1404000"/>
          </a:xfrm>
          <a:prstGeom prst="roundRect">
            <a:avLst>
              <a:gd name="adj" fmla="val 5755"/>
            </a:avLst>
          </a:prstGeom>
          <a:solidFill>
            <a:schemeClr val="accent2">
              <a:lumMod val="20000"/>
              <a:lumOff val="80000"/>
            </a:schemeClr>
          </a:solidFill>
        </p:spPr>
        <p:txBody>
          <a:bodyPr wrap="square" anchor="ctr">
            <a:noAutofit/>
          </a:bodyPr>
          <a:lstStyle/>
          <a:p>
            <a:pPr marL="360000" indent="-360000" eaLnBrk="1" hangingPunct="1">
              <a:spcBef>
                <a:spcPts val="600"/>
              </a:spcBef>
              <a:defRPr/>
            </a:pPr>
            <a:r>
              <a:rPr kumimoji="0" lang="ja-JP" altLang="en-US" sz="1600" b="1" spc="100" dirty="0">
                <a:latin typeface="メイリオ" panose="020B0604030504040204" pitchFamily="50" charset="-128"/>
                <a:ea typeface="メイリオ" panose="020B0604030504040204" pitchFamily="50" charset="-128"/>
              </a:rPr>
              <a:t>★何らかの生きづらさを抱え生活上の困難を感じている状態にある</a:t>
            </a:r>
            <a:endParaRPr kumimoji="0" lang="en-US" altLang="ja-JP" sz="1600" b="1" spc="100" dirty="0">
              <a:latin typeface="メイリオ" panose="020B0604030504040204" pitchFamily="50" charset="-128"/>
              <a:ea typeface="メイリオ" panose="020B0604030504040204" pitchFamily="50" charset="-128"/>
            </a:endParaRPr>
          </a:p>
          <a:p>
            <a:pPr marL="468000" indent="-216000" eaLnBrk="1" hangingPunct="1">
              <a:spcBef>
                <a:spcPts val="600"/>
              </a:spcBef>
              <a:defRPr/>
            </a:pPr>
            <a:r>
              <a:rPr kumimoji="0" lang="ja-JP" altLang="en-US" sz="1400" spc="100" dirty="0">
                <a:latin typeface="メイリオ" panose="020B0604030504040204" pitchFamily="50" charset="-128"/>
                <a:ea typeface="メイリオ" panose="020B0604030504040204" pitchFamily="50" charset="-128"/>
              </a:rPr>
              <a:t>→生きづらさとは、その人自身が感じている固有のものであり、他者がその生きづらさの有無やその大小を判断することはできません。また、生きづらさを感じている期間（時間）によって、支援の必要性が変わるものではありません。生活上の困難についても、家庭内のみで困難を感じている場合や、社会生活上で困難を感じている場合もあります。</a:t>
            </a:r>
          </a:p>
        </p:txBody>
      </p:sp>
      <p:sp>
        <p:nvSpPr>
          <p:cNvPr id="9" name="テキスト ボックス 8">
            <a:extLst>
              <a:ext uri="{FF2B5EF4-FFF2-40B4-BE49-F238E27FC236}">
                <a16:creationId xmlns:a16="http://schemas.microsoft.com/office/drawing/2014/main" id="{F382AF85-815A-859A-1FB7-29ED21433C7D}"/>
              </a:ext>
            </a:extLst>
          </p:cNvPr>
          <p:cNvSpPr txBox="1"/>
          <p:nvPr/>
        </p:nvSpPr>
        <p:spPr>
          <a:xfrm>
            <a:off x="619932" y="3578125"/>
            <a:ext cx="8906656" cy="1368000"/>
          </a:xfrm>
          <a:prstGeom prst="roundRect">
            <a:avLst>
              <a:gd name="adj" fmla="val 5755"/>
            </a:avLst>
          </a:prstGeom>
          <a:solidFill>
            <a:schemeClr val="accent2">
              <a:lumMod val="20000"/>
              <a:lumOff val="80000"/>
            </a:schemeClr>
          </a:solidFill>
        </p:spPr>
        <p:txBody>
          <a:bodyPr wrap="square" anchor="ctr">
            <a:noAutofit/>
          </a:bodyPr>
          <a:lstStyle/>
          <a:p>
            <a:pPr eaLnBrk="1" hangingPunct="1">
              <a:lnSpc>
                <a:spcPct val="100000"/>
              </a:lnSpc>
              <a:spcBef>
                <a:spcPct val="0"/>
              </a:spcBef>
              <a:buNone/>
              <a:defRPr/>
            </a:pPr>
            <a:r>
              <a:rPr kumimoji="0" lang="ja-JP" altLang="en-US" sz="1600" b="1" spc="100" dirty="0">
                <a:latin typeface="メイリオ" panose="020B0604030504040204" pitchFamily="50" charset="-128"/>
                <a:ea typeface="メイリオ" panose="020B0604030504040204" pitchFamily="50" charset="-128"/>
              </a:rPr>
              <a:t>★家族を含む他者との交流が限定的（希薄）な状態にある</a:t>
            </a:r>
          </a:p>
          <a:p>
            <a:pPr marL="468000" indent="-216000" eaLnBrk="1" hangingPunct="1">
              <a:spcBef>
                <a:spcPts val="600"/>
              </a:spcBef>
              <a:defRPr/>
            </a:pPr>
            <a:r>
              <a:rPr kumimoji="0" lang="ja-JP" altLang="en-US" sz="1400" spc="100" dirty="0">
                <a:latin typeface="メイリオ" panose="020B0604030504040204" pitchFamily="50" charset="-128"/>
                <a:ea typeface="メイリオ" panose="020B0604030504040204" pitchFamily="50" charset="-128"/>
              </a:rPr>
              <a:t>→家族を含む他者との交流も、現在は交流方法が多様になっており、インターネット上のみで交流している場合や、自身の趣味や興味のある活動には参加している、といった場合もあり、限定的（希薄）な交流であっても、その状況は多様です。交流の範囲や内容、その目的や意味は、支援者が判断できるものではなく、それぞれ異なることも留意が必要です。</a:t>
            </a:r>
          </a:p>
        </p:txBody>
      </p:sp>
      <p:sp>
        <p:nvSpPr>
          <p:cNvPr id="14" name="テキスト ボックス 13">
            <a:extLst>
              <a:ext uri="{FF2B5EF4-FFF2-40B4-BE49-F238E27FC236}">
                <a16:creationId xmlns:a16="http://schemas.microsoft.com/office/drawing/2014/main" id="{8C77EA87-2E9B-2C7B-DDF4-4F08737C901C}"/>
              </a:ext>
            </a:extLst>
          </p:cNvPr>
          <p:cNvSpPr txBox="1"/>
          <p:nvPr/>
        </p:nvSpPr>
        <p:spPr>
          <a:xfrm>
            <a:off x="619932" y="5098534"/>
            <a:ext cx="8906656" cy="1368000"/>
          </a:xfrm>
          <a:prstGeom prst="roundRect">
            <a:avLst>
              <a:gd name="adj" fmla="val 5755"/>
            </a:avLst>
          </a:prstGeom>
          <a:solidFill>
            <a:schemeClr val="accent2">
              <a:lumMod val="20000"/>
              <a:lumOff val="80000"/>
            </a:schemeClr>
          </a:solidFill>
        </p:spPr>
        <p:txBody>
          <a:bodyPr wrap="square" anchor="ctr">
            <a:noAutofit/>
          </a:bodyPr>
          <a:lstStyle/>
          <a:p>
            <a:pPr eaLnBrk="1" hangingPunct="1">
              <a:lnSpc>
                <a:spcPct val="100000"/>
              </a:lnSpc>
              <a:spcBef>
                <a:spcPct val="0"/>
              </a:spcBef>
              <a:buNone/>
              <a:defRPr/>
            </a:pPr>
            <a:r>
              <a:rPr lang="ja-JP" altLang="en-US" sz="1600" b="1" spc="100" dirty="0">
                <a:latin typeface="メイリオ" panose="020B0604030504040204" pitchFamily="50" charset="-128"/>
                <a:ea typeface="メイリオ" panose="020B0604030504040204" pitchFamily="50" charset="-128"/>
              </a:rPr>
              <a:t>★支援を必要とする状態にある</a:t>
            </a:r>
            <a:endParaRPr kumimoji="0" lang="ja-JP" altLang="en-US" sz="1600" b="1" spc="100" dirty="0">
              <a:latin typeface="メイリオ" panose="020B0604030504040204" pitchFamily="50" charset="-128"/>
              <a:ea typeface="メイリオ" panose="020B0604030504040204" pitchFamily="50" charset="-128"/>
            </a:endParaRPr>
          </a:p>
          <a:p>
            <a:pPr marL="468000" indent="-216000" eaLnBrk="1" hangingPunct="1">
              <a:spcBef>
                <a:spcPts val="600"/>
              </a:spcBef>
              <a:defRPr/>
            </a:pPr>
            <a:r>
              <a:rPr kumimoji="0" lang="ja-JP" altLang="en-US" sz="1400" spc="100" dirty="0">
                <a:latin typeface="メイリオ" panose="020B0604030504040204" pitchFamily="50" charset="-128"/>
                <a:ea typeface="メイリオ" panose="020B0604030504040204" pitchFamily="50" charset="-128"/>
              </a:rPr>
              <a:t>→</a:t>
            </a:r>
            <a:r>
              <a:rPr lang="ja-JP" altLang="en-US" sz="1400" spc="100" dirty="0">
                <a:latin typeface="メイリオ" panose="020B0604030504040204" pitchFamily="50" charset="-128"/>
                <a:ea typeface="メイリオ" panose="020B0604030504040204" pitchFamily="50" charset="-128"/>
              </a:rPr>
              <a:t>支援を必要とする状態とは、ひきこもり状態の本人やその家族が支援を求めている場合だけではなく、自ら支援を求める声を発することが出来ない場合も多々あることから、支援者は声に出せない潜在的なニーズを、地域や関係機関と連携し、ひきこもり状態の本人やその家族との対話を通じて確認していくことが重要です。</a:t>
            </a:r>
            <a:endParaRPr kumimoji="0" lang="ja-JP" altLang="en-US" sz="1400" spc="100" dirty="0">
              <a:latin typeface="メイリオ" panose="020B0604030504040204" pitchFamily="50" charset="-128"/>
              <a:ea typeface="メイリオ" panose="020B0604030504040204" pitchFamily="50" charset="-128"/>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番号プレースホルダー 2">
            <a:extLst>
              <a:ext uri="{FF2B5EF4-FFF2-40B4-BE49-F238E27FC236}">
                <a16:creationId xmlns:a16="http://schemas.microsoft.com/office/drawing/2014/main" id="{84C6766D-4F45-1D84-3D21-5A3014C9F303}"/>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113F7998-7F47-440A-A8FF-938E5AEE5671}" type="slidenum">
              <a:rPr lang="ja-JP" altLang="en-US" sz="1000">
                <a:solidFill>
                  <a:srgbClr val="898989"/>
                </a:solidFill>
              </a:rPr>
              <a:pPr>
                <a:lnSpc>
                  <a:spcPct val="100000"/>
                </a:lnSpc>
                <a:spcBef>
                  <a:spcPct val="0"/>
                </a:spcBef>
                <a:buFontTx/>
                <a:buNone/>
              </a:pPr>
              <a:t>8</a:t>
            </a:fld>
            <a:endParaRPr lang="ja-JP" altLang="en-US" sz="1000">
              <a:solidFill>
                <a:srgbClr val="898989"/>
              </a:solidFill>
            </a:endParaRPr>
          </a:p>
        </p:txBody>
      </p:sp>
      <p:sp>
        <p:nvSpPr>
          <p:cNvPr id="7" name="正方形/長方形 6">
            <a:extLst>
              <a:ext uri="{FF2B5EF4-FFF2-40B4-BE49-F238E27FC236}">
                <a16:creationId xmlns:a16="http://schemas.microsoft.com/office/drawing/2014/main" id="{DE4F4541-B860-E32F-DB4F-234546BB4C3B}"/>
              </a:ext>
            </a:extLst>
          </p:cNvPr>
          <p:cNvSpPr/>
          <p:nvPr/>
        </p:nvSpPr>
        <p:spPr>
          <a:xfrm>
            <a:off x="723900" y="2501900"/>
            <a:ext cx="8458200" cy="2638425"/>
          </a:xfrm>
          <a:prstGeom prst="rect">
            <a:avLst/>
          </a:prstGeom>
          <a:ln w="76200">
            <a:noFill/>
            <a:prstDash val="sysDot"/>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r>
              <a:rPr kumimoji="1" lang="ja-JP" altLang="en-US" sz="4000" b="1" dirty="0">
                <a:solidFill>
                  <a:schemeClr val="tx1"/>
                </a:solidFill>
                <a:latin typeface="メイリオ" panose="020B0604030504040204" pitchFamily="50" charset="-128"/>
                <a:ea typeface="メイリオ" panose="020B0604030504040204" pitchFamily="50" charset="-128"/>
              </a:rPr>
              <a:t>ひきこもり状態にある方への支援で難しさを感じる場面は？</a:t>
            </a:r>
            <a:endParaRPr lang="en-US" altLang="ja-JP" sz="4000" b="1" spc="100" dirty="0">
              <a:solidFill>
                <a:schemeClr val="tx1"/>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6D528C4B-EA23-06B7-AF63-9D637B698423}"/>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ワーク</a:t>
            </a:r>
          </a:p>
        </p:txBody>
      </p:sp>
      <p:sp>
        <p:nvSpPr>
          <p:cNvPr id="11" name="四角形: 角を丸くする 10">
            <a:extLst>
              <a:ext uri="{FF2B5EF4-FFF2-40B4-BE49-F238E27FC236}">
                <a16:creationId xmlns:a16="http://schemas.microsoft.com/office/drawing/2014/main" id="{ED9A7AAF-5DBF-D8DC-7CA3-A920EEC5C4FF}"/>
              </a:ext>
            </a:extLst>
          </p:cNvPr>
          <p:cNvSpPr/>
          <p:nvPr/>
        </p:nvSpPr>
        <p:spPr>
          <a:xfrm>
            <a:off x="723900" y="1501775"/>
            <a:ext cx="8458200" cy="4540250"/>
          </a:xfrm>
          <a:prstGeom prst="roundRect">
            <a:avLst>
              <a:gd name="adj" fmla="val 7420"/>
            </a:avLst>
          </a:prstGeom>
          <a:noFill/>
          <a:ln w="76200">
            <a:solidFill>
              <a:schemeClr val="accent2">
                <a:lumMod val="60000"/>
                <a:lumOff val="40000"/>
              </a:schemeClr>
            </a:solidFill>
            <a:prstDash val="sysDot"/>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endParaRPr kumimoji="1" lang="en-US" altLang="ja-JP" sz="3600" b="1" spc="100" dirty="0">
              <a:solidFill>
                <a:schemeClr val="tx1"/>
              </a:solidFill>
              <a:latin typeface="メイリオ" panose="020B0604030504040204" pitchFamily="50" charset="-128"/>
              <a:ea typeface="メイリオ" panose="020B0604030504040204" pitchFamily="50" charset="-128"/>
            </a:endParaRPr>
          </a:p>
        </p:txBody>
      </p:sp>
    </p:spTree>
  </p:cSld>
  <p:clrMapOvr>
    <a:masterClrMapping/>
  </p:clrMapOvr>
  <p:transition spd="slow"/>
</p:sld>
</file>

<file path=ppt/theme/theme1.xml><?xml version="1.0" encoding="utf-8"?>
<a:theme xmlns:a="http://schemas.openxmlformats.org/drawingml/2006/main" name="R6生保CW研修">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6生保CW研修" id="{EDFB9417-992C-430B-94EC-177AFFBCFF22}" vid="{D114EBDD-CD2B-4119-B43D-76A52D785B95}"/>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R6生保CW研修</Template>
  <TotalTime>2910</TotalTime>
  <Words>8326</Words>
  <Application>Microsoft Office PowerPoint</Application>
  <PresentationFormat>A4 210 x 297 mm</PresentationFormat>
  <Paragraphs>688</Paragraphs>
  <Slides>51</Slides>
  <Notes>49</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51</vt:i4>
      </vt:variant>
    </vt:vector>
  </HeadingPairs>
  <TitlesOfParts>
    <vt:vector size="59" baseType="lpstr">
      <vt:lpstr>Meiryo UI</vt:lpstr>
      <vt:lpstr>メイリオ</vt:lpstr>
      <vt:lpstr>游ゴシック</vt:lpstr>
      <vt:lpstr>Arial</vt:lpstr>
      <vt:lpstr>Calibri</vt:lpstr>
      <vt:lpstr>Calibri Light</vt:lpstr>
      <vt:lpstr>Wingdings</vt:lpstr>
      <vt:lpstr>R6生保CW研修</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No.4-3_ひきこもり状態にある方への支援</dc:title>
  <dc:creator/>
  <cp:lastModifiedBy>*</cp:lastModifiedBy>
  <cp:revision>100</cp:revision>
  <dcterms:modified xsi:type="dcterms:W3CDTF">2025-04-11T12:35:34Z</dcterms:modified>
</cp:coreProperties>
</file>