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711" r:id="rId1"/>
  </p:sldMasterIdLst>
  <p:notesMasterIdLst>
    <p:notesMasterId r:id="rId52"/>
  </p:notesMasterIdLst>
  <p:sldIdLst>
    <p:sldId id="1529" r:id="rId2"/>
    <p:sldId id="317" r:id="rId3"/>
    <p:sldId id="303" r:id="rId4"/>
    <p:sldId id="1512" r:id="rId5"/>
    <p:sldId id="1466" r:id="rId6"/>
    <p:sldId id="339" r:id="rId7"/>
    <p:sldId id="1558" r:id="rId8"/>
    <p:sldId id="1559" r:id="rId9"/>
    <p:sldId id="1546" r:id="rId10"/>
    <p:sldId id="1557" r:id="rId11"/>
    <p:sldId id="1514" r:id="rId12"/>
    <p:sldId id="1541" r:id="rId13"/>
    <p:sldId id="1534" r:id="rId14"/>
    <p:sldId id="1518" r:id="rId15"/>
    <p:sldId id="1516" r:id="rId16"/>
    <p:sldId id="1548" r:id="rId17"/>
    <p:sldId id="1526" r:id="rId18"/>
    <p:sldId id="1543" r:id="rId19"/>
    <p:sldId id="1519" r:id="rId20"/>
    <p:sldId id="1539" r:id="rId21"/>
    <p:sldId id="1551" r:id="rId22"/>
    <p:sldId id="1556" r:id="rId23"/>
    <p:sldId id="1553" r:id="rId24"/>
    <p:sldId id="1554" r:id="rId25"/>
    <p:sldId id="1560" r:id="rId26"/>
    <p:sldId id="1522" r:id="rId27"/>
    <p:sldId id="2147472230" r:id="rId28"/>
    <p:sldId id="1535" r:id="rId29"/>
    <p:sldId id="1542" r:id="rId30"/>
    <p:sldId id="1530" r:id="rId31"/>
    <p:sldId id="366" r:id="rId32"/>
    <p:sldId id="2147472231" r:id="rId33"/>
    <p:sldId id="1531" r:id="rId34"/>
    <p:sldId id="1525" r:id="rId35"/>
    <p:sldId id="1544" r:id="rId36"/>
    <p:sldId id="1545" r:id="rId37"/>
    <p:sldId id="1550" r:id="rId38"/>
    <p:sldId id="2147472232" r:id="rId39"/>
    <p:sldId id="1547" r:id="rId40"/>
    <p:sldId id="1538" r:id="rId41"/>
    <p:sldId id="2147472233" r:id="rId42"/>
    <p:sldId id="380" r:id="rId43"/>
    <p:sldId id="352" r:id="rId44"/>
    <p:sldId id="1524" r:id="rId45"/>
    <p:sldId id="2147472234" r:id="rId46"/>
    <p:sldId id="2147472235" r:id="rId47"/>
    <p:sldId id="2147472236" r:id="rId48"/>
    <p:sldId id="2147472229" r:id="rId49"/>
    <p:sldId id="316" r:id="rId50"/>
    <p:sldId id="315" r:id="rId51"/>
  </p:sldIdLst>
  <p:sldSz cx="9906000" cy="6858000" type="A4"/>
  <p:notesSz cx="6807200" cy="9939338"/>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55C7B6-8351-4D34-FA06-94029B896C87}" name="大悟 細谷" initials="大細" userId="d1df2df22e413edf"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EC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712658-10F8-43ED-8660-BF864081E25F}" v="86" dt="2025-03-02T06:41:41.507"/>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375" autoAdjust="0"/>
    <p:restoredTop sz="96242" autoAdjust="0"/>
  </p:normalViewPr>
  <p:slideViewPr>
    <p:cSldViewPr snapToGrid="0">
      <p:cViewPr varScale="1">
        <p:scale>
          <a:sx n="69" d="100"/>
          <a:sy n="69" d="100"/>
        </p:scale>
        <p:origin x="38" y="27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8" Type="http://schemas.microsoft.com/office/2018/10/relationships/authors" Target="author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5/10/relationships/revisionInfo" Target="revisionInfo.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3AE3A7B7-494E-AE97-3854-9839460C87A0}"/>
              </a:ext>
            </a:extLst>
          </p:cNvPr>
          <p:cNvSpPr>
            <a:spLocks noGrp="1"/>
          </p:cNvSpPr>
          <p:nvPr>
            <p:ph type="hdr" sz="quarter"/>
          </p:nvPr>
        </p:nvSpPr>
        <p:spPr>
          <a:xfrm>
            <a:off x="1" y="0"/>
            <a:ext cx="2950375" cy="498966"/>
          </a:xfrm>
          <a:prstGeom prst="rect">
            <a:avLst/>
          </a:prstGeom>
        </p:spPr>
        <p:txBody>
          <a:bodyPr vert="horz" lIns="92221" tIns="46111" rIns="92221" bIns="46111" rtlCol="0"/>
          <a:lstStyle>
            <a:lvl1pPr algn="l" eaLnBrk="1" fontAlgn="auto" hangingPunct="1">
              <a:spcBef>
                <a:spcPts val="0"/>
              </a:spcBef>
              <a:spcAft>
                <a:spcPts val="0"/>
              </a:spcAft>
              <a:defRPr kumimoji="1" sz="1200">
                <a:latin typeface="+mn-lt"/>
              </a:defRPr>
            </a:lvl1pPr>
          </a:lstStyle>
          <a:p>
            <a:pPr>
              <a:defRPr/>
            </a:pPr>
            <a:endParaRPr lang="ja-JP" altLang="en-US"/>
          </a:p>
        </p:txBody>
      </p:sp>
      <p:sp>
        <p:nvSpPr>
          <p:cNvPr id="3" name="日付プレースホルダー 2">
            <a:extLst>
              <a:ext uri="{FF2B5EF4-FFF2-40B4-BE49-F238E27FC236}">
                <a16:creationId xmlns:a16="http://schemas.microsoft.com/office/drawing/2014/main" id="{2226A6B4-488F-B602-817A-0FB3A8747F1B}"/>
              </a:ext>
            </a:extLst>
          </p:cNvPr>
          <p:cNvSpPr>
            <a:spLocks noGrp="1"/>
          </p:cNvSpPr>
          <p:nvPr>
            <p:ph type="dt" idx="1"/>
          </p:nvPr>
        </p:nvSpPr>
        <p:spPr>
          <a:xfrm>
            <a:off x="3855221" y="0"/>
            <a:ext cx="2950374" cy="498966"/>
          </a:xfrm>
          <a:prstGeom prst="rect">
            <a:avLst/>
          </a:prstGeom>
        </p:spPr>
        <p:txBody>
          <a:bodyPr vert="horz" lIns="92221" tIns="46111" rIns="92221" bIns="46111" rtlCol="0"/>
          <a:lstStyle>
            <a:lvl1pPr algn="r" eaLnBrk="1" fontAlgn="auto" hangingPunct="1">
              <a:spcBef>
                <a:spcPts val="0"/>
              </a:spcBef>
              <a:spcAft>
                <a:spcPts val="0"/>
              </a:spcAft>
              <a:defRPr kumimoji="1" sz="1200">
                <a:latin typeface="+mn-lt"/>
              </a:defRPr>
            </a:lvl1pPr>
          </a:lstStyle>
          <a:p>
            <a:pPr>
              <a:defRPr/>
            </a:pPr>
            <a:fld id="{6D2FF354-8113-4848-8E55-F154B4B7A862}" type="datetimeFigureOut">
              <a:rPr lang="ja-JP" altLang="en-US"/>
              <a:pPr>
                <a:defRPr/>
              </a:pPr>
              <a:t>2025/4/11</a:t>
            </a:fld>
            <a:endParaRPr lang="ja-JP" altLang="en-US"/>
          </a:p>
        </p:txBody>
      </p:sp>
      <p:sp>
        <p:nvSpPr>
          <p:cNvPr id="4" name="スライド イメージ プレースホルダー 3">
            <a:extLst>
              <a:ext uri="{FF2B5EF4-FFF2-40B4-BE49-F238E27FC236}">
                <a16:creationId xmlns:a16="http://schemas.microsoft.com/office/drawing/2014/main" id="{3C53AAA6-81DC-F66F-A5FE-2E39A19183FC}"/>
              </a:ext>
            </a:extLst>
          </p:cNvPr>
          <p:cNvSpPr>
            <a:spLocks noGrp="1" noRot="1" noChangeAspect="1"/>
          </p:cNvSpPr>
          <p:nvPr>
            <p:ph type="sldImg" idx="2"/>
          </p:nvPr>
        </p:nvSpPr>
        <p:spPr>
          <a:xfrm>
            <a:off x="982663" y="1243013"/>
            <a:ext cx="4841875" cy="3352800"/>
          </a:xfrm>
          <a:prstGeom prst="rect">
            <a:avLst/>
          </a:prstGeom>
          <a:noFill/>
          <a:ln w="12700">
            <a:solidFill>
              <a:prstClr val="black"/>
            </a:solidFill>
          </a:ln>
        </p:spPr>
        <p:txBody>
          <a:bodyPr vert="horz" lIns="92221" tIns="46111" rIns="92221" bIns="46111" rtlCol="0" anchor="ctr"/>
          <a:lstStyle/>
          <a:p>
            <a:pPr lvl="0"/>
            <a:endParaRPr lang="ja-JP" altLang="en-US" noProof="0"/>
          </a:p>
        </p:txBody>
      </p:sp>
      <p:sp>
        <p:nvSpPr>
          <p:cNvPr id="5" name="ノート プレースホルダー 4">
            <a:extLst>
              <a:ext uri="{FF2B5EF4-FFF2-40B4-BE49-F238E27FC236}">
                <a16:creationId xmlns:a16="http://schemas.microsoft.com/office/drawing/2014/main" id="{3924FA9A-D1F5-4F82-B4AE-AFF37A837B3E}"/>
              </a:ext>
            </a:extLst>
          </p:cNvPr>
          <p:cNvSpPr>
            <a:spLocks noGrp="1"/>
          </p:cNvSpPr>
          <p:nvPr>
            <p:ph type="body" sz="quarter" idx="3"/>
          </p:nvPr>
        </p:nvSpPr>
        <p:spPr>
          <a:xfrm>
            <a:off x="680239" y="4783357"/>
            <a:ext cx="5446723" cy="3913364"/>
          </a:xfrm>
          <a:prstGeom prst="rect">
            <a:avLst/>
          </a:prstGeom>
        </p:spPr>
        <p:txBody>
          <a:bodyPr vert="horz" lIns="92221" tIns="46111" rIns="92221" bIns="46111" rtlCol="0"/>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a:extLst>
              <a:ext uri="{FF2B5EF4-FFF2-40B4-BE49-F238E27FC236}">
                <a16:creationId xmlns:a16="http://schemas.microsoft.com/office/drawing/2014/main" id="{F0DF1F70-7D7A-ACD4-36FA-449754EA1B2D}"/>
              </a:ext>
            </a:extLst>
          </p:cNvPr>
          <p:cNvSpPr>
            <a:spLocks noGrp="1"/>
          </p:cNvSpPr>
          <p:nvPr>
            <p:ph type="ftr" sz="quarter" idx="4"/>
          </p:nvPr>
        </p:nvSpPr>
        <p:spPr>
          <a:xfrm>
            <a:off x="1" y="9440372"/>
            <a:ext cx="2950375" cy="498966"/>
          </a:xfrm>
          <a:prstGeom prst="rect">
            <a:avLst/>
          </a:prstGeom>
        </p:spPr>
        <p:txBody>
          <a:bodyPr vert="horz" lIns="92221" tIns="46111" rIns="92221" bIns="46111" rtlCol="0" anchor="b"/>
          <a:lstStyle>
            <a:lvl1pPr algn="l" eaLnBrk="1" fontAlgn="auto" hangingPunct="1">
              <a:spcBef>
                <a:spcPts val="0"/>
              </a:spcBef>
              <a:spcAft>
                <a:spcPts val="0"/>
              </a:spcAft>
              <a:defRPr kumimoji="1" sz="1200">
                <a:latin typeface="+mn-lt"/>
              </a:defRPr>
            </a:lvl1pPr>
          </a:lstStyle>
          <a:p>
            <a:pPr>
              <a:defRPr/>
            </a:pPr>
            <a:endParaRPr lang="ja-JP" altLang="en-US"/>
          </a:p>
        </p:txBody>
      </p:sp>
      <p:sp>
        <p:nvSpPr>
          <p:cNvPr id="7" name="スライド番号プレースホルダー 6">
            <a:extLst>
              <a:ext uri="{FF2B5EF4-FFF2-40B4-BE49-F238E27FC236}">
                <a16:creationId xmlns:a16="http://schemas.microsoft.com/office/drawing/2014/main" id="{71BF466E-2932-1F46-399E-CA78A806D41F}"/>
              </a:ext>
            </a:extLst>
          </p:cNvPr>
          <p:cNvSpPr>
            <a:spLocks noGrp="1"/>
          </p:cNvSpPr>
          <p:nvPr>
            <p:ph type="sldNum" sz="quarter" idx="5"/>
          </p:nvPr>
        </p:nvSpPr>
        <p:spPr>
          <a:xfrm>
            <a:off x="3855221" y="9440372"/>
            <a:ext cx="2950374" cy="498966"/>
          </a:xfrm>
          <a:prstGeom prst="rect">
            <a:avLst/>
          </a:prstGeom>
        </p:spPr>
        <p:txBody>
          <a:bodyPr vert="horz" wrap="square" lIns="92221" tIns="46111" rIns="92221" bIns="46111" numCol="1" anchor="b" anchorCtr="0" compatLnSpc="1">
            <a:prstTxWarp prst="textNoShape">
              <a:avLst/>
            </a:prstTxWarp>
          </a:bodyPr>
          <a:lstStyle>
            <a:lvl1pPr algn="r" eaLnBrk="1" hangingPunct="1">
              <a:defRPr kumimoji="1" sz="1200">
                <a:latin typeface="游ゴシック" panose="020B0400000000000000" pitchFamily="50" charset="-128"/>
              </a:defRPr>
            </a:lvl1pPr>
          </a:lstStyle>
          <a:p>
            <a:pPr>
              <a:defRPr/>
            </a:pPr>
            <a:fld id="{E685643B-5DB7-4764-8B18-C11B386B533C}"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30037-3697-C555-38C5-A42A6DC08885}"/>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3F4B403E-FC01-FA9C-882C-9855A75167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2A2A7CEA-89AF-CA85-3D8B-D73C182E9B8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24"/>
              </a:spcBef>
            </a:pPr>
            <a:endParaRPr lang="ja-JP" altLang="en-US"/>
          </a:p>
        </p:txBody>
      </p:sp>
      <p:sp>
        <p:nvSpPr>
          <p:cNvPr id="21508" name="スライド番号プレースホルダー 3">
            <a:extLst>
              <a:ext uri="{FF2B5EF4-FFF2-40B4-BE49-F238E27FC236}">
                <a16:creationId xmlns:a16="http://schemas.microsoft.com/office/drawing/2014/main" id="{50D6D3CA-9EFD-89BC-EE00-8FA84282F72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54218" indent="-289838">
              <a:spcBef>
                <a:spcPct val="30000"/>
              </a:spcBef>
              <a:defRPr kumimoji="1" sz="1200">
                <a:solidFill>
                  <a:schemeClr val="tx1"/>
                </a:solidFill>
                <a:latin typeface="游ゴシック" panose="020B0400000000000000" pitchFamily="50" charset="-128"/>
              </a:defRPr>
            </a:lvl2pPr>
            <a:lvl3pPr marL="1160951" indent="-232191">
              <a:spcBef>
                <a:spcPct val="30000"/>
              </a:spcBef>
              <a:defRPr kumimoji="1" sz="1200">
                <a:solidFill>
                  <a:schemeClr val="tx1"/>
                </a:solidFill>
                <a:latin typeface="游ゴシック" panose="020B0400000000000000" pitchFamily="50" charset="-128"/>
              </a:defRPr>
            </a:lvl3pPr>
            <a:lvl4pPr marL="1625331" indent="-232191">
              <a:spcBef>
                <a:spcPct val="30000"/>
              </a:spcBef>
              <a:defRPr kumimoji="1" sz="1200">
                <a:solidFill>
                  <a:schemeClr val="tx1"/>
                </a:solidFill>
                <a:latin typeface="游ゴシック" panose="020B0400000000000000" pitchFamily="50" charset="-128"/>
              </a:defRPr>
            </a:lvl4pPr>
            <a:lvl5pPr marL="2089712" indent="-232191">
              <a:spcBef>
                <a:spcPct val="30000"/>
              </a:spcBef>
              <a:defRPr kumimoji="1" sz="1200">
                <a:solidFill>
                  <a:schemeClr val="tx1"/>
                </a:solidFill>
                <a:latin typeface="游ゴシック" panose="020B0400000000000000" pitchFamily="50" charset="-128"/>
              </a:defRPr>
            </a:lvl5pPr>
            <a:lvl6pPr marL="2550889" indent="-232191" defTabSz="461178" eaLnBrk="0" fontAlgn="base" hangingPunct="0">
              <a:spcBef>
                <a:spcPct val="30000"/>
              </a:spcBef>
              <a:spcAft>
                <a:spcPct val="0"/>
              </a:spcAft>
              <a:defRPr kumimoji="1" sz="1200">
                <a:solidFill>
                  <a:schemeClr val="tx1"/>
                </a:solidFill>
                <a:latin typeface="游ゴシック" panose="020B0400000000000000" pitchFamily="50" charset="-128"/>
              </a:defRPr>
            </a:lvl6pPr>
            <a:lvl7pPr marL="3012067" indent="-232191" defTabSz="461178" eaLnBrk="0" fontAlgn="base" hangingPunct="0">
              <a:spcBef>
                <a:spcPct val="30000"/>
              </a:spcBef>
              <a:spcAft>
                <a:spcPct val="0"/>
              </a:spcAft>
              <a:defRPr kumimoji="1" sz="1200">
                <a:solidFill>
                  <a:schemeClr val="tx1"/>
                </a:solidFill>
                <a:latin typeface="游ゴシック" panose="020B0400000000000000" pitchFamily="50" charset="-128"/>
              </a:defRPr>
            </a:lvl7pPr>
            <a:lvl8pPr marL="3473245" indent="-232191" defTabSz="461178" eaLnBrk="0" fontAlgn="base" hangingPunct="0">
              <a:spcBef>
                <a:spcPct val="30000"/>
              </a:spcBef>
              <a:spcAft>
                <a:spcPct val="0"/>
              </a:spcAft>
              <a:defRPr kumimoji="1" sz="1200">
                <a:solidFill>
                  <a:schemeClr val="tx1"/>
                </a:solidFill>
                <a:latin typeface="游ゴシック" panose="020B0400000000000000" pitchFamily="50" charset="-128"/>
              </a:defRPr>
            </a:lvl8pPr>
            <a:lvl9pPr marL="3934422" indent="-232191" defTabSz="461178"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0</a:t>
            </a:fld>
            <a:endParaRPr lang="ja-JP" altLang="en-US">
              <a:solidFill>
                <a:srgbClr val="000000"/>
              </a:solidFill>
            </a:endParaRPr>
          </a:p>
        </p:txBody>
      </p:sp>
    </p:spTree>
    <p:extLst>
      <p:ext uri="{BB962C8B-B14F-4D97-AF65-F5344CB8AC3E}">
        <p14:creationId xmlns:p14="http://schemas.microsoft.com/office/powerpoint/2010/main" val="5577546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E2EE8-B564-68DB-86DD-B497A4581671}"/>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211973A2-4248-A1D2-8BB7-5629030C771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ノート プレースホルダー 2">
            <a:extLst>
              <a:ext uri="{FF2B5EF4-FFF2-40B4-BE49-F238E27FC236}">
                <a16:creationId xmlns:a16="http://schemas.microsoft.com/office/drawing/2014/main" id="{E9B863C8-C1D7-1E77-0076-064DE7A96B0A}"/>
              </a:ext>
            </a:extLst>
          </p:cNvPr>
          <p:cNvSpPr>
            <a:spLocks noGrp="1"/>
          </p:cNvSpPr>
          <p:nvPr>
            <p:ph type="body" idx="1"/>
          </p:nvPr>
        </p:nvSpPr>
        <p:spPr/>
        <p:txBody>
          <a:bodyPr/>
          <a:lstStyle/>
          <a:p>
            <a:pPr>
              <a:defRPr/>
            </a:pPr>
            <a:endParaRPr lang="ja-JP" altLang="en-US" sz="1100" dirty="0"/>
          </a:p>
        </p:txBody>
      </p:sp>
      <p:sp>
        <p:nvSpPr>
          <p:cNvPr id="20484" name="スライド番号プレースホルダー 3">
            <a:extLst>
              <a:ext uri="{FF2B5EF4-FFF2-40B4-BE49-F238E27FC236}">
                <a16:creationId xmlns:a16="http://schemas.microsoft.com/office/drawing/2014/main" id="{D8E01244-C2B6-98FF-B74E-6CE8B759497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6C311C98-8776-4814-9D0A-FDF2EF0AF0FD}" type="slidenum">
              <a:rPr lang="ja-JP" altLang="en-US" smtClean="0">
                <a:latin typeface="游ゴシック" panose="020B0400000000000000" pitchFamily="50" charset="-128"/>
              </a:rPr>
              <a:pPr/>
              <a:t>9</a:t>
            </a:fld>
            <a:endParaRPr lang="ja-JP" altLang="en-US">
              <a:latin typeface="游ゴシック" panose="020B0400000000000000" pitchFamily="50" charset="-128"/>
            </a:endParaRPr>
          </a:p>
        </p:txBody>
      </p:sp>
    </p:spTree>
    <p:extLst>
      <p:ext uri="{BB962C8B-B14F-4D97-AF65-F5344CB8AC3E}">
        <p14:creationId xmlns:p14="http://schemas.microsoft.com/office/powerpoint/2010/main" val="20402649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A0EFF-D70F-AE28-9E9F-50FBFFA00930}"/>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544248BC-F03C-37D3-FFB7-102ACAEC562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7FCCF3FF-5670-6C71-0A42-D637E85FE74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0"/>
              </a:spcBef>
            </a:pPr>
            <a:endParaRPr lang="en-US" altLang="ja-JP">
              <a:latin typeface="游ゴシック Medium" panose="020B0500000000000000" pitchFamily="50" charset="-128"/>
              <a:ea typeface="游ゴシック Medium" panose="020B0500000000000000" pitchFamily="50" charset="-128"/>
            </a:endParaRPr>
          </a:p>
        </p:txBody>
      </p:sp>
      <p:sp>
        <p:nvSpPr>
          <p:cNvPr id="20484" name="スライド番号プレースホルダー 3">
            <a:extLst>
              <a:ext uri="{FF2B5EF4-FFF2-40B4-BE49-F238E27FC236}">
                <a16:creationId xmlns:a16="http://schemas.microsoft.com/office/drawing/2014/main" id="{236D8E42-796E-EE44-8857-18C58BF1A42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9577">
              <a:defRPr>
                <a:solidFill>
                  <a:schemeClr val="tx1"/>
                </a:solidFill>
                <a:latin typeface="Calibri" panose="020F0502020204030204" pitchFamily="34" charset="0"/>
              </a:defRPr>
            </a:lvl1pPr>
            <a:lvl2pPr marL="749414" indent="-288236" defTabSz="459577">
              <a:defRPr>
                <a:solidFill>
                  <a:schemeClr val="tx1"/>
                </a:solidFill>
                <a:latin typeface="Calibri" panose="020F0502020204030204" pitchFamily="34" charset="0"/>
              </a:defRPr>
            </a:lvl2pPr>
            <a:lvl3pPr marL="1152944" indent="-230589" defTabSz="459577">
              <a:defRPr>
                <a:solidFill>
                  <a:schemeClr val="tx1"/>
                </a:solidFill>
                <a:latin typeface="Calibri" panose="020F0502020204030204" pitchFamily="34" charset="0"/>
              </a:defRPr>
            </a:lvl3pPr>
            <a:lvl4pPr marL="1614122" indent="-230589" defTabSz="459577">
              <a:defRPr>
                <a:solidFill>
                  <a:schemeClr val="tx1"/>
                </a:solidFill>
                <a:latin typeface="Calibri" panose="020F0502020204030204" pitchFamily="34" charset="0"/>
              </a:defRPr>
            </a:lvl4pPr>
            <a:lvl5pPr marL="2075299" indent="-230589" defTabSz="459577">
              <a:defRPr>
                <a:solidFill>
                  <a:schemeClr val="tx1"/>
                </a:solidFill>
                <a:latin typeface="Calibri" panose="020F0502020204030204" pitchFamily="34" charset="0"/>
              </a:defRPr>
            </a:lvl5pPr>
            <a:lvl6pPr marL="2536477" indent="-230589" defTabSz="459577" eaLnBrk="0" fontAlgn="base" hangingPunct="0">
              <a:spcBef>
                <a:spcPct val="0"/>
              </a:spcBef>
              <a:spcAft>
                <a:spcPct val="0"/>
              </a:spcAft>
              <a:defRPr>
                <a:solidFill>
                  <a:schemeClr val="tx1"/>
                </a:solidFill>
                <a:latin typeface="Calibri" panose="020F0502020204030204" pitchFamily="34" charset="0"/>
              </a:defRPr>
            </a:lvl6pPr>
            <a:lvl7pPr marL="2997655" indent="-230589" defTabSz="459577" eaLnBrk="0" fontAlgn="base" hangingPunct="0">
              <a:spcBef>
                <a:spcPct val="0"/>
              </a:spcBef>
              <a:spcAft>
                <a:spcPct val="0"/>
              </a:spcAft>
              <a:defRPr>
                <a:solidFill>
                  <a:schemeClr val="tx1"/>
                </a:solidFill>
                <a:latin typeface="Calibri" panose="020F0502020204030204" pitchFamily="34" charset="0"/>
              </a:defRPr>
            </a:lvl7pPr>
            <a:lvl8pPr marL="3458832" indent="-230589" defTabSz="459577" eaLnBrk="0" fontAlgn="base" hangingPunct="0">
              <a:spcBef>
                <a:spcPct val="0"/>
              </a:spcBef>
              <a:spcAft>
                <a:spcPct val="0"/>
              </a:spcAft>
              <a:defRPr>
                <a:solidFill>
                  <a:schemeClr val="tx1"/>
                </a:solidFill>
                <a:latin typeface="Calibri" panose="020F0502020204030204" pitchFamily="34" charset="0"/>
              </a:defRPr>
            </a:lvl8pPr>
            <a:lvl9pPr marL="3920010" indent="-230589" defTabSz="459577"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10</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8890424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DCD82-C749-718C-1FB8-740150A72482}"/>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9D24FFC9-480E-7490-4B89-367522AC790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ノート プレースホルダー 2">
            <a:extLst>
              <a:ext uri="{FF2B5EF4-FFF2-40B4-BE49-F238E27FC236}">
                <a16:creationId xmlns:a16="http://schemas.microsoft.com/office/drawing/2014/main" id="{B3920E8E-4EBD-71B3-6BCF-1423A1579CF2}"/>
              </a:ext>
            </a:extLst>
          </p:cNvPr>
          <p:cNvSpPr>
            <a:spLocks noGrp="1"/>
          </p:cNvSpPr>
          <p:nvPr>
            <p:ph type="body" idx="1"/>
          </p:nvPr>
        </p:nvSpPr>
        <p:spPr/>
        <p:txBody>
          <a:bodyPr/>
          <a:lstStyle/>
          <a:p>
            <a:pPr>
              <a:defRPr/>
            </a:pPr>
            <a:endParaRPr lang="ja-JP" altLang="en-US" sz="1100" dirty="0"/>
          </a:p>
        </p:txBody>
      </p:sp>
      <p:sp>
        <p:nvSpPr>
          <p:cNvPr id="20484" name="スライド番号プレースホルダー 3">
            <a:extLst>
              <a:ext uri="{FF2B5EF4-FFF2-40B4-BE49-F238E27FC236}">
                <a16:creationId xmlns:a16="http://schemas.microsoft.com/office/drawing/2014/main" id="{773EF71B-6C3C-249C-6952-E77CD67DAB6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6C311C98-8776-4814-9D0A-FDF2EF0AF0FD}" type="slidenum">
              <a:rPr lang="ja-JP" altLang="en-US" smtClean="0">
                <a:latin typeface="游ゴシック" panose="020B0400000000000000" pitchFamily="50" charset="-128"/>
              </a:rPr>
              <a:pPr/>
              <a:t>11</a:t>
            </a:fld>
            <a:endParaRPr lang="ja-JP" altLang="en-US">
              <a:latin typeface="游ゴシック" panose="020B0400000000000000" pitchFamily="50" charset="-128"/>
            </a:endParaRPr>
          </a:p>
        </p:txBody>
      </p:sp>
    </p:spTree>
    <p:extLst>
      <p:ext uri="{BB962C8B-B14F-4D97-AF65-F5344CB8AC3E}">
        <p14:creationId xmlns:p14="http://schemas.microsoft.com/office/powerpoint/2010/main" val="7076967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AF45A-F5C1-9188-79F1-5EBAE9EA3F1D}"/>
            </a:ext>
          </a:extLst>
        </p:cNvPr>
        <p:cNvGrpSpPr/>
        <p:nvPr/>
      </p:nvGrpSpPr>
      <p:grpSpPr>
        <a:xfrm>
          <a:off x="0" y="0"/>
          <a:ext cx="0" cy="0"/>
          <a:chOff x="0" y="0"/>
          <a:chExt cx="0" cy="0"/>
        </a:xfrm>
      </p:grpSpPr>
      <p:sp>
        <p:nvSpPr>
          <p:cNvPr id="18434" name="スライド イメージ プレースホルダー 1">
            <a:extLst>
              <a:ext uri="{FF2B5EF4-FFF2-40B4-BE49-F238E27FC236}">
                <a16:creationId xmlns:a16="http://schemas.microsoft.com/office/drawing/2014/main" id="{0C23A862-FE88-8808-4A5D-653AD9A71E7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ノート プレースホルダー 2">
            <a:extLst>
              <a:ext uri="{FF2B5EF4-FFF2-40B4-BE49-F238E27FC236}">
                <a16:creationId xmlns:a16="http://schemas.microsoft.com/office/drawing/2014/main" id="{6C7B2172-D629-4FC3-63A8-9236C02A41C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0"/>
              </a:spcBef>
            </a:pPr>
            <a:endParaRPr lang="en-US" altLang="ja-JP" dirty="0"/>
          </a:p>
        </p:txBody>
      </p:sp>
      <p:sp>
        <p:nvSpPr>
          <p:cNvPr id="18436" name="スライド番号プレースホルダー 3">
            <a:extLst>
              <a:ext uri="{FF2B5EF4-FFF2-40B4-BE49-F238E27FC236}">
                <a16:creationId xmlns:a16="http://schemas.microsoft.com/office/drawing/2014/main" id="{5AD8BECD-ED36-1B0A-8C31-22CBB1AD179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9577">
              <a:defRPr>
                <a:solidFill>
                  <a:schemeClr val="tx1"/>
                </a:solidFill>
                <a:latin typeface="Calibri" panose="020F0502020204030204" pitchFamily="34" charset="0"/>
              </a:defRPr>
            </a:lvl1pPr>
            <a:lvl2pPr marL="749414" indent="-288236" defTabSz="459577">
              <a:defRPr>
                <a:solidFill>
                  <a:schemeClr val="tx1"/>
                </a:solidFill>
                <a:latin typeface="Calibri" panose="020F0502020204030204" pitchFamily="34" charset="0"/>
              </a:defRPr>
            </a:lvl2pPr>
            <a:lvl3pPr marL="1152944" indent="-230589" defTabSz="459577">
              <a:defRPr>
                <a:solidFill>
                  <a:schemeClr val="tx1"/>
                </a:solidFill>
                <a:latin typeface="Calibri" panose="020F0502020204030204" pitchFamily="34" charset="0"/>
              </a:defRPr>
            </a:lvl3pPr>
            <a:lvl4pPr marL="1614122" indent="-230589" defTabSz="459577">
              <a:defRPr>
                <a:solidFill>
                  <a:schemeClr val="tx1"/>
                </a:solidFill>
                <a:latin typeface="Calibri" panose="020F0502020204030204" pitchFamily="34" charset="0"/>
              </a:defRPr>
            </a:lvl4pPr>
            <a:lvl5pPr marL="2075299" indent="-230589" defTabSz="459577">
              <a:defRPr>
                <a:solidFill>
                  <a:schemeClr val="tx1"/>
                </a:solidFill>
                <a:latin typeface="Calibri" panose="020F0502020204030204" pitchFamily="34" charset="0"/>
              </a:defRPr>
            </a:lvl5pPr>
            <a:lvl6pPr marL="2536477" indent="-230589" defTabSz="459577" eaLnBrk="0" fontAlgn="base" hangingPunct="0">
              <a:spcBef>
                <a:spcPct val="0"/>
              </a:spcBef>
              <a:spcAft>
                <a:spcPct val="0"/>
              </a:spcAft>
              <a:defRPr>
                <a:solidFill>
                  <a:schemeClr val="tx1"/>
                </a:solidFill>
                <a:latin typeface="Calibri" panose="020F0502020204030204" pitchFamily="34" charset="0"/>
              </a:defRPr>
            </a:lvl6pPr>
            <a:lvl7pPr marL="2997655" indent="-230589" defTabSz="459577" eaLnBrk="0" fontAlgn="base" hangingPunct="0">
              <a:spcBef>
                <a:spcPct val="0"/>
              </a:spcBef>
              <a:spcAft>
                <a:spcPct val="0"/>
              </a:spcAft>
              <a:defRPr>
                <a:solidFill>
                  <a:schemeClr val="tx1"/>
                </a:solidFill>
                <a:latin typeface="Calibri" panose="020F0502020204030204" pitchFamily="34" charset="0"/>
              </a:defRPr>
            </a:lvl7pPr>
            <a:lvl8pPr marL="3458832" indent="-230589" defTabSz="459577" eaLnBrk="0" fontAlgn="base" hangingPunct="0">
              <a:spcBef>
                <a:spcPct val="0"/>
              </a:spcBef>
              <a:spcAft>
                <a:spcPct val="0"/>
              </a:spcAft>
              <a:defRPr>
                <a:solidFill>
                  <a:schemeClr val="tx1"/>
                </a:solidFill>
                <a:latin typeface="Calibri" panose="020F0502020204030204" pitchFamily="34" charset="0"/>
              </a:defRPr>
            </a:lvl8pPr>
            <a:lvl9pPr marL="3920010" indent="-230589" defTabSz="459577" eaLnBrk="0" fontAlgn="base" hangingPunct="0">
              <a:spcBef>
                <a:spcPct val="0"/>
              </a:spcBef>
              <a:spcAft>
                <a:spcPct val="0"/>
              </a:spcAft>
              <a:defRPr>
                <a:solidFill>
                  <a:schemeClr val="tx1"/>
                </a:solidFill>
                <a:latin typeface="Calibri" panose="020F0502020204030204" pitchFamily="34" charset="0"/>
              </a:defRPr>
            </a:lvl9pPr>
          </a:lstStyle>
          <a:p>
            <a:fld id="{E6A2586F-1D11-4744-A34E-39BED4E52AE9}" type="slidenum">
              <a:rPr lang="ja-JP" altLang="en-US" smtClean="0">
                <a:solidFill>
                  <a:srgbClr val="000000"/>
                </a:solidFill>
                <a:latin typeface="游ゴシック" panose="020B0400000000000000" pitchFamily="50" charset="-128"/>
              </a:rPr>
              <a:pPr/>
              <a:t>12</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4065044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CE374-E87F-8B68-96A9-C0A848B59BC6}"/>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CDFFE58C-C761-10BD-B34E-2DFC71FA4B2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379A66A7-2691-63AC-9F6B-56A16599532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0"/>
              </a:spcBef>
            </a:pPr>
            <a:endParaRPr lang="en-US" altLang="ja-JP">
              <a:latin typeface="游ゴシック Medium" panose="020B0500000000000000" pitchFamily="50" charset="-128"/>
              <a:ea typeface="游ゴシック Medium" panose="020B0500000000000000" pitchFamily="50" charset="-128"/>
            </a:endParaRPr>
          </a:p>
        </p:txBody>
      </p:sp>
      <p:sp>
        <p:nvSpPr>
          <p:cNvPr id="20484" name="スライド番号プレースホルダー 3">
            <a:extLst>
              <a:ext uri="{FF2B5EF4-FFF2-40B4-BE49-F238E27FC236}">
                <a16:creationId xmlns:a16="http://schemas.microsoft.com/office/drawing/2014/main" id="{DE09D4FB-60BF-3F78-D102-EDB4D40AC76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9577">
              <a:defRPr>
                <a:solidFill>
                  <a:schemeClr val="tx1"/>
                </a:solidFill>
                <a:latin typeface="Calibri" panose="020F0502020204030204" pitchFamily="34" charset="0"/>
              </a:defRPr>
            </a:lvl1pPr>
            <a:lvl2pPr marL="749414" indent="-288236" defTabSz="459577">
              <a:defRPr>
                <a:solidFill>
                  <a:schemeClr val="tx1"/>
                </a:solidFill>
                <a:latin typeface="Calibri" panose="020F0502020204030204" pitchFamily="34" charset="0"/>
              </a:defRPr>
            </a:lvl2pPr>
            <a:lvl3pPr marL="1152944" indent="-230589" defTabSz="459577">
              <a:defRPr>
                <a:solidFill>
                  <a:schemeClr val="tx1"/>
                </a:solidFill>
                <a:latin typeface="Calibri" panose="020F0502020204030204" pitchFamily="34" charset="0"/>
              </a:defRPr>
            </a:lvl3pPr>
            <a:lvl4pPr marL="1614122" indent="-230589" defTabSz="459577">
              <a:defRPr>
                <a:solidFill>
                  <a:schemeClr val="tx1"/>
                </a:solidFill>
                <a:latin typeface="Calibri" panose="020F0502020204030204" pitchFamily="34" charset="0"/>
              </a:defRPr>
            </a:lvl4pPr>
            <a:lvl5pPr marL="2075299" indent="-230589" defTabSz="459577">
              <a:defRPr>
                <a:solidFill>
                  <a:schemeClr val="tx1"/>
                </a:solidFill>
                <a:latin typeface="Calibri" panose="020F0502020204030204" pitchFamily="34" charset="0"/>
              </a:defRPr>
            </a:lvl5pPr>
            <a:lvl6pPr marL="2536477" indent="-230589" defTabSz="459577" eaLnBrk="0" fontAlgn="base" hangingPunct="0">
              <a:spcBef>
                <a:spcPct val="0"/>
              </a:spcBef>
              <a:spcAft>
                <a:spcPct val="0"/>
              </a:spcAft>
              <a:defRPr>
                <a:solidFill>
                  <a:schemeClr val="tx1"/>
                </a:solidFill>
                <a:latin typeface="Calibri" panose="020F0502020204030204" pitchFamily="34" charset="0"/>
              </a:defRPr>
            </a:lvl6pPr>
            <a:lvl7pPr marL="2997655" indent="-230589" defTabSz="459577" eaLnBrk="0" fontAlgn="base" hangingPunct="0">
              <a:spcBef>
                <a:spcPct val="0"/>
              </a:spcBef>
              <a:spcAft>
                <a:spcPct val="0"/>
              </a:spcAft>
              <a:defRPr>
                <a:solidFill>
                  <a:schemeClr val="tx1"/>
                </a:solidFill>
                <a:latin typeface="Calibri" panose="020F0502020204030204" pitchFamily="34" charset="0"/>
              </a:defRPr>
            </a:lvl7pPr>
            <a:lvl8pPr marL="3458832" indent="-230589" defTabSz="459577" eaLnBrk="0" fontAlgn="base" hangingPunct="0">
              <a:spcBef>
                <a:spcPct val="0"/>
              </a:spcBef>
              <a:spcAft>
                <a:spcPct val="0"/>
              </a:spcAft>
              <a:defRPr>
                <a:solidFill>
                  <a:schemeClr val="tx1"/>
                </a:solidFill>
                <a:latin typeface="Calibri" panose="020F0502020204030204" pitchFamily="34" charset="0"/>
              </a:defRPr>
            </a:lvl8pPr>
            <a:lvl9pPr marL="3920010" indent="-230589" defTabSz="459577"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13</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12770637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86A9A-1341-50DE-A460-8CACC67C52F4}"/>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818C4A6B-945D-466D-69D7-E549A5C57E4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096162AC-3BED-78F1-C73A-A505DD06E5B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0"/>
              </a:spcBef>
            </a:pPr>
            <a:endParaRPr lang="en-US" altLang="ja-JP">
              <a:latin typeface="游ゴシック Medium" panose="020B0500000000000000" pitchFamily="50" charset="-128"/>
              <a:ea typeface="游ゴシック Medium" panose="020B0500000000000000" pitchFamily="50" charset="-128"/>
            </a:endParaRPr>
          </a:p>
        </p:txBody>
      </p:sp>
      <p:sp>
        <p:nvSpPr>
          <p:cNvPr id="20484" name="スライド番号プレースホルダー 3">
            <a:extLst>
              <a:ext uri="{FF2B5EF4-FFF2-40B4-BE49-F238E27FC236}">
                <a16:creationId xmlns:a16="http://schemas.microsoft.com/office/drawing/2014/main" id="{72924FCE-9961-43D3-C48A-2AEB90F9D52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9577">
              <a:defRPr>
                <a:solidFill>
                  <a:schemeClr val="tx1"/>
                </a:solidFill>
                <a:latin typeface="Calibri" panose="020F0502020204030204" pitchFamily="34" charset="0"/>
              </a:defRPr>
            </a:lvl1pPr>
            <a:lvl2pPr marL="749414" indent="-288236" defTabSz="459577">
              <a:defRPr>
                <a:solidFill>
                  <a:schemeClr val="tx1"/>
                </a:solidFill>
                <a:latin typeface="Calibri" panose="020F0502020204030204" pitchFamily="34" charset="0"/>
              </a:defRPr>
            </a:lvl2pPr>
            <a:lvl3pPr marL="1152944" indent="-230589" defTabSz="459577">
              <a:defRPr>
                <a:solidFill>
                  <a:schemeClr val="tx1"/>
                </a:solidFill>
                <a:latin typeface="Calibri" panose="020F0502020204030204" pitchFamily="34" charset="0"/>
              </a:defRPr>
            </a:lvl3pPr>
            <a:lvl4pPr marL="1614122" indent="-230589" defTabSz="459577">
              <a:defRPr>
                <a:solidFill>
                  <a:schemeClr val="tx1"/>
                </a:solidFill>
                <a:latin typeface="Calibri" panose="020F0502020204030204" pitchFamily="34" charset="0"/>
              </a:defRPr>
            </a:lvl4pPr>
            <a:lvl5pPr marL="2075299" indent="-230589" defTabSz="459577">
              <a:defRPr>
                <a:solidFill>
                  <a:schemeClr val="tx1"/>
                </a:solidFill>
                <a:latin typeface="Calibri" panose="020F0502020204030204" pitchFamily="34" charset="0"/>
              </a:defRPr>
            </a:lvl5pPr>
            <a:lvl6pPr marL="2536477" indent="-230589" defTabSz="459577" eaLnBrk="0" fontAlgn="base" hangingPunct="0">
              <a:spcBef>
                <a:spcPct val="0"/>
              </a:spcBef>
              <a:spcAft>
                <a:spcPct val="0"/>
              </a:spcAft>
              <a:defRPr>
                <a:solidFill>
                  <a:schemeClr val="tx1"/>
                </a:solidFill>
                <a:latin typeface="Calibri" panose="020F0502020204030204" pitchFamily="34" charset="0"/>
              </a:defRPr>
            </a:lvl6pPr>
            <a:lvl7pPr marL="2997655" indent="-230589" defTabSz="459577" eaLnBrk="0" fontAlgn="base" hangingPunct="0">
              <a:spcBef>
                <a:spcPct val="0"/>
              </a:spcBef>
              <a:spcAft>
                <a:spcPct val="0"/>
              </a:spcAft>
              <a:defRPr>
                <a:solidFill>
                  <a:schemeClr val="tx1"/>
                </a:solidFill>
                <a:latin typeface="Calibri" panose="020F0502020204030204" pitchFamily="34" charset="0"/>
              </a:defRPr>
            </a:lvl7pPr>
            <a:lvl8pPr marL="3458832" indent="-230589" defTabSz="459577" eaLnBrk="0" fontAlgn="base" hangingPunct="0">
              <a:spcBef>
                <a:spcPct val="0"/>
              </a:spcBef>
              <a:spcAft>
                <a:spcPct val="0"/>
              </a:spcAft>
              <a:defRPr>
                <a:solidFill>
                  <a:schemeClr val="tx1"/>
                </a:solidFill>
                <a:latin typeface="Calibri" panose="020F0502020204030204" pitchFamily="34" charset="0"/>
              </a:defRPr>
            </a:lvl8pPr>
            <a:lvl9pPr marL="3920010" indent="-230589" defTabSz="459577"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14</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11579979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06E88-06FC-CD47-F29F-239995C81C6F}"/>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75F20C6E-9090-E6B5-047A-EF79643569F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EF124ED2-0E80-B203-4BD7-711EED0F268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0"/>
              </a:spcBef>
            </a:pPr>
            <a:endParaRPr lang="en-US" altLang="ja-JP">
              <a:latin typeface="游ゴシック Medium" panose="020B0500000000000000" pitchFamily="50" charset="-128"/>
              <a:ea typeface="游ゴシック Medium" panose="020B0500000000000000" pitchFamily="50" charset="-128"/>
            </a:endParaRPr>
          </a:p>
        </p:txBody>
      </p:sp>
      <p:sp>
        <p:nvSpPr>
          <p:cNvPr id="20484" name="スライド番号プレースホルダー 3">
            <a:extLst>
              <a:ext uri="{FF2B5EF4-FFF2-40B4-BE49-F238E27FC236}">
                <a16:creationId xmlns:a16="http://schemas.microsoft.com/office/drawing/2014/main" id="{60970522-D128-7889-1760-E7A4B6DB0F0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9577">
              <a:defRPr>
                <a:solidFill>
                  <a:schemeClr val="tx1"/>
                </a:solidFill>
                <a:latin typeface="Calibri" panose="020F0502020204030204" pitchFamily="34" charset="0"/>
              </a:defRPr>
            </a:lvl1pPr>
            <a:lvl2pPr marL="749414" indent="-288236" defTabSz="459577">
              <a:defRPr>
                <a:solidFill>
                  <a:schemeClr val="tx1"/>
                </a:solidFill>
                <a:latin typeface="Calibri" panose="020F0502020204030204" pitchFamily="34" charset="0"/>
              </a:defRPr>
            </a:lvl2pPr>
            <a:lvl3pPr marL="1152944" indent="-230589" defTabSz="459577">
              <a:defRPr>
                <a:solidFill>
                  <a:schemeClr val="tx1"/>
                </a:solidFill>
                <a:latin typeface="Calibri" panose="020F0502020204030204" pitchFamily="34" charset="0"/>
              </a:defRPr>
            </a:lvl3pPr>
            <a:lvl4pPr marL="1614122" indent="-230589" defTabSz="459577">
              <a:defRPr>
                <a:solidFill>
                  <a:schemeClr val="tx1"/>
                </a:solidFill>
                <a:latin typeface="Calibri" panose="020F0502020204030204" pitchFamily="34" charset="0"/>
              </a:defRPr>
            </a:lvl4pPr>
            <a:lvl5pPr marL="2075299" indent="-230589" defTabSz="459577">
              <a:defRPr>
                <a:solidFill>
                  <a:schemeClr val="tx1"/>
                </a:solidFill>
                <a:latin typeface="Calibri" panose="020F0502020204030204" pitchFamily="34" charset="0"/>
              </a:defRPr>
            </a:lvl5pPr>
            <a:lvl6pPr marL="2536477" indent="-230589" defTabSz="459577" eaLnBrk="0" fontAlgn="base" hangingPunct="0">
              <a:spcBef>
                <a:spcPct val="0"/>
              </a:spcBef>
              <a:spcAft>
                <a:spcPct val="0"/>
              </a:spcAft>
              <a:defRPr>
                <a:solidFill>
                  <a:schemeClr val="tx1"/>
                </a:solidFill>
                <a:latin typeface="Calibri" panose="020F0502020204030204" pitchFamily="34" charset="0"/>
              </a:defRPr>
            </a:lvl6pPr>
            <a:lvl7pPr marL="2997655" indent="-230589" defTabSz="459577" eaLnBrk="0" fontAlgn="base" hangingPunct="0">
              <a:spcBef>
                <a:spcPct val="0"/>
              </a:spcBef>
              <a:spcAft>
                <a:spcPct val="0"/>
              </a:spcAft>
              <a:defRPr>
                <a:solidFill>
                  <a:schemeClr val="tx1"/>
                </a:solidFill>
                <a:latin typeface="Calibri" panose="020F0502020204030204" pitchFamily="34" charset="0"/>
              </a:defRPr>
            </a:lvl7pPr>
            <a:lvl8pPr marL="3458832" indent="-230589" defTabSz="459577" eaLnBrk="0" fontAlgn="base" hangingPunct="0">
              <a:spcBef>
                <a:spcPct val="0"/>
              </a:spcBef>
              <a:spcAft>
                <a:spcPct val="0"/>
              </a:spcAft>
              <a:defRPr>
                <a:solidFill>
                  <a:schemeClr val="tx1"/>
                </a:solidFill>
                <a:latin typeface="Calibri" panose="020F0502020204030204" pitchFamily="34" charset="0"/>
              </a:defRPr>
            </a:lvl8pPr>
            <a:lvl9pPr marL="3920010" indent="-230589" defTabSz="459577"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15</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6957186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B4B9B-0BE7-C670-3861-0D1D75902B21}"/>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79DC3747-6C39-BF95-0266-61BD94ADC07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7D1B636A-2DA0-298F-7174-C042578F8CB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0"/>
              </a:spcBef>
            </a:pPr>
            <a:endParaRPr lang="en-US" altLang="ja-JP">
              <a:latin typeface="游ゴシック Medium" panose="020B0500000000000000" pitchFamily="50" charset="-128"/>
              <a:ea typeface="游ゴシック Medium" panose="020B0500000000000000" pitchFamily="50" charset="-128"/>
            </a:endParaRPr>
          </a:p>
        </p:txBody>
      </p:sp>
      <p:sp>
        <p:nvSpPr>
          <p:cNvPr id="20484" name="スライド番号プレースホルダー 3">
            <a:extLst>
              <a:ext uri="{FF2B5EF4-FFF2-40B4-BE49-F238E27FC236}">
                <a16:creationId xmlns:a16="http://schemas.microsoft.com/office/drawing/2014/main" id="{65D789AE-1DCF-F9CD-1464-93BDF8A30A9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9577">
              <a:defRPr>
                <a:solidFill>
                  <a:schemeClr val="tx1"/>
                </a:solidFill>
                <a:latin typeface="Calibri" panose="020F0502020204030204" pitchFamily="34" charset="0"/>
              </a:defRPr>
            </a:lvl1pPr>
            <a:lvl2pPr marL="749414" indent="-288236" defTabSz="459577">
              <a:defRPr>
                <a:solidFill>
                  <a:schemeClr val="tx1"/>
                </a:solidFill>
                <a:latin typeface="Calibri" panose="020F0502020204030204" pitchFamily="34" charset="0"/>
              </a:defRPr>
            </a:lvl2pPr>
            <a:lvl3pPr marL="1152944" indent="-230589" defTabSz="459577">
              <a:defRPr>
                <a:solidFill>
                  <a:schemeClr val="tx1"/>
                </a:solidFill>
                <a:latin typeface="Calibri" panose="020F0502020204030204" pitchFamily="34" charset="0"/>
              </a:defRPr>
            </a:lvl3pPr>
            <a:lvl4pPr marL="1614122" indent="-230589" defTabSz="459577">
              <a:defRPr>
                <a:solidFill>
                  <a:schemeClr val="tx1"/>
                </a:solidFill>
                <a:latin typeface="Calibri" panose="020F0502020204030204" pitchFamily="34" charset="0"/>
              </a:defRPr>
            </a:lvl4pPr>
            <a:lvl5pPr marL="2075299" indent="-230589" defTabSz="459577">
              <a:defRPr>
                <a:solidFill>
                  <a:schemeClr val="tx1"/>
                </a:solidFill>
                <a:latin typeface="Calibri" panose="020F0502020204030204" pitchFamily="34" charset="0"/>
              </a:defRPr>
            </a:lvl5pPr>
            <a:lvl6pPr marL="2536477" indent="-230589" defTabSz="459577" eaLnBrk="0" fontAlgn="base" hangingPunct="0">
              <a:spcBef>
                <a:spcPct val="0"/>
              </a:spcBef>
              <a:spcAft>
                <a:spcPct val="0"/>
              </a:spcAft>
              <a:defRPr>
                <a:solidFill>
                  <a:schemeClr val="tx1"/>
                </a:solidFill>
                <a:latin typeface="Calibri" panose="020F0502020204030204" pitchFamily="34" charset="0"/>
              </a:defRPr>
            </a:lvl6pPr>
            <a:lvl7pPr marL="2997655" indent="-230589" defTabSz="459577" eaLnBrk="0" fontAlgn="base" hangingPunct="0">
              <a:spcBef>
                <a:spcPct val="0"/>
              </a:spcBef>
              <a:spcAft>
                <a:spcPct val="0"/>
              </a:spcAft>
              <a:defRPr>
                <a:solidFill>
                  <a:schemeClr val="tx1"/>
                </a:solidFill>
                <a:latin typeface="Calibri" panose="020F0502020204030204" pitchFamily="34" charset="0"/>
              </a:defRPr>
            </a:lvl7pPr>
            <a:lvl8pPr marL="3458832" indent="-230589" defTabSz="459577" eaLnBrk="0" fontAlgn="base" hangingPunct="0">
              <a:spcBef>
                <a:spcPct val="0"/>
              </a:spcBef>
              <a:spcAft>
                <a:spcPct val="0"/>
              </a:spcAft>
              <a:defRPr>
                <a:solidFill>
                  <a:schemeClr val="tx1"/>
                </a:solidFill>
                <a:latin typeface="Calibri" panose="020F0502020204030204" pitchFamily="34" charset="0"/>
              </a:defRPr>
            </a:lvl8pPr>
            <a:lvl9pPr marL="3920010" indent="-230589" defTabSz="459577"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16</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3524781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BCBDB-3C21-65BC-2C3D-5F2F56B532A8}"/>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83DE3A83-136E-0B2D-6B01-ECFA7518EB7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897B38E4-5FF8-4EBF-5B79-598BC7F5641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0"/>
              </a:spcBef>
            </a:pPr>
            <a:endParaRPr lang="en-US" altLang="ja-JP">
              <a:latin typeface="游ゴシック Medium" panose="020B0500000000000000" pitchFamily="50" charset="-128"/>
              <a:ea typeface="游ゴシック Medium" panose="020B0500000000000000" pitchFamily="50" charset="-128"/>
            </a:endParaRPr>
          </a:p>
        </p:txBody>
      </p:sp>
      <p:sp>
        <p:nvSpPr>
          <p:cNvPr id="20484" name="スライド番号プレースホルダー 3">
            <a:extLst>
              <a:ext uri="{FF2B5EF4-FFF2-40B4-BE49-F238E27FC236}">
                <a16:creationId xmlns:a16="http://schemas.microsoft.com/office/drawing/2014/main" id="{329B727A-1AD4-1331-1BBF-EFF7EE729DB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9577">
              <a:defRPr>
                <a:solidFill>
                  <a:schemeClr val="tx1"/>
                </a:solidFill>
                <a:latin typeface="Calibri" panose="020F0502020204030204" pitchFamily="34" charset="0"/>
              </a:defRPr>
            </a:lvl1pPr>
            <a:lvl2pPr marL="749414" indent="-288236" defTabSz="459577">
              <a:defRPr>
                <a:solidFill>
                  <a:schemeClr val="tx1"/>
                </a:solidFill>
                <a:latin typeface="Calibri" panose="020F0502020204030204" pitchFamily="34" charset="0"/>
              </a:defRPr>
            </a:lvl2pPr>
            <a:lvl3pPr marL="1152944" indent="-230589" defTabSz="459577">
              <a:defRPr>
                <a:solidFill>
                  <a:schemeClr val="tx1"/>
                </a:solidFill>
                <a:latin typeface="Calibri" panose="020F0502020204030204" pitchFamily="34" charset="0"/>
              </a:defRPr>
            </a:lvl3pPr>
            <a:lvl4pPr marL="1614122" indent="-230589" defTabSz="459577">
              <a:defRPr>
                <a:solidFill>
                  <a:schemeClr val="tx1"/>
                </a:solidFill>
                <a:latin typeface="Calibri" panose="020F0502020204030204" pitchFamily="34" charset="0"/>
              </a:defRPr>
            </a:lvl4pPr>
            <a:lvl5pPr marL="2075299" indent="-230589" defTabSz="459577">
              <a:defRPr>
                <a:solidFill>
                  <a:schemeClr val="tx1"/>
                </a:solidFill>
                <a:latin typeface="Calibri" panose="020F0502020204030204" pitchFamily="34" charset="0"/>
              </a:defRPr>
            </a:lvl5pPr>
            <a:lvl6pPr marL="2536477" indent="-230589" defTabSz="459577" eaLnBrk="0" fontAlgn="base" hangingPunct="0">
              <a:spcBef>
                <a:spcPct val="0"/>
              </a:spcBef>
              <a:spcAft>
                <a:spcPct val="0"/>
              </a:spcAft>
              <a:defRPr>
                <a:solidFill>
                  <a:schemeClr val="tx1"/>
                </a:solidFill>
                <a:latin typeface="Calibri" panose="020F0502020204030204" pitchFamily="34" charset="0"/>
              </a:defRPr>
            </a:lvl6pPr>
            <a:lvl7pPr marL="2997655" indent="-230589" defTabSz="459577" eaLnBrk="0" fontAlgn="base" hangingPunct="0">
              <a:spcBef>
                <a:spcPct val="0"/>
              </a:spcBef>
              <a:spcAft>
                <a:spcPct val="0"/>
              </a:spcAft>
              <a:defRPr>
                <a:solidFill>
                  <a:schemeClr val="tx1"/>
                </a:solidFill>
                <a:latin typeface="Calibri" panose="020F0502020204030204" pitchFamily="34" charset="0"/>
              </a:defRPr>
            </a:lvl7pPr>
            <a:lvl8pPr marL="3458832" indent="-230589" defTabSz="459577" eaLnBrk="0" fontAlgn="base" hangingPunct="0">
              <a:spcBef>
                <a:spcPct val="0"/>
              </a:spcBef>
              <a:spcAft>
                <a:spcPct val="0"/>
              </a:spcAft>
              <a:defRPr>
                <a:solidFill>
                  <a:schemeClr val="tx1"/>
                </a:solidFill>
                <a:latin typeface="Calibri" panose="020F0502020204030204" pitchFamily="34" charset="0"/>
              </a:defRPr>
            </a:lvl8pPr>
            <a:lvl9pPr marL="3920010" indent="-230589" defTabSz="459577"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17</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7228588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11BA0-1529-CFC7-E2BF-27266A36C97E}"/>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C04EB2C8-E9AD-1EA5-3CE1-29FFBB6265C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5258DF4F-30A6-0D41-7936-EF2FA209139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0"/>
              </a:spcBef>
            </a:pPr>
            <a:endParaRPr lang="en-US" altLang="ja-JP" dirty="0"/>
          </a:p>
        </p:txBody>
      </p:sp>
      <p:sp>
        <p:nvSpPr>
          <p:cNvPr id="20484" name="スライド番号プレースホルダー 3">
            <a:extLst>
              <a:ext uri="{FF2B5EF4-FFF2-40B4-BE49-F238E27FC236}">
                <a16:creationId xmlns:a16="http://schemas.microsoft.com/office/drawing/2014/main" id="{2F5FEF4E-87BC-0457-B676-08712B9E8AB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9577">
              <a:defRPr>
                <a:solidFill>
                  <a:schemeClr val="tx1"/>
                </a:solidFill>
                <a:latin typeface="Calibri" panose="020F0502020204030204" pitchFamily="34" charset="0"/>
              </a:defRPr>
            </a:lvl1pPr>
            <a:lvl2pPr marL="749414" indent="-288236" defTabSz="459577">
              <a:defRPr>
                <a:solidFill>
                  <a:schemeClr val="tx1"/>
                </a:solidFill>
                <a:latin typeface="Calibri" panose="020F0502020204030204" pitchFamily="34" charset="0"/>
              </a:defRPr>
            </a:lvl2pPr>
            <a:lvl3pPr marL="1152944" indent="-230589" defTabSz="459577">
              <a:defRPr>
                <a:solidFill>
                  <a:schemeClr val="tx1"/>
                </a:solidFill>
                <a:latin typeface="Calibri" panose="020F0502020204030204" pitchFamily="34" charset="0"/>
              </a:defRPr>
            </a:lvl3pPr>
            <a:lvl4pPr marL="1614122" indent="-230589" defTabSz="459577">
              <a:defRPr>
                <a:solidFill>
                  <a:schemeClr val="tx1"/>
                </a:solidFill>
                <a:latin typeface="Calibri" panose="020F0502020204030204" pitchFamily="34" charset="0"/>
              </a:defRPr>
            </a:lvl4pPr>
            <a:lvl5pPr marL="2075299" indent="-230589" defTabSz="459577">
              <a:defRPr>
                <a:solidFill>
                  <a:schemeClr val="tx1"/>
                </a:solidFill>
                <a:latin typeface="Calibri" panose="020F0502020204030204" pitchFamily="34" charset="0"/>
              </a:defRPr>
            </a:lvl5pPr>
            <a:lvl6pPr marL="2536477" indent="-230589" defTabSz="459577" eaLnBrk="0" fontAlgn="base" hangingPunct="0">
              <a:spcBef>
                <a:spcPct val="0"/>
              </a:spcBef>
              <a:spcAft>
                <a:spcPct val="0"/>
              </a:spcAft>
              <a:defRPr>
                <a:solidFill>
                  <a:schemeClr val="tx1"/>
                </a:solidFill>
                <a:latin typeface="Calibri" panose="020F0502020204030204" pitchFamily="34" charset="0"/>
              </a:defRPr>
            </a:lvl6pPr>
            <a:lvl7pPr marL="2997655" indent="-230589" defTabSz="459577" eaLnBrk="0" fontAlgn="base" hangingPunct="0">
              <a:spcBef>
                <a:spcPct val="0"/>
              </a:spcBef>
              <a:spcAft>
                <a:spcPct val="0"/>
              </a:spcAft>
              <a:defRPr>
                <a:solidFill>
                  <a:schemeClr val="tx1"/>
                </a:solidFill>
                <a:latin typeface="Calibri" panose="020F0502020204030204" pitchFamily="34" charset="0"/>
              </a:defRPr>
            </a:lvl7pPr>
            <a:lvl8pPr marL="3458832" indent="-230589" defTabSz="459577" eaLnBrk="0" fontAlgn="base" hangingPunct="0">
              <a:spcBef>
                <a:spcPct val="0"/>
              </a:spcBef>
              <a:spcAft>
                <a:spcPct val="0"/>
              </a:spcAft>
              <a:defRPr>
                <a:solidFill>
                  <a:schemeClr val="tx1"/>
                </a:solidFill>
                <a:latin typeface="Calibri" panose="020F0502020204030204" pitchFamily="34" charset="0"/>
              </a:defRPr>
            </a:lvl8pPr>
            <a:lvl9pPr marL="3920010" indent="-230589" defTabSz="459577"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18</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4057130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スライド イメージ プレースホルダー 1">
            <a:extLst>
              <a:ext uri="{FF2B5EF4-FFF2-40B4-BE49-F238E27FC236}">
                <a16:creationId xmlns:a16="http://schemas.microsoft.com/office/drawing/2014/main" id="{5C907D63-4C88-3CBD-8AE9-E03F1C4F9FA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ノート プレースホルダー 2">
            <a:extLst>
              <a:ext uri="{FF2B5EF4-FFF2-40B4-BE49-F238E27FC236}">
                <a16:creationId xmlns:a16="http://schemas.microsoft.com/office/drawing/2014/main" id="{AE8488FF-2585-DF92-8752-7DF7C1D42D6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14340" name="スライド番号プレースホルダー 3">
            <a:extLst>
              <a:ext uri="{FF2B5EF4-FFF2-40B4-BE49-F238E27FC236}">
                <a16:creationId xmlns:a16="http://schemas.microsoft.com/office/drawing/2014/main" id="{430C0561-16D1-6DA5-D768-44284F30F91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9577">
              <a:defRPr>
                <a:solidFill>
                  <a:schemeClr val="tx1"/>
                </a:solidFill>
                <a:latin typeface="Calibri" panose="020F0502020204030204" pitchFamily="34" charset="0"/>
              </a:defRPr>
            </a:lvl1pPr>
            <a:lvl2pPr marL="749414" indent="-288236" defTabSz="459577">
              <a:defRPr>
                <a:solidFill>
                  <a:schemeClr val="tx1"/>
                </a:solidFill>
                <a:latin typeface="Calibri" panose="020F0502020204030204" pitchFamily="34" charset="0"/>
              </a:defRPr>
            </a:lvl2pPr>
            <a:lvl3pPr marL="1152944" indent="-230589" defTabSz="459577">
              <a:defRPr>
                <a:solidFill>
                  <a:schemeClr val="tx1"/>
                </a:solidFill>
                <a:latin typeface="Calibri" panose="020F0502020204030204" pitchFamily="34" charset="0"/>
              </a:defRPr>
            </a:lvl3pPr>
            <a:lvl4pPr marL="1614122" indent="-230589" defTabSz="459577">
              <a:defRPr>
                <a:solidFill>
                  <a:schemeClr val="tx1"/>
                </a:solidFill>
                <a:latin typeface="Calibri" panose="020F0502020204030204" pitchFamily="34" charset="0"/>
              </a:defRPr>
            </a:lvl4pPr>
            <a:lvl5pPr marL="2075299" indent="-230589" defTabSz="459577">
              <a:defRPr>
                <a:solidFill>
                  <a:schemeClr val="tx1"/>
                </a:solidFill>
                <a:latin typeface="Calibri" panose="020F0502020204030204" pitchFamily="34" charset="0"/>
              </a:defRPr>
            </a:lvl5pPr>
            <a:lvl6pPr marL="2536477" indent="-230589" defTabSz="459577" eaLnBrk="0" fontAlgn="base" hangingPunct="0">
              <a:spcBef>
                <a:spcPct val="0"/>
              </a:spcBef>
              <a:spcAft>
                <a:spcPct val="0"/>
              </a:spcAft>
              <a:defRPr>
                <a:solidFill>
                  <a:schemeClr val="tx1"/>
                </a:solidFill>
                <a:latin typeface="Calibri" panose="020F0502020204030204" pitchFamily="34" charset="0"/>
              </a:defRPr>
            </a:lvl6pPr>
            <a:lvl7pPr marL="2997655" indent="-230589" defTabSz="459577" eaLnBrk="0" fontAlgn="base" hangingPunct="0">
              <a:spcBef>
                <a:spcPct val="0"/>
              </a:spcBef>
              <a:spcAft>
                <a:spcPct val="0"/>
              </a:spcAft>
              <a:defRPr>
                <a:solidFill>
                  <a:schemeClr val="tx1"/>
                </a:solidFill>
                <a:latin typeface="Calibri" panose="020F0502020204030204" pitchFamily="34" charset="0"/>
              </a:defRPr>
            </a:lvl7pPr>
            <a:lvl8pPr marL="3458832" indent="-230589" defTabSz="459577" eaLnBrk="0" fontAlgn="base" hangingPunct="0">
              <a:spcBef>
                <a:spcPct val="0"/>
              </a:spcBef>
              <a:spcAft>
                <a:spcPct val="0"/>
              </a:spcAft>
              <a:defRPr>
                <a:solidFill>
                  <a:schemeClr val="tx1"/>
                </a:solidFill>
                <a:latin typeface="Calibri" panose="020F0502020204030204" pitchFamily="34" charset="0"/>
              </a:defRPr>
            </a:lvl8pPr>
            <a:lvl9pPr marL="3920010" indent="-230589" defTabSz="459577" eaLnBrk="0" fontAlgn="base" hangingPunct="0">
              <a:spcBef>
                <a:spcPct val="0"/>
              </a:spcBef>
              <a:spcAft>
                <a:spcPct val="0"/>
              </a:spcAft>
              <a:defRPr>
                <a:solidFill>
                  <a:schemeClr val="tx1"/>
                </a:solidFill>
                <a:latin typeface="Calibri" panose="020F0502020204030204" pitchFamily="34" charset="0"/>
              </a:defRPr>
            </a:lvl9pPr>
          </a:lstStyle>
          <a:p>
            <a:fld id="{AC2EFABA-833C-4E6F-B93A-6C2A1F453F20}" type="slidenum">
              <a:rPr lang="ja-JP" altLang="en-US" smtClean="0">
                <a:solidFill>
                  <a:srgbClr val="000000"/>
                </a:solidFill>
                <a:latin typeface="游ゴシック" panose="020B0400000000000000" pitchFamily="50" charset="-128"/>
              </a:rPr>
              <a:pPr/>
              <a:t>1</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F94B0-EE0C-4144-FC19-40C37F146274}"/>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469ACB36-4268-C7B1-289B-922AC47E0BE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1D67030A-218F-0913-45E1-1F95760712B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0"/>
              </a:spcBef>
            </a:pPr>
            <a:endParaRPr lang="en-US" altLang="ja-JP" dirty="0"/>
          </a:p>
        </p:txBody>
      </p:sp>
      <p:sp>
        <p:nvSpPr>
          <p:cNvPr id="20484" name="スライド番号プレースホルダー 3">
            <a:extLst>
              <a:ext uri="{FF2B5EF4-FFF2-40B4-BE49-F238E27FC236}">
                <a16:creationId xmlns:a16="http://schemas.microsoft.com/office/drawing/2014/main" id="{6CCA7C14-CED2-A74C-047A-FDBC8E6C702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9577">
              <a:defRPr>
                <a:solidFill>
                  <a:schemeClr val="tx1"/>
                </a:solidFill>
                <a:latin typeface="Calibri" panose="020F0502020204030204" pitchFamily="34" charset="0"/>
              </a:defRPr>
            </a:lvl1pPr>
            <a:lvl2pPr marL="749414" indent="-288236" defTabSz="459577">
              <a:defRPr>
                <a:solidFill>
                  <a:schemeClr val="tx1"/>
                </a:solidFill>
                <a:latin typeface="Calibri" panose="020F0502020204030204" pitchFamily="34" charset="0"/>
              </a:defRPr>
            </a:lvl2pPr>
            <a:lvl3pPr marL="1152944" indent="-230589" defTabSz="459577">
              <a:defRPr>
                <a:solidFill>
                  <a:schemeClr val="tx1"/>
                </a:solidFill>
                <a:latin typeface="Calibri" panose="020F0502020204030204" pitchFamily="34" charset="0"/>
              </a:defRPr>
            </a:lvl3pPr>
            <a:lvl4pPr marL="1614122" indent="-230589" defTabSz="459577">
              <a:defRPr>
                <a:solidFill>
                  <a:schemeClr val="tx1"/>
                </a:solidFill>
                <a:latin typeface="Calibri" panose="020F0502020204030204" pitchFamily="34" charset="0"/>
              </a:defRPr>
            </a:lvl4pPr>
            <a:lvl5pPr marL="2075299" indent="-230589" defTabSz="459577">
              <a:defRPr>
                <a:solidFill>
                  <a:schemeClr val="tx1"/>
                </a:solidFill>
                <a:latin typeface="Calibri" panose="020F0502020204030204" pitchFamily="34" charset="0"/>
              </a:defRPr>
            </a:lvl5pPr>
            <a:lvl6pPr marL="2536477" indent="-230589" defTabSz="459577" eaLnBrk="0" fontAlgn="base" hangingPunct="0">
              <a:spcBef>
                <a:spcPct val="0"/>
              </a:spcBef>
              <a:spcAft>
                <a:spcPct val="0"/>
              </a:spcAft>
              <a:defRPr>
                <a:solidFill>
                  <a:schemeClr val="tx1"/>
                </a:solidFill>
                <a:latin typeface="Calibri" panose="020F0502020204030204" pitchFamily="34" charset="0"/>
              </a:defRPr>
            </a:lvl6pPr>
            <a:lvl7pPr marL="2997655" indent="-230589" defTabSz="459577" eaLnBrk="0" fontAlgn="base" hangingPunct="0">
              <a:spcBef>
                <a:spcPct val="0"/>
              </a:spcBef>
              <a:spcAft>
                <a:spcPct val="0"/>
              </a:spcAft>
              <a:defRPr>
                <a:solidFill>
                  <a:schemeClr val="tx1"/>
                </a:solidFill>
                <a:latin typeface="Calibri" panose="020F0502020204030204" pitchFamily="34" charset="0"/>
              </a:defRPr>
            </a:lvl7pPr>
            <a:lvl8pPr marL="3458832" indent="-230589" defTabSz="459577" eaLnBrk="0" fontAlgn="base" hangingPunct="0">
              <a:spcBef>
                <a:spcPct val="0"/>
              </a:spcBef>
              <a:spcAft>
                <a:spcPct val="0"/>
              </a:spcAft>
              <a:defRPr>
                <a:solidFill>
                  <a:schemeClr val="tx1"/>
                </a:solidFill>
                <a:latin typeface="Calibri" panose="020F0502020204030204" pitchFamily="34" charset="0"/>
              </a:defRPr>
            </a:lvl8pPr>
            <a:lvl9pPr marL="3920010" indent="-230589" defTabSz="459577"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19</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8273076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CF810-FEDF-28C9-6A4B-8A1332B82B2C}"/>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7912AF48-A24B-8B3B-466D-A50AD9CDF16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E79B911E-3BAB-595A-ADC8-EE202361159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0"/>
              </a:spcBef>
            </a:pPr>
            <a:endParaRPr lang="en-US" altLang="ja-JP">
              <a:latin typeface="游ゴシック Medium" panose="020B0500000000000000" pitchFamily="50" charset="-128"/>
              <a:ea typeface="游ゴシック Medium" panose="020B0500000000000000" pitchFamily="50" charset="-128"/>
            </a:endParaRPr>
          </a:p>
        </p:txBody>
      </p:sp>
      <p:sp>
        <p:nvSpPr>
          <p:cNvPr id="20484" name="スライド番号プレースホルダー 3">
            <a:extLst>
              <a:ext uri="{FF2B5EF4-FFF2-40B4-BE49-F238E27FC236}">
                <a16:creationId xmlns:a16="http://schemas.microsoft.com/office/drawing/2014/main" id="{23FF856B-D662-E1A0-D7DE-96EF063AFCD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9577">
              <a:defRPr>
                <a:solidFill>
                  <a:schemeClr val="tx1"/>
                </a:solidFill>
                <a:latin typeface="Calibri" panose="020F0502020204030204" pitchFamily="34" charset="0"/>
              </a:defRPr>
            </a:lvl1pPr>
            <a:lvl2pPr marL="749414" indent="-288236" defTabSz="459577">
              <a:defRPr>
                <a:solidFill>
                  <a:schemeClr val="tx1"/>
                </a:solidFill>
                <a:latin typeface="Calibri" panose="020F0502020204030204" pitchFamily="34" charset="0"/>
              </a:defRPr>
            </a:lvl2pPr>
            <a:lvl3pPr marL="1152944" indent="-230589" defTabSz="459577">
              <a:defRPr>
                <a:solidFill>
                  <a:schemeClr val="tx1"/>
                </a:solidFill>
                <a:latin typeface="Calibri" panose="020F0502020204030204" pitchFamily="34" charset="0"/>
              </a:defRPr>
            </a:lvl3pPr>
            <a:lvl4pPr marL="1614122" indent="-230589" defTabSz="459577">
              <a:defRPr>
                <a:solidFill>
                  <a:schemeClr val="tx1"/>
                </a:solidFill>
                <a:latin typeface="Calibri" panose="020F0502020204030204" pitchFamily="34" charset="0"/>
              </a:defRPr>
            </a:lvl4pPr>
            <a:lvl5pPr marL="2075299" indent="-230589" defTabSz="459577">
              <a:defRPr>
                <a:solidFill>
                  <a:schemeClr val="tx1"/>
                </a:solidFill>
                <a:latin typeface="Calibri" panose="020F0502020204030204" pitchFamily="34" charset="0"/>
              </a:defRPr>
            </a:lvl5pPr>
            <a:lvl6pPr marL="2536477" indent="-230589" defTabSz="459577" eaLnBrk="0" fontAlgn="base" hangingPunct="0">
              <a:spcBef>
                <a:spcPct val="0"/>
              </a:spcBef>
              <a:spcAft>
                <a:spcPct val="0"/>
              </a:spcAft>
              <a:defRPr>
                <a:solidFill>
                  <a:schemeClr val="tx1"/>
                </a:solidFill>
                <a:latin typeface="Calibri" panose="020F0502020204030204" pitchFamily="34" charset="0"/>
              </a:defRPr>
            </a:lvl6pPr>
            <a:lvl7pPr marL="2997655" indent="-230589" defTabSz="459577" eaLnBrk="0" fontAlgn="base" hangingPunct="0">
              <a:spcBef>
                <a:spcPct val="0"/>
              </a:spcBef>
              <a:spcAft>
                <a:spcPct val="0"/>
              </a:spcAft>
              <a:defRPr>
                <a:solidFill>
                  <a:schemeClr val="tx1"/>
                </a:solidFill>
                <a:latin typeface="Calibri" panose="020F0502020204030204" pitchFamily="34" charset="0"/>
              </a:defRPr>
            </a:lvl7pPr>
            <a:lvl8pPr marL="3458832" indent="-230589" defTabSz="459577" eaLnBrk="0" fontAlgn="base" hangingPunct="0">
              <a:spcBef>
                <a:spcPct val="0"/>
              </a:spcBef>
              <a:spcAft>
                <a:spcPct val="0"/>
              </a:spcAft>
              <a:defRPr>
                <a:solidFill>
                  <a:schemeClr val="tx1"/>
                </a:solidFill>
                <a:latin typeface="Calibri" panose="020F0502020204030204" pitchFamily="34" charset="0"/>
              </a:defRPr>
            </a:lvl8pPr>
            <a:lvl9pPr marL="3920010" indent="-230589" defTabSz="459577"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20</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6896295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B680C-1FF9-CAF5-8155-13FEE78D285A}"/>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A26C2765-4D04-57CB-DA56-C8C07F4FF51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4583BED1-291A-C4E3-2070-383E3422652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0"/>
              </a:spcBef>
            </a:pPr>
            <a:endParaRPr lang="en-US" altLang="ja-JP">
              <a:latin typeface="游ゴシック Medium" panose="020B0500000000000000" pitchFamily="50" charset="-128"/>
              <a:ea typeface="游ゴシック Medium" panose="020B0500000000000000" pitchFamily="50" charset="-128"/>
            </a:endParaRPr>
          </a:p>
        </p:txBody>
      </p:sp>
      <p:sp>
        <p:nvSpPr>
          <p:cNvPr id="20484" name="スライド番号プレースホルダー 3">
            <a:extLst>
              <a:ext uri="{FF2B5EF4-FFF2-40B4-BE49-F238E27FC236}">
                <a16:creationId xmlns:a16="http://schemas.microsoft.com/office/drawing/2014/main" id="{16D9F4E5-17FF-783E-B4E4-8D4DA32FACC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9577">
              <a:defRPr>
                <a:solidFill>
                  <a:schemeClr val="tx1"/>
                </a:solidFill>
                <a:latin typeface="Calibri" panose="020F0502020204030204" pitchFamily="34" charset="0"/>
              </a:defRPr>
            </a:lvl1pPr>
            <a:lvl2pPr marL="749414" indent="-288236" defTabSz="459577">
              <a:defRPr>
                <a:solidFill>
                  <a:schemeClr val="tx1"/>
                </a:solidFill>
                <a:latin typeface="Calibri" panose="020F0502020204030204" pitchFamily="34" charset="0"/>
              </a:defRPr>
            </a:lvl2pPr>
            <a:lvl3pPr marL="1152944" indent="-230589" defTabSz="459577">
              <a:defRPr>
                <a:solidFill>
                  <a:schemeClr val="tx1"/>
                </a:solidFill>
                <a:latin typeface="Calibri" panose="020F0502020204030204" pitchFamily="34" charset="0"/>
              </a:defRPr>
            </a:lvl3pPr>
            <a:lvl4pPr marL="1614122" indent="-230589" defTabSz="459577">
              <a:defRPr>
                <a:solidFill>
                  <a:schemeClr val="tx1"/>
                </a:solidFill>
                <a:latin typeface="Calibri" panose="020F0502020204030204" pitchFamily="34" charset="0"/>
              </a:defRPr>
            </a:lvl4pPr>
            <a:lvl5pPr marL="2075299" indent="-230589" defTabSz="459577">
              <a:defRPr>
                <a:solidFill>
                  <a:schemeClr val="tx1"/>
                </a:solidFill>
                <a:latin typeface="Calibri" panose="020F0502020204030204" pitchFamily="34" charset="0"/>
              </a:defRPr>
            </a:lvl5pPr>
            <a:lvl6pPr marL="2536477" indent="-230589" defTabSz="459577" eaLnBrk="0" fontAlgn="base" hangingPunct="0">
              <a:spcBef>
                <a:spcPct val="0"/>
              </a:spcBef>
              <a:spcAft>
                <a:spcPct val="0"/>
              </a:spcAft>
              <a:defRPr>
                <a:solidFill>
                  <a:schemeClr val="tx1"/>
                </a:solidFill>
                <a:latin typeface="Calibri" panose="020F0502020204030204" pitchFamily="34" charset="0"/>
              </a:defRPr>
            </a:lvl6pPr>
            <a:lvl7pPr marL="2997655" indent="-230589" defTabSz="459577" eaLnBrk="0" fontAlgn="base" hangingPunct="0">
              <a:spcBef>
                <a:spcPct val="0"/>
              </a:spcBef>
              <a:spcAft>
                <a:spcPct val="0"/>
              </a:spcAft>
              <a:defRPr>
                <a:solidFill>
                  <a:schemeClr val="tx1"/>
                </a:solidFill>
                <a:latin typeface="Calibri" panose="020F0502020204030204" pitchFamily="34" charset="0"/>
              </a:defRPr>
            </a:lvl7pPr>
            <a:lvl8pPr marL="3458832" indent="-230589" defTabSz="459577" eaLnBrk="0" fontAlgn="base" hangingPunct="0">
              <a:spcBef>
                <a:spcPct val="0"/>
              </a:spcBef>
              <a:spcAft>
                <a:spcPct val="0"/>
              </a:spcAft>
              <a:defRPr>
                <a:solidFill>
                  <a:schemeClr val="tx1"/>
                </a:solidFill>
                <a:latin typeface="Calibri" panose="020F0502020204030204" pitchFamily="34" charset="0"/>
              </a:defRPr>
            </a:lvl8pPr>
            <a:lvl9pPr marL="3920010" indent="-230589" defTabSz="459577"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21</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6592373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9383D2-ED66-CDD3-F3E5-2AD6E2FDABA4}"/>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6B5D7AA0-6D17-5163-78AA-5AB1E70B4C5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D107BBC2-0B80-E648-0976-E54E48F954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0"/>
              </a:spcBef>
            </a:pPr>
            <a:endParaRPr lang="en-US" altLang="ja-JP">
              <a:latin typeface="游ゴシック Medium" panose="020B0500000000000000" pitchFamily="50" charset="-128"/>
              <a:ea typeface="游ゴシック Medium" panose="020B0500000000000000" pitchFamily="50" charset="-128"/>
            </a:endParaRPr>
          </a:p>
        </p:txBody>
      </p:sp>
      <p:sp>
        <p:nvSpPr>
          <p:cNvPr id="20484" name="スライド番号プレースホルダー 3">
            <a:extLst>
              <a:ext uri="{FF2B5EF4-FFF2-40B4-BE49-F238E27FC236}">
                <a16:creationId xmlns:a16="http://schemas.microsoft.com/office/drawing/2014/main" id="{F41C3967-B010-EBA7-A57F-0E77E123505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9577">
              <a:defRPr>
                <a:solidFill>
                  <a:schemeClr val="tx1"/>
                </a:solidFill>
                <a:latin typeface="Calibri" panose="020F0502020204030204" pitchFamily="34" charset="0"/>
              </a:defRPr>
            </a:lvl1pPr>
            <a:lvl2pPr marL="749414" indent="-288236" defTabSz="459577">
              <a:defRPr>
                <a:solidFill>
                  <a:schemeClr val="tx1"/>
                </a:solidFill>
                <a:latin typeface="Calibri" panose="020F0502020204030204" pitchFamily="34" charset="0"/>
              </a:defRPr>
            </a:lvl2pPr>
            <a:lvl3pPr marL="1152944" indent="-230589" defTabSz="459577">
              <a:defRPr>
                <a:solidFill>
                  <a:schemeClr val="tx1"/>
                </a:solidFill>
                <a:latin typeface="Calibri" panose="020F0502020204030204" pitchFamily="34" charset="0"/>
              </a:defRPr>
            </a:lvl3pPr>
            <a:lvl4pPr marL="1614122" indent="-230589" defTabSz="459577">
              <a:defRPr>
                <a:solidFill>
                  <a:schemeClr val="tx1"/>
                </a:solidFill>
                <a:latin typeface="Calibri" panose="020F0502020204030204" pitchFamily="34" charset="0"/>
              </a:defRPr>
            </a:lvl4pPr>
            <a:lvl5pPr marL="2075299" indent="-230589" defTabSz="459577">
              <a:defRPr>
                <a:solidFill>
                  <a:schemeClr val="tx1"/>
                </a:solidFill>
                <a:latin typeface="Calibri" panose="020F0502020204030204" pitchFamily="34" charset="0"/>
              </a:defRPr>
            </a:lvl5pPr>
            <a:lvl6pPr marL="2536477" indent="-230589" defTabSz="459577" eaLnBrk="0" fontAlgn="base" hangingPunct="0">
              <a:spcBef>
                <a:spcPct val="0"/>
              </a:spcBef>
              <a:spcAft>
                <a:spcPct val="0"/>
              </a:spcAft>
              <a:defRPr>
                <a:solidFill>
                  <a:schemeClr val="tx1"/>
                </a:solidFill>
                <a:latin typeface="Calibri" panose="020F0502020204030204" pitchFamily="34" charset="0"/>
              </a:defRPr>
            </a:lvl6pPr>
            <a:lvl7pPr marL="2997655" indent="-230589" defTabSz="459577" eaLnBrk="0" fontAlgn="base" hangingPunct="0">
              <a:spcBef>
                <a:spcPct val="0"/>
              </a:spcBef>
              <a:spcAft>
                <a:spcPct val="0"/>
              </a:spcAft>
              <a:defRPr>
                <a:solidFill>
                  <a:schemeClr val="tx1"/>
                </a:solidFill>
                <a:latin typeface="Calibri" panose="020F0502020204030204" pitchFamily="34" charset="0"/>
              </a:defRPr>
            </a:lvl7pPr>
            <a:lvl8pPr marL="3458832" indent="-230589" defTabSz="459577" eaLnBrk="0" fontAlgn="base" hangingPunct="0">
              <a:spcBef>
                <a:spcPct val="0"/>
              </a:spcBef>
              <a:spcAft>
                <a:spcPct val="0"/>
              </a:spcAft>
              <a:defRPr>
                <a:solidFill>
                  <a:schemeClr val="tx1"/>
                </a:solidFill>
                <a:latin typeface="Calibri" panose="020F0502020204030204" pitchFamily="34" charset="0"/>
              </a:defRPr>
            </a:lvl8pPr>
            <a:lvl9pPr marL="3920010" indent="-230589" defTabSz="459577"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22</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9059049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50A5D-63AC-115C-D609-9505AEB2193E}"/>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4CBA8EEA-8BD0-2FD5-29BD-74523FBE337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031EB674-16BD-7898-BDA0-8E904E533EC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0"/>
              </a:spcBef>
            </a:pPr>
            <a:endParaRPr lang="en-US" altLang="ja-JP" dirty="0">
              <a:latin typeface="游ゴシック Medium" panose="020B0500000000000000" pitchFamily="50" charset="-128"/>
              <a:ea typeface="游ゴシック Medium" panose="020B0500000000000000" pitchFamily="50" charset="-128"/>
            </a:endParaRPr>
          </a:p>
        </p:txBody>
      </p:sp>
      <p:sp>
        <p:nvSpPr>
          <p:cNvPr id="20484" name="スライド番号プレースホルダー 3">
            <a:extLst>
              <a:ext uri="{FF2B5EF4-FFF2-40B4-BE49-F238E27FC236}">
                <a16:creationId xmlns:a16="http://schemas.microsoft.com/office/drawing/2014/main" id="{38D7B5B6-EB75-B9F1-D622-F2D3D1745F0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9577">
              <a:defRPr>
                <a:solidFill>
                  <a:schemeClr val="tx1"/>
                </a:solidFill>
                <a:latin typeface="Calibri" panose="020F0502020204030204" pitchFamily="34" charset="0"/>
              </a:defRPr>
            </a:lvl1pPr>
            <a:lvl2pPr marL="749414" indent="-288236" defTabSz="459577">
              <a:defRPr>
                <a:solidFill>
                  <a:schemeClr val="tx1"/>
                </a:solidFill>
                <a:latin typeface="Calibri" panose="020F0502020204030204" pitchFamily="34" charset="0"/>
              </a:defRPr>
            </a:lvl2pPr>
            <a:lvl3pPr marL="1152944" indent="-230589" defTabSz="459577">
              <a:defRPr>
                <a:solidFill>
                  <a:schemeClr val="tx1"/>
                </a:solidFill>
                <a:latin typeface="Calibri" panose="020F0502020204030204" pitchFamily="34" charset="0"/>
              </a:defRPr>
            </a:lvl3pPr>
            <a:lvl4pPr marL="1614122" indent="-230589" defTabSz="459577">
              <a:defRPr>
                <a:solidFill>
                  <a:schemeClr val="tx1"/>
                </a:solidFill>
                <a:latin typeface="Calibri" panose="020F0502020204030204" pitchFamily="34" charset="0"/>
              </a:defRPr>
            </a:lvl4pPr>
            <a:lvl5pPr marL="2075299" indent="-230589" defTabSz="459577">
              <a:defRPr>
                <a:solidFill>
                  <a:schemeClr val="tx1"/>
                </a:solidFill>
                <a:latin typeface="Calibri" panose="020F0502020204030204" pitchFamily="34" charset="0"/>
              </a:defRPr>
            </a:lvl5pPr>
            <a:lvl6pPr marL="2536477" indent="-230589" defTabSz="459577" eaLnBrk="0" fontAlgn="base" hangingPunct="0">
              <a:spcBef>
                <a:spcPct val="0"/>
              </a:spcBef>
              <a:spcAft>
                <a:spcPct val="0"/>
              </a:spcAft>
              <a:defRPr>
                <a:solidFill>
                  <a:schemeClr val="tx1"/>
                </a:solidFill>
                <a:latin typeface="Calibri" panose="020F0502020204030204" pitchFamily="34" charset="0"/>
              </a:defRPr>
            </a:lvl6pPr>
            <a:lvl7pPr marL="2997655" indent="-230589" defTabSz="459577" eaLnBrk="0" fontAlgn="base" hangingPunct="0">
              <a:spcBef>
                <a:spcPct val="0"/>
              </a:spcBef>
              <a:spcAft>
                <a:spcPct val="0"/>
              </a:spcAft>
              <a:defRPr>
                <a:solidFill>
                  <a:schemeClr val="tx1"/>
                </a:solidFill>
                <a:latin typeface="Calibri" panose="020F0502020204030204" pitchFamily="34" charset="0"/>
              </a:defRPr>
            </a:lvl7pPr>
            <a:lvl8pPr marL="3458832" indent="-230589" defTabSz="459577" eaLnBrk="0" fontAlgn="base" hangingPunct="0">
              <a:spcBef>
                <a:spcPct val="0"/>
              </a:spcBef>
              <a:spcAft>
                <a:spcPct val="0"/>
              </a:spcAft>
              <a:defRPr>
                <a:solidFill>
                  <a:schemeClr val="tx1"/>
                </a:solidFill>
                <a:latin typeface="Calibri" panose="020F0502020204030204" pitchFamily="34" charset="0"/>
              </a:defRPr>
            </a:lvl8pPr>
            <a:lvl9pPr marL="3920010" indent="-230589" defTabSz="459577"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23</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17187509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4EF7B-4044-1B00-DD22-5CCAFE68ED0F}"/>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C23A1A95-3B5B-BBF2-6D8F-BC1E4EB8052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2B2ECF2E-FEA4-35EA-A9C6-828966774F1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0"/>
              </a:spcBef>
            </a:pPr>
            <a:endParaRPr lang="en-US" altLang="ja-JP" dirty="0"/>
          </a:p>
        </p:txBody>
      </p:sp>
      <p:sp>
        <p:nvSpPr>
          <p:cNvPr id="20484" name="スライド番号プレースホルダー 3">
            <a:extLst>
              <a:ext uri="{FF2B5EF4-FFF2-40B4-BE49-F238E27FC236}">
                <a16:creationId xmlns:a16="http://schemas.microsoft.com/office/drawing/2014/main" id="{C77444C1-8B09-5065-3597-3AF081FF155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9577">
              <a:defRPr>
                <a:solidFill>
                  <a:schemeClr val="tx1"/>
                </a:solidFill>
                <a:latin typeface="Calibri" panose="020F0502020204030204" pitchFamily="34" charset="0"/>
              </a:defRPr>
            </a:lvl1pPr>
            <a:lvl2pPr marL="749414" indent="-288236" defTabSz="459577">
              <a:defRPr>
                <a:solidFill>
                  <a:schemeClr val="tx1"/>
                </a:solidFill>
                <a:latin typeface="Calibri" panose="020F0502020204030204" pitchFamily="34" charset="0"/>
              </a:defRPr>
            </a:lvl2pPr>
            <a:lvl3pPr marL="1152944" indent="-230589" defTabSz="459577">
              <a:defRPr>
                <a:solidFill>
                  <a:schemeClr val="tx1"/>
                </a:solidFill>
                <a:latin typeface="Calibri" panose="020F0502020204030204" pitchFamily="34" charset="0"/>
              </a:defRPr>
            </a:lvl3pPr>
            <a:lvl4pPr marL="1614122" indent="-230589" defTabSz="459577">
              <a:defRPr>
                <a:solidFill>
                  <a:schemeClr val="tx1"/>
                </a:solidFill>
                <a:latin typeface="Calibri" panose="020F0502020204030204" pitchFamily="34" charset="0"/>
              </a:defRPr>
            </a:lvl4pPr>
            <a:lvl5pPr marL="2075299" indent="-230589" defTabSz="459577">
              <a:defRPr>
                <a:solidFill>
                  <a:schemeClr val="tx1"/>
                </a:solidFill>
                <a:latin typeface="Calibri" panose="020F0502020204030204" pitchFamily="34" charset="0"/>
              </a:defRPr>
            </a:lvl5pPr>
            <a:lvl6pPr marL="2536477" indent="-230589" defTabSz="459577" eaLnBrk="0" fontAlgn="base" hangingPunct="0">
              <a:spcBef>
                <a:spcPct val="0"/>
              </a:spcBef>
              <a:spcAft>
                <a:spcPct val="0"/>
              </a:spcAft>
              <a:defRPr>
                <a:solidFill>
                  <a:schemeClr val="tx1"/>
                </a:solidFill>
                <a:latin typeface="Calibri" panose="020F0502020204030204" pitchFamily="34" charset="0"/>
              </a:defRPr>
            </a:lvl6pPr>
            <a:lvl7pPr marL="2997655" indent="-230589" defTabSz="459577" eaLnBrk="0" fontAlgn="base" hangingPunct="0">
              <a:spcBef>
                <a:spcPct val="0"/>
              </a:spcBef>
              <a:spcAft>
                <a:spcPct val="0"/>
              </a:spcAft>
              <a:defRPr>
                <a:solidFill>
                  <a:schemeClr val="tx1"/>
                </a:solidFill>
                <a:latin typeface="Calibri" panose="020F0502020204030204" pitchFamily="34" charset="0"/>
              </a:defRPr>
            </a:lvl7pPr>
            <a:lvl8pPr marL="3458832" indent="-230589" defTabSz="459577" eaLnBrk="0" fontAlgn="base" hangingPunct="0">
              <a:spcBef>
                <a:spcPct val="0"/>
              </a:spcBef>
              <a:spcAft>
                <a:spcPct val="0"/>
              </a:spcAft>
              <a:defRPr>
                <a:solidFill>
                  <a:schemeClr val="tx1"/>
                </a:solidFill>
                <a:latin typeface="Calibri" panose="020F0502020204030204" pitchFamily="34" charset="0"/>
              </a:defRPr>
            </a:lvl8pPr>
            <a:lvl9pPr marL="3920010" indent="-230589" defTabSz="459577"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24</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10271271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46BD8-E4B1-A218-BB32-0A5ADC54577C}"/>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EE0D6F7C-9E32-28C8-E77F-332C68D728D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0B9A0226-C3A1-0D8F-F18E-CB1D140327F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4"/>
              </a:spcBef>
            </a:pPr>
            <a:endParaRPr lang="ja-JP" altLang="en-US"/>
          </a:p>
        </p:txBody>
      </p:sp>
      <p:sp>
        <p:nvSpPr>
          <p:cNvPr id="21508" name="スライド番号プレースホルダー 3">
            <a:extLst>
              <a:ext uri="{FF2B5EF4-FFF2-40B4-BE49-F238E27FC236}">
                <a16:creationId xmlns:a16="http://schemas.microsoft.com/office/drawing/2014/main" id="{C9CE4EC8-CD16-56E7-60FF-FBDAE73216F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8637" indent="-287693">
              <a:spcBef>
                <a:spcPct val="30000"/>
              </a:spcBef>
              <a:defRPr kumimoji="1" sz="1200">
                <a:solidFill>
                  <a:schemeClr val="tx1"/>
                </a:solidFill>
                <a:latin typeface="游ゴシック" panose="020B0400000000000000" pitchFamily="50" charset="-128"/>
              </a:defRPr>
            </a:lvl2pPr>
            <a:lvl3pPr marL="1152360" indent="-230473">
              <a:spcBef>
                <a:spcPct val="30000"/>
              </a:spcBef>
              <a:defRPr kumimoji="1" sz="1200">
                <a:solidFill>
                  <a:schemeClr val="tx1"/>
                </a:solidFill>
                <a:latin typeface="游ゴシック" panose="020B0400000000000000" pitchFamily="50" charset="-128"/>
              </a:defRPr>
            </a:lvl3pPr>
            <a:lvl4pPr marL="1613304" indent="-230473">
              <a:spcBef>
                <a:spcPct val="30000"/>
              </a:spcBef>
              <a:defRPr kumimoji="1" sz="1200">
                <a:solidFill>
                  <a:schemeClr val="tx1"/>
                </a:solidFill>
                <a:latin typeface="游ゴシック" panose="020B0400000000000000" pitchFamily="50" charset="-128"/>
              </a:defRPr>
            </a:lvl4pPr>
            <a:lvl5pPr marL="2074248" indent="-230473">
              <a:spcBef>
                <a:spcPct val="30000"/>
              </a:spcBef>
              <a:defRPr kumimoji="1" sz="1200">
                <a:solidFill>
                  <a:schemeClr val="tx1"/>
                </a:solidFill>
                <a:latin typeface="游ゴシック" panose="020B0400000000000000" pitchFamily="50" charset="-128"/>
              </a:defRPr>
            </a:lvl5pPr>
            <a:lvl6pPr marL="2532013" indent="-230473" defTabSz="457765"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9778" indent="-230473" defTabSz="457765"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7543" indent="-230473" defTabSz="457765"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5307" indent="-230473" defTabSz="457765"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25</a:t>
            </a:fld>
            <a:endParaRPr lang="ja-JP" altLang="en-US">
              <a:solidFill>
                <a:srgbClr val="000000"/>
              </a:solidFill>
            </a:endParaRPr>
          </a:p>
        </p:txBody>
      </p:sp>
    </p:spTree>
    <p:extLst>
      <p:ext uri="{BB962C8B-B14F-4D97-AF65-F5344CB8AC3E}">
        <p14:creationId xmlns:p14="http://schemas.microsoft.com/office/powerpoint/2010/main" val="41751554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8C257-C443-B91A-4D3A-3E9AE5ABEE46}"/>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EC9498C7-7133-BB01-35E9-7449BDAF6A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8E8110D9-FE49-33B0-E49E-7DBD9E5F388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24"/>
              </a:spcBef>
            </a:pPr>
            <a:endParaRPr lang="ja-JP" altLang="en-US"/>
          </a:p>
        </p:txBody>
      </p:sp>
      <p:sp>
        <p:nvSpPr>
          <p:cNvPr id="21508" name="スライド番号プレースホルダー 3">
            <a:extLst>
              <a:ext uri="{FF2B5EF4-FFF2-40B4-BE49-F238E27FC236}">
                <a16:creationId xmlns:a16="http://schemas.microsoft.com/office/drawing/2014/main" id="{E398D6D5-181A-172C-D937-B8862362E9D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54218" indent="-289838">
              <a:spcBef>
                <a:spcPct val="30000"/>
              </a:spcBef>
              <a:defRPr kumimoji="1" sz="1200">
                <a:solidFill>
                  <a:schemeClr val="tx1"/>
                </a:solidFill>
                <a:latin typeface="游ゴシック" panose="020B0400000000000000" pitchFamily="50" charset="-128"/>
              </a:defRPr>
            </a:lvl2pPr>
            <a:lvl3pPr marL="1160951" indent="-232191">
              <a:spcBef>
                <a:spcPct val="30000"/>
              </a:spcBef>
              <a:defRPr kumimoji="1" sz="1200">
                <a:solidFill>
                  <a:schemeClr val="tx1"/>
                </a:solidFill>
                <a:latin typeface="游ゴシック" panose="020B0400000000000000" pitchFamily="50" charset="-128"/>
              </a:defRPr>
            </a:lvl3pPr>
            <a:lvl4pPr marL="1625331" indent="-232191">
              <a:spcBef>
                <a:spcPct val="30000"/>
              </a:spcBef>
              <a:defRPr kumimoji="1" sz="1200">
                <a:solidFill>
                  <a:schemeClr val="tx1"/>
                </a:solidFill>
                <a:latin typeface="游ゴシック" panose="020B0400000000000000" pitchFamily="50" charset="-128"/>
              </a:defRPr>
            </a:lvl4pPr>
            <a:lvl5pPr marL="2089712" indent="-232191">
              <a:spcBef>
                <a:spcPct val="30000"/>
              </a:spcBef>
              <a:defRPr kumimoji="1" sz="1200">
                <a:solidFill>
                  <a:schemeClr val="tx1"/>
                </a:solidFill>
                <a:latin typeface="游ゴシック" panose="020B0400000000000000" pitchFamily="50" charset="-128"/>
              </a:defRPr>
            </a:lvl5pPr>
            <a:lvl6pPr marL="2550889" indent="-232191" defTabSz="461178" eaLnBrk="0" fontAlgn="base" hangingPunct="0">
              <a:spcBef>
                <a:spcPct val="30000"/>
              </a:spcBef>
              <a:spcAft>
                <a:spcPct val="0"/>
              </a:spcAft>
              <a:defRPr kumimoji="1" sz="1200">
                <a:solidFill>
                  <a:schemeClr val="tx1"/>
                </a:solidFill>
                <a:latin typeface="游ゴシック" panose="020B0400000000000000" pitchFamily="50" charset="-128"/>
              </a:defRPr>
            </a:lvl6pPr>
            <a:lvl7pPr marL="3012067" indent="-232191" defTabSz="461178" eaLnBrk="0" fontAlgn="base" hangingPunct="0">
              <a:spcBef>
                <a:spcPct val="30000"/>
              </a:spcBef>
              <a:spcAft>
                <a:spcPct val="0"/>
              </a:spcAft>
              <a:defRPr kumimoji="1" sz="1200">
                <a:solidFill>
                  <a:schemeClr val="tx1"/>
                </a:solidFill>
                <a:latin typeface="游ゴシック" panose="020B0400000000000000" pitchFamily="50" charset="-128"/>
              </a:defRPr>
            </a:lvl7pPr>
            <a:lvl8pPr marL="3473245" indent="-232191" defTabSz="461178" eaLnBrk="0" fontAlgn="base" hangingPunct="0">
              <a:spcBef>
                <a:spcPct val="30000"/>
              </a:spcBef>
              <a:spcAft>
                <a:spcPct val="0"/>
              </a:spcAft>
              <a:defRPr kumimoji="1" sz="1200">
                <a:solidFill>
                  <a:schemeClr val="tx1"/>
                </a:solidFill>
                <a:latin typeface="游ゴシック" panose="020B0400000000000000" pitchFamily="50" charset="-128"/>
              </a:defRPr>
            </a:lvl8pPr>
            <a:lvl9pPr marL="3934422" indent="-232191" defTabSz="461178"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26</a:t>
            </a:fld>
            <a:endParaRPr lang="ja-JP" altLang="en-US">
              <a:solidFill>
                <a:srgbClr val="000000"/>
              </a:solidFill>
            </a:endParaRPr>
          </a:p>
        </p:txBody>
      </p:sp>
    </p:spTree>
    <p:extLst>
      <p:ext uri="{BB962C8B-B14F-4D97-AF65-F5344CB8AC3E}">
        <p14:creationId xmlns:p14="http://schemas.microsoft.com/office/powerpoint/2010/main" val="21240052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284EA6-9D31-5328-2772-03ADC36FA2FF}"/>
            </a:ext>
          </a:extLst>
        </p:cNvPr>
        <p:cNvGrpSpPr/>
        <p:nvPr/>
      </p:nvGrpSpPr>
      <p:grpSpPr>
        <a:xfrm>
          <a:off x="0" y="0"/>
          <a:ext cx="0" cy="0"/>
          <a:chOff x="0" y="0"/>
          <a:chExt cx="0" cy="0"/>
        </a:xfrm>
      </p:grpSpPr>
      <p:sp>
        <p:nvSpPr>
          <p:cNvPr id="36866" name="スライド イメージ プレースホルダー 1">
            <a:extLst>
              <a:ext uri="{FF2B5EF4-FFF2-40B4-BE49-F238E27FC236}">
                <a16:creationId xmlns:a16="http://schemas.microsoft.com/office/drawing/2014/main" id="{D95E2DD4-8990-A032-DE87-B4B3097731E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ノート プレースホルダー 2">
            <a:extLst>
              <a:ext uri="{FF2B5EF4-FFF2-40B4-BE49-F238E27FC236}">
                <a16:creationId xmlns:a16="http://schemas.microsoft.com/office/drawing/2014/main" id="{2E905456-C8C9-869A-96B6-22489A00741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4" name="スライド番号プレースホルダー 3">
            <a:extLst>
              <a:ext uri="{FF2B5EF4-FFF2-40B4-BE49-F238E27FC236}">
                <a16:creationId xmlns:a16="http://schemas.microsoft.com/office/drawing/2014/main" id="{399A6A29-4AF0-8C8C-1531-E6478B7F1AFE}"/>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3868" indent="-286103">
              <a:defRPr>
                <a:solidFill>
                  <a:schemeClr val="tx1"/>
                </a:solidFill>
                <a:latin typeface="Calibri" panose="020F0502020204030204" pitchFamily="34" charset="0"/>
              </a:defRPr>
            </a:lvl2pPr>
            <a:lvl3pPr marL="1144413" indent="-228882">
              <a:defRPr>
                <a:solidFill>
                  <a:schemeClr val="tx1"/>
                </a:solidFill>
                <a:latin typeface="Calibri" panose="020F0502020204030204" pitchFamily="34" charset="0"/>
              </a:defRPr>
            </a:lvl3pPr>
            <a:lvl4pPr marL="1602178" indent="-228882">
              <a:defRPr>
                <a:solidFill>
                  <a:schemeClr val="tx1"/>
                </a:solidFill>
                <a:latin typeface="Calibri" panose="020F0502020204030204" pitchFamily="34" charset="0"/>
              </a:defRPr>
            </a:lvl4pPr>
            <a:lvl5pPr marL="2059942" indent="-228882">
              <a:defRPr>
                <a:solidFill>
                  <a:schemeClr val="tx1"/>
                </a:solidFill>
                <a:latin typeface="Calibri" panose="020F0502020204030204" pitchFamily="34" charset="0"/>
              </a:defRPr>
            </a:lvl5pPr>
            <a:lvl6pPr marL="2517707" indent="-228882" defTabSz="457765" eaLnBrk="0" fontAlgn="base" hangingPunct="0">
              <a:spcBef>
                <a:spcPct val="0"/>
              </a:spcBef>
              <a:spcAft>
                <a:spcPct val="0"/>
              </a:spcAft>
              <a:defRPr>
                <a:solidFill>
                  <a:schemeClr val="tx1"/>
                </a:solidFill>
                <a:latin typeface="Calibri" panose="020F0502020204030204" pitchFamily="34" charset="0"/>
              </a:defRPr>
            </a:lvl6pPr>
            <a:lvl7pPr marL="2975472" indent="-228882" defTabSz="457765" eaLnBrk="0" fontAlgn="base" hangingPunct="0">
              <a:spcBef>
                <a:spcPct val="0"/>
              </a:spcBef>
              <a:spcAft>
                <a:spcPct val="0"/>
              </a:spcAft>
              <a:defRPr>
                <a:solidFill>
                  <a:schemeClr val="tx1"/>
                </a:solidFill>
                <a:latin typeface="Calibri" panose="020F0502020204030204" pitchFamily="34" charset="0"/>
              </a:defRPr>
            </a:lvl7pPr>
            <a:lvl8pPr marL="3433237" indent="-228882" defTabSz="457765" eaLnBrk="0" fontAlgn="base" hangingPunct="0">
              <a:spcBef>
                <a:spcPct val="0"/>
              </a:spcBef>
              <a:spcAft>
                <a:spcPct val="0"/>
              </a:spcAft>
              <a:defRPr>
                <a:solidFill>
                  <a:schemeClr val="tx1"/>
                </a:solidFill>
                <a:latin typeface="Calibri" panose="020F0502020204030204" pitchFamily="34" charset="0"/>
              </a:defRPr>
            </a:lvl8pPr>
            <a:lvl9pPr marL="3891002" indent="-228882" defTabSz="457765" eaLnBrk="0" fontAlgn="base" hangingPunct="0">
              <a:spcBef>
                <a:spcPct val="0"/>
              </a:spcBef>
              <a:spcAft>
                <a:spcPct val="0"/>
              </a:spcAft>
              <a:defRPr>
                <a:solidFill>
                  <a:schemeClr val="tx1"/>
                </a:solidFill>
                <a:latin typeface="Calibri" panose="020F0502020204030204" pitchFamily="34" charset="0"/>
              </a:defRPr>
            </a:lvl9pPr>
          </a:lstStyle>
          <a:p>
            <a:fld id="{972D1077-9945-4B3A-90A9-3AC2A3213139}" type="slidenum">
              <a:rPr lang="ja-JP" altLang="en-US">
                <a:latin typeface="游ゴシック" panose="020B0400000000000000" pitchFamily="50" charset="-128"/>
              </a:rPr>
              <a:pPr/>
              <a:t>27</a:t>
            </a:fld>
            <a:endParaRPr lang="ja-JP" altLang="en-US">
              <a:latin typeface="游ゴシック" panose="020B0400000000000000" pitchFamily="50" charset="-128"/>
            </a:endParaRPr>
          </a:p>
        </p:txBody>
      </p:sp>
    </p:spTree>
    <p:extLst>
      <p:ext uri="{BB962C8B-B14F-4D97-AF65-F5344CB8AC3E}">
        <p14:creationId xmlns:p14="http://schemas.microsoft.com/office/powerpoint/2010/main" val="5923945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F1DC1-1A55-08E4-98AD-EAD36177D0DC}"/>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B038CE2A-2474-4437-3A50-76C81A0E462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6643E5E0-E4DB-21CB-272E-0BABD1EB2D9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89"/>
              </a:spcBef>
            </a:pPr>
            <a:endParaRPr lang="en-US" altLang="ja-JP"/>
          </a:p>
        </p:txBody>
      </p:sp>
      <p:sp>
        <p:nvSpPr>
          <p:cNvPr id="38916" name="スライド番号プレースホルダー 3">
            <a:extLst>
              <a:ext uri="{FF2B5EF4-FFF2-40B4-BE49-F238E27FC236}">
                <a16:creationId xmlns:a16="http://schemas.microsoft.com/office/drawing/2014/main" id="{DDDEF673-7A2A-3D82-6799-6718A989016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2997">
              <a:defRPr>
                <a:solidFill>
                  <a:schemeClr val="tx1"/>
                </a:solidFill>
                <a:latin typeface="Calibri" panose="020F0502020204030204" pitchFamily="34" charset="0"/>
              </a:defRPr>
            </a:lvl1pPr>
            <a:lvl2pPr marL="743868" indent="-286103" defTabSz="452997">
              <a:defRPr>
                <a:solidFill>
                  <a:schemeClr val="tx1"/>
                </a:solidFill>
                <a:latin typeface="Calibri" panose="020F0502020204030204" pitchFamily="34" charset="0"/>
              </a:defRPr>
            </a:lvl2pPr>
            <a:lvl3pPr marL="1144413" indent="-228882" defTabSz="452997">
              <a:defRPr>
                <a:solidFill>
                  <a:schemeClr val="tx1"/>
                </a:solidFill>
                <a:latin typeface="Calibri" panose="020F0502020204030204" pitchFamily="34" charset="0"/>
              </a:defRPr>
            </a:lvl3pPr>
            <a:lvl4pPr marL="1602178" indent="-228882" defTabSz="452997">
              <a:defRPr>
                <a:solidFill>
                  <a:schemeClr val="tx1"/>
                </a:solidFill>
                <a:latin typeface="Calibri" panose="020F0502020204030204" pitchFamily="34" charset="0"/>
              </a:defRPr>
            </a:lvl4pPr>
            <a:lvl5pPr marL="2059942" indent="-228882" defTabSz="452997">
              <a:defRPr>
                <a:solidFill>
                  <a:schemeClr val="tx1"/>
                </a:solidFill>
                <a:latin typeface="Calibri" panose="020F0502020204030204" pitchFamily="34" charset="0"/>
              </a:defRPr>
            </a:lvl5pPr>
            <a:lvl6pPr marL="2517707" indent="-228882" defTabSz="452997" eaLnBrk="0" fontAlgn="base" hangingPunct="0">
              <a:spcBef>
                <a:spcPct val="0"/>
              </a:spcBef>
              <a:spcAft>
                <a:spcPct val="0"/>
              </a:spcAft>
              <a:defRPr>
                <a:solidFill>
                  <a:schemeClr val="tx1"/>
                </a:solidFill>
                <a:latin typeface="Calibri" panose="020F0502020204030204" pitchFamily="34" charset="0"/>
              </a:defRPr>
            </a:lvl6pPr>
            <a:lvl7pPr marL="2975472" indent="-228882" defTabSz="452997" eaLnBrk="0" fontAlgn="base" hangingPunct="0">
              <a:spcBef>
                <a:spcPct val="0"/>
              </a:spcBef>
              <a:spcAft>
                <a:spcPct val="0"/>
              </a:spcAft>
              <a:defRPr>
                <a:solidFill>
                  <a:schemeClr val="tx1"/>
                </a:solidFill>
                <a:latin typeface="Calibri" panose="020F0502020204030204" pitchFamily="34" charset="0"/>
              </a:defRPr>
            </a:lvl7pPr>
            <a:lvl8pPr marL="3433237" indent="-228882" defTabSz="452997" eaLnBrk="0" fontAlgn="base" hangingPunct="0">
              <a:spcBef>
                <a:spcPct val="0"/>
              </a:spcBef>
              <a:spcAft>
                <a:spcPct val="0"/>
              </a:spcAft>
              <a:defRPr>
                <a:solidFill>
                  <a:schemeClr val="tx1"/>
                </a:solidFill>
                <a:latin typeface="Calibri" panose="020F0502020204030204" pitchFamily="34" charset="0"/>
              </a:defRPr>
            </a:lvl8pPr>
            <a:lvl9pPr marL="3891002" indent="-228882" defTabSz="452997"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28</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177645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 イメージ プレースホルダー 1">
            <a:extLst>
              <a:ext uri="{FF2B5EF4-FFF2-40B4-BE49-F238E27FC236}">
                <a16:creationId xmlns:a16="http://schemas.microsoft.com/office/drawing/2014/main" id="{B7E56372-9FB4-3674-5AE8-F7F87647C15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ノート プレースホルダー 2">
            <a:extLst>
              <a:ext uri="{FF2B5EF4-FFF2-40B4-BE49-F238E27FC236}">
                <a16:creationId xmlns:a16="http://schemas.microsoft.com/office/drawing/2014/main" id="{5A4B732E-FB36-8A7A-A1A2-FC8660ED10C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0"/>
              </a:spcBef>
            </a:pPr>
            <a:endParaRPr lang="en-US" altLang="ja-JP"/>
          </a:p>
        </p:txBody>
      </p:sp>
      <p:sp>
        <p:nvSpPr>
          <p:cNvPr id="16388" name="スライド番号プレースホルダー 3">
            <a:extLst>
              <a:ext uri="{FF2B5EF4-FFF2-40B4-BE49-F238E27FC236}">
                <a16:creationId xmlns:a16="http://schemas.microsoft.com/office/drawing/2014/main" id="{9F42D5A1-1DB4-7393-B51F-C3A50BE93C1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9577">
              <a:defRPr>
                <a:solidFill>
                  <a:schemeClr val="tx1"/>
                </a:solidFill>
                <a:latin typeface="Calibri" panose="020F0502020204030204" pitchFamily="34" charset="0"/>
              </a:defRPr>
            </a:lvl1pPr>
            <a:lvl2pPr marL="749414" indent="-288236" defTabSz="459577">
              <a:defRPr>
                <a:solidFill>
                  <a:schemeClr val="tx1"/>
                </a:solidFill>
                <a:latin typeface="Calibri" panose="020F0502020204030204" pitchFamily="34" charset="0"/>
              </a:defRPr>
            </a:lvl2pPr>
            <a:lvl3pPr marL="1152944" indent="-230589" defTabSz="459577">
              <a:defRPr>
                <a:solidFill>
                  <a:schemeClr val="tx1"/>
                </a:solidFill>
                <a:latin typeface="Calibri" panose="020F0502020204030204" pitchFamily="34" charset="0"/>
              </a:defRPr>
            </a:lvl3pPr>
            <a:lvl4pPr marL="1614122" indent="-230589" defTabSz="459577">
              <a:defRPr>
                <a:solidFill>
                  <a:schemeClr val="tx1"/>
                </a:solidFill>
                <a:latin typeface="Calibri" panose="020F0502020204030204" pitchFamily="34" charset="0"/>
              </a:defRPr>
            </a:lvl4pPr>
            <a:lvl5pPr marL="2075299" indent="-230589" defTabSz="459577">
              <a:defRPr>
                <a:solidFill>
                  <a:schemeClr val="tx1"/>
                </a:solidFill>
                <a:latin typeface="Calibri" panose="020F0502020204030204" pitchFamily="34" charset="0"/>
              </a:defRPr>
            </a:lvl5pPr>
            <a:lvl6pPr marL="2536477" indent="-230589" defTabSz="459577" eaLnBrk="0" fontAlgn="base" hangingPunct="0">
              <a:spcBef>
                <a:spcPct val="0"/>
              </a:spcBef>
              <a:spcAft>
                <a:spcPct val="0"/>
              </a:spcAft>
              <a:defRPr>
                <a:solidFill>
                  <a:schemeClr val="tx1"/>
                </a:solidFill>
                <a:latin typeface="Calibri" panose="020F0502020204030204" pitchFamily="34" charset="0"/>
              </a:defRPr>
            </a:lvl6pPr>
            <a:lvl7pPr marL="2997655" indent="-230589" defTabSz="459577" eaLnBrk="0" fontAlgn="base" hangingPunct="0">
              <a:spcBef>
                <a:spcPct val="0"/>
              </a:spcBef>
              <a:spcAft>
                <a:spcPct val="0"/>
              </a:spcAft>
              <a:defRPr>
                <a:solidFill>
                  <a:schemeClr val="tx1"/>
                </a:solidFill>
                <a:latin typeface="Calibri" panose="020F0502020204030204" pitchFamily="34" charset="0"/>
              </a:defRPr>
            </a:lvl7pPr>
            <a:lvl8pPr marL="3458832" indent="-230589" defTabSz="459577" eaLnBrk="0" fontAlgn="base" hangingPunct="0">
              <a:spcBef>
                <a:spcPct val="0"/>
              </a:spcBef>
              <a:spcAft>
                <a:spcPct val="0"/>
              </a:spcAft>
              <a:defRPr>
                <a:solidFill>
                  <a:schemeClr val="tx1"/>
                </a:solidFill>
                <a:latin typeface="Calibri" panose="020F0502020204030204" pitchFamily="34" charset="0"/>
              </a:defRPr>
            </a:lvl8pPr>
            <a:lvl9pPr marL="3920010" indent="-230589" defTabSz="459577" eaLnBrk="0" fontAlgn="base" hangingPunct="0">
              <a:spcBef>
                <a:spcPct val="0"/>
              </a:spcBef>
              <a:spcAft>
                <a:spcPct val="0"/>
              </a:spcAft>
              <a:defRPr>
                <a:solidFill>
                  <a:schemeClr val="tx1"/>
                </a:solidFill>
                <a:latin typeface="Calibri" panose="020F0502020204030204" pitchFamily="34" charset="0"/>
              </a:defRPr>
            </a:lvl9pPr>
          </a:lstStyle>
          <a:p>
            <a:fld id="{1BC76A7F-D5E0-497B-8ED6-7EEE1CC9F37F}" type="slidenum">
              <a:rPr lang="ja-JP" altLang="en-US" smtClean="0">
                <a:solidFill>
                  <a:srgbClr val="000000"/>
                </a:solidFill>
                <a:latin typeface="游ゴシック" panose="020B0400000000000000" pitchFamily="50" charset="-128"/>
              </a:rPr>
              <a:pPr/>
              <a:t>2</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FE43F-2A48-243F-A08F-2171FABA4E85}"/>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836289FB-007B-D19B-9D67-86D8D6AB4A1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619BF6C5-A980-26AD-A70E-77A45EC751C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89"/>
              </a:spcBef>
            </a:pPr>
            <a:endParaRPr lang="en-US" altLang="ja-JP"/>
          </a:p>
        </p:txBody>
      </p:sp>
      <p:sp>
        <p:nvSpPr>
          <p:cNvPr id="38916" name="スライド番号プレースホルダー 3">
            <a:extLst>
              <a:ext uri="{FF2B5EF4-FFF2-40B4-BE49-F238E27FC236}">
                <a16:creationId xmlns:a16="http://schemas.microsoft.com/office/drawing/2014/main" id="{5ABE41CD-2995-4A2C-0202-4E50BDBB513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2997">
              <a:defRPr>
                <a:solidFill>
                  <a:schemeClr val="tx1"/>
                </a:solidFill>
                <a:latin typeface="Calibri" panose="020F0502020204030204" pitchFamily="34" charset="0"/>
              </a:defRPr>
            </a:lvl1pPr>
            <a:lvl2pPr marL="743868" indent="-286103" defTabSz="452997">
              <a:defRPr>
                <a:solidFill>
                  <a:schemeClr val="tx1"/>
                </a:solidFill>
                <a:latin typeface="Calibri" panose="020F0502020204030204" pitchFamily="34" charset="0"/>
              </a:defRPr>
            </a:lvl2pPr>
            <a:lvl3pPr marL="1144413" indent="-228882" defTabSz="452997">
              <a:defRPr>
                <a:solidFill>
                  <a:schemeClr val="tx1"/>
                </a:solidFill>
                <a:latin typeface="Calibri" panose="020F0502020204030204" pitchFamily="34" charset="0"/>
              </a:defRPr>
            </a:lvl3pPr>
            <a:lvl4pPr marL="1602178" indent="-228882" defTabSz="452997">
              <a:defRPr>
                <a:solidFill>
                  <a:schemeClr val="tx1"/>
                </a:solidFill>
                <a:latin typeface="Calibri" panose="020F0502020204030204" pitchFamily="34" charset="0"/>
              </a:defRPr>
            </a:lvl4pPr>
            <a:lvl5pPr marL="2059942" indent="-228882" defTabSz="452997">
              <a:defRPr>
                <a:solidFill>
                  <a:schemeClr val="tx1"/>
                </a:solidFill>
                <a:latin typeface="Calibri" panose="020F0502020204030204" pitchFamily="34" charset="0"/>
              </a:defRPr>
            </a:lvl5pPr>
            <a:lvl6pPr marL="2517707" indent="-228882" defTabSz="452997" eaLnBrk="0" fontAlgn="base" hangingPunct="0">
              <a:spcBef>
                <a:spcPct val="0"/>
              </a:spcBef>
              <a:spcAft>
                <a:spcPct val="0"/>
              </a:spcAft>
              <a:defRPr>
                <a:solidFill>
                  <a:schemeClr val="tx1"/>
                </a:solidFill>
                <a:latin typeface="Calibri" panose="020F0502020204030204" pitchFamily="34" charset="0"/>
              </a:defRPr>
            </a:lvl6pPr>
            <a:lvl7pPr marL="2975472" indent="-228882" defTabSz="452997" eaLnBrk="0" fontAlgn="base" hangingPunct="0">
              <a:spcBef>
                <a:spcPct val="0"/>
              </a:spcBef>
              <a:spcAft>
                <a:spcPct val="0"/>
              </a:spcAft>
              <a:defRPr>
                <a:solidFill>
                  <a:schemeClr val="tx1"/>
                </a:solidFill>
                <a:latin typeface="Calibri" panose="020F0502020204030204" pitchFamily="34" charset="0"/>
              </a:defRPr>
            </a:lvl7pPr>
            <a:lvl8pPr marL="3433237" indent="-228882" defTabSz="452997" eaLnBrk="0" fontAlgn="base" hangingPunct="0">
              <a:spcBef>
                <a:spcPct val="0"/>
              </a:spcBef>
              <a:spcAft>
                <a:spcPct val="0"/>
              </a:spcAft>
              <a:defRPr>
                <a:solidFill>
                  <a:schemeClr val="tx1"/>
                </a:solidFill>
                <a:latin typeface="Calibri" panose="020F0502020204030204" pitchFamily="34" charset="0"/>
              </a:defRPr>
            </a:lvl8pPr>
            <a:lvl9pPr marL="3891002" indent="-228882" defTabSz="452997"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29</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9572280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D3B6A24F-AEF1-B082-6F35-92CFC8E7FB2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D8E3914F-DCC3-3431-208A-B5151448604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676D7288-36C5-43B3-82FC-2088149565E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2997">
              <a:defRPr>
                <a:solidFill>
                  <a:schemeClr val="tx1"/>
                </a:solidFill>
                <a:latin typeface="Calibri" panose="020F0502020204030204" pitchFamily="34" charset="0"/>
              </a:defRPr>
            </a:lvl1pPr>
            <a:lvl2pPr marL="743868" indent="-286103" defTabSz="452997">
              <a:defRPr>
                <a:solidFill>
                  <a:schemeClr val="tx1"/>
                </a:solidFill>
                <a:latin typeface="Calibri" panose="020F0502020204030204" pitchFamily="34" charset="0"/>
              </a:defRPr>
            </a:lvl2pPr>
            <a:lvl3pPr marL="1144413" indent="-228882" defTabSz="452997">
              <a:defRPr>
                <a:solidFill>
                  <a:schemeClr val="tx1"/>
                </a:solidFill>
                <a:latin typeface="Calibri" panose="020F0502020204030204" pitchFamily="34" charset="0"/>
              </a:defRPr>
            </a:lvl3pPr>
            <a:lvl4pPr marL="1602178" indent="-228882" defTabSz="452997">
              <a:defRPr>
                <a:solidFill>
                  <a:schemeClr val="tx1"/>
                </a:solidFill>
                <a:latin typeface="Calibri" panose="020F0502020204030204" pitchFamily="34" charset="0"/>
              </a:defRPr>
            </a:lvl4pPr>
            <a:lvl5pPr marL="2059942" indent="-228882" defTabSz="452997">
              <a:defRPr>
                <a:solidFill>
                  <a:schemeClr val="tx1"/>
                </a:solidFill>
                <a:latin typeface="Calibri" panose="020F0502020204030204" pitchFamily="34" charset="0"/>
              </a:defRPr>
            </a:lvl5pPr>
            <a:lvl6pPr marL="2517707" indent="-228882" defTabSz="452997" eaLnBrk="0" fontAlgn="base" hangingPunct="0">
              <a:spcBef>
                <a:spcPct val="0"/>
              </a:spcBef>
              <a:spcAft>
                <a:spcPct val="0"/>
              </a:spcAft>
              <a:defRPr>
                <a:solidFill>
                  <a:schemeClr val="tx1"/>
                </a:solidFill>
                <a:latin typeface="Calibri" panose="020F0502020204030204" pitchFamily="34" charset="0"/>
              </a:defRPr>
            </a:lvl6pPr>
            <a:lvl7pPr marL="2975472" indent="-228882" defTabSz="452997" eaLnBrk="0" fontAlgn="base" hangingPunct="0">
              <a:spcBef>
                <a:spcPct val="0"/>
              </a:spcBef>
              <a:spcAft>
                <a:spcPct val="0"/>
              </a:spcAft>
              <a:defRPr>
                <a:solidFill>
                  <a:schemeClr val="tx1"/>
                </a:solidFill>
                <a:latin typeface="Calibri" panose="020F0502020204030204" pitchFamily="34" charset="0"/>
              </a:defRPr>
            </a:lvl7pPr>
            <a:lvl8pPr marL="3433237" indent="-228882" defTabSz="452997" eaLnBrk="0" fontAlgn="base" hangingPunct="0">
              <a:spcBef>
                <a:spcPct val="0"/>
              </a:spcBef>
              <a:spcAft>
                <a:spcPct val="0"/>
              </a:spcAft>
              <a:defRPr>
                <a:solidFill>
                  <a:schemeClr val="tx1"/>
                </a:solidFill>
                <a:latin typeface="Calibri" panose="020F0502020204030204" pitchFamily="34" charset="0"/>
              </a:defRPr>
            </a:lvl8pPr>
            <a:lvl9pPr marL="3891002" indent="-228882" defTabSz="452997"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30</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60649-C339-417E-CE31-75A8B1FF2306}"/>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C3414B0B-EB38-C849-A20F-B277386F5BE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AE5494AA-8E24-2320-3B48-2F9B82723E4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89"/>
              </a:spcBef>
            </a:pPr>
            <a:endParaRPr lang="en-US" altLang="ja-JP"/>
          </a:p>
        </p:txBody>
      </p:sp>
      <p:sp>
        <p:nvSpPr>
          <p:cNvPr id="38916" name="スライド番号プレースホルダー 3">
            <a:extLst>
              <a:ext uri="{FF2B5EF4-FFF2-40B4-BE49-F238E27FC236}">
                <a16:creationId xmlns:a16="http://schemas.microsoft.com/office/drawing/2014/main" id="{E405135E-9F75-53D2-46DC-775D7EF91E4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2997">
              <a:defRPr>
                <a:solidFill>
                  <a:schemeClr val="tx1"/>
                </a:solidFill>
                <a:latin typeface="Calibri" panose="020F0502020204030204" pitchFamily="34" charset="0"/>
              </a:defRPr>
            </a:lvl1pPr>
            <a:lvl2pPr marL="743868" indent="-286103" defTabSz="452997">
              <a:defRPr>
                <a:solidFill>
                  <a:schemeClr val="tx1"/>
                </a:solidFill>
                <a:latin typeface="Calibri" panose="020F0502020204030204" pitchFamily="34" charset="0"/>
              </a:defRPr>
            </a:lvl2pPr>
            <a:lvl3pPr marL="1144413" indent="-228882" defTabSz="452997">
              <a:defRPr>
                <a:solidFill>
                  <a:schemeClr val="tx1"/>
                </a:solidFill>
                <a:latin typeface="Calibri" panose="020F0502020204030204" pitchFamily="34" charset="0"/>
              </a:defRPr>
            </a:lvl3pPr>
            <a:lvl4pPr marL="1602178" indent="-228882" defTabSz="452997">
              <a:defRPr>
                <a:solidFill>
                  <a:schemeClr val="tx1"/>
                </a:solidFill>
                <a:latin typeface="Calibri" panose="020F0502020204030204" pitchFamily="34" charset="0"/>
              </a:defRPr>
            </a:lvl4pPr>
            <a:lvl5pPr marL="2059942" indent="-228882" defTabSz="452997">
              <a:defRPr>
                <a:solidFill>
                  <a:schemeClr val="tx1"/>
                </a:solidFill>
                <a:latin typeface="Calibri" panose="020F0502020204030204" pitchFamily="34" charset="0"/>
              </a:defRPr>
            </a:lvl5pPr>
            <a:lvl6pPr marL="2517707" indent="-228882" defTabSz="452997" eaLnBrk="0" fontAlgn="base" hangingPunct="0">
              <a:spcBef>
                <a:spcPct val="0"/>
              </a:spcBef>
              <a:spcAft>
                <a:spcPct val="0"/>
              </a:spcAft>
              <a:defRPr>
                <a:solidFill>
                  <a:schemeClr val="tx1"/>
                </a:solidFill>
                <a:latin typeface="Calibri" panose="020F0502020204030204" pitchFamily="34" charset="0"/>
              </a:defRPr>
            </a:lvl6pPr>
            <a:lvl7pPr marL="2975472" indent="-228882" defTabSz="452997" eaLnBrk="0" fontAlgn="base" hangingPunct="0">
              <a:spcBef>
                <a:spcPct val="0"/>
              </a:spcBef>
              <a:spcAft>
                <a:spcPct val="0"/>
              </a:spcAft>
              <a:defRPr>
                <a:solidFill>
                  <a:schemeClr val="tx1"/>
                </a:solidFill>
                <a:latin typeface="Calibri" panose="020F0502020204030204" pitchFamily="34" charset="0"/>
              </a:defRPr>
            </a:lvl7pPr>
            <a:lvl8pPr marL="3433237" indent="-228882" defTabSz="452997" eaLnBrk="0" fontAlgn="base" hangingPunct="0">
              <a:spcBef>
                <a:spcPct val="0"/>
              </a:spcBef>
              <a:spcAft>
                <a:spcPct val="0"/>
              </a:spcAft>
              <a:defRPr>
                <a:solidFill>
                  <a:schemeClr val="tx1"/>
                </a:solidFill>
                <a:latin typeface="Calibri" panose="020F0502020204030204" pitchFamily="34" charset="0"/>
              </a:defRPr>
            </a:lvl8pPr>
            <a:lvl9pPr marL="3891002" indent="-228882" defTabSz="452997"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31</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7914281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B0F89-2CFB-484F-80AE-036E1C0E06BE}"/>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E9793A44-57A0-B903-8DFC-29D7EFBA72A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67E2CC37-02E8-00D6-9A26-4EADD4B676D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89"/>
              </a:spcBef>
            </a:pPr>
            <a:endParaRPr lang="en-US" altLang="ja-JP"/>
          </a:p>
        </p:txBody>
      </p:sp>
      <p:sp>
        <p:nvSpPr>
          <p:cNvPr id="38916" name="スライド番号プレースホルダー 3">
            <a:extLst>
              <a:ext uri="{FF2B5EF4-FFF2-40B4-BE49-F238E27FC236}">
                <a16:creationId xmlns:a16="http://schemas.microsoft.com/office/drawing/2014/main" id="{60308AD6-893E-8C4E-66AC-30DEBAAFB9A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2997">
              <a:defRPr>
                <a:solidFill>
                  <a:schemeClr val="tx1"/>
                </a:solidFill>
                <a:latin typeface="Calibri" panose="020F0502020204030204" pitchFamily="34" charset="0"/>
              </a:defRPr>
            </a:lvl1pPr>
            <a:lvl2pPr marL="743868" indent="-286103" defTabSz="452997">
              <a:defRPr>
                <a:solidFill>
                  <a:schemeClr val="tx1"/>
                </a:solidFill>
                <a:latin typeface="Calibri" panose="020F0502020204030204" pitchFamily="34" charset="0"/>
              </a:defRPr>
            </a:lvl2pPr>
            <a:lvl3pPr marL="1144413" indent="-228882" defTabSz="452997">
              <a:defRPr>
                <a:solidFill>
                  <a:schemeClr val="tx1"/>
                </a:solidFill>
                <a:latin typeface="Calibri" panose="020F0502020204030204" pitchFamily="34" charset="0"/>
              </a:defRPr>
            </a:lvl3pPr>
            <a:lvl4pPr marL="1602178" indent="-228882" defTabSz="452997">
              <a:defRPr>
                <a:solidFill>
                  <a:schemeClr val="tx1"/>
                </a:solidFill>
                <a:latin typeface="Calibri" panose="020F0502020204030204" pitchFamily="34" charset="0"/>
              </a:defRPr>
            </a:lvl4pPr>
            <a:lvl5pPr marL="2059942" indent="-228882" defTabSz="452997">
              <a:defRPr>
                <a:solidFill>
                  <a:schemeClr val="tx1"/>
                </a:solidFill>
                <a:latin typeface="Calibri" panose="020F0502020204030204" pitchFamily="34" charset="0"/>
              </a:defRPr>
            </a:lvl5pPr>
            <a:lvl6pPr marL="2517707" indent="-228882" defTabSz="452997" eaLnBrk="0" fontAlgn="base" hangingPunct="0">
              <a:spcBef>
                <a:spcPct val="0"/>
              </a:spcBef>
              <a:spcAft>
                <a:spcPct val="0"/>
              </a:spcAft>
              <a:defRPr>
                <a:solidFill>
                  <a:schemeClr val="tx1"/>
                </a:solidFill>
                <a:latin typeface="Calibri" panose="020F0502020204030204" pitchFamily="34" charset="0"/>
              </a:defRPr>
            </a:lvl6pPr>
            <a:lvl7pPr marL="2975472" indent="-228882" defTabSz="452997" eaLnBrk="0" fontAlgn="base" hangingPunct="0">
              <a:spcBef>
                <a:spcPct val="0"/>
              </a:spcBef>
              <a:spcAft>
                <a:spcPct val="0"/>
              </a:spcAft>
              <a:defRPr>
                <a:solidFill>
                  <a:schemeClr val="tx1"/>
                </a:solidFill>
                <a:latin typeface="Calibri" panose="020F0502020204030204" pitchFamily="34" charset="0"/>
              </a:defRPr>
            </a:lvl7pPr>
            <a:lvl8pPr marL="3433237" indent="-228882" defTabSz="452997" eaLnBrk="0" fontAlgn="base" hangingPunct="0">
              <a:spcBef>
                <a:spcPct val="0"/>
              </a:spcBef>
              <a:spcAft>
                <a:spcPct val="0"/>
              </a:spcAft>
              <a:defRPr>
                <a:solidFill>
                  <a:schemeClr val="tx1"/>
                </a:solidFill>
                <a:latin typeface="Calibri" panose="020F0502020204030204" pitchFamily="34" charset="0"/>
              </a:defRPr>
            </a:lvl8pPr>
            <a:lvl9pPr marL="3891002" indent="-228882" defTabSz="452997"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32</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10620430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A5F57-A856-A2B1-61DD-611D4BF12C54}"/>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5BD84D8F-1469-964C-DB7C-C0F88F755F9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F473F24C-39DB-1F85-9CE1-19DAC39F2C2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77745873-4B10-9A92-3FE7-4232AA05024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2997">
              <a:defRPr>
                <a:solidFill>
                  <a:schemeClr val="tx1"/>
                </a:solidFill>
                <a:latin typeface="Calibri" panose="020F0502020204030204" pitchFamily="34" charset="0"/>
              </a:defRPr>
            </a:lvl1pPr>
            <a:lvl2pPr marL="743868" indent="-286103" defTabSz="452997">
              <a:defRPr>
                <a:solidFill>
                  <a:schemeClr val="tx1"/>
                </a:solidFill>
                <a:latin typeface="Calibri" panose="020F0502020204030204" pitchFamily="34" charset="0"/>
              </a:defRPr>
            </a:lvl2pPr>
            <a:lvl3pPr marL="1144413" indent="-228882" defTabSz="452997">
              <a:defRPr>
                <a:solidFill>
                  <a:schemeClr val="tx1"/>
                </a:solidFill>
                <a:latin typeface="Calibri" panose="020F0502020204030204" pitchFamily="34" charset="0"/>
              </a:defRPr>
            </a:lvl3pPr>
            <a:lvl4pPr marL="1602178" indent="-228882" defTabSz="452997">
              <a:defRPr>
                <a:solidFill>
                  <a:schemeClr val="tx1"/>
                </a:solidFill>
                <a:latin typeface="Calibri" panose="020F0502020204030204" pitchFamily="34" charset="0"/>
              </a:defRPr>
            </a:lvl4pPr>
            <a:lvl5pPr marL="2059942" indent="-228882" defTabSz="452997">
              <a:defRPr>
                <a:solidFill>
                  <a:schemeClr val="tx1"/>
                </a:solidFill>
                <a:latin typeface="Calibri" panose="020F0502020204030204" pitchFamily="34" charset="0"/>
              </a:defRPr>
            </a:lvl5pPr>
            <a:lvl6pPr marL="2517707" indent="-228882" defTabSz="452997" eaLnBrk="0" fontAlgn="base" hangingPunct="0">
              <a:spcBef>
                <a:spcPct val="0"/>
              </a:spcBef>
              <a:spcAft>
                <a:spcPct val="0"/>
              </a:spcAft>
              <a:defRPr>
                <a:solidFill>
                  <a:schemeClr val="tx1"/>
                </a:solidFill>
                <a:latin typeface="Calibri" panose="020F0502020204030204" pitchFamily="34" charset="0"/>
              </a:defRPr>
            </a:lvl6pPr>
            <a:lvl7pPr marL="2975472" indent="-228882" defTabSz="452997" eaLnBrk="0" fontAlgn="base" hangingPunct="0">
              <a:spcBef>
                <a:spcPct val="0"/>
              </a:spcBef>
              <a:spcAft>
                <a:spcPct val="0"/>
              </a:spcAft>
              <a:defRPr>
                <a:solidFill>
                  <a:schemeClr val="tx1"/>
                </a:solidFill>
                <a:latin typeface="Calibri" panose="020F0502020204030204" pitchFamily="34" charset="0"/>
              </a:defRPr>
            </a:lvl7pPr>
            <a:lvl8pPr marL="3433237" indent="-228882" defTabSz="452997" eaLnBrk="0" fontAlgn="base" hangingPunct="0">
              <a:spcBef>
                <a:spcPct val="0"/>
              </a:spcBef>
              <a:spcAft>
                <a:spcPct val="0"/>
              </a:spcAft>
              <a:defRPr>
                <a:solidFill>
                  <a:schemeClr val="tx1"/>
                </a:solidFill>
                <a:latin typeface="Calibri" panose="020F0502020204030204" pitchFamily="34" charset="0"/>
              </a:defRPr>
            </a:lvl8pPr>
            <a:lvl9pPr marL="3891002" indent="-228882" defTabSz="452997"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33</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41766827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2E3C6-B3FA-9AE6-662A-165BD9257087}"/>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F71EF0C1-810C-85C7-37F4-1B98EB492B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E5C87871-8C24-16DC-9C7A-440DCA82A27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3BD036F1-F448-5DF8-F95C-292AFC2EC69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2997">
              <a:defRPr>
                <a:solidFill>
                  <a:schemeClr val="tx1"/>
                </a:solidFill>
                <a:latin typeface="Calibri" panose="020F0502020204030204" pitchFamily="34" charset="0"/>
              </a:defRPr>
            </a:lvl1pPr>
            <a:lvl2pPr marL="743868" indent="-286103" defTabSz="452997">
              <a:defRPr>
                <a:solidFill>
                  <a:schemeClr val="tx1"/>
                </a:solidFill>
                <a:latin typeface="Calibri" panose="020F0502020204030204" pitchFamily="34" charset="0"/>
              </a:defRPr>
            </a:lvl2pPr>
            <a:lvl3pPr marL="1144413" indent="-228882" defTabSz="452997">
              <a:defRPr>
                <a:solidFill>
                  <a:schemeClr val="tx1"/>
                </a:solidFill>
                <a:latin typeface="Calibri" panose="020F0502020204030204" pitchFamily="34" charset="0"/>
              </a:defRPr>
            </a:lvl3pPr>
            <a:lvl4pPr marL="1602178" indent="-228882" defTabSz="452997">
              <a:defRPr>
                <a:solidFill>
                  <a:schemeClr val="tx1"/>
                </a:solidFill>
                <a:latin typeface="Calibri" panose="020F0502020204030204" pitchFamily="34" charset="0"/>
              </a:defRPr>
            </a:lvl4pPr>
            <a:lvl5pPr marL="2059942" indent="-228882" defTabSz="452997">
              <a:defRPr>
                <a:solidFill>
                  <a:schemeClr val="tx1"/>
                </a:solidFill>
                <a:latin typeface="Calibri" panose="020F0502020204030204" pitchFamily="34" charset="0"/>
              </a:defRPr>
            </a:lvl5pPr>
            <a:lvl6pPr marL="2517707" indent="-228882" defTabSz="452997" eaLnBrk="0" fontAlgn="base" hangingPunct="0">
              <a:spcBef>
                <a:spcPct val="0"/>
              </a:spcBef>
              <a:spcAft>
                <a:spcPct val="0"/>
              </a:spcAft>
              <a:defRPr>
                <a:solidFill>
                  <a:schemeClr val="tx1"/>
                </a:solidFill>
                <a:latin typeface="Calibri" panose="020F0502020204030204" pitchFamily="34" charset="0"/>
              </a:defRPr>
            </a:lvl6pPr>
            <a:lvl7pPr marL="2975472" indent="-228882" defTabSz="452997" eaLnBrk="0" fontAlgn="base" hangingPunct="0">
              <a:spcBef>
                <a:spcPct val="0"/>
              </a:spcBef>
              <a:spcAft>
                <a:spcPct val="0"/>
              </a:spcAft>
              <a:defRPr>
                <a:solidFill>
                  <a:schemeClr val="tx1"/>
                </a:solidFill>
                <a:latin typeface="Calibri" panose="020F0502020204030204" pitchFamily="34" charset="0"/>
              </a:defRPr>
            </a:lvl7pPr>
            <a:lvl8pPr marL="3433237" indent="-228882" defTabSz="452997" eaLnBrk="0" fontAlgn="base" hangingPunct="0">
              <a:spcBef>
                <a:spcPct val="0"/>
              </a:spcBef>
              <a:spcAft>
                <a:spcPct val="0"/>
              </a:spcAft>
              <a:defRPr>
                <a:solidFill>
                  <a:schemeClr val="tx1"/>
                </a:solidFill>
                <a:latin typeface="Calibri" panose="020F0502020204030204" pitchFamily="34" charset="0"/>
              </a:defRPr>
            </a:lvl8pPr>
            <a:lvl9pPr marL="3891002" indent="-228882" defTabSz="452997"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34</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9210915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10F4D-B0D9-C6BD-4F3A-517CB0674610}"/>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1A7F65BF-359C-D964-E46E-A4E41E90985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7B6EF42E-D45F-8F4E-0DF6-9F31DB19A0E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9CE7A7C7-E64D-AEC1-57A9-17F310EB049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2997">
              <a:defRPr>
                <a:solidFill>
                  <a:schemeClr val="tx1"/>
                </a:solidFill>
                <a:latin typeface="Calibri" panose="020F0502020204030204" pitchFamily="34" charset="0"/>
              </a:defRPr>
            </a:lvl1pPr>
            <a:lvl2pPr marL="743868" indent="-286103" defTabSz="452997">
              <a:defRPr>
                <a:solidFill>
                  <a:schemeClr val="tx1"/>
                </a:solidFill>
                <a:latin typeface="Calibri" panose="020F0502020204030204" pitchFamily="34" charset="0"/>
              </a:defRPr>
            </a:lvl2pPr>
            <a:lvl3pPr marL="1144413" indent="-228882" defTabSz="452997">
              <a:defRPr>
                <a:solidFill>
                  <a:schemeClr val="tx1"/>
                </a:solidFill>
                <a:latin typeface="Calibri" panose="020F0502020204030204" pitchFamily="34" charset="0"/>
              </a:defRPr>
            </a:lvl3pPr>
            <a:lvl4pPr marL="1602178" indent="-228882" defTabSz="452997">
              <a:defRPr>
                <a:solidFill>
                  <a:schemeClr val="tx1"/>
                </a:solidFill>
                <a:latin typeface="Calibri" panose="020F0502020204030204" pitchFamily="34" charset="0"/>
              </a:defRPr>
            </a:lvl4pPr>
            <a:lvl5pPr marL="2059942" indent="-228882" defTabSz="452997">
              <a:defRPr>
                <a:solidFill>
                  <a:schemeClr val="tx1"/>
                </a:solidFill>
                <a:latin typeface="Calibri" panose="020F0502020204030204" pitchFamily="34" charset="0"/>
              </a:defRPr>
            </a:lvl5pPr>
            <a:lvl6pPr marL="2517707" indent="-228882" defTabSz="452997" eaLnBrk="0" fontAlgn="base" hangingPunct="0">
              <a:spcBef>
                <a:spcPct val="0"/>
              </a:spcBef>
              <a:spcAft>
                <a:spcPct val="0"/>
              </a:spcAft>
              <a:defRPr>
                <a:solidFill>
                  <a:schemeClr val="tx1"/>
                </a:solidFill>
                <a:latin typeface="Calibri" panose="020F0502020204030204" pitchFamily="34" charset="0"/>
              </a:defRPr>
            </a:lvl6pPr>
            <a:lvl7pPr marL="2975472" indent="-228882" defTabSz="452997" eaLnBrk="0" fontAlgn="base" hangingPunct="0">
              <a:spcBef>
                <a:spcPct val="0"/>
              </a:spcBef>
              <a:spcAft>
                <a:spcPct val="0"/>
              </a:spcAft>
              <a:defRPr>
                <a:solidFill>
                  <a:schemeClr val="tx1"/>
                </a:solidFill>
                <a:latin typeface="Calibri" panose="020F0502020204030204" pitchFamily="34" charset="0"/>
              </a:defRPr>
            </a:lvl7pPr>
            <a:lvl8pPr marL="3433237" indent="-228882" defTabSz="452997" eaLnBrk="0" fontAlgn="base" hangingPunct="0">
              <a:spcBef>
                <a:spcPct val="0"/>
              </a:spcBef>
              <a:spcAft>
                <a:spcPct val="0"/>
              </a:spcAft>
              <a:defRPr>
                <a:solidFill>
                  <a:schemeClr val="tx1"/>
                </a:solidFill>
                <a:latin typeface="Calibri" panose="020F0502020204030204" pitchFamily="34" charset="0"/>
              </a:defRPr>
            </a:lvl8pPr>
            <a:lvl9pPr marL="3891002" indent="-228882" defTabSz="452997"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35</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17468390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F1FD4-6CDC-4F39-5338-28E45DC609DC}"/>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45FE7A26-B328-517C-F872-BA559D2C344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461D2329-6086-B6C2-2B16-6D25AFA2654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89"/>
              </a:spcBef>
            </a:pPr>
            <a:endParaRPr lang="en-US" altLang="ja-JP"/>
          </a:p>
        </p:txBody>
      </p:sp>
      <p:sp>
        <p:nvSpPr>
          <p:cNvPr id="38916" name="スライド番号プレースホルダー 3">
            <a:extLst>
              <a:ext uri="{FF2B5EF4-FFF2-40B4-BE49-F238E27FC236}">
                <a16:creationId xmlns:a16="http://schemas.microsoft.com/office/drawing/2014/main" id="{C7381734-FFBE-DCCA-1803-4B2548F5FC7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2997">
              <a:defRPr>
                <a:solidFill>
                  <a:schemeClr val="tx1"/>
                </a:solidFill>
                <a:latin typeface="Calibri" panose="020F0502020204030204" pitchFamily="34" charset="0"/>
              </a:defRPr>
            </a:lvl1pPr>
            <a:lvl2pPr marL="743868" indent="-286103" defTabSz="452997">
              <a:defRPr>
                <a:solidFill>
                  <a:schemeClr val="tx1"/>
                </a:solidFill>
                <a:latin typeface="Calibri" panose="020F0502020204030204" pitchFamily="34" charset="0"/>
              </a:defRPr>
            </a:lvl2pPr>
            <a:lvl3pPr marL="1144413" indent="-228882" defTabSz="452997">
              <a:defRPr>
                <a:solidFill>
                  <a:schemeClr val="tx1"/>
                </a:solidFill>
                <a:latin typeface="Calibri" panose="020F0502020204030204" pitchFamily="34" charset="0"/>
              </a:defRPr>
            </a:lvl3pPr>
            <a:lvl4pPr marL="1602178" indent="-228882" defTabSz="452997">
              <a:defRPr>
                <a:solidFill>
                  <a:schemeClr val="tx1"/>
                </a:solidFill>
                <a:latin typeface="Calibri" panose="020F0502020204030204" pitchFamily="34" charset="0"/>
              </a:defRPr>
            </a:lvl4pPr>
            <a:lvl5pPr marL="2059942" indent="-228882" defTabSz="452997">
              <a:defRPr>
                <a:solidFill>
                  <a:schemeClr val="tx1"/>
                </a:solidFill>
                <a:latin typeface="Calibri" panose="020F0502020204030204" pitchFamily="34" charset="0"/>
              </a:defRPr>
            </a:lvl5pPr>
            <a:lvl6pPr marL="2517707" indent="-228882" defTabSz="452997" eaLnBrk="0" fontAlgn="base" hangingPunct="0">
              <a:spcBef>
                <a:spcPct val="0"/>
              </a:spcBef>
              <a:spcAft>
                <a:spcPct val="0"/>
              </a:spcAft>
              <a:defRPr>
                <a:solidFill>
                  <a:schemeClr val="tx1"/>
                </a:solidFill>
                <a:latin typeface="Calibri" panose="020F0502020204030204" pitchFamily="34" charset="0"/>
              </a:defRPr>
            </a:lvl6pPr>
            <a:lvl7pPr marL="2975472" indent="-228882" defTabSz="452997" eaLnBrk="0" fontAlgn="base" hangingPunct="0">
              <a:spcBef>
                <a:spcPct val="0"/>
              </a:spcBef>
              <a:spcAft>
                <a:spcPct val="0"/>
              </a:spcAft>
              <a:defRPr>
                <a:solidFill>
                  <a:schemeClr val="tx1"/>
                </a:solidFill>
                <a:latin typeface="Calibri" panose="020F0502020204030204" pitchFamily="34" charset="0"/>
              </a:defRPr>
            </a:lvl7pPr>
            <a:lvl8pPr marL="3433237" indent="-228882" defTabSz="452997" eaLnBrk="0" fontAlgn="base" hangingPunct="0">
              <a:spcBef>
                <a:spcPct val="0"/>
              </a:spcBef>
              <a:spcAft>
                <a:spcPct val="0"/>
              </a:spcAft>
              <a:defRPr>
                <a:solidFill>
                  <a:schemeClr val="tx1"/>
                </a:solidFill>
                <a:latin typeface="Calibri" panose="020F0502020204030204" pitchFamily="34" charset="0"/>
              </a:defRPr>
            </a:lvl8pPr>
            <a:lvl9pPr marL="3891002" indent="-228882" defTabSz="452997"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36</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3499872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96F5A-19C6-C84C-BDD9-3A04AEBE2D50}"/>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52A3AEDF-B36D-5D05-2688-A9BA320EC23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5B580B22-74D7-F0CC-EEAA-ACD90B9A8E1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89"/>
              </a:spcBef>
            </a:pPr>
            <a:endParaRPr lang="en-US" altLang="ja-JP"/>
          </a:p>
        </p:txBody>
      </p:sp>
      <p:sp>
        <p:nvSpPr>
          <p:cNvPr id="38916" name="スライド番号プレースホルダー 3">
            <a:extLst>
              <a:ext uri="{FF2B5EF4-FFF2-40B4-BE49-F238E27FC236}">
                <a16:creationId xmlns:a16="http://schemas.microsoft.com/office/drawing/2014/main" id="{36812E1C-E318-0271-F4CD-72E0BCC19B5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2997">
              <a:defRPr>
                <a:solidFill>
                  <a:schemeClr val="tx1"/>
                </a:solidFill>
                <a:latin typeface="Calibri" panose="020F0502020204030204" pitchFamily="34" charset="0"/>
              </a:defRPr>
            </a:lvl1pPr>
            <a:lvl2pPr marL="743868" indent="-286103" defTabSz="452997">
              <a:defRPr>
                <a:solidFill>
                  <a:schemeClr val="tx1"/>
                </a:solidFill>
                <a:latin typeface="Calibri" panose="020F0502020204030204" pitchFamily="34" charset="0"/>
              </a:defRPr>
            </a:lvl2pPr>
            <a:lvl3pPr marL="1144413" indent="-228882" defTabSz="452997">
              <a:defRPr>
                <a:solidFill>
                  <a:schemeClr val="tx1"/>
                </a:solidFill>
                <a:latin typeface="Calibri" panose="020F0502020204030204" pitchFamily="34" charset="0"/>
              </a:defRPr>
            </a:lvl3pPr>
            <a:lvl4pPr marL="1602178" indent="-228882" defTabSz="452997">
              <a:defRPr>
                <a:solidFill>
                  <a:schemeClr val="tx1"/>
                </a:solidFill>
                <a:latin typeface="Calibri" panose="020F0502020204030204" pitchFamily="34" charset="0"/>
              </a:defRPr>
            </a:lvl4pPr>
            <a:lvl5pPr marL="2059942" indent="-228882" defTabSz="452997">
              <a:defRPr>
                <a:solidFill>
                  <a:schemeClr val="tx1"/>
                </a:solidFill>
                <a:latin typeface="Calibri" panose="020F0502020204030204" pitchFamily="34" charset="0"/>
              </a:defRPr>
            </a:lvl5pPr>
            <a:lvl6pPr marL="2517707" indent="-228882" defTabSz="452997" eaLnBrk="0" fontAlgn="base" hangingPunct="0">
              <a:spcBef>
                <a:spcPct val="0"/>
              </a:spcBef>
              <a:spcAft>
                <a:spcPct val="0"/>
              </a:spcAft>
              <a:defRPr>
                <a:solidFill>
                  <a:schemeClr val="tx1"/>
                </a:solidFill>
                <a:latin typeface="Calibri" panose="020F0502020204030204" pitchFamily="34" charset="0"/>
              </a:defRPr>
            </a:lvl6pPr>
            <a:lvl7pPr marL="2975472" indent="-228882" defTabSz="452997" eaLnBrk="0" fontAlgn="base" hangingPunct="0">
              <a:spcBef>
                <a:spcPct val="0"/>
              </a:spcBef>
              <a:spcAft>
                <a:spcPct val="0"/>
              </a:spcAft>
              <a:defRPr>
                <a:solidFill>
                  <a:schemeClr val="tx1"/>
                </a:solidFill>
                <a:latin typeface="Calibri" panose="020F0502020204030204" pitchFamily="34" charset="0"/>
              </a:defRPr>
            </a:lvl7pPr>
            <a:lvl8pPr marL="3433237" indent="-228882" defTabSz="452997" eaLnBrk="0" fontAlgn="base" hangingPunct="0">
              <a:spcBef>
                <a:spcPct val="0"/>
              </a:spcBef>
              <a:spcAft>
                <a:spcPct val="0"/>
              </a:spcAft>
              <a:defRPr>
                <a:solidFill>
                  <a:schemeClr val="tx1"/>
                </a:solidFill>
                <a:latin typeface="Calibri" panose="020F0502020204030204" pitchFamily="34" charset="0"/>
              </a:defRPr>
            </a:lvl8pPr>
            <a:lvl9pPr marL="3891002" indent="-228882" defTabSz="452997"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37</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2669770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197E1-F339-E03E-08F7-FDC9F1D036DC}"/>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579904D5-0855-2046-DC28-EB5B913A785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D374B7CC-64F4-E2E8-024C-F518B0EAEDD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DD13DE2A-6EA4-72FF-BC0C-EE33AA9C292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2997">
              <a:defRPr>
                <a:solidFill>
                  <a:schemeClr val="tx1"/>
                </a:solidFill>
                <a:latin typeface="Calibri" panose="020F0502020204030204" pitchFamily="34" charset="0"/>
              </a:defRPr>
            </a:lvl1pPr>
            <a:lvl2pPr marL="743868" indent="-286103" defTabSz="452997">
              <a:defRPr>
                <a:solidFill>
                  <a:schemeClr val="tx1"/>
                </a:solidFill>
                <a:latin typeface="Calibri" panose="020F0502020204030204" pitchFamily="34" charset="0"/>
              </a:defRPr>
            </a:lvl2pPr>
            <a:lvl3pPr marL="1144413" indent="-228882" defTabSz="452997">
              <a:defRPr>
                <a:solidFill>
                  <a:schemeClr val="tx1"/>
                </a:solidFill>
                <a:latin typeface="Calibri" panose="020F0502020204030204" pitchFamily="34" charset="0"/>
              </a:defRPr>
            </a:lvl3pPr>
            <a:lvl4pPr marL="1602178" indent="-228882" defTabSz="452997">
              <a:defRPr>
                <a:solidFill>
                  <a:schemeClr val="tx1"/>
                </a:solidFill>
                <a:latin typeface="Calibri" panose="020F0502020204030204" pitchFamily="34" charset="0"/>
              </a:defRPr>
            </a:lvl4pPr>
            <a:lvl5pPr marL="2059942" indent="-228882" defTabSz="452997">
              <a:defRPr>
                <a:solidFill>
                  <a:schemeClr val="tx1"/>
                </a:solidFill>
                <a:latin typeface="Calibri" panose="020F0502020204030204" pitchFamily="34" charset="0"/>
              </a:defRPr>
            </a:lvl5pPr>
            <a:lvl6pPr marL="2517707" indent="-228882" defTabSz="452997" eaLnBrk="0" fontAlgn="base" hangingPunct="0">
              <a:spcBef>
                <a:spcPct val="0"/>
              </a:spcBef>
              <a:spcAft>
                <a:spcPct val="0"/>
              </a:spcAft>
              <a:defRPr>
                <a:solidFill>
                  <a:schemeClr val="tx1"/>
                </a:solidFill>
                <a:latin typeface="Calibri" panose="020F0502020204030204" pitchFamily="34" charset="0"/>
              </a:defRPr>
            </a:lvl6pPr>
            <a:lvl7pPr marL="2975472" indent="-228882" defTabSz="452997" eaLnBrk="0" fontAlgn="base" hangingPunct="0">
              <a:spcBef>
                <a:spcPct val="0"/>
              </a:spcBef>
              <a:spcAft>
                <a:spcPct val="0"/>
              </a:spcAft>
              <a:defRPr>
                <a:solidFill>
                  <a:schemeClr val="tx1"/>
                </a:solidFill>
                <a:latin typeface="Calibri" panose="020F0502020204030204" pitchFamily="34" charset="0"/>
              </a:defRPr>
            </a:lvl7pPr>
            <a:lvl8pPr marL="3433237" indent="-228882" defTabSz="452997" eaLnBrk="0" fontAlgn="base" hangingPunct="0">
              <a:spcBef>
                <a:spcPct val="0"/>
              </a:spcBef>
              <a:spcAft>
                <a:spcPct val="0"/>
              </a:spcAft>
              <a:defRPr>
                <a:solidFill>
                  <a:schemeClr val="tx1"/>
                </a:solidFill>
                <a:latin typeface="Calibri" panose="020F0502020204030204" pitchFamily="34" charset="0"/>
              </a:defRPr>
            </a:lvl8pPr>
            <a:lvl9pPr marL="3891002" indent="-228882" defTabSz="452997"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38</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8523403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スライド イメージ プレースホルダー 1">
            <a:extLst>
              <a:ext uri="{FF2B5EF4-FFF2-40B4-BE49-F238E27FC236}">
                <a16:creationId xmlns:a16="http://schemas.microsoft.com/office/drawing/2014/main" id="{C87FC197-66F3-DB47-1081-38BDCCD53B7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ノート プレースホルダー 2">
            <a:extLst>
              <a:ext uri="{FF2B5EF4-FFF2-40B4-BE49-F238E27FC236}">
                <a16:creationId xmlns:a16="http://schemas.microsoft.com/office/drawing/2014/main" id="{A9799D27-DB06-C81E-A6A8-4689EBED4B6A}"/>
              </a:ext>
            </a:extLst>
          </p:cNvPr>
          <p:cNvSpPr>
            <a:spLocks noGrp="1" noChangeArrowheads="1"/>
          </p:cNvSpPr>
          <p:nvPr>
            <p:ph type="body" idx="1"/>
          </p:nvPr>
        </p:nvSpPr>
        <p:spPr bwMode="auto"/>
        <p:txBody>
          <a:bodyPr wrap="square" numCol="1" anchor="t" anchorCtr="0" compatLnSpc="1">
            <a:prstTxWarp prst="textNoShape">
              <a:avLst/>
            </a:prstTxWarp>
          </a:bodyPr>
          <a:lstStyle/>
          <a:p>
            <a:pPr eaLnBrk="1" hangingPunct="1">
              <a:spcBef>
                <a:spcPct val="0"/>
              </a:spcBef>
              <a:defRPr/>
            </a:pPr>
            <a:endParaRPr lang="en-US" altLang="ja-JP" sz="1100" dirty="0"/>
          </a:p>
        </p:txBody>
      </p:sp>
      <p:sp>
        <p:nvSpPr>
          <p:cNvPr id="18436" name="スライド番号プレースホルダー 3">
            <a:extLst>
              <a:ext uri="{FF2B5EF4-FFF2-40B4-BE49-F238E27FC236}">
                <a16:creationId xmlns:a16="http://schemas.microsoft.com/office/drawing/2014/main" id="{39122E1B-0463-CC5B-AAC7-4FD3A685B20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C11C35FA-2D4C-445E-B849-11893BF60F55}" type="slidenum">
              <a:rPr lang="ja-JP" altLang="en-US" smtClean="0">
                <a:solidFill>
                  <a:srgbClr val="000000"/>
                </a:solidFill>
                <a:latin typeface="游ゴシック" panose="020B0400000000000000" pitchFamily="50" charset="-128"/>
              </a:rPr>
              <a:pPr/>
              <a:t>3</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F0FFF-6D1A-CAEC-610D-7BA90F3E1B3B}"/>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946F4E6E-F565-7B1D-3358-0C04C7AB481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8A8D4322-8214-1854-950E-25AEB046445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0636B1D0-8AA2-0BEA-1676-925511DF0CE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2997">
              <a:defRPr>
                <a:solidFill>
                  <a:schemeClr val="tx1"/>
                </a:solidFill>
                <a:latin typeface="Calibri" panose="020F0502020204030204" pitchFamily="34" charset="0"/>
              </a:defRPr>
            </a:lvl1pPr>
            <a:lvl2pPr marL="743868" indent="-286103" defTabSz="452997">
              <a:defRPr>
                <a:solidFill>
                  <a:schemeClr val="tx1"/>
                </a:solidFill>
                <a:latin typeface="Calibri" panose="020F0502020204030204" pitchFamily="34" charset="0"/>
              </a:defRPr>
            </a:lvl2pPr>
            <a:lvl3pPr marL="1144413" indent="-228882" defTabSz="452997">
              <a:defRPr>
                <a:solidFill>
                  <a:schemeClr val="tx1"/>
                </a:solidFill>
                <a:latin typeface="Calibri" panose="020F0502020204030204" pitchFamily="34" charset="0"/>
              </a:defRPr>
            </a:lvl3pPr>
            <a:lvl4pPr marL="1602178" indent="-228882" defTabSz="452997">
              <a:defRPr>
                <a:solidFill>
                  <a:schemeClr val="tx1"/>
                </a:solidFill>
                <a:latin typeface="Calibri" panose="020F0502020204030204" pitchFamily="34" charset="0"/>
              </a:defRPr>
            </a:lvl4pPr>
            <a:lvl5pPr marL="2059942" indent="-228882" defTabSz="452997">
              <a:defRPr>
                <a:solidFill>
                  <a:schemeClr val="tx1"/>
                </a:solidFill>
                <a:latin typeface="Calibri" panose="020F0502020204030204" pitchFamily="34" charset="0"/>
              </a:defRPr>
            </a:lvl5pPr>
            <a:lvl6pPr marL="2517707" indent="-228882" defTabSz="452997" eaLnBrk="0" fontAlgn="base" hangingPunct="0">
              <a:spcBef>
                <a:spcPct val="0"/>
              </a:spcBef>
              <a:spcAft>
                <a:spcPct val="0"/>
              </a:spcAft>
              <a:defRPr>
                <a:solidFill>
                  <a:schemeClr val="tx1"/>
                </a:solidFill>
                <a:latin typeface="Calibri" panose="020F0502020204030204" pitchFamily="34" charset="0"/>
              </a:defRPr>
            </a:lvl6pPr>
            <a:lvl7pPr marL="2975472" indent="-228882" defTabSz="452997" eaLnBrk="0" fontAlgn="base" hangingPunct="0">
              <a:spcBef>
                <a:spcPct val="0"/>
              </a:spcBef>
              <a:spcAft>
                <a:spcPct val="0"/>
              </a:spcAft>
              <a:defRPr>
                <a:solidFill>
                  <a:schemeClr val="tx1"/>
                </a:solidFill>
                <a:latin typeface="Calibri" panose="020F0502020204030204" pitchFamily="34" charset="0"/>
              </a:defRPr>
            </a:lvl7pPr>
            <a:lvl8pPr marL="3433237" indent="-228882" defTabSz="452997" eaLnBrk="0" fontAlgn="base" hangingPunct="0">
              <a:spcBef>
                <a:spcPct val="0"/>
              </a:spcBef>
              <a:spcAft>
                <a:spcPct val="0"/>
              </a:spcAft>
              <a:defRPr>
                <a:solidFill>
                  <a:schemeClr val="tx1"/>
                </a:solidFill>
                <a:latin typeface="Calibri" panose="020F0502020204030204" pitchFamily="34" charset="0"/>
              </a:defRPr>
            </a:lvl8pPr>
            <a:lvl9pPr marL="3891002" indent="-228882" defTabSz="452997"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39</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3880449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スライド イメージ プレースホルダー 1">
            <a:extLst>
              <a:ext uri="{FF2B5EF4-FFF2-40B4-BE49-F238E27FC236}">
                <a16:creationId xmlns:a16="http://schemas.microsoft.com/office/drawing/2014/main" id="{4B97DF2B-E79E-70A0-4E24-1B9F956246B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ノート プレースホルダー 2">
            <a:extLst>
              <a:ext uri="{FF2B5EF4-FFF2-40B4-BE49-F238E27FC236}">
                <a16:creationId xmlns:a16="http://schemas.microsoft.com/office/drawing/2014/main" id="{35D7F231-1811-55DC-97A1-9C8C027783C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dirty="0"/>
          </a:p>
        </p:txBody>
      </p:sp>
      <p:sp>
        <p:nvSpPr>
          <p:cNvPr id="4" name="スライド番号プレースホルダー 3">
            <a:extLst>
              <a:ext uri="{FF2B5EF4-FFF2-40B4-BE49-F238E27FC236}">
                <a16:creationId xmlns:a16="http://schemas.microsoft.com/office/drawing/2014/main" id="{C020D534-1BB5-44BF-86F8-1A1EE8739274}"/>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3868" indent="-286103">
              <a:defRPr>
                <a:solidFill>
                  <a:schemeClr val="tx1"/>
                </a:solidFill>
                <a:latin typeface="Calibri" panose="020F0502020204030204" pitchFamily="34" charset="0"/>
              </a:defRPr>
            </a:lvl2pPr>
            <a:lvl3pPr marL="1144413" indent="-228882">
              <a:defRPr>
                <a:solidFill>
                  <a:schemeClr val="tx1"/>
                </a:solidFill>
                <a:latin typeface="Calibri" panose="020F0502020204030204" pitchFamily="34" charset="0"/>
              </a:defRPr>
            </a:lvl3pPr>
            <a:lvl4pPr marL="1602178" indent="-228882">
              <a:defRPr>
                <a:solidFill>
                  <a:schemeClr val="tx1"/>
                </a:solidFill>
                <a:latin typeface="Calibri" panose="020F0502020204030204" pitchFamily="34" charset="0"/>
              </a:defRPr>
            </a:lvl4pPr>
            <a:lvl5pPr marL="2059942" indent="-228882">
              <a:defRPr>
                <a:solidFill>
                  <a:schemeClr val="tx1"/>
                </a:solidFill>
                <a:latin typeface="Calibri" panose="020F0502020204030204" pitchFamily="34" charset="0"/>
              </a:defRPr>
            </a:lvl5pPr>
            <a:lvl6pPr marL="2517707" indent="-228882" defTabSz="457765" eaLnBrk="0" fontAlgn="base" hangingPunct="0">
              <a:spcBef>
                <a:spcPct val="0"/>
              </a:spcBef>
              <a:spcAft>
                <a:spcPct val="0"/>
              </a:spcAft>
              <a:defRPr>
                <a:solidFill>
                  <a:schemeClr val="tx1"/>
                </a:solidFill>
                <a:latin typeface="Calibri" panose="020F0502020204030204" pitchFamily="34" charset="0"/>
              </a:defRPr>
            </a:lvl6pPr>
            <a:lvl7pPr marL="2975472" indent="-228882" defTabSz="457765" eaLnBrk="0" fontAlgn="base" hangingPunct="0">
              <a:spcBef>
                <a:spcPct val="0"/>
              </a:spcBef>
              <a:spcAft>
                <a:spcPct val="0"/>
              </a:spcAft>
              <a:defRPr>
                <a:solidFill>
                  <a:schemeClr val="tx1"/>
                </a:solidFill>
                <a:latin typeface="Calibri" panose="020F0502020204030204" pitchFamily="34" charset="0"/>
              </a:defRPr>
            </a:lvl7pPr>
            <a:lvl8pPr marL="3433237" indent="-228882" defTabSz="457765" eaLnBrk="0" fontAlgn="base" hangingPunct="0">
              <a:spcBef>
                <a:spcPct val="0"/>
              </a:spcBef>
              <a:spcAft>
                <a:spcPct val="0"/>
              </a:spcAft>
              <a:defRPr>
                <a:solidFill>
                  <a:schemeClr val="tx1"/>
                </a:solidFill>
                <a:latin typeface="Calibri" panose="020F0502020204030204" pitchFamily="34" charset="0"/>
              </a:defRPr>
            </a:lvl8pPr>
            <a:lvl9pPr marL="3891002" indent="-228882" defTabSz="457765" eaLnBrk="0" fontAlgn="base" hangingPunct="0">
              <a:spcBef>
                <a:spcPct val="0"/>
              </a:spcBef>
              <a:spcAft>
                <a:spcPct val="0"/>
              </a:spcAft>
              <a:defRPr>
                <a:solidFill>
                  <a:schemeClr val="tx1"/>
                </a:solidFill>
                <a:latin typeface="Calibri" panose="020F0502020204030204" pitchFamily="34" charset="0"/>
              </a:defRPr>
            </a:lvl9pPr>
          </a:lstStyle>
          <a:p>
            <a:fld id="{972D1077-9945-4B3A-90A9-3AC2A3213139}" type="slidenum">
              <a:rPr lang="ja-JP" altLang="en-US">
                <a:latin typeface="游ゴシック" panose="020B0400000000000000" pitchFamily="50" charset="-128"/>
              </a:rPr>
              <a:pPr/>
              <a:t>41</a:t>
            </a:fld>
            <a:endParaRPr lang="ja-JP" altLang="en-US">
              <a:latin typeface="游ゴシック" panose="020B0400000000000000" pitchFamily="50" charset="-128"/>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3C8AADF7-3046-E983-3861-77AC9AD05EF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1E937620-EFAB-5EC3-4DE3-57BF8EC2568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89"/>
              </a:spcBef>
            </a:pPr>
            <a:endParaRPr lang="en-US" altLang="ja-JP"/>
          </a:p>
        </p:txBody>
      </p:sp>
      <p:sp>
        <p:nvSpPr>
          <p:cNvPr id="38916" name="スライド番号プレースホルダー 3">
            <a:extLst>
              <a:ext uri="{FF2B5EF4-FFF2-40B4-BE49-F238E27FC236}">
                <a16:creationId xmlns:a16="http://schemas.microsoft.com/office/drawing/2014/main" id="{4B66F9DE-3200-A3E1-6822-AB1BFF8EB25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2997">
              <a:defRPr>
                <a:solidFill>
                  <a:schemeClr val="tx1"/>
                </a:solidFill>
                <a:latin typeface="Calibri" panose="020F0502020204030204" pitchFamily="34" charset="0"/>
              </a:defRPr>
            </a:lvl1pPr>
            <a:lvl2pPr marL="743868" indent="-286103" defTabSz="452997">
              <a:defRPr>
                <a:solidFill>
                  <a:schemeClr val="tx1"/>
                </a:solidFill>
                <a:latin typeface="Calibri" panose="020F0502020204030204" pitchFamily="34" charset="0"/>
              </a:defRPr>
            </a:lvl2pPr>
            <a:lvl3pPr marL="1144413" indent="-228882" defTabSz="452997">
              <a:defRPr>
                <a:solidFill>
                  <a:schemeClr val="tx1"/>
                </a:solidFill>
                <a:latin typeface="Calibri" panose="020F0502020204030204" pitchFamily="34" charset="0"/>
              </a:defRPr>
            </a:lvl3pPr>
            <a:lvl4pPr marL="1602178" indent="-228882" defTabSz="452997">
              <a:defRPr>
                <a:solidFill>
                  <a:schemeClr val="tx1"/>
                </a:solidFill>
                <a:latin typeface="Calibri" panose="020F0502020204030204" pitchFamily="34" charset="0"/>
              </a:defRPr>
            </a:lvl4pPr>
            <a:lvl5pPr marL="2059942" indent="-228882" defTabSz="452997">
              <a:defRPr>
                <a:solidFill>
                  <a:schemeClr val="tx1"/>
                </a:solidFill>
                <a:latin typeface="Calibri" panose="020F0502020204030204" pitchFamily="34" charset="0"/>
              </a:defRPr>
            </a:lvl5pPr>
            <a:lvl6pPr marL="2517707" indent="-228882" defTabSz="452997" eaLnBrk="0" fontAlgn="base" hangingPunct="0">
              <a:spcBef>
                <a:spcPct val="0"/>
              </a:spcBef>
              <a:spcAft>
                <a:spcPct val="0"/>
              </a:spcAft>
              <a:defRPr>
                <a:solidFill>
                  <a:schemeClr val="tx1"/>
                </a:solidFill>
                <a:latin typeface="Calibri" panose="020F0502020204030204" pitchFamily="34" charset="0"/>
              </a:defRPr>
            </a:lvl6pPr>
            <a:lvl7pPr marL="2975472" indent="-228882" defTabSz="452997" eaLnBrk="0" fontAlgn="base" hangingPunct="0">
              <a:spcBef>
                <a:spcPct val="0"/>
              </a:spcBef>
              <a:spcAft>
                <a:spcPct val="0"/>
              </a:spcAft>
              <a:defRPr>
                <a:solidFill>
                  <a:schemeClr val="tx1"/>
                </a:solidFill>
                <a:latin typeface="Calibri" panose="020F0502020204030204" pitchFamily="34" charset="0"/>
              </a:defRPr>
            </a:lvl7pPr>
            <a:lvl8pPr marL="3433237" indent="-228882" defTabSz="452997" eaLnBrk="0" fontAlgn="base" hangingPunct="0">
              <a:spcBef>
                <a:spcPct val="0"/>
              </a:spcBef>
              <a:spcAft>
                <a:spcPct val="0"/>
              </a:spcAft>
              <a:defRPr>
                <a:solidFill>
                  <a:schemeClr val="tx1"/>
                </a:solidFill>
                <a:latin typeface="Calibri" panose="020F0502020204030204" pitchFamily="34" charset="0"/>
              </a:defRPr>
            </a:lvl8pPr>
            <a:lvl9pPr marL="3891002" indent="-228882" defTabSz="452997"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42</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516A9-D4B0-DB55-072F-F91A6A56E40F}"/>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B90A15D6-C59E-A7CF-D166-C7F0A3DD077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413BE475-61EC-3CEC-720E-41C92C9B877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89"/>
              </a:spcBef>
            </a:pPr>
            <a:endParaRPr lang="en-US" altLang="ja-JP"/>
          </a:p>
        </p:txBody>
      </p:sp>
      <p:sp>
        <p:nvSpPr>
          <p:cNvPr id="38916" name="スライド番号プレースホルダー 3">
            <a:extLst>
              <a:ext uri="{FF2B5EF4-FFF2-40B4-BE49-F238E27FC236}">
                <a16:creationId xmlns:a16="http://schemas.microsoft.com/office/drawing/2014/main" id="{F3F3ECD9-CAC2-55ED-D18C-91721B80CDF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2997">
              <a:defRPr>
                <a:solidFill>
                  <a:schemeClr val="tx1"/>
                </a:solidFill>
                <a:latin typeface="Calibri" panose="020F0502020204030204" pitchFamily="34" charset="0"/>
              </a:defRPr>
            </a:lvl1pPr>
            <a:lvl2pPr marL="743868" indent="-286103" defTabSz="452997">
              <a:defRPr>
                <a:solidFill>
                  <a:schemeClr val="tx1"/>
                </a:solidFill>
                <a:latin typeface="Calibri" panose="020F0502020204030204" pitchFamily="34" charset="0"/>
              </a:defRPr>
            </a:lvl2pPr>
            <a:lvl3pPr marL="1144413" indent="-228882" defTabSz="452997">
              <a:defRPr>
                <a:solidFill>
                  <a:schemeClr val="tx1"/>
                </a:solidFill>
                <a:latin typeface="Calibri" panose="020F0502020204030204" pitchFamily="34" charset="0"/>
              </a:defRPr>
            </a:lvl3pPr>
            <a:lvl4pPr marL="1602178" indent="-228882" defTabSz="452997">
              <a:defRPr>
                <a:solidFill>
                  <a:schemeClr val="tx1"/>
                </a:solidFill>
                <a:latin typeface="Calibri" panose="020F0502020204030204" pitchFamily="34" charset="0"/>
              </a:defRPr>
            </a:lvl4pPr>
            <a:lvl5pPr marL="2059942" indent="-228882" defTabSz="452997">
              <a:defRPr>
                <a:solidFill>
                  <a:schemeClr val="tx1"/>
                </a:solidFill>
                <a:latin typeface="Calibri" panose="020F0502020204030204" pitchFamily="34" charset="0"/>
              </a:defRPr>
            </a:lvl5pPr>
            <a:lvl6pPr marL="2517707" indent="-228882" defTabSz="452997" eaLnBrk="0" fontAlgn="base" hangingPunct="0">
              <a:spcBef>
                <a:spcPct val="0"/>
              </a:spcBef>
              <a:spcAft>
                <a:spcPct val="0"/>
              </a:spcAft>
              <a:defRPr>
                <a:solidFill>
                  <a:schemeClr val="tx1"/>
                </a:solidFill>
                <a:latin typeface="Calibri" panose="020F0502020204030204" pitchFamily="34" charset="0"/>
              </a:defRPr>
            </a:lvl6pPr>
            <a:lvl7pPr marL="2975472" indent="-228882" defTabSz="452997" eaLnBrk="0" fontAlgn="base" hangingPunct="0">
              <a:spcBef>
                <a:spcPct val="0"/>
              </a:spcBef>
              <a:spcAft>
                <a:spcPct val="0"/>
              </a:spcAft>
              <a:defRPr>
                <a:solidFill>
                  <a:schemeClr val="tx1"/>
                </a:solidFill>
                <a:latin typeface="Calibri" panose="020F0502020204030204" pitchFamily="34" charset="0"/>
              </a:defRPr>
            </a:lvl7pPr>
            <a:lvl8pPr marL="3433237" indent="-228882" defTabSz="452997" eaLnBrk="0" fontAlgn="base" hangingPunct="0">
              <a:spcBef>
                <a:spcPct val="0"/>
              </a:spcBef>
              <a:spcAft>
                <a:spcPct val="0"/>
              </a:spcAft>
              <a:defRPr>
                <a:solidFill>
                  <a:schemeClr val="tx1"/>
                </a:solidFill>
                <a:latin typeface="Calibri" panose="020F0502020204030204" pitchFamily="34" charset="0"/>
              </a:defRPr>
            </a:lvl8pPr>
            <a:lvl9pPr marL="3891002" indent="-228882" defTabSz="452997"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43</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1981311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9E85E-3A62-7406-A63A-A73CBFF88EFF}"/>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88697743-CD97-FA7B-8EBC-240FA044C6B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A67F8AA5-93DE-5D43-90CF-34B1EE2B6A0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B4826445-B20D-CEEB-DE56-6585B0D554C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2997">
              <a:defRPr>
                <a:solidFill>
                  <a:schemeClr val="tx1"/>
                </a:solidFill>
                <a:latin typeface="Calibri" panose="020F0502020204030204" pitchFamily="34" charset="0"/>
              </a:defRPr>
            </a:lvl1pPr>
            <a:lvl2pPr marL="743868" indent="-286103" defTabSz="452997">
              <a:defRPr>
                <a:solidFill>
                  <a:schemeClr val="tx1"/>
                </a:solidFill>
                <a:latin typeface="Calibri" panose="020F0502020204030204" pitchFamily="34" charset="0"/>
              </a:defRPr>
            </a:lvl2pPr>
            <a:lvl3pPr marL="1144413" indent="-228882" defTabSz="452997">
              <a:defRPr>
                <a:solidFill>
                  <a:schemeClr val="tx1"/>
                </a:solidFill>
                <a:latin typeface="Calibri" panose="020F0502020204030204" pitchFamily="34" charset="0"/>
              </a:defRPr>
            </a:lvl3pPr>
            <a:lvl4pPr marL="1602178" indent="-228882" defTabSz="452997">
              <a:defRPr>
                <a:solidFill>
                  <a:schemeClr val="tx1"/>
                </a:solidFill>
                <a:latin typeface="Calibri" panose="020F0502020204030204" pitchFamily="34" charset="0"/>
              </a:defRPr>
            </a:lvl4pPr>
            <a:lvl5pPr marL="2059942" indent="-228882" defTabSz="452997">
              <a:defRPr>
                <a:solidFill>
                  <a:schemeClr val="tx1"/>
                </a:solidFill>
                <a:latin typeface="Calibri" panose="020F0502020204030204" pitchFamily="34" charset="0"/>
              </a:defRPr>
            </a:lvl5pPr>
            <a:lvl6pPr marL="2517707" indent="-228882" defTabSz="452997" eaLnBrk="0" fontAlgn="base" hangingPunct="0">
              <a:spcBef>
                <a:spcPct val="0"/>
              </a:spcBef>
              <a:spcAft>
                <a:spcPct val="0"/>
              </a:spcAft>
              <a:defRPr>
                <a:solidFill>
                  <a:schemeClr val="tx1"/>
                </a:solidFill>
                <a:latin typeface="Calibri" panose="020F0502020204030204" pitchFamily="34" charset="0"/>
              </a:defRPr>
            </a:lvl6pPr>
            <a:lvl7pPr marL="2975472" indent="-228882" defTabSz="452997" eaLnBrk="0" fontAlgn="base" hangingPunct="0">
              <a:spcBef>
                <a:spcPct val="0"/>
              </a:spcBef>
              <a:spcAft>
                <a:spcPct val="0"/>
              </a:spcAft>
              <a:defRPr>
                <a:solidFill>
                  <a:schemeClr val="tx1"/>
                </a:solidFill>
                <a:latin typeface="Calibri" panose="020F0502020204030204" pitchFamily="34" charset="0"/>
              </a:defRPr>
            </a:lvl7pPr>
            <a:lvl8pPr marL="3433237" indent="-228882" defTabSz="452997" eaLnBrk="0" fontAlgn="base" hangingPunct="0">
              <a:spcBef>
                <a:spcPct val="0"/>
              </a:spcBef>
              <a:spcAft>
                <a:spcPct val="0"/>
              </a:spcAft>
              <a:defRPr>
                <a:solidFill>
                  <a:schemeClr val="tx1"/>
                </a:solidFill>
                <a:latin typeface="Calibri" panose="020F0502020204030204" pitchFamily="34" charset="0"/>
              </a:defRPr>
            </a:lvl8pPr>
            <a:lvl9pPr marL="3891002" indent="-228882" defTabSz="452997"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44</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80067787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18C63-3FAC-480A-F72F-D7E87F776C83}"/>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94021DC9-01D6-6F3E-3318-03EA3C1EB5F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57F0E9AB-F454-6439-1E78-8DDA1975E00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89"/>
              </a:spcBef>
            </a:pPr>
            <a:endParaRPr lang="en-US" altLang="ja-JP"/>
          </a:p>
        </p:txBody>
      </p:sp>
      <p:sp>
        <p:nvSpPr>
          <p:cNvPr id="38916" name="スライド番号プレースホルダー 3">
            <a:extLst>
              <a:ext uri="{FF2B5EF4-FFF2-40B4-BE49-F238E27FC236}">
                <a16:creationId xmlns:a16="http://schemas.microsoft.com/office/drawing/2014/main" id="{34A33723-6BBE-C856-277F-428FBB9DAAE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2997">
              <a:defRPr>
                <a:solidFill>
                  <a:schemeClr val="tx1"/>
                </a:solidFill>
                <a:latin typeface="Calibri" panose="020F0502020204030204" pitchFamily="34" charset="0"/>
              </a:defRPr>
            </a:lvl1pPr>
            <a:lvl2pPr marL="743868" indent="-286103" defTabSz="452997">
              <a:defRPr>
                <a:solidFill>
                  <a:schemeClr val="tx1"/>
                </a:solidFill>
                <a:latin typeface="Calibri" panose="020F0502020204030204" pitchFamily="34" charset="0"/>
              </a:defRPr>
            </a:lvl2pPr>
            <a:lvl3pPr marL="1144413" indent="-228882" defTabSz="452997">
              <a:defRPr>
                <a:solidFill>
                  <a:schemeClr val="tx1"/>
                </a:solidFill>
                <a:latin typeface="Calibri" panose="020F0502020204030204" pitchFamily="34" charset="0"/>
              </a:defRPr>
            </a:lvl3pPr>
            <a:lvl4pPr marL="1602178" indent="-228882" defTabSz="452997">
              <a:defRPr>
                <a:solidFill>
                  <a:schemeClr val="tx1"/>
                </a:solidFill>
                <a:latin typeface="Calibri" panose="020F0502020204030204" pitchFamily="34" charset="0"/>
              </a:defRPr>
            </a:lvl4pPr>
            <a:lvl5pPr marL="2059942" indent="-228882" defTabSz="452997">
              <a:defRPr>
                <a:solidFill>
                  <a:schemeClr val="tx1"/>
                </a:solidFill>
                <a:latin typeface="Calibri" panose="020F0502020204030204" pitchFamily="34" charset="0"/>
              </a:defRPr>
            </a:lvl5pPr>
            <a:lvl6pPr marL="2517707" indent="-228882" defTabSz="452997" eaLnBrk="0" fontAlgn="base" hangingPunct="0">
              <a:spcBef>
                <a:spcPct val="0"/>
              </a:spcBef>
              <a:spcAft>
                <a:spcPct val="0"/>
              </a:spcAft>
              <a:defRPr>
                <a:solidFill>
                  <a:schemeClr val="tx1"/>
                </a:solidFill>
                <a:latin typeface="Calibri" panose="020F0502020204030204" pitchFamily="34" charset="0"/>
              </a:defRPr>
            </a:lvl6pPr>
            <a:lvl7pPr marL="2975472" indent="-228882" defTabSz="452997" eaLnBrk="0" fontAlgn="base" hangingPunct="0">
              <a:spcBef>
                <a:spcPct val="0"/>
              </a:spcBef>
              <a:spcAft>
                <a:spcPct val="0"/>
              </a:spcAft>
              <a:defRPr>
                <a:solidFill>
                  <a:schemeClr val="tx1"/>
                </a:solidFill>
                <a:latin typeface="Calibri" panose="020F0502020204030204" pitchFamily="34" charset="0"/>
              </a:defRPr>
            </a:lvl7pPr>
            <a:lvl8pPr marL="3433237" indent="-228882" defTabSz="452997" eaLnBrk="0" fontAlgn="base" hangingPunct="0">
              <a:spcBef>
                <a:spcPct val="0"/>
              </a:spcBef>
              <a:spcAft>
                <a:spcPct val="0"/>
              </a:spcAft>
              <a:defRPr>
                <a:solidFill>
                  <a:schemeClr val="tx1"/>
                </a:solidFill>
                <a:latin typeface="Calibri" panose="020F0502020204030204" pitchFamily="34" charset="0"/>
              </a:defRPr>
            </a:lvl8pPr>
            <a:lvl9pPr marL="3891002" indent="-228882" defTabSz="452997"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45</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104145324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1B4DE-8D29-B701-4787-E7EA60D34B55}"/>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FAD7792D-DB19-44C9-D1F0-0C20F11DD1C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0E171013-14B8-4FAC-DA98-6BAFC0C0AFF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82FD72D5-40F5-3344-E0F9-76940E36C0E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2997">
              <a:defRPr>
                <a:solidFill>
                  <a:schemeClr val="tx1"/>
                </a:solidFill>
                <a:latin typeface="Calibri" panose="020F0502020204030204" pitchFamily="34" charset="0"/>
              </a:defRPr>
            </a:lvl1pPr>
            <a:lvl2pPr marL="743868" indent="-286103" defTabSz="452997">
              <a:defRPr>
                <a:solidFill>
                  <a:schemeClr val="tx1"/>
                </a:solidFill>
                <a:latin typeface="Calibri" panose="020F0502020204030204" pitchFamily="34" charset="0"/>
              </a:defRPr>
            </a:lvl2pPr>
            <a:lvl3pPr marL="1144413" indent="-228882" defTabSz="452997">
              <a:defRPr>
                <a:solidFill>
                  <a:schemeClr val="tx1"/>
                </a:solidFill>
                <a:latin typeface="Calibri" panose="020F0502020204030204" pitchFamily="34" charset="0"/>
              </a:defRPr>
            </a:lvl3pPr>
            <a:lvl4pPr marL="1602178" indent="-228882" defTabSz="452997">
              <a:defRPr>
                <a:solidFill>
                  <a:schemeClr val="tx1"/>
                </a:solidFill>
                <a:latin typeface="Calibri" panose="020F0502020204030204" pitchFamily="34" charset="0"/>
              </a:defRPr>
            </a:lvl4pPr>
            <a:lvl5pPr marL="2059942" indent="-228882" defTabSz="452997">
              <a:defRPr>
                <a:solidFill>
                  <a:schemeClr val="tx1"/>
                </a:solidFill>
                <a:latin typeface="Calibri" panose="020F0502020204030204" pitchFamily="34" charset="0"/>
              </a:defRPr>
            </a:lvl5pPr>
            <a:lvl6pPr marL="2517707" indent="-228882" defTabSz="452997" eaLnBrk="0" fontAlgn="base" hangingPunct="0">
              <a:spcBef>
                <a:spcPct val="0"/>
              </a:spcBef>
              <a:spcAft>
                <a:spcPct val="0"/>
              </a:spcAft>
              <a:defRPr>
                <a:solidFill>
                  <a:schemeClr val="tx1"/>
                </a:solidFill>
                <a:latin typeface="Calibri" panose="020F0502020204030204" pitchFamily="34" charset="0"/>
              </a:defRPr>
            </a:lvl6pPr>
            <a:lvl7pPr marL="2975472" indent="-228882" defTabSz="452997" eaLnBrk="0" fontAlgn="base" hangingPunct="0">
              <a:spcBef>
                <a:spcPct val="0"/>
              </a:spcBef>
              <a:spcAft>
                <a:spcPct val="0"/>
              </a:spcAft>
              <a:defRPr>
                <a:solidFill>
                  <a:schemeClr val="tx1"/>
                </a:solidFill>
                <a:latin typeface="Calibri" panose="020F0502020204030204" pitchFamily="34" charset="0"/>
              </a:defRPr>
            </a:lvl7pPr>
            <a:lvl8pPr marL="3433237" indent="-228882" defTabSz="452997" eaLnBrk="0" fontAlgn="base" hangingPunct="0">
              <a:spcBef>
                <a:spcPct val="0"/>
              </a:spcBef>
              <a:spcAft>
                <a:spcPct val="0"/>
              </a:spcAft>
              <a:defRPr>
                <a:solidFill>
                  <a:schemeClr val="tx1"/>
                </a:solidFill>
                <a:latin typeface="Calibri" panose="020F0502020204030204" pitchFamily="34" charset="0"/>
              </a:defRPr>
            </a:lvl8pPr>
            <a:lvl9pPr marL="3891002" indent="-228882" defTabSz="452997"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46</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426011877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04838" y="674688"/>
            <a:ext cx="5964237" cy="4129087"/>
          </a:xfrm>
        </p:spPr>
      </p:sp>
      <p:sp>
        <p:nvSpPr>
          <p:cNvPr id="3" name="ノート プレースホルダー 2"/>
          <p:cNvSpPr>
            <a:spLocks noGrp="1"/>
          </p:cNvSpPr>
          <p:nvPr>
            <p:ph type="body" idx="1"/>
          </p:nvPr>
        </p:nvSpPr>
        <p:spPr/>
        <p:txBody>
          <a:bodyPr/>
          <a:lstStyle/>
          <a:p>
            <a:pPr>
              <a:spcBef>
                <a:spcPts val="0"/>
              </a:spcBef>
              <a:defRPr/>
            </a:pPr>
            <a:endParaRPr lang="ja-JP" altLang="en-US" dirty="0"/>
          </a:p>
        </p:txBody>
      </p:sp>
      <p:sp>
        <p:nvSpPr>
          <p:cNvPr id="4" name="スライド番号プレースホルダー 3"/>
          <p:cNvSpPr>
            <a:spLocks noGrp="1"/>
          </p:cNvSpPr>
          <p:nvPr>
            <p:ph type="sldNum" sz="quarter" idx="5"/>
          </p:nvPr>
        </p:nvSpPr>
        <p:spPr/>
        <p:txBody>
          <a:bodyPr/>
          <a:lstStyle/>
          <a:p>
            <a:pPr>
              <a:defRPr/>
            </a:pPr>
            <a:fld id="{849A430D-76B4-49F5-A194-394D849F9493}" type="slidenum">
              <a:rPr lang="ja-JP" altLang="en-US" smtClean="0"/>
              <a:pPr>
                <a:defRPr/>
              </a:pPr>
              <a:t>47</a:t>
            </a:fld>
            <a:endParaRPr lang="ja-JP" altLang="en-US"/>
          </a:p>
        </p:txBody>
      </p:sp>
    </p:spTree>
    <p:extLst>
      <p:ext uri="{BB962C8B-B14F-4D97-AF65-F5344CB8AC3E}">
        <p14:creationId xmlns:p14="http://schemas.microsoft.com/office/powerpoint/2010/main" val="144136245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スライド イメージ プレースホルダー 1">
            <a:extLst>
              <a:ext uri="{FF2B5EF4-FFF2-40B4-BE49-F238E27FC236}">
                <a16:creationId xmlns:a16="http://schemas.microsoft.com/office/drawing/2014/main" id="{2C097AE3-8D10-56B5-3C94-7B6073459A4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ノート プレースホルダー 2">
            <a:extLst>
              <a:ext uri="{FF2B5EF4-FFF2-40B4-BE49-F238E27FC236}">
                <a16:creationId xmlns:a16="http://schemas.microsoft.com/office/drawing/2014/main" id="{FBA0931D-3501-5EA1-53CB-60F78531D04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20754" eaLnBrk="1" hangingPunct="1">
              <a:spcBef>
                <a:spcPts val="1210"/>
              </a:spcBef>
            </a:pPr>
            <a:endParaRPr lang="en-US" altLang="ja-JP"/>
          </a:p>
        </p:txBody>
      </p:sp>
      <p:sp>
        <p:nvSpPr>
          <p:cNvPr id="57348" name="スライド番号プレースホルダー 3">
            <a:extLst>
              <a:ext uri="{FF2B5EF4-FFF2-40B4-BE49-F238E27FC236}">
                <a16:creationId xmlns:a16="http://schemas.microsoft.com/office/drawing/2014/main" id="{509415C7-6797-6E10-38E7-9ECADF4BE22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9577">
              <a:defRPr>
                <a:solidFill>
                  <a:schemeClr val="tx1"/>
                </a:solidFill>
                <a:latin typeface="Calibri" panose="020F0502020204030204" pitchFamily="34" charset="0"/>
              </a:defRPr>
            </a:lvl1pPr>
            <a:lvl2pPr marL="749414" indent="-288236" defTabSz="459577">
              <a:defRPr>
                <a:solidFill>
                  <a:schemeClr val="tx1"/>
                </a:solidFill>
                <a:latin typeface="Calibri" panose="020F0502020204030204" pitchFamily="34" charset="0"/>
              </a:defRPr>
            </a:lvl2pPr>
            <a:lvl3pPr marL="1152944" indent="-230589" defTabSz="459577">
              <a:defRPr>
                <a:solidFill>
                  <a:schemeClr val="tx1"/>
                </a:solidFill>
                <a:latin typeface="Calibri" panose="020F0502020204030204" pitchFamily="34" charset="0"/>
              </a:defRPr>
            </a:lvl3pPr>
            <a:lvl4pPr marL="1614122" indent="-230589" defTabSz="459577">
              <a:defRPr>
                <a:solidFill>
                  <a:schemeClr val="tx1"/>
                </a:solidFill>
                <a:latin typeface="Calibri" panose="020F0502020204030204" pitchFamily="34" charset="0"/>
              </a:defRPr>
            </a:lvl4pPr>
            <a:lvl5pPr marL="2075299" indent="-230589" defTabSz="459577">
              <a:defRPr>
                <a:solidFill>
                  <a:schemeClr val="tx1"/>
                </a:solidFill>
                <a:latin typeface="Calibri" panose="020F0502020204030204" pitchFamily="34" charset="0"/>
              </a:defRPr>
            </a:lvl5pPr>
            <a:lvl6pPr marL="2536477" indent="-230589" defTabSz="459577" eaLnBrk="0" fontAlgn="base" hangingPunct="0">
              <a:spcBef>
                <a:spcPct val="0"/>
              </a:spcBef>
              <a:spcAft>
                <a:spcPct val="0"/>
              </a:spcAft>
              <a:defRPr>
                <a:solidFill>
                  <a:schemeClr val="tx1"/>
                </a:solidFill>
                <a:latin typeface="Calibri" panose="020F0502020204030204" pitchFamily="34" charset="0"/>
              </a:defRPr>
            </a:lvl6pPr>
            <a:lvl7pPr marL="2997655" indent="-230589" defTabSz="459577" eaLnBrk="0" fontAlgn="base" hangingPunct="0">
              <a:spcBef>
                <a:spcPct val="0"/>
              </a:spcBef>
              <a:spcAft>
                <a:spcPct val="0"/>
              </a:spcAft>
              <a:defRPr>
                <a:solidFill>
                  <a:schemeClr val="tx1"/>
                </a:solidFill>
                <a:latin typeface="Calibri" panose="020F0502020204030204" pitchFamily="34" charset="0"/>
              </a:defRPr>
            </a:lvl7pPr>
            <a:lvl8pPr marL="3458832" indent="-230589" defTabSz="459577" eaLnBrk="0" fontAlgn="base" hangingPunct="0">
              <a:spcBef>
                <a:spcPct val="0"/>
              </a:spcBef>
              <a:spcAft>
                <a:spcPct val="0"/>
              </a:spcAft>
              <a:defRPr>
                <a:solidFill>
                  <a:schemeClr val="tx1"/>
                </a:solidFill>
                <a:latin typeface="Calibri" panose="020F0502020204030204" pitchFamily="34" charset="0"/>
              </a:defRPr>
            </a:lvl8pPr>
            <a:lvl9pPr marL="3920010" indent="-230589" defTabSz="459577" eaLnBrk="0" fontAlgn="base" hangingPunct="0">
              <a:spcBef>
                <a:spcPct val="0"/>
              </a:spcBef>
              <a:spcAft>
                <a:spcPct val="0"/>
              </a:spcAft>
              <a:defRPr>
                <a:solidFill>
                  <a:schemeClr val="tx1"/>
                </a:solidFill>
                <a:latin typeface="Calibri" panose="020F0502020204030204" pitchFamily="34" charset="0"/>
              </a:defRPr>
            </a:lvl9pPr>
          </a:lstStyle>
          <a:p>
            <a:fld id="{8A83B5A6-8EC7-4B47-ABF5-06020B291ED3}" type="slidenum">
              <a:rPr lang="ja-JP" altLang="en-US" smtClean="0">
                <a:solidFill>
                  <a:srgbClr val="000000"/>
                </a:solidFill>
                <a:latin typeface="游ゴシック" panose="020B0400000000000000" pitchFamily="50" charset="-128"/>
              </a:rPr>
              <a:pPr/>
              <a:t>48</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スライド イメージ プレースホルダー 1">
            <a:extLst>
              <a:ext uri="{FF2B5EF4-FFF2-40B4-BE49-F238E27FC236}">
                <a16:creationId xmlns:a16="http://schemas.microsoft.com/office/drawing/2014/main" id="{2CD8E179-B6CC-5241-0855-95622859789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ノート プレースホルダー 2">
            <a:extLst>
              <a:ext uri="{FF2B5EF4-FFF2-40B4-BE49-F238E27FC236}">
                <a16:creationId xmlns:a16="http://schemas.microsoft.com/office/drawing/2014/main" id="{DF367659-3119-7A0F-9947-3A3D6DE6214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20754" eaLnBrk="1" hangingPunct="1">
              <a:spcBef>
                <a:spcPts val="1210"/>
              </a:spcBef>
            </a:pPr>
            <a:endParaRPr lang="en-US" altLang="ja-JP"/>
          </a:p>
        </p:txBody>
      </p:sp>
      <p:sp>
        <p:nvSpPr>
          <p:cNvPr id="59396" name="スライド番号プレースホルダー 3">
            <a:extLst>
              <a:ext uri="{FF2B5EF4-FFF2-40B4-BE49-F238E27FC236}">
                <a16:creationId xmlns:a16="http://schemas.microsoft.com/office/drawing/2014/main" id="{6838AFA8-B149-5DC5-B242-09A9AB63479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9577">
              <a:defRPr>
                <a:solidFill>
                  <a:schemeClr val="tx1"/>
                </a:solidFill>
                <a:latin typeface="Calibri" panose="020F0502020204030204" pitchFamily="34" charset="0"/>
              </a:defRPr>
            </a:lvl1pPr>
            <a:lvl2pPr marL="749414" indent="-288236" defTabSz="459577">
              <a:defRPr>
                <a:solidFill>
                  <a:schemeClr val="tx1"/>
                </a:solidFill>
                <a:latin typeface="Calibri" panose="020F0502020204030204" pitchFamily="34" charset="0"/>
              </a:defRPr>
            </a:lvl2pPr>
            <a:lvl3pPr marL="1152944" indent="-230589" defTabSz="459577">
              <a:defRPr>
                <a:solidFill>
                  <a:schemeClr val="tx1"/>
                </a:solidFill>
                <a:latin typeface="Calibri" panose="020F0502020204030204" pitchFamily="34" charset="0"/>
              </a:defRPr>
            </a:lvl3pPr>
            <a:lvl4pPr marL="1614122" indent="-230589" defTabSz="459577">
              <a:defRPr>
                <a:solidFill>
                  <a:schemeClr val="tx1"/>
                </a:solidFill>
                <a:latin typeface="Calibri" panose="020F0502020204030204" pitchFamily="34" charset="0"/>
              </a:defRPr>
            </a:lvl4pPr>
            <a:lvl5pPr marL="2075299" indent="-230589" defTabSz="459577">
              <a:defRPr>
                <a:solidFill>
                  <a:schemeClr val="tx1"/>
                </a:solidFill>
                <a:latin typeface="Calibri" panose="020F0502020204030204" pitchFamily="34" charset="0"/>
              </a:defRPr>
            </a:lvl5pPr>
            <a:lvl6pPr marL="2536477" indent="-230589" defTabSz="459577" eaLnBrk="0" fontAlgn="base" hangingPunct="0">
              <a:spcBef>
                <a:spcPct val="0"/>
              </a:spcBef>
              <a:spcAft>
                <a:spcPct val="0"/>
              </a:spcAft>
              <a:defRPr>
                <a:solidFill>
                  <a:schemeClr val="tx1"/>
                </a:solidFill>
                <a:latin typeface="Calibri" panose="020F0502020204030204" pitchFamily="34" charset="0"/>
              </a:defRPr>
            </a:lvl6pPr>
            <a:lvl7pPr marL="2997655" indent="-230589" defTabSz="459577" eaLnBrk="0" fontAlgn="base" hangingPunct="0">
              <a:spcBef>
                <a:spcPct val="0"/>
              </a:spcBef>
              <a:spcAft>
                <a:spcPct val="0"/>
              </a:spcAft>
              <a:defRPr>
                <a:solidFill>
                  <a:schemeClr val="tx1"/>
                </a:solidFill>
                <a:latin typeface="Calibri" panose="020F0502020204030204" pitchFamily="34" charset="0"/>
              </a:defRPr>
            </a:lvl7pPr>
            <a:lvl8pPr marL="3458832" indent="-230589" defTabSz="459577" eaLnBrk="0" fontAlgn="base" hangingPunct="0">
              <a:spcBef>
                <a:spcPct val="0"/>
              </a:spcBef>
              <a:spcAft>
                <a:spcPct val="0"/>
              </a:spcAft>
              <a:defRPr>
                <a:solidFill>
                  <a:schemeClr val="tx1"/>
                </a:solidFill>
                <a:latin typeface="Calibri" panose="020F0502020204030204" pitchFamily="34" charset="0"/>
              </a:defRPr>
            </a:lvl8pPr>
            <a:lvl9pPr marL="3920010" indent="-230589" defTabSz="459577" eaLnBrk="0" fontAlgn="base" hangingPunct="0">
              <a:spcBef>
                <a:spcPct val="0"/>
              </a:spcBef>
              <a:spcAft>
                <a:spcPct val="0"/>
              </a:spcAft>
              <a:defRPr>
                <a:solidFill>
                  <a:schemeClr val="tx1"/>
                </a:solidFill>
                <a:latin typeface="Calibri" panose="020F0502020204030204" pitchFamily="34" charset="0"/>
              </a:defRPr>
            </a:lvl9pPr>
          </a:lstStyle>
          <a:p>
            <a:fld id="{94C6228E-5546-4292-A064-2AB8485354C4}" type="slidenum">
              <a:rPr lang="ja-JP" altLang="en-US" smtClean="0">
                <a:solidFill>
                  <a:srgbClr val="000000"/>
                </a:solidFill>
                <a:latin typeface="游ゴシック" panose="020B0400000000000000" pitchFamily="50" charset="-128"/>
              </a:rPr>
              <a:pPr/>
              <a:t>49</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D79AF315-C07D-EB4F-5BB2-76FC1C6FCF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ノート プレースホルダー 2">
            <a:extLst>
              <a:ext uri="{FF2B5EF4-FFF2-40B4-BE49-F238E27FC236}">
                <a16:creationId xmlns:a16="http://schemas.microsoft.com/office/drawing/2014/main" id="{4E76871B-F5F9-D409-B95D-DF332BFDDFD8}"/>
              </a:ext>
            </a:extLst>
          </p:cNvPr>
          <p:cNvSpPr>
            <a:spLocks noGrp="1"/>
          </p:cNvSpPr>
          <p:nvPr>
            <p:ph type="body" idx="1"/>
          </p:nvPr>
        </p:nvSpPr>
        <p:spPr/>
        <p:txBody>
          <a:bodyPr/>
          <a:lstStyle/>
          <a:p>
            <a:pPr>
              <a:defRPr/>
            </a:pPr>
            <a:endParaRPr lang="ja-JP" altLang="en-US" sz="1100" dirty="0"/>
          </a:p>
        </p:txBody>
      </p:sp>
      <p:sp>
        <p:nvSpPr>
          <p:cNvPr id="20484" name="スライド番号プレースホルダー 3">
            <a:extLst>
              <a:ext uri="{FF2B5EF4-FFF2-40B4-BE49-F238E27FC236}">
                <a16:creationId xmlns:a16="http://schemas.microsoft.com/office/drawing/2014/main" id="{FE3C642E-8CDB-FAA7-3F78-82D2A4955D5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6C311C98-8776-4814-9D0A-FDF2EF0AF0FD}" type="slidenum">
              <a:rPr lang="ja-JP" altLang="en-US" smtClean="0">
                <a:latin typeface="游ゴシック" panose="020B0400000000000000" pitchFamily="50" charset="-128"/>
              </a:rPr>
              <a:pPr/>
              <a:t>4</a:t>
            </a:fld>
            <a:endParaRPr lang="ja-JP" altLang="en-US">
              <a:latin typeface="游ゴシック" panose="020B0400000000000000" pitchFamily="50"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B5E069BC-F851-7FD5-E9F7-4D2E735A132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A70431DF-89E9-5E1A-3D17-2C5CB29993A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endParaRPr lang="en-US" altLang="ja-JP" dirty="0">
              <a:latin typeface="游ゴシック Medium" panose="020B0500000000000000" pitchFamily="50" charset="-128"/>
              <a:ea typeface="游ゴシック Medium" panose="020B0500000000000000" pitchFamily="50" charset="-128"/>
            </a:endParaRPr>
          </a:p>
        </p:txBody>
      </p:sp>
      <p:sp>
        <p:nvSpPr>
          <p:cNvPr id="20484" name="スライド番号プレースホルダー 3">
            <a:extLst>
              <a:ext uri="{FF2B5EF4-FFF2-40B4-BE49-F238E27FC236}">
                <a16:creationId xmlns:a16="http://schemas.microsoft.com/office/drawing/2014/main" id="{8CD370C7-976D-DBC5-9DA8-028DCBFA7F8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9577">
              <a:defRPr>
                <a:solidFill>
                  <a:schemeClr val="tx1"/>
                </a:solidFill>
                <a:latin typeface="Calibri" panose="020F0502020204030204" pitchFamily="34" charset="0"/>
              </a:defRPr>
            </a:lvl1pPr>
            <a:lvl2pPr marL="749414" indent="-288236" defTabSz="459577">
              <a:defRPr>
                <a:solidFill>
                  <a:schemeClr val="tx1"/>
                </a:solidFill>
                <a:latin typeface="Calibri" panose="020F0502020204030204" pitchFamily="34" charset="0"/>
              </a:defRPr>
            </a:lvl2pPr>
            <a:lvl3pPr marL="1152944" indent="-230589" defTabSz="459577">
              <a:defRPr>
                <a:solidFill>
                  <a:schemeClr val="tx1"/>
                </a:solidFill>
                <a:latin typeface="Calibri" panose="020F0502020204030204" pitchFamily="34" charset="0"/>
              </a:defRPr>
            </a:lvl3pPr>
            <a:lvl4pPr marL="1614122" indent="-230589" defTabSz="459577">
              <a:defRPr>
                <a:solidFill>
                  <a:schemeClr val="tx1"/>
                </a:solidFill>
                <a:latin typeface="Calibri" panose="020F0502020204030204" pitchFamily="34" charset="0"/>
              </a:defRPr>
            </a:lvl4pPr>
            <a:lvl5pPr marL="2075299" indent="-230589" defTabSz="459577">
              <a:defRPr>
                <a:solidFill>
                  <a:schemeClr val="tx1"/>
                </a:solidFill>
                <a:latin typeface="Calibri" panose="020F0502020204030204" pitchFamily="34" charset="0"/>
              </a:defRPr>
            </a:lvl5pPr>
            <a:lvl6pPr marL="2536477" indent="-230589" defTabSz="459577" eaLnBrk="0" fontAlgn="base" hangingPunct="0">
              <a:spcBef>
                <a:spcPct val="0"/>
              </a:spcBef>
              <a:spcAft>
                <a:spcPct val="0"/>
              </a:spcAft>
              <a:defRPr>
                <a:solidFill>
                  <a:schemeClr val="tx1"/>
                </a:solidFill>
                <a:latin typeface="Calibri" panose="020F0502020204030204" pitchFamily="34" charset="0"/>
              </a:defRPr>
            </a:lvl6pPr>
            <a:lvl7pPr marL="2997655" indent="-230589" defTabSz="459577" eaLnBrk="0" fontAlgn="base" hangingPunct="0">
              <a:spcBef>
                <a:spcPct val="0"/>
              </a:spcBef>
              <a:spcAft>
                <a:spcPct val="0"/>
              </a:spcAft>
              <a:defRPr>
                <a:solidFill>
                  <a:schemeClr val="tx1"/>
                </a:solidFill>
                <a:latin typeface="Calibri" panose="020F0502020204030204" pitchFamily="34" charset="0"/>
              </a:defRPr>
            </a:lvl7pPr>
            <a:lvl8pPr marL="3458832" indent="-230589" defTabSz="459577" eaLnBrk="0" fontAlgn="base" hangingPunct="0">
              <a:spcBef>
                <a:spcPct val="0"/>
              </a:spcBef>
              <a:spcAft>
                <a:spcPct val="0"/>
              </a:spcAft>
              <a:defRPr>
                <a:solidFill>
                  <a:schemeClr val="tx1"/>
                </a:solidFill>
                <a:latin typeface="Calibri" panose="020F0502020204030204" pitchFamily="34" charset="0"/>
              </a:defRPr>
            </a:lvl8pPr>
            <a:lvl9pPr marL="3920010" indent="-230589" defTabSz="459577"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5</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7D76F-B453-7702-37C0-EC672AB7A098}"/>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DF2A87E6-80FF-BE1F-40B8-8F7A93EC08F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ノート プレースホルダー 2">
            <a:extLst>
              <a:ext uri="{FF2B5EF4-FFF2-40B4-BE49-F238E27FC236}">
                <a16:creationId xmlns:a16="http://schemas.microsoft.com/office/drawing/2014/main" id="{AE468FA0-8BC0-5972-5287-47CE82277D23}"/>
              </a:ext>
            </a:extLst>
          </p:cNvPr>
          <p:cNvSpPr>
            <a:spLocks noGrp="1"/>
          </p:cNvSpPr>
          <p:nvPr>
            <p:ph type="body" idx="1"/>
          </p:nvPr>
        </p:nvSpPr>
        <p:spPr/>
        <p:txBody>
          <a:bodyPr/>
          <a:lstStyle/>
          <a:p>
            <a:pPr>
              <a:defRPr/>
            </a:pPr>
            <a:endParaRPr lang="ja-JP" altLang="en-US" sz="1100" dirty="0"/>
          </a:p>
        </p:txBody>
      </p:sp>
      <p:sp>
        <p:nvSpPr>
          <p:cNvPr id="20484" name="スライド番号プレースホルダー 3">
            <a:extLst>
              <a:ext uri="{FF2B5EF4-FFF2-40B4-BE49-F238E27FC236}">
                <a16:creationId xmlns:a16="http://schemas.microsoft.com/office/drawing/2014/main" id="{28778292-8DD4-88AE-38C6-266D9F18EE2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6C311C98-8776-4814-9D0A-FDF2EF0AF0FD}" type="slidenum">
              <a:rPr lang="ja-JP" altLang="en-US" smtClean="0">
                <a:latin typeface="游ゴシック" panose="020B0400000000000000" pitchFamily="50" charset="-128"/>
              </a:rPr>
              <a:pPr/>
              <a:t>6</a:t>
            </a:fld>
            <a:endParaRPr lang="ja-JP" altLang="en-US">
              <a:latin typeface="游ゴシック" panose="020B0400000000000000" pitchFamily="50" charset="-128"/>
            </a:endParaRPr>
          </a:p>
        </p:txBody>
      </p:sp>
    </p:spTree>
    <p:extLst>
      <p:ext uri="{BB962C8B-B14F-4D97-AF65-F5344CB8AC3E}">
        <p14:creationId xmlns:p14="http://schemas.microsoft.com/office/powerpoint/2010/main" val="3379835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19BC5-7803-DDF8-4438-BB2D085C8C5D}"/>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22D18688-8AF1-7E97-9285-7A88F64D65B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ノート プレースホルダー 2">
            <a:extLst>
              <a:ext uri="{FF2B5EF4-FFF2-40B4-BE49-F238E27FC236}">
                <a16:creationId xmlns:a16="http://schemas.microsoft.com/office/drawing/2014/main" id="{7A941A03-B450-D39B-E2E4-A6B5761EFD32}"/>
              </a:ext>
            </a:extLst>
          </p:cNvPr>
          <p:cNvSpPr>
            <a:spLocks noGrp="1"/>
          </p:cNvSpPr>
          <p:nvPr>
            <p:ph type="body" idx="1"/>
          </p:nvPr>
        </p:nvSpPr>
        <p:spPr/>
        <p:txBody>
          <a:bodyPr/>
          <a:lstStyle/>
          <a:p>
            <a:pPr>
              <a:defRPr/>
            </a:pPr>
            <a:endParaRPr lang="ja-JP" altLang="en-US" sz="1100" dirty="0"/>
          </a:p>
        </p:txBody>
      </p:sp>
      <p:sp>
        <p:nvSpPr>
          <p:cNvPr id="20484" name="スライド番号プレースホルダー 3">
            <a:extLst>
              <a:ext uri="{FF2B5EF4-FFF2-40B4-BE49-F238E27FC236}">
                <a16:creationId xmlns:a16="http://schemas.microsoft.com/office/drawing/2014/main" id="{5D3DD4DE-B00F-2F82-C4D3-D800E5512FC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6C311C98-8776-4814-9D0A-FDF2EF0AF0FD}" type="slidenum">
              <a:rPr lang="ja-JP" altLang="en-US" smtClean="0">
                <a:latin typeface="游ゴシック" panose="020B0400000000000000" pitchFamily="50" charset="-128"/>
              </a:rPr>
              <a:pPr/>
              <a:t>7</a:t>
            </a:fld>
            <a:endParaRPr lang="ja-JP" altLang="en-US">
              <a:latin typeface="游ゴシック" panose="020B0400000000000000" pitchFamily="50" charset="-128"/>
            </a:endParaRPr>
          </a:p>
        </p:txBody>
      </p:sp>
    </p:spTree>
    <p:extLst>
      <p:ext uri="{BB962C8B-B14F-4D97-AF65-F5344CB8AC3E}">
        <p14:creationId xmlns:p14="http://schemas.microsoft.com/office/powerpoint/2010/main" val="40320478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C8592-9AB8-6A1A-D58F-D1126F96E2F8}"/>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E8A46512-A3FC-F870-C2B2-FE6A8C8461A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F9BF8534-91D5-C061-3AE5-51AB8A5370B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0"/>
              </a:spcBef>
            </a:pPr>
            <a:endParaRPr lang="en-US" altLang="ja-JP">
              <a:latin typeface="游ゴシック Medium" panose="020B0500000000000000" pitchFamily="50" charset="-128"/>
              <a:ea typeface="游ゴシック Medium" panose="020B0500000000000000" pitchFamily="50" charset="-128"/>
            </a:endParaRPr>
          </a:p>
        </p:txBody>
      </p:sp>
      <p:sp>
        <p:nvSpPr>
          <p:cNvPr id="20484" name="スライド番号プレースホルダー 3">
            <a:extLst>
              <a:ext uri="{FF2B5EF4-FFF2-40B4-BE49-F238E27FC236}">
                <a16:creationId xmlns:a16="http://schemas.microsoft.com/office/drawing/2014/main" id="{6FF6F9D7-1605-D340-F213-B88D8E6B832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9577">
              <a:defRPr>
                <a:solidFill>
                  <a:schemeClr val="tx1"/>
                </a:solidFill>
                <a:latin typeface="Calibri" panose="020F0502020204030204" pitchFamily="34" charset="0"/>
              </a:defRPr>
            </a:lvl1pPr>
            <a:lvl2pPr marL="749414" indent="-288236" defTabSz="459577">
              <a:defRPr>
                <a:solidFill>
                  <a:schemeClr val="tx1"/>
                </a:solidFill>
                <a:latin typeface="Calibri" panose="020F0502020204030204" pitchFamily="34" charset="0"/>
              </a:defRPr>
            </a:lvl2pPr>
            <a:lvl3pPr marL="1152944" indent="-230589" defTabSz="459577">
              <a:defRPr>
                <a:solidFill>
                  <a:schemeClr val="tx1"/>
                </a:solidFill>
                <a:latin typeface="Calibri" panose="020F0502020204030204" pitchFamily="34" charset="0"/>
              </a:defRPr>
            </a:lvl3pPr>
            <a:lvl4pPr marL="1614122" indent="-230589" defTabSz="459577">
              <a:defRPr>
                <a:solidFill>
                  <a:schemeClr val="tx1"/>
                </a:solidFill>
                <a:latin typeface="Calibri" panose="020F0502020204030204" pitchFamily="34" charset="0"/>
              </a:defRPr>
            </a:lvl4pPr>
            <a:lvl5pPr marL="2075299" indent="-230589" defTabSz="459577">
              <a:defRPr>
                <a:solidFill>
                  <a:schemeClr val="tx1"/>
                </a:solidFill>
                <a:latin typeface="Calibri" panose="020F0502020204030204" pitchFamily="34" charset="0"/>
              </a:defRPr>
            </a:lvl5pPr>
            <a:lvl6pPr marL="2536477" indent="-230589" defTabSz="459577" eaLnBrk="0" fontAlgn="base" hangingPunct="0">
              <a:spcBef>
                <a:spcPct val="0"/>
              </a:spcBef>
              <a:spcAft>
                <a:spcPct val="0"/>
              </a:spcAft>
              <a:defRPr>
                <a:solidFill>
                  <a:schemeClr val="tx1"/>
                </a:solidFill>
                <a:latin typeface="Calibri" panose="020F0502020204030204" pitchFamily="34" charset="0"/>
              </a:defRPr>
            </a:lvl6pPr>
            <a:lvl7pPr marL="2997655" indent="-230589" defTabSz="459577" eaLnBrk="0" fontAlgn="base" hangingPunct="0">
              <a:spcBef>
                <a:spcPct val="0"/>
              </a:spcBef>
              <a:spcAft>
                <a:spcPct val="0"/>
              </a:spcAft>
              <a:defRPr>
                <a:solidFill>
                  <a:schemeClr val="tx1"/>
                </a:solidFill>
                <a:latin typeface="Calibri" panose="020F0502020204030204" pitchFamily="34" charset="0"/>
              </a:defRPr>
            </a:lvl7pPr>
            <a:lvl8pPr marL="3458832" indent="-230589" defTabSz="459577" eaLnBrk="0" fontAlgn="base" hangingPunct="0">
              <a:spcBef>
                <a:spcPct val="0"/>
              </a:spcBef>
              <a:spcAft>
                <a:spcPct val="0"/>
              </a:spcAft>
              <a:defRPr>
                <a:solidFill>
                  <a:schemeClr val="tx1"/>
                </a:solidFill>
                <a:latin typeface="Calibri" panose="020F0502020204030204" pitchFamily="34" charset="0"/>
              </a:defRPr>
            </a:lvl8pPr>
            <a:lvl9pPr marL="3920010" indent="-230589" defTabSz="459577"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8</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052773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a:extLst>
              <a:ext uri="{FF2B5EF4-FFF2-40B4-BE49-F238E27FC236}">
                <a16:creationId xmlns:a16="http://schemas.microsoft.com/office/drawing/2014/main" id="{777CD842-66EE-894A-0300-C14D85D30F3C}"/>
              </a:ext>
            </a:extLst>
          </p:cNvPr>
          <p:cNvSpPr>
            <a:spLocks noGrp="1"/>
          </p:cNvSpPr>
          <p:nvPr>
            <p:ph type="dt" sz="half" idx="10"/>
          </p:nvPr>
        </p:nvSpPr>
        <p:spPr/>
        <p:txBody>
          <a:bodyPr/>
          <a:lstStyle>
            <a:lvl1pPr>
              <a:defRPr/>
            </a:lvl1pPr>
          </a:lstStyle>
          <a:p>
            <a:pPr>
              <a:defRPr/>
            </a:pPr>
            <a:fld id="{E85DEB0B-2904-44FE-8491-B60974B25C93}" type="datetime1">
              <a:rPr lang="ja-JP" altLang="en-US" smtClean="0"/>
              <a:pPr>
                <a:defRPr/>
              </a:pPr>
              <a:t>2025/4/11</a:t>
            </a:fld>
            <a:endParaRPr lang="ja-JP" altLang="en-US"/>
          </a:p>
        </p:txBody>
      </p:sp>
      <p:sp>
        <p:nvSpPr>
          <p:cNvPr id="5" name="Footer Placeholder 4">
            <a:extLst>
              <a:ext uri="{FF2B5EF4-FFF2-40B4-BE49-F238E27FC236}">
                <a16:creationId xmlns:a16="http://schemas.microsoft.com/office/drawing/2014/main" id="{3D5D1891-1AE9-13B9-26EE-E6292DAF006B}"/>
              </a:ext>
            </a:extLst>
          </p:cNvPr>
          <p:cNvSpPr>
            <a:spLocks noGrp="1"/>
          </p:cNvSpPr>
          <p:nvPr>
            <p:ph type="ftr" sz="quarter" idx="11"/>
          </p:nvPr>
        </p:nvSpPr>
        <p:spPr/>
        <p:txBody>
          <a:bodyPr/>
          <a:lstStyle>
            <a:lvl1pPr>
              <a:defRPr/>
            </a:lvl1pPr>
          </a:lstStyle>
          <a:p>
            <a:pPr>
              <a:defRPr/>
            </a:pPr>
            <a:endParaRPr lang="ja-JP" altLang="en-US"/>
          </a:p>
        </p:txBody>
      </p:sp>
      <p:sp>
        <p:nvSpPr>
          <p:cNvPr id="6" name="Slide Number Placeholder 5">
            <a:extLst>
              <a:ext uri="{FF2B5EF4-FFF2-40B4-BE49-F238E27FC236}">
                <a16:creationId xmlns:a16="http://schemas.microsoft.com/office/drawing/2014/main" id="{9C944EAF-0196-520B-99BB-271F60D0DF1D}"/>
              </a:ext>
            </a:extLst>
          </p:cNvPr>
          <p:cNvSpPr>
            <a:spLocks noGrp="1"/>
          </p:cNvSpPr>
          <p:nvPr>
            <p:ph type="sldNum" sz="quarter" idx="12"/>
          </p:nvPr>
        </p:nvSpPr>
        <p:spPr/>
        <p:txBody>
          <a:bodyPr/>
          <a:lstStyle>
            <a:lvl1pPr>
              <a:defRPr/>
            </a:lvl1pPr>
          </a:lstStyle>
          <a:p>
            <a:pPr>
              <a:defRPr/>
            </a:pPr>
            <a:fld id="{9C25A913-EDF7-4662-ADFB-457B32EF5599}" type="slidenum">
              <a:rPr lang="ja-JP" altLang="en-US" smtClean="0"/>
              <a:pPr>
                <a:defRPr/>
              </a:pPr>
              <a:t>‹#›</a:t>
            </a:fld>
            <a:endParaRPr lang="ja-JP" altLang="en-US"/>
          </a:p>
        </p:txBody>
      </p:sp>
    </p:spTree>
    <p:extLst>
      <p:ext uri="{BB962C8B-B14F-4D97-AF65-F5344CB8AC3E}">
        <p14:creationId xmlns:p14="http://schemas.microsoft.com/office/powerpoint/2010/main" val="2315495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目次スライド">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18D1EA3B-0FFC-ABA4-9166-956BE80C02CC}"/>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F5E72F62-0B01-F19E-1FDE-EA01D894CAB4}"/>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目次</a:t>
            </a:r>
          </a:p>
        </p:txBody>
      </p:sp>
      <p:sp>
        <p:nvSpPr>
          <p:cNvPr id="4" name="Slide Number Placeholder 5">
            <a:extLst>
              <a:ext uri="{FF2B5EF4-FFF2-40B4-BE49-F238E27FC236}">
                <a16:creationId xmlns:a16="http://schemas.microsoft.com/office/drawing/2014/main" id="{4425D696-9B34-AD67-D425-A0879DC4CCA8}"/>
              </a:ext>
            </a:extLst>
          </p:cNvPr>
          <p:cNvSpPr>
            <a:spLocks noGrp="1"/>
          </p:cNvSpPr>
          <p:nvPr>
            <p:ph type="sldNum" sz="quarter" idx="10"/>
          </p:nvPr>
        </p:nvSpPr>
        <p:spPr/>
        <p:txBody>
          <a:bodyPr/>
          <a:lstStyle>
            <a:lvl1pPr>
              <a:defRPr/>
            </a:lvl1pPr>
          </a:lstStyle>
          <a:p>
            <a:pPr>
              <a:defRPr/>
            </a:pPr>
            <a:fld id="{B93FF731-4A3D-4F7A-918B-F6A85A2625BE}" type="slidenum">
              <a:rPr lang="ja-JP" altLang="en-US" smtClean="0"/>
              <a:pPr>
                <a:defRPr/>
              </a:pPr>
              <a:t>‹#›</a:t>
            </a:fld>
            <a:endParaRPr lang="ja-JP" altLang="en-US"/>
          </a:p>
        </p:txBody>
      </p:sp>
    </p:spTree>
    <p:extLst>
      <p:ext uri="{BB962C8B-B14F-4D97-AF65-F5344CB8AC3E}">
        <p14:creationId xmlns:p14="http://schemas.microsoft.com/office/powerpoint/2010/main" val="1113433202"/>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本テーマの獲得目標">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C99A15E9-1899-1B79-6BEF-C10CA46242DF}"/>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E35EFAD6-1D83-378D-E109-FA8AF6C655D1}"/>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本研修の獲得目標を確認する</a:t>
            </a:r>
          </a:p>
        </p:txBody>
      </p:sp>
      <p:sp>
        <p:nvSpPr>
          <p:cNvPr id="4" name="四角形: 角を丸くする 3">
            <a:extLst>
              <a:ext uri="{FF2B5EF4-FFF2-40B4-BE49-F238E27FC236}">
                <a16:creationId xmlns:a16="http://schemas.microsoft.com/office/drawing/2014/main" id="{37B254EB-1BFE-7B67-E56B-A66717F09A52}"/>
              </a:ext>
            </a:extLst>
          </p:cNvPr>
          <p:cNvSpPr/>
          <p:nvPr/>
        </p:nvSpPr>
        <p:spPr>
          <a:xfrm>
            <a:off x="333375" y="868363"/>
            <a:ext cx="9239250" cy="5635625"/>
          </a:xfrm>
          <a:prstGeom prst="roundRect">
            <a:avLst>
              <a:gd name="adj" fmla="val 6678"/>
            </a:avLst>
          </a:prstGeom>
          <a:noFill/>
          <a:ln w="57150">
            <a:solidFill>
              <a:schemeClr val="bg2">
                <a:lumMod val="75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ja-JP" altLang="en-US" b="1" spc="150" dirty="0">
              <a:solidFill>
                <a:schemeClr val="tx1"/>
              </a:solidFill>
              <a:latin typeface="メイリオ" panose="020B0604030504040204" pitchFamily="50" charset="-128"/>
              <a:ea typeface="メイリオ" panose="020B0604030504040204" pitchFamily="50" charset="-128"/>
            </a:endParaRPr>
          </a:p>
        </p:txBody>
      </p:sp>
      <p:grpSp>
        <p:nvGrpSpPr>
          <p:cNvPr id="5" name="グループ化 7">
            <a:extLst>
              <a:ext uri="{FF2B5EF4-FFF2-40B4-BE49-F238E27FC236}">
                <a16:creationId xmlns:a16="http://schemas.microsoft.com/office/drawing/2014/main" id="{D71E29F6-348B-DFC3-1DD4-96F4D41C29A3}"/>
              </a:ext>
            </a:extLst>
          </p:cNvPr>
          <p:cNvGrpSpPr>
            <a:grpSpLocks/>
          </p:cNvGrpSpPr>
          <p:nvPr/>
        </p:nvGrpSpPr>
        <p:grpSpPr bwMode="auto">
          <a:xfrm>
            <a:off x="1471613" y="4581525"/>
            <a:ext cx="6962775" cy="1849438"/>
            <a:chOff x="1177770" y="4581076"/>
            <a:chExt cx="6961742" cy="1849515"/>
          </a:xfrm>
        </p:grpSpPr>
        <p:pic>
          <p:nvPicPr>
            <p:cNvPr id="6" name="図 8" descr="黒い背景と白い文字のロゴ&#10;&#10;自動的に生成された説明">
              <a:extLst>
                <a:ext uri="{FF2B5EF4-FFF2-40B4-BE49-F238E27FC236}">
                  <a16:creationId xmlns:a16="http://schemas.microsoft.com/office/drawing/2014/main" id="{EC801576-B882-938E-C721-D38C9B3318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7770" y="4581076"/>
              <a:ext cx="1849515" cy="1849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テキスト ボックス 6">
              <a:extLst>
                <a:ext uri="{FF2B5EF4-FFF2-40B4-BE49-F238E27FC236}">
                  <a16:creationId xmlns:a16="http://schemas.microsoft.com/office/drawing/2014/main" id="{C9739342-1BA9-3C9E-B18F-2C2340135074}"/>
                </a:ext>
              </a:extLst>
            </p:cNvPr>
            <p:cNvSpPr txBox="1"/>
            <p:nvPr/>
          </p:nvSpPr>
          <p:spPr>
            <a:xfrm>
              <a:off x="2752336" y="5373272"/>
              <a:ext cx="5387176" cy="522309"/>
            </a:xfrm>
            <a:prstGeom prst="rect">
              <a:avLst/>
            </a:prstGeom>
            <a:noFill/>
          </p:spPr>
          <p:txBody>
            <a:bodyPr>
              <a:spAutoFit/>
            </a:bodyPr>
            <a:lstStyle/>
            <a:p>
              <a:pPr>
                <a:spcBef>
                  <a:spcPts val="600"/>
                </a:spcBef>
                <a:defRPr/>
              </a:pPr>
              <a:r>
                <a:rPr lang="ja-JP" altLang="en-US" sz="1400" spc="100" dirty="0">
                  <a:latin typeface="メイリオ" panose="020B0604030504040204" pitchFamily="50" charset="-128"/>
                  <a:ea typeface="メイリオ" panose="020B0604030504040204" pitchFamily="50" charset="-128"/>
                </a:rPr>
                <a:t>日々の仕事を振り返りつつ、明日からの仕事に活かせるよう学びを深めていきましょう</a:t>
              </a:r>
              <a:endParaRPr lang="en-US" altLang="ja-JP" sz="1400" spc="100" dirty="0">
                <a:latin typeface="メイリオ" panose="020B0604030504040204" pitchFamily="50" charset="-128"/>
                <a:ea typeface="メイリオ" panose="020B0604030504040204" pitchFamily="50" charset="-128"/>
              </a:endParaRPr>
            </a:p>
          </p:txBody>
        </p:sp>
      </p:grpSp>
      <p:sp>
        <p:nvSpPr>
          <p:cNvPr id="8" name="Slide Number Placeholder 5">
            <a:extLst>
              <a:ext uri="{FF2B5EF4-FFF2-40B4-BE49-F238E27FC236}">
                <a16:creationId xmlns:a16="http://schemas.microsoft.com/office/drawing/2014/main" id="{01517944-5421-3C05-F66F-71F66B942754}"/>
              </a:ext>
            </a:extLst>
          </p:cNvPr>
          <p:cNvSpPr>
            <a:spLocks noGrp="1"/>
          </p:cNvSpPr>
          <p:nvPr>
            <p:ph type="sldNum" sz="quarter" idx="10"/>
          </p:nvPr>
        </p:nvSpPr>
        <p:spPr/>
        <p:txBody>
          <a:bodyPr/>
          <a:lstStyle>
            <a:lvl1pPr>
              <a:defRPr/>
            </a:lvl1pPr>
          </a:lstStyle>
          <a:p>
            <a:pPr>
              <a:defRPr/>
            </a:pPr>
            <a:fld id="{C6DDAFDB-6035-4EDE-B8E9-534F804874F7}" type="slidenum">
              <a:rPr lang="ja-JP" altLang="en-US" smtClean="0"/>
              <a:pPr>
                <a:defRPr/>
              </a:pPr>
              <a:t>‹#›</a:t>
            </a:fld>
            <a:endParaRPr lang="ja-JP" altLang="en-US"/>
          </a:p>
        </p:txBody>
      </p:sp>
    </p:spTree>
    <p:extLst>
      <p:ext uri="{BB962C8B-B14F-4D97-AF65-F5344CB8AC3E}">
        <p14:creationId xmlns:p14="http://schemas.microsoft.com/office/powerpoint/2010/main" val="2306748948"/>
      </p:ext>
    </p:extLst>
  </p:cSld>
  <p:clrMapOvr>
    <a:masterClrMapping/>
  </p:clrMapOvr>
  <p:transition spd="slow"/>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ワーク">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0C2F9A1E-7605-8819-EA60-B99744BF7415}"/>
              </a:ext>
            </a:extLst>
          </p:cNvPr>
          <p:cNvCxnSpPr/>
          <p:nvPr/>
        </p:nvCxnSpPr>
        <p:spPr>
          <a:xfrm>
            <a:off x="0" y="539750"/>
            <a:ext cx="9906000" cy="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pic>
        <p:nvPicPr>
          <p:cNvPr id="3" name="グラフィックス 3" descr="チャット">
            <a:extLst>
              <a:ext uri="{FF2B5EF4-FFF2-40B4-BE49-F238E27FC236}">
                <a16:creationId xmlns:a16="http://schemas.microsoft.com/office/drawing/2014/main" id="{D84778B9-32AE-D0E6-762E-027DDE4C81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763" y="544513"/>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正方形/長方形 3">
            <a:extLst>
              <a:ext uri="{FF2B5EF4-FFF2-40B4-BE49-F238E27FC236}">
                <a16:creationId xmlns:a16="http://schemas.microsoft.com/office/drawing/2014/main" id="{5B9D7E51-FE94-D9E1-399D-2F84B507E91F}"/>
              </a:ext>
            </a:extLst>
          </p:cNvPr>
          <p:cNvSpPr/>
          <p:nvPr/>
        </p:nvSpPr>
        <p:spPr>
          <a:xfrm>
            <a:off x="1420813" y="652463"/>
            <a:ext cx="8296275" cy="682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dirty="0">
                <a:solidFill>
                  <a:schemeClr val="tx1"/>
                </a:solidFill>
                <a:latin typeface="メイリオ" panose="020B0604030504040204" pitchFamily="50" charset="-128"/>
                <a:ea typeface="メイリオ" panose="020B0604030504040204" pitchFamily="50" charset="-128"/>
              </a:rPr>
              <a:t>受講者同士で、自由に意見交換しましょう</a:t>
            </a:r>
          </a:p>
        </p:txBody>
      </p:sp>
      <p:sp>
        <p:nvSpPr>
          <p:cNvPr id="5" name="Slide Number Placeholder 5">
            <a:extLst>
              <a:ext uri="{FF2B5EF4-FFF2-40B4-BE49-F238E27FC236}">
                <a16:creationId xmlns:a16="http://schemas.microsoft.com/office/drawing/2014/main" id="{ACE203DC-BDA3-8351-7417-A47E1824C7D6}"/>
              </a:ext>
            </a:extLst>
          </p:cNvPr>
          <p:cNvSpPr>
            <a:spLocks noGrp="1"/>
          </p:cNvSpPr>
          <p:nvPr>
            <p:ph type="sldNum" sz="quarter" idx="10"/>
          </p:nvPr>
        </p:nvSpPr>
        <p:spPr/>
        <p:txBody>
          <a:bodyPr/>
          <a:lstStyle>
            <a:lvl1pPr>
              <a:defRPr/>
            </a:lvl1pPr>
          </a:lstStyle>
          <a:p>
            <a:pPr>
              <a:defRPr/>
            </a:pPr>
            <a:fld id="{4F18D68E-7406-400B-9224-317736F1F71E}" type="slidenum">
              <a:rPr lang="ja-JP" altLang="en-US" smtClean="0"/>
              <a:pPr>
                <a:defRPr/>
              </a:pPr>
              <a:t>‹#›</a:t>
            </a:fld>
            <a:endParaRPr lang="ja-JP" altLang="en-US"/>
          </a:p>
        </p:txBody>
      </p:sp>
    </p:spTree>
    <p:extLst>
      <p:ext uri="{BB962C8B-B14F-4D97-AF65-F5344CB8AC3E}">
        <p14:creationId xmlns:p14="http://schemas.microsoft.com/office/powerpoint/2010/main" val="2181693854"/>
      </p:ext>
    </p:extLst>
  </p:cSld>
  <p:clrMapOvr>
    <a:masterClrMapping/>
  </p:clrMapOvr>
  <p:transition spd="slow"/>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ワーク">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0C2F9A1E-7605-8819-EA60-B99744BF7415}"/>
              </a:ext>
            </a:extLst>
          </p:cNvPr>
          <p:cNvCxnSpPr/>
          <p:nvPr/>
        </p:nvCxnSpPr>
        <p:spPr>
          <a:xfrm>
            <a:off x="0" y="539750"/>
            <a:ext cx="9906000" cy="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5">
            <a:extLst>
              <a:ext uri="{FF2B5EF4-FFF2-40B4-BE49-F238E27FC236}">
                <a16:creationId xmlns:a16="http://schemas.microsoft.com/office/drawing/2014/main" id="{ACE203DC-BDA3-8351-7417-A47E1824C7D6}"/>
              </a:ext>
            </a:extLst>
          </p:cNvPr>
          <p:cNvSpPr>
            <a:spLocks noGrp="1"/>
          </p:cNvSpPr>
          <p:nvPr>
            <p:ph type="sldNum" sz="quarter" idx="10"/>
          </p:nvPr>
        </p:nvSpPr>
        <p:spPr/>
        <p:txBody>
          <a:bodyPr/>
          <a:lstStyle>
            <a:lvl1pPr>
              <a:defRPr/>
            </a:lvl1pPr>
          </a:lstStyle>
          <a:p>
            <a:pPr>
              <a:defRPr/>
            </a:pPr>
            <a:fld id="{4F18D68E-7406-400B-9224-317736F1F71E}" type="slidenum">
              <a:rPr lang="ja-JP" altLang="en-US" smtClean="0"/>
              <a:pPr>
                <a:defRPr/>
              </a:pPr>
              <a:t>‹#›</a:t>
            </a:fld>
            <a:endParaRPr lang="ja-JP" altLang="en-US"/>
          </a:p>
        </p:txBody>
      </p:sp>
    </p:spTree>
    <p:extLst>
      <p:ext uri="{BB962C8B-B14F-4D97-AF65-F5344CB8AC3E}">
        <p14:creationId xmlns:p14="http://schemas.microsoft.com/office/powerpoint/2010/main" val="3090840430"/>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本編">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35CF766A-5B00-77F4-1102-CA153693B3E8}"/>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5618124B-5ED9-97BA-43E7-670DED423FB5}"/>
              </a:ext>
            </a:extLst>
          </p:cNvPr>
          <p:cNvSpPr>
            <a:spLocks noGrp="1"/>
          </p:cNvSpPr>
          <p:nvPr>
            <p:ph type="sldNum" sz="quarter" idx="10"/>
          </p:nvPr>
        </p:nvSpPr>
        <p:spPr/>
        <p:txBody>
          <a:bodyPr/>
          <a:lstStyle>
            <a:lvl1pPr>
              <a:defRPr/>
            </a:lvl1pPr>
          </a:lstStyle>
          <a:p>
            <a:pPr>
              <a:defRPr/>
            </a:pPr>
            <a:fld id="{EA047D1F-8E3F-41E4-9B5A-E964976AFE1F}" type="slidenum">
              <a:rPr lang="ja-JP" altLang="en-US" smtClean="0"/>
              <a:pPr>
                <a:defRPr/>
              </a:pPr>
              <a:t>‹#›</a:t>
            </a:fld>
            <a:endParaRPr lang="ja-JP" altLang="en-US"/>
          </a:p>
        </p:txBody>
      </p:sp>
    </p:spTree>
    <p:extLst>
      <p:ext uri="{BB962C8B-B14F-4D97-AF65-F5344CB8AC3E}">
        <p14:creationId xmlns:p14="http://schemas.microsoft.com/office/powerpoint/2010/main" val="1375306505"/>
      </p:ext>
    </p:extLst>
  </p:cSld>
  <p:clrMapOvr>
    <a:masterClrMapping/>
  </p:clrMapOvr>
  <p:transition spd="slow"/>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フリー">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A0774F4A-53B1-8771-E95D-06AFC4CB3D89}"/>
              </a:ext>
            </a:extLst>
          </p:cNvPr>
          <p:cNvSpPr>
            <a:spLocks noGrp="1"/>
          </p:cNvSpPr>
          <p:nvPr>
            <p:ph type="sldNum" sz="quarter" idx="10"/>
          </p:nvPr>
        </p:nvSpPr>
        <p:spPr/>
        <p:txBody>
          <a:bodyPr/>
          <a:lstStyle>
            <a:lvl1pPr>
              <a:defRPr/>
            </a:lvl1pPr>
          </a:lstStyle>
          <a:p>
            <a:pPr>
              <a:defRPr/>
            </a:pPr>
            <a:fld id="{12C90324-CBE7-4BBB-8612-2E36B4D378E0}" type="slidenum">
              <a:rPr lang="ja-JP" altLang="en-US" smtClean="0"/>
              <a:pPr>
                <a:defRPr/>
              </a:pPr>
              <a:t>‹#›</a:t>
            </a:fld>
            <a:endParaRPr lang="ja-JP" altLang="en-US"/>
          </a:p>
        </p:txBody>
      </p:sp>
    </p:spTree>
    <p:extLst>
      <p:ext uri="{BB962C8B-B14F-4D97-AF65-F5344CB8AC3E}">
        <p14:creationId xmlns:p14="http://schemas.microsoft.com/office/powerpoint/2010/main" val="2080242095"/>
      </p:ext>
    </p:extLst>
  </p:cSld>
  <p:clrMapOvr>
    <a:masterClrMapping/>
  </p:clrMapOvr>
  <p:transition spd="slow"/>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研修目標の確認と振り返り">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CCDDE92A-DAFD-2D29-39DC-B3CCC0C1996E}"/>
              </a:ext>
            </a:extLst>
          </p:cNvPr>
          <p:cNvCxnSpPr/>
          <p:nvPr/>
        </p:nvCxnSpPr>
        <p:spPr>
          <a:xfrm>
            <a:off x="0" y="539750"/>
            <a:ext cx="9906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A7A333A1-5614-064B-BCDC-A4D8C3D5A442}"/>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獲得目標の確認と振り返り</a:t>
            </a:r>
          </a:p>
        </p:txBody>
      </p:sp>
      <p:sp>
        <p:nvSpPr>
          <p:cNvPr id="4" name="四角形: 角を丸くする 3">
            <a:extLst>
              <a:ext uri="{FF2B5EF4-FFF2-40B4-BE49-F238E27FC236}">
                <a16:creationId xmlns:a16="http://schemas.microsoft.com/office/drawing/2014/main" id="{D5A562EA-6614-8A9E-7F74-2CDA7DEF5ED6}"/>
              </a:ext>
            </a:extLst>
          </p:cNvPr>
          <p:cNvSpPr/>
          <p:nvPr/>
        </p:nvSpPr>
        <p:spPr>
          <a:xfrm>
            <a:off x="276225" y="958850"/>
            <a:ext cx="9359900" cy="2160588"/>
          </a:xfrm>
          <a:prstGeom prst="roundRect">
            <a:avLst>
              <a:gd name="adj" fmla="val 2157"/>
            </a:avLst>
          </a:prstGeom>
          <a:noFill/>
          <a:ln w="57150">
            <a:solidFill>
              <a:schemeClr val="bg2">
                <a:lumMod val="75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r>
              <a:rPr kumimoji="1" lang="ja-JP" altLang="en-US" sz="1400" b="1" spc="150" dirty="0">
                <a:solidFill>
                  <a:prstClr val="black"/>
                </a:solidFill>
                <a:latin typeface="メイリオ" panose="020B0604030504040204" pitchFamily="50" charset="-128"/>
                <a:ea typeface="メイリオ" panose="020B0604030504040204" pitchFamily="50" charset="-128"/>
              </a:rPr>
              <a:t>▶ 達成度　→　　達成！　・　まあまあ達成！　・　もう少し！　・　いまいち！</a:t>
            </a:r>
          </a:p>
          <a:p>
            <a:pPr marL="0" lvl="1" eaLnBrk="1" fontAlgn="auto" hangingPunct="1">
              <a:spcBef>
                <a:spcPts val="300"/>
              </a:spcBef>
              <a:spcAft>
                <a:spcPts val="0"/>
              </a:spcAft>
              <a:defRPr/>
            </a:pPr>
            <a:endParaRPr kumimoji="1" lang="ja-JP" altLang="en-US" sz="1400" b="1" spc="150" dirty="0">
              <a:solidFill>
                <a:prstClr val="black"/>
              </a:solidFill>
              <a:latin typeface="メイリオ" panose="020B0604030504040204" pitchFamily="50" charset="-128"/>
              <a:ea typeface="メイリオ" panose="020B0604030504040204" pitchFamily="50" charset="-128"/>
            </a:endParaRPr>
          </a:p>
          <a:p>
            <a:pPr marL="0" lvl="1" eaLnBrk="1" fontAlgn="auto" hangingPunct="1">
              <a:spcBef>
                <a:spcPts val="300"/>
              </a:spcBef>
              <a:spcAft>
                <a:spcPts val="0"/>
              </a:spcAft>
              <a:defRPr/>
            </a:pPr>
            <a:r>
              <a:rPr kumimoji="1" lang="ja-JP" altLang="en-US" sz="1400" b="1" spc="150" dirty="0">
                <a:solidFill>
                  <a:prstClr val="black"/>
                </a:solidFill>
                <a:latin typeface="メイリオ" panose="020B0604030504040204" pitchFamily="50" charset="-128"/>
                <a:ea typeface="メイリオ" panose="020B0604030504040204" pitchFamily="50" charset="-128"/>
              </a:rPr>
              <a:t>▶ なぜそう思いましたか？理由を書いてみましょう</a:t>
            </a:r>
            <a:endParaRPr kumimoji="1" lang="en-US" altLang="ja-JP" sz="1400" b="1" spc="150" dirty="0">
              <a:solidFill>
                <a:prstClr val="black"/>
              </a:solidFill>
              <a:latin typeface="メイリオ" panose="020B0604030504040204" pitchFamily="50" charset="-128"/>
              <a:ea typeface="メイリオ" panose="020B0604030504040204" pitchFamily="50" charset="-128"/>
            </a:endParaRPr>
          </a:p>
          <a:p>
            <a:pPr marL="0" lvl="1" eaLnBrk="1" fontAlgn="auto" hangingPunct="1">
              <a:spcBef>
                <a:spcPts val="300"/>
              </a:spcBef>
              <a:spcAft>
                <a:spcPts val="0"/>
              </a:spcAft>
              <a:defRPr/>
            </a:pPr>
            <a:endParaRPr kumimoji="1" lang="ja-JP" altLang="en-US" b="1" spc="150" dirty="0">
              <a:solidFill>
                <a:schemeClr val="tx1"/>
              </a:solidFill>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968920AF-A9D0-A7E2-BCC6-D2E0B00CF489}"/>
              </a:ext>
            </a:extLst>
          </p:cNvPr>
          <p:cNvSpPr/>
          <p:nvPr/>
        </p:nvSpPr>
        <p:spPr>
          <a:xfrm>
            <a:off x="71438" y="696913"/>
            <a:ext cx="2719387" cy="371475"/>
          </a:xfrm>
          <a:prstGeom prst="roundRect">
            <a:avLst>
              <a:gd name="adj" fmla="val 50000"/>
            </a:avLst>
          </a:prstGeom>
          <a:solidFill>
            <a:schemeClr val="bg2">
              <a:lumMod val="75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獲得目標の達成度</a:t>
            </a:r>
          </a:p>
        </p:txBody>
      </p:sp>
      <p:sp>
        <p:nvSpPr>
          <p:cNvPr id="6" name="フリーフォーム: 図形 5">
            <a:extLst>
              <a:ext uri="{FF2B5EF4-FFF2-40B4-BE49-F238E27FC236}">
                <a16:creationId xmlns:a16="http://schemas.microsoft.com/office/drawing/2014/main" id="{E3AD5770-53F0-C071-27BD-5442C8DD89A9}"/>
              </a:ext>
            </a:extLst>
          </p:cNvPr>
          <p:cNvSpPr/>
          <p:nvPr/>
        </p:nvSpPr>
        <p:spPr>
          <a:xfrm>
            <a:off x="7083425" y="663575"/>
            <a:ext cx="2717800" cy="582613"/>
          </a:xfrm>
          <a:custGeom>
            <a:avLst/>
            <a:gdLst>
              <a:gd name="connsiteX0" fmla="*/ 77851 w 3116874"/>
              <a:gd name="connsiteY0" fmla="*/ 0 h 582896"/>
              <a:gd name="connsiteX1" fmla="*/ 3039023 w 3116874"/>
              <a:gd name="connsiteY1" fmla="*/ 0 h 582896"/>
              <a:gd name="connsiteX2" fmla="*/ 3116874 w 3116874"/>
              <a:gd name="connsiteY2" fmla="*/ 77851 h 582896"/>
              <a:gd name="connsiteX3" fmla="*/ 3116874 w 3116874"/>
              <a:gd name="connsiteY3" fmla="*/ 389247 h 582896"/>
              <a:gd name="connsiteX4" fmla="*/ 3039023 w 3116874"/>
              <a:gd name="connsiteY4" fmla="*/ 467098 h 582896"/>
              <a:gd name="connsiteX5" fmla="*/ 372119 w 3116874"/>
              <a:gd name="connsiteY5" fmla="*/ 467098 h 582896"/>
              <a:gd name="connsiteX6" fmla="*/ 294920 w 3116874"/>
              <a:gd name="connsiteY6" fmla="*/ 582896 h 582896"/>
              <a:gd name="connsiteX7" fmla="*/ 217722 w 3116874"/>
              <a:gd name="connsiteY7" fmla="*/ 467098 h 582896"/>
              <a:gd name="connsiteX8" fmla="*/ 77851 w 3116874"/>
              <a:gd name="connsiteY8" fmla="*/ 467098 h 582896"/>
              <a:gd name="connsiteX9" fmla="*/ 0 w 3116874"/>
              <a:gd name="connsiteY9" fmla="*/ 389247 h 582896"/>
              <a:gd name="connsiteX10" fmla="*/ 0 w 3116874"/>
              <a:gd name="connsiteY10" fmla="*/ 77851 h 582896"/>
              <a:gd name="connsiteX11" fmla="*/ 77851 w 3116874"/>
              <a:gd name="connsiteY11" fmla="*/ 0 h 58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16874" h="582896">
                <a:moveTo>
                  <a:pt x="77851" y="0"/>
                </a:moveTo>
                <a:lnTo>
                  <a:pt x="3039023" y="0"/>
                </a:lnTo>
                <a:cubicBezTo>
                  <a:pt x="3082019" y="0"/>
                  <a:pt x="3116874" y="34855"/>
                  <a:pt x="3116874" y="77851"/>
                </a:cubicBezTo>
                <a:lnTo>
                  <a:pt x="3116874" y="389247"/>
                </a:lnTo>
                <a:cubicBezTo>
                  <a:pt x="3116874" y="432243"/>
                  <a:pt x="3082019" y="467098"/>
                  <a:pt x="3039023" y="467098"/>
                </a:cubicBezTo>
                <a:lnTo>
                  <a:pt x="372119" y="467098"/>
                </a:lnTo>
                <a:lnTo>
                  <a:pt x="294920" y="582896"/>
                </a:lnTo>
                <a:lnTo>
                  <a:pt x="217722" y="467098"/>
                </a:lnTo>
                <a:lnTo>
                  <a:pt x="77851" y="467098"/>
                </a:lnTo>
                <a:cubicBezTo>
                  <a:pt x="34855" y="467098"/>
                  <a:pt x="0" y="432243"/>
                  <a:pt x="0" y="389247"/>
                </a:cubicBezTo>
                <a:lnTo>
                  <a:pt x="0" y="77851"/>
                </a:lnTo>
                <a:cubicBezTo>
                  <a:pt x="0" y="34855"/>
                  <a:pt x="34855" y="0"/>
                  <a:pt x="77851" y="0"/>
                </a:cubicBez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sz="1200" spc="100" dirty="0">
              <a:latin typeface="メイリオ" panose="020B0604030504040204" pitchFamily="50" charset="-128"/>
              <a:ea typeface="メイリオ" panose="020B0604030504040204" pitchFamily="50" charset="-128"/>
            </a:endParaRPr>
          </a:p>
        </p:txBody>
      </p:sp>
      <p:sp>
        <p:nvSpPr>
          <p:cNvPr id="7" name="四角形: 角を丸くする 6">
            <a:extLst>
              <a:ext uri="{FF2B5EF4-FFF2-40B4-BE49-F238E27FC236}">
                <a16:creationId xmlns:a16="http://schemas.microsoft.com/office/drawing/2014/main" id="{793EEA6F-467C-372E-50C0-3A61F1F11576}"/>
              </a:ext>
            </a:extLst>
          </p:cNvPr>
          <p:cNvSpPr/>
          <p:nvPr/>
        </p:nvSpPr>
        <p:spPr>
          <a:xfrm>
            <a:off x="276225" y="3535363"/>
            <a:ext cx="9359900" cy="1260475"/>
          </a:xfrm>
          <a:prstGeom prst="roundRect">
            <a:avLst>
              <a:gd name="adj" fmla="val 3595"/>
            </a:avLst>
          </a:prstGeom>
          <a:noFill/>
          <a:ln w="57150">
            <a:solidFill>
              <a:schemeClr val="accent2">
                <a:lumMod val="60000"/>
                <a:lumOff val="40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en-US" altLang="ja-JP" sz="1400" b="1" spc="150" dirty="0">
              <a:solidFill>
                <a:schemeClr val="tx1"/>
              </a:solidFill>
              <a:latin typeface="メイリオ" panose="020B0604030504040204" pitchFamily="50" charset="-128"/>
              <a:ea typeface="メイリオ" panose="020B0604030504040204" pitchFamily="50" charset="-128"/>
            </a:endParaRPr>
          </a:p>
        </p:txBody>
      </p:sp>
      <p:sp>
        <p:nvSpPr>
          <p:cNvPr id="8" name="四角形: 角を丸くする 7">
            <a:extLst>
              <a:ext uri="{FF2B5EF4-FFF2-40B4-BE49-F238E27FC236}">
                <a16:creationId xmlns:a16="http://schemas.microsoft.com/office/drawing/2014/main" id="{94F6F221-7E6B-8A2E-596D-B0531A2996FD}"/>
              </a:ext>
            </a:extLst>
          </p:cNvPr>
          <p:cNvSpPr/>
          <p:nvPr/>
        </p:nvSpPr>
        <p:spPr>
          <a:xfrm>
            <a:off x="71438" y="3273425"/>
            <a:ext cx="5099050" cy="371475"/>
          </a:xfrm>
          <a:prstGeom prst="roundRect">
            <a:avLst>
              <a:gd name="adj" fmla="val 50000"/>
            </a:avLst>
          </a:prstGeom>
          <a:solidFill>
            <a:schemeClr val="accent2">
              <a:lumMod val="60000"/>
              <a:lumOff val="40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学べてよかったこと・もっと知りたいこと</a:t>
            </a:r>
          </a:p>
        </p:txBody>
      </p:sp>
      <p:sp>
        <p:nvSpPr>
          <p:cNvPr id="9" name="四角形: 角を丸くする 8">
            <a:extLst>
              <a:ext uri="{FF2B5EF4-FFF2-40B4-BE49-F238E27FC236}">
                <a16:creationId xmlns:a16="http://schemas.microsoft.com/office/drawing/2014/main" id="{232F465D-CFB4-2F49-436F-409079CD1302}"/>
              </a:ext>
            </a:extLst>
          </p:cNvPr>
          <p:cNvSpPr/>
          <p:nvPr/>
        </p:nvSpPr>
        <p:spPr>
          <a:xfrm>
            <a:off x="276225" y="5200650"/>
            <a:ext cx="9359900" cy="1258888"/>
          </a:xfrm>
          <a:prstGeom prst="roundRect">
            <a:avLst>
              <a:gd name="adj" fmla="val 6678"/>
            </a:avLst>
          </a:prstGeom>
          <a:noFill/>
          <a:ln w="57150">
            <a:solidFill>
              <a:schemeClr val="accent5">
                <a:lumMod val="60000"/>
                <a:lumOff val="40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en-US" altLang="ja-JP" sz="1400" b="1" spc="150" dirty="0">
              <a:solidFill>
                <a:schemeClr val="tx1"/>
              </a:solidFill>
              <a:latin typeface="メイリオ" panose="020B0604030504040204" pitchFamily="50" charset="-128"/>
              <a:ea typeface="メイリオ" panose="020B0604030504040204" pitchFamily="50" charset="-128"/>
            </a:endParaRPr>
          </a:p>
        </p:txBody>
      </p:sp>
      <p:sp>
        <p:nvSpPr>
          <p:cNvPr id="10" name="四角形: 角を丸くする 9">
            <a:extLst>
              <a:ext uri="{FF2B5EF4-FFF2-40B4-BE49-F238E27FC236}">
                <a16:creationId xmlns:a16="http://schemas.microsoft.com/office/drawing/2014/main" id="{FBFFDD72-63B9-9F8F-B44E-471246185202}"/>
              </a:ext>
            </a:extLst>
          </p:cNvPr>
          <p:cNvSpPr/>
          <p:nvPr/>
        </p:nvSpPr>
        <p:spPr>
          <a:xfrm>
            <a:off x="71438" y="4938713"/>
            <a:ext cx="4237037" cy="371475"/>
          </a:xfrm>
          <a:prstGeom prst="roundRect">
            <a:avLst>
              <a:gd name="adj" fmla="val 50000"/>
            </a:avLst>
          </a:prstGeom>
          <a:solidFill>
            <a:schemeClr val="accent5">
              <a:lumMod val="60000"/>
              <a:lumOff val="40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明日からの仕事に活かしたいこと</a:t>
            </a:r>
          </a:p>
        </p:txBody>
      </p:sp>
      <p:sp>
        <p:nvSpPr>
          <p:cNvPr id="11" name="テキスト ボックス 10">
            <a:extLst>
              <a:ext uri="{FF2B5EF4-FFF2-40B4-BE49-F238E27FC236}">
                <a16:creationId xmlns:a16="http://schemas.microsoft.com/office/drawing/2014/main" id="{8484B91A-1948-FE7E-410C-51D2B362BADD}"/>
              </a:ext>
            </a:extLst>
          </p:cNvPr>
          <p:cNvSpPr txBox="1"/>
          <p:nvPr/>
        </p:nvSpPr>
        <p:spPr>
          <a:xfrm>
            <a:off x="7089775" y="774700"/>
            <a:ext cx="2717800" cy="261938"/>
          </a:xfrm>
          <a:prstGeom prst="rect">
            <a:avLst/>
          </a:prstGeom>
          <a:noFill/>
        </p:spPr>
        <p:txBody>
          <a:bodyPr>
            <a:spAutoFit/>
          </a:bodyPr>
          <a:lstStyle/>
          <a:p>
            <a:pPr algn="ctr">
              <a:defRPr/>
            </a:pPr>
            <a:r>
              <a:rPr kumimoji="1" lang="ja-JP" altLang="en-US" sz="1050" spc="100" dirty="0">
                <a:latin typeface="メイリオ" panose="020B0604030504040204" pitchFamily="50" charset="-128"/>
                <a:ea typeface="メイリオ" panose="020B0604030504040204" pitchFamily="50" charset="-128"/>
              </a:rPr>
              <a:t>「はじめに」を適宜確認しましょう</a:t>
            </a:r>
          </a:p>
        </p:txBody>
      </p:sp>
      <p:sp>
        <p:nvSpPr>
          <p:cNvPr id="12" name="Slide Number Placeholder 5">
            <a:extLst>
              <a:ext uri="{FF2B5EF4-FFF2-40B4-BE49-F238E27FC236}">
                <a16:creationId xmlns:a16="http://schemas.microsoft.com/office/drawing/2014/main" id="{848D9F2B-8A4A-678D-76A4-7EDFCE99E4C4}"/>
              </a:ext>
            </a:extLst>
          </p:cNvPr>
          <p:cNvSpPr>
            <a:spLocks noGrp="1"/>
          </p:cNvSpPr>
          <p:nvPr>
            <p:ph type="sldNum" sz="quarter" idx="10"/>
          </p:nvPr>
        </p:nvSpPr>
        <p:spPr/>
        <p:txBody>
          <a:bodyPr/>
          <a:lstStyle>
            <a:lvl1pPr>
              <a:defRPr/>
            </a:lvl1pPr>
          </a:lstStyle>
          <a:p>
            <a:pPr>
              <a:defRPr/>
            </a:pPr>
            <a:fld id="{52EF0441-A04F-4378-A519-EB97DB97338A}" type="slidenum">
              <a:rPr lang="ja-JP" altLang="en-US" smtClean="0"/>
              <a:pPr>
                <a:defRPr/>
              </a:pPr>
              <a:t>‹#›</a:t>
            </a:fld>
            <a:endParaRPr lang="ja-JP" altLang="en-US"/>
          </a:p>
        </p:txBody>
      </p:sp>
    </p:spTree>
    <p:extLst>
      <p:ext uri="{BB962C8B-B14F-4D97-AF65-F5344CB8AC3E}">
        <p14:creationId xmlns:p14="http://schemas.microsoft.com/office/powerpoint/2010/main" val="3246980910"/>
      </p:ext>
    </p:extLst>
  </p:cSld>
  <p:clrMapOvr>
    <a:masterClrMapping/>
  </p:clrMapOvr>
  <p:transition spd="slow"/>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出典">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86A25877-511D-904B-C834-3B596C94B919}"/>
              </a:ext>
            </a:extLst>
          </p:cNvPr>
          <p:cNvCxnSpPr/>
          <p:nvPr/>
        </p:nvCxnSpPr>
        <p:spPr>
          <a:xfrm>
            <a:off x="0" y="539750"/>
            <a:ext cx="9906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7DDBB434-51B8-718C-ACAE-17C442FCF8AE}"/>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出典・参考図書・文献</a:t>
            </a:r>
          </a:p>
        </p:txBody>
      </p:sp>
      <p:sp>
        <p:nvSpPr>
          <p:cNvPr id="4" name="フリーフォーム: 図形 3">
            <a:extLst>
              <a:ext uri="{FF2B5EF4-FFF2-40B4-BE49-F238E27FC236}">
                <a16:creationId xmlns:a16="http://schemas.microsoft.com/office/drawing/2014/main" id="{D8EAB2BD-3C31-5825-564B-75E0BCF50D76}"/>
              </a:ext>
            </a:extLst>
          </p:cNvPr>
          <p:cNvSpPr/>
          <p:nvPr/>
        </p:nvSpPr>
        <p:spPr>
          <a:xfrm>
            <a:off x="6408738" y="649288"/>
            <a:ext cx="3335337" cy="582612"/>
          </a:xfrm>
          <a:custGeom>
            <a:avLst/>
            <a:gdLst>
              <a:gd name="connsiteX0" fmla="*/ 77851 w 3116874"/>
              <a:gd name="connsiteY0" fmla="*/ 0 h 582896"/>
              <a:gd name="connsiteX1" fmla="*/ 3039023 w 3116874"/>
              <a:gd name="connsiteY1" fmla="*/ 0 h 582896"/>
              <a:gd name="connsiteX2" fmla="*/ 3116874 w 3116874"/>
              <a:gd name="connsiteY2" fmla="*/ 77851 h 582896"/>
              <a:gd name="connsiteX3" fmla="*/ 3116874 w 3116874"/>
              <a:gd name="connsiteY3" fmla="*/ 389247 h 582896"/>
              <a:gd name="connsiteX4" fmla="*/ 3039023 w 3116874"/>
              <a:gd name="connsiteY4" fmla="*/ 467098 h 582896"/>
              <a:gd name="connsiteX5" fmla="*/ 372119 w 3116874"/>
              <a:gd name="connsiteY5" fmla="*/ 467098 h 582896"/>
              <a:gd name="connsiteX6" fmla="*/ 294920 w 3116874"/>
              <a:gd name="connsiteY6" fmla="*/ 582896 h 582896"/>
              <a:gd name="connsiteX7" fmla="*/ 217722 w 3116874"/>
              <a:gd name="connsiteY7" fmla="*/ 467098 h 582896"/>
              <a:gd name="connsiteX8" fmla="*/ 77851 w 3116874"/>
              <a:gd name="connsiteY8" fmla="*/ 467098 h 582896"/>
              <a:gd name="connsiteX9" fmla="*/ 0 w 3116874"/>
              <a:gd name="connsiteY9" fmla="*/ 389247 h 582896"/>
              <a:gd name="connsiteX10" fmla="*/ 0 w 3116874"/>
              <a:gd name="connsiteY10" fmla="*/ 77851 h 582896"/>
              <a:gd name="connsiteX11" fmla="*/ 77851 w 3116874"/>
              <a:gd name="connsiteY11" fmla="*/ 0 h 58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16874" h="582896">
                <a:moveTo>
                  <a:pt x="77851" y="0"/>
                </a:moveTo>
                <a:lnTo>
                  <a:pt x="3039023" y="0"/>
                </a:lnTo>
                <a:cubicBezTo>
                  <a:pt x="3082019" y="0"/>
                  <a:pt x="3116874" y="34855"/>
                  <a:pt x="3116874" y="77851"/>
                </a:cubicBezTo>
                <a:lnTo>
                  <a:pt x="3116874" y="389247"/>
                </a:lnTo>
                <a:cubicBezTo>
                  <a:pt x="3116874" y="432243"/>
                  <a:pt x="3082019" y="467098"/>
                  <a:pt x="3039023" y="467098"/>
                </a:cubicBezTo>
                <a:lnTo>
                  <a:pt x="372119" y="467098"/>
                </a:lnTo>
                <a:lnTo>
                  <a:pt x="294920" y="582896"/>
                </a:lnTo>
                <a:lnTo>
                  <a:pt x="217722" y="467098"/>
                </a:lnTo>
                <a:lnTo>
                  <a:pt x="77851" y="467098"/>
                </a:lnTo>
                <a:cubicBezTo>
                  <a:pt x="34855" y="467098"/>
                  <a:pt x="0" y="432243"/>
                  <a:pt x="0" y="389247"/>
                </a:cubicBezTo>
                <a:lnTo>
                  <a:pt x="0" y="77851"/>
                </a:lnTo>
                <a:cubicBezTo>
                  <a:pt x="0" y="34855"/>
                  <a:pt x="34855" y="0"/>
                  <a:pt x="77851" y="0"/>
                </a:cubicBez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sz="1200" spc="100" dirty="0">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3004DC96-E90D-CFD1-048C-82AE257BA988}"/>
              </a:ext>
            </a:extLst>
          </p:cNvPr>
          <p:cNvSpPr txBox="1"/>
          <p:nvPr/>
        </p:nvSpPr>
        <p:spPr>
          <a:xfrm>
            <a:off x="6415088" y="760413"/>
            <a:ext cx="3335337" cy="254000"/>
          </a:xfrm>
          <a:prstGeom prst="rect">
            <a:avLst/>
          </a:prstGeom>
          <a:noFill/>
        </p:spPr>
        <p:txBody>
          <a:bodyPr>
            <a:spAutoFit/>
          </a:bodyPr>
          <a:lstStyle/>
          <a:p>
            <a:pPr algn="ctr">
              <a:defRPr/>
            </a:pPr>
            <a:r>
              <a:rPr kumimoji="1" lang="ja-JP" altLang="en-US" sz="1050" spc="100" dirty="0">
                <a:latin typeface="メイリオ" panose="020B0604030504040204" pitchFamily="50" charset="-128"/>
                <a:ea typeface="メイリオ" panose="020B0604030504040204" pitchFamily="50" charset="-128"/>
              </a:rPr>
              <a:t>これらの書籍・文献にも目を通してみましょう</a:t>
            </a:r>
          </a:p>
        </p:txBody>
      </p:sp>
      <p:sp>
        <p:nvSpPr>
          <p:cNvPr id="6" name="Slide Number Placeholder 5">
            <a:extLst>
              <a:ext uri="{FF2B5EF4-FFF2-40B4-BE49-F238E27FC236}">
                <a16:creationId xmlns:a16="http://schemas.microsoft.com/office/drawing/2014/main" id="{1E5ACF88-A172-29A9-1583-99868A32E7B5}"/>
              </a:ext>
            </a:extLst>
          </p:cNvPr>
          <p:cNvSpPr>
            <a:spLocks noGrp="1"/>
          </p:cNvSpPr>
          <p:nvPr>
            <p:ph type="sldNum" sz="quarter" idx="10"/>
          </p:nvPr>
        </p:nvSpPr>
        <p:spPr/>
        <p:txBody>
          <a:bodyPr/>
          <a:lstStyle>
            <a:lvl1pPr>
              <a:defRPr/>
            </a:lvl1pPr>
          </a:lstStyle>
          <a:p>
            <a:pPr>
              <a:defRPr/>
            </a:pPr>
            <a:fld id="{EE6E47B4-E333-4436-B1E8-209EB43C1602}" type="slidenum">
              <a:rPr lang="ja-JP" altLang="en-US" smtClean="0"/>
              <a:pPr>
                <a:defRPr/>
              </a:pPr>
              <a:t>‹#›</a:t>
            </a:fld>
            <a:endParaRPr lang="ja-JP" altLang="en-US"/>
          </a:p>
        </p:txBody>
      </p:sp>
    </p:spTree>
    <p:extLst>
      <p:ext uri="{BB962C8B-B14F-4D97-AF65-F5344CB8AC3E}">
        <p14:creationId xmlns:p14="http://schemas.microsoft.com/office/powerpoint/2010/main" val="2712361927"/>
      </p:ext>
    </p:extLst>
  </p:cSld>
  <p:clrMapOvr>
    <a:masterClrMapping/>
  </p:clrMapOvr>
  <p:transition spd="slow"/>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467A9241-E511-A6E9-4EBF-9F13D7F8F86A}"/>
              </a:ext>
            </a:extLst>
          </p:cNvPr>
          <p:cNvSpPr>
            <a:spLocks noGrp="1" noChangeArrowheads="1"/>
          </p:cNvSpPr>
          <p:nvPr>
            <p:ph type="title"/>
          </p:nvPr>
        </p:nvSpPr>
        <p:spPr bwMode="auto">
          <a:xfrm>
            <a:off x="681038" y="365125"/>
            <a:ext cx="85439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1027" name="Text Placeholder 2">
            <a:extLst>
              <a:ext uri="{FF2B5EF4-FFF2-40B4-BE49-F238E27FC236}">
                <a16:creationId xmlns:a16="http://schemas.microsoft.com/office/drawing/2014/main" id="{3F3459BF-2E5A-60BF-F6EA-09CD183D8FC0}"/>
              </a:ext>
            </a:extLst>
          </p:cNvPr>
          <p:cNvSpPr>
            <a:spLocks noGrp="1" noChangeArrowheads="1"/>
          </p:cNvSpPr>
          <p:nvPr>
            <p:ph type="body" idx="1"/>
          </p:nvPr>
        </p:nvSpPr>
        <p:spPr bwMode="auto">
          <a:xfrm>
            <a:off x="681038" y="1825625"/>
            <a:ext cx="8543925"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Date Placeholder 3">
            <a:extLst>
              <a:ext uri="{FF2B5EF4-FFF2-40B4-BE49-F238E27FC236}">
                <a16:creationId xmlns:a16="http://schemas.microsoft.com/office/drawing/2014/main" id="{FB74AF5C-C70D-2805-8864-8AE28A00DF71}"/>
              </a:ext>
            </a:extLst>
          </p:cNvPr>
          <p:cNvSpPr>
            <a:spLocks noGrp="1"/>
          </p:cNvSpPr>
          <p:nvPr>
            <p:ph type="dt" sz="half" idx="2"/>
          </p:nvPr>
        </p:nvSpPr>
        <p:spPr>
          <a:xfrm>
            <a:off x="681038" y="6356350"/>
            <a:ext cx="2228850" cy="365125"/>
          </a:xfrm>
          <a:prstGeom prst="rect">
            <a:avLst/>
          </a:prstGeom>
        </p:spPr>
        <p:txBody>
          <a:bodyPr vert="horz" lIns="91440" tIns="45720" rIns="91440" bIns="45720" rtlCol="0" anchor="ctr"/>
          <a:lstStyle>
            <a:lvl1pPr algn="l" eaLnBrk="1" fontAlgn="auto" hangingPunct="1">
              <a:spcBef>
                <a:spcPts val="0"/>
              </a:spcBef>
              <a:spcAft>
                <a:spcPts val="0"/>
              </a:spcAft>
              <a:defRPr kumimoji="1" sz="1200">
                <a:solidFill>
                  <a:schemeClr val="tx1">
                    <a:tint val="75000"/>
                  </a:schemeClr>
                </a:solidFill>
                <a:latin typeface="+mn-lt"/>
              </a:defRPr>
            </a:lvl1pPr>
          </a:lstStyle>
          <a:p>
            <a:pPr>
              <a:defRPr/>
            </a:pPr>
            <a:fld id="{06BBD176-8A0B-4009-9B6E-C4338303A45A}" type="datetime1">
              <a:rPr lang="ja-JP" altLang="en-US" smtClean="0"/>
              <a:pPr>
                <a:defRPr/>
              </a:pPr>
              <a:t>2025/4/11</a:t>
            </a:fld>
            <a:endParaRPr lang="ja-JP" altLang="en-US"/>
          </a:p>
        </p:txBody>
      </p:sp>
      <p:sp>
        <p:nvSpPr>
          <p:cNvPr id="5" name="Footer Placeholder 4">
            <a:extLst>
              <a:ext uri="{FF2B5EF4-FFF2-40B4-BE49-F238E27FC236}">
                <a16:creationId xmlns:a16="http://schemas.microsoft.com/office/drawing/2014/main" id="{797CFFD3-35A4-457C-32A6-AA3FD0F407D8}"/>
              </a:ext>
            </a:extLst>
          </p:cNvPr>
          <p:cNvSpPr>
            <a:spLocks noGrp="1"/>
          </p:cNvSpPr>
          <p:nvPr>
            <p:ph type="ftr" sz="quarter" idx="3"/>
          </p:nvPr>
        </p:nvSpPr>
        <p:spPr>
          <a:xfrm>
            <a:off x="3281363" y="6356350"/>
            <a:ext cx="3343275" cy="365125"/>
          </a:xfrm>
          <a:prstGeom prst="rect">
            <a:avLst/>
          </a:prstGeom>
        </p:spPr>
        <p:txBody>
          <a:bodyPr vert="horz" lIns="91440" tIns="45720" rIns="91440" bIns="45720" rtlCol="0" anchor="ctr"/>
          <a:lstStyle>
            <a:lvl1pPr algn="ctr" eaLnBrk="1" fontAlgn="auto" hangingPunct="1">
              <a:spcBef>
                <a:spcPts val="0"/>
              </a:spcBef>
              <a:spcAft>
                <a:spcPts val="0"/>
              </a:spcAft>
              <a:defRPr kumimoji="1" sz="1200">
                <a:solidFill>
                  <a:schemeClr val="tx1">
                    <a:tint val="75000"/>
                  </a:schemeClr>
                </a:solidFill>
                <a:latin typeface="+mn-lt"/>
              </a:defRPr>
            </a:lvl1pPr>
          </a:lstStyle>
          <a:p>
            <a:pPr>
              <a:defRPr/>
            </a:pPr>
            <a:endParaRPr lang="ja-JP" altLang="en-US"/>
          </a:p>
        </p:txBody>
      </p:sp>
      <p:sp>
        <p:nvSpPr>
          <p:cNvPr id="6" name="Slide Number Placeholder 5">
            <a:extLst>
              <a:ext uri="{FF2B5EF4-FFF2-40B4-BE49-F238E27FC236}">
                <a16:creationId xmlns:a16="http://schemas.microsoft.com/office/drawing/2014/main" id="{119CAC09-A2F6-FA3E-E805-9FEC3589E132}"/>
              </a:ext>
            </a:extLst>
          </p:cNvPr>
          <p:cNvSpPr>
            <a:spLocks noGrp="1"/>
          </p:cNvSpPr>
          <p:nvPr>
            <p:ph type="sldNum" sz="quarter" idx="4"/>
          </p:nvPr>
        </p:nvSpPr>
        <p:spPr>
          <a:xfrm>
            <a:off x="9526588" y="6492875"/>
            <a:ext cx="379412"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kumimoji="1" sz="1000">
                <a:solidFill>
                  <a:srgbClr val="898989"/>
                </a:solidFill>
              </a:defRPr>
            </a:lvl1pPr>
          </a:lstStyle>
          <a:p>
            <a:pPr>
              <a:defRPr/>
            </a:pPr>
            <a:fld id="{4F18D68E-7406-400B-9224-317736F1F71E}" type="slidenum">
              <a:rPr lang="ja-JP" altLang="en-US" smtClean="0"/>
              <a:pPr>
                <a:defRPr/>
              </a:pPr>
              <a:t>‹#›</a:t>
            </a:fld>
            <a:endParaRPr lang="ja-JP" altLang="en-US"/>
          </a:p>
        </p:txBody>
      </p:sp>
    </p:spTree>
    <p:extLst>
      <p:ext uri="{BB962C8B-B14F-4D97-AF65-F5344CB8AC3E}">
        <p14:creationId xmlns:p14="http://schemas.microsoft.com/office/powerpoint/2010/main" val="2453104067"/>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20" r:id="rId5"/>
    <p:sldLayoutId id="2147483716" r:id="rId6"/>
    <p:sldLayoutId id="2147483717" r:id="rId7"/>
    <p:sldLayoutId id="2147483718" r:id="rId8"/>
    <p:sldLayoutId id="2147483719" r:id="rId9"/>
  </p:sldLayoutIdLst>
  <p:hf hdr="0" ftr="0" dt="0"/>
  <p:txStyles>
    <p:titleStyle>
      <a:lvl1pPr algn="l" rtl="0" eaLnBrk="1" fontAlgn="base" hangingPunct="1">
        <a:lnSpc>
          <a:spcPct val="90000"/>
        </a:lnSpc>
        <a:spcBef>
          <a:spcPct val="0"/>
        </a:spcBef>
        <a:spcAft>
          <a:spcPct val="0"/>
        </a:spcAft>
        <a:defRPr kumimoji="1"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3.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AAC89-564C-6052-BB86-BBBFF5270D1E}"/>
            </a:ext>
          </a:extLst>
        </p:cNvPr>
        <p:cNvGrpSpPr/>
        <p:nvPr/>
      </p:nvGrpSpPr>
      <p:grpSpPr>
        <a:xfrm>
          <a:off x="0" y="0"/>
          <a:ext cx="0" cy="0"/>
          <a:chOff x="0" y="0"/>
          <a:chExt cx="0" cy="0"/>
        </a:xfrm>
      </p:grpSpPr>
      <p:sp>
        <p:nvSpPr>
          <p:cNvPr id="7" name="平行四辺形 6">
            <a:extLst>
              <a:ext uri="{FF2B5EF4-FFF2-40B4-BE49-F238E27FC236}">
                <a16:creationId xmlns:a16="http://schemas.microsoft.com/office/drawing/2014/main" id="{1B3A777A-5C5F-41CC-E7F2-C7BB1357435D}"/>
              </a:ext>
            </a:extLst>
          </p:cNvPr>
          <p:cNvSpPr/>
          <p:nvPr/>
        </p:nvSpPr>
        <p:spPr>
          <a:xfrm>
            <a:off x="273000" y="3497650"/>
            <a:ext cx="9360000" cy="324000"/>
          </a:xfrm>
          <a:prstGeom prst="parallelogram">
            <a:avLst/>
          </a:prstGeom>
          <a:pattFill prst="wdUpDiag">
            <a:fgClr>
              <a:srgbClr val="E9BC8F"/>
            </a:fgClr>
            <a:bgClr>
              <a:schemeClr val="bg1">
                <a:lumMod val="95000"/>
              </a:schemeClr>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 name="正方形/長方形 1">
            <a:extLst>
              <a:ext uri="{FF2B5EF4-FFF2-40B4-BE49-F238E27FC236}">
                <a16:creationId xmlns:a16="http://schemas.microsoft.com/office/drawing/2014/main" id="{F7CCE90D-4A98-12AA-92A4-7D39CBE8EE4F}"/>
              </a:ext>
            </a:extLst>
          </p:cNvPr>
          <p:cNvSpPr/>
          <p:nvPr/>
        </p:nvSpPr>
        <p:spPr>
          <a:xfrm>
            <a:off x="93000" y="2159000"/>
            <a:ext cx="9720000" cy="2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4800" b="1" spc="300" dirty="0">
                <a:solidFill>
                  <a:prstClr val="black"/>
                </a:solidFill>
                <a:latin typeface="メイリオ" panose="020B0604030504040204" pitchFamily="50" charset="-128"/>
                <a:ea typeface="メイリオ" panose="020B0604030504040204" pitchFamily="50" charset="-128"/>
              </a:rPr>
              <a:t>依存症の方への支援</a:t>
            </a:r>
            <a:endParaRPr kumimoji="1" lang="en-US" altLang="ja-JP" sz="4800" b="1" spc="300" dirty="0">
              <a:solidFill>
                <a:prstClr val="black"/>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1EE35C8B-2409-508C-6C8F-C416D95B5745}"/>
              </a:ext>
            </a:extLst>
          </p:cNvPr>
          <p:cNvSpPr txBox="1"/>
          <p:nvPr/>
        </p:nvSpPr>
        <p:spPr>
          <a:xfrm>
            <a:off x="2817628" y="0"/>
            <a:ext cx="7088372" cy="2215991"/>
          </a:xfrm>
          <a:prstGeom prst="rect">
            <a:avLst/>
          </a:prstGeom>
          <a:noFill/>
        </p:spPr>
        <p:txBody>
          <a:bodyPr wrap="square">
            <a:spAutoFit/>
          </a:bodyPr>
          <a:lstStyle/>
          <a:p>
            <a:pPr algn="r" eaLnBrk="1" fontAlgn="auto" hangingPunct="1">
              <a:spcBef>
                <a:spcPts val="0"/>
              </a:spcBef>
              <a:spcAft>
                <a:spcPts val="0"/>
              </a:spcAft>
              <a:defRPr/>
            </a:pPr>
            <a:r>
              <a:rPr kumimoji="1" lang="en-US" altLang="ja-JP" sz="13800" b="1" spc="300" dirty="0">
                <a:solidFill>
                  <a:srgbClr val="E9BC8F"/>
                </a:solidFill>
                <a:latin typeface="メイリオ" panose="020B0604030504040204" pitchFamily="50" charset="-128"/>
                <a:ea typeface="メイリオ" panose="020B0604030504040204" pitchFamily="50" charset="-128"/>
              </a:rPr>
              <a:t>No.4-2</a:t>
            </a:r>
          </a:p>
        </p:txBody>
      </p:sp>
      <p:sp>
        <p:nvSpPr>
          <p:cNvPr id="11" name="正方形/長方形 10">
            <a:extLst>
              <a:ext uri="{FF2B5EF4-FFF2-40B4-BE49-F238E27FC236}">
                <a16:creationId xmlns:a16="http://schemas.microsoft.com/office/drawing/2014/main" id="{8D90191A-ED80-134A-A334-9303500F764D}"/>
              </a:ext>
            </a:extLst>
          </p:cNvPr>
          <p:cNvSpPr/>
          <p:nvPr/>
        </p:nvSpPr>
        <p:spPr>
          <a:xfrm>
            <a:off x="2177902" y="5241538"/>
            <a:ext cx="5550195" cy="5847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spc="600" dirty="0">
                <a:solidFill>
                  <a:schemeClr val="tx1"/>
                </a:solidFill>
                <a:latin typeface="メイリオ" panose="020B0604030504040204" pitchFamily="50" charset="-128"/>
                <a:ea typeface="メイリオ" panose="020B0604030504040204" pitchFamily="50" charset="-128"/>
              </a:rPr>
              <a:t>実施日：　　年　　月　　日</a:t>
            </a:r>
          </a:p>
        </p:txBody>
      </p:sp>
    </p:spTree>
    <p:extLst>
      <p:ext uri="{BB962C8B-B14F-4D97-AF65-F5344CB8AC3E}">
        <p14:creationId xmlns:p14="http://schemas.microsoft.com/office/powerpoint/2010/main" val="2700539754"/>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68D4B-353F-695F-5C49-4510A003C28A}"/>
            </a:ext>
          </a:extLst>
        </p:cNvPr>
        <p:cNvGrpSpPr/>
        <p:nvPr/>
      </p:nvGrpSpPr>
      <p:grpSpPr>
        <a:xfrm>
          <a:off x="0" y="0"/>
          <a:ext cx="0" cy="0"/>
          <a:chOff x="0" y="0"/>
          <a:chExt cx="0" cy="0"/>
        </a:xfrm>
      </p:grpSpPr>
      <p:sp>
        <p:nvSpPr>
          <p:cNvPr id="19458" name="スライド番号プレースホルダー 1">
            <a:extLst>
              <a:ext uri="{FF2B5EF4-FFF2-40B4-BE49-F238E27FC236}">
                <a16:creationId xmlns:a16="http://schemas.microsoft.com/office/drawing/2014/main" id="{D1704432-2DFF-68AE-C1A5-4EE02DC5431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7155D595-E299-4907-ABF1-8D6E644DA7DB}" type="slidenum">
              <a:rPr lang="ja-JP" altLang="en-US" sz="1000" smtClean="0">
                <a:solidFill>
                  <a:srgbClr val="898989"/>
                </a:solidFill>
              </a:rPr>
              <a:pPr>
                <a:lnSpc>
                  <a:spcPct val="100000"/>
                </a:lnSpc>
                <a:spcBef>
                  <a:spcPct val="0"/>
                </a:spcBef>
                <a:buFontTx/>
                <a:buNone/>
              </a:pPr>
              <a:t>9</a:t>
            </a:fld>
            <a:endParaRPr lang="ja-JP" altLang="en-US" sz="1000">
              <a:solidFill>
                <a:srgbClr val="898989"/>
              </a:solidFill>
            </a:endParaRPr>
          </a:p>
        </p:txBody>
      </p:sp>
      <p:grpSp>
        <p:nvGrpSpPr>
          <p:cNvPr id="26" name="グループ化 25">
            <a:extLst>
              <a:ext uri="{FF2B5EF4-FFF2-40B4-BE49-F238E27FC236}">
                <a16:creationId xmlns:a16="http://schemas.microsoft.com/office/drawing/2014/main" id="{06FFF9F1-A583-051A-1C2C-361C581DFC56}"/>
              </a:ext>
            </a:extLst>
          </p:cNvPr>
          <p:cNvGrpSpPr/>
          <p:nvPr/>
        </p:nvGrpSpPr>
        <p:grpSpPr>
          <a:xfrm>
            <a:off x="1374502" y="938758"/>
            <a:ext cx="7156996" cy="5170048"/>
            <a:chOff x="965663" y="722313"/>
            <a:chExt cx="7974674" cy="5760720"/>
          </a:xfrm>
        </p:grpSpPr>
        <p:pic>
          <p:nvPicPr>
            <p:cNvPr id="10" name="図 9">
              <a:extLst>
                <a:ext uri="{FF2B5EF4-FFF2-40B4-BE49-F238E27FC236}">
                  <a16:creationId xmlns:a16="http://schemas.microsoft.com/office/drawing/2014/main" id="{A22EF314-24C6-4DA8-6C1B-FB9D255091DC}"/>
                </a:ext>
              </a:extLst>
            </p:cNvPr>
            <p:cNvPicPr>
              <a:picLocks noChangeAspect="1"/>
            </p:cNvPicPr>
            <p:nvPr/>
          </p:nvPicPr>
          <p:blipFill>
            <a:blip r:embed="rId3"/>
            <a:stretch>
              <a:fillRect/>
            </a:stretch>
          </p:blipFill>
          <p:spPr>
            <a:xfrm>
              <a:off x="965663" y="722313"/>
              <a:ext cx="7974674" cy="5760720"/>
            </a:xfrm>
            <a:prstGeom prst="rect">
              <a:avLst/>
            </a:prstGeom>
          </p:spPr>
        </p:pic>
        <p:sp>
          <p:nvSpPr>
            <p:cNvPr id="25" name="正方形/長方形 24">
              <a:extLst>
                <a:ext uri="{FF2B5EF4-FFF2-40B4-BE49-F238E27FC236}">
                  <a16:creationId xmlns:a16="http://schemas.microsoft.com/office/drawing/2014/main" id="{3D704407-9E99-D080-9854-A45C91C30C8F}"/>
                </a:ext>
              </a:extLst>
            </p:cNvPr>
            <p:cNvSpPr/>
            <p:nvPr/>
          </p:nvSpPr>
          <p:spPr>
            <a:xfrm>
              <a:off x="8514080" y="6287135"/>
              <a:ext cx="284480" cy="1644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27" name="四角形: 角を丸くする 26">
            <a:extLst>
              <a:ext uri="{FF2B5EF4-FFF2-40B4-BE49-F238E27FC236}">
                <a16:creationId xmlns:a16="http://schemas.microsoft.com/office/drawing/2014/main" id="{90ECA9CE-840C-E108-1543-A0821FF9AC55}"/>
              </a:ext>
            </a:extLst>
          </p:cNvPr>
          <p:cNvSpPr/>
          <p:nvPr/>
        </p:nvSpPr>
        <p:spPr>
          <a:xfrm>
            <a:off x="61912" y="6567939"/>
            <a:ext cx="9665018" cy="277362"/>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出典：厚生労働省社会・援護局</a:t>
            </a:r>
            <a:r>
              <a:rPr lang="ja-JP" altLang="en-US" sz="1000" i="0" dirty="0">
                <a:solidFill>
                  <a:srgbClr val="000000"/>
                </a:solidFill>
                <a:effectLst/>
                <a:latin typeface="メイリオ" panose="020B0604030504040204" pitchFamily="50" charset="-128"/>
                <a:ea typeface="メイリオ" panose="020B0604030504040204" pitchFamily="50" charset="-128"/>
              </a:rPr>
              <a:t>障害保健福祉部精神・障害保健課依存症対策推進室</a:t>
            </a:r>
            <a:r>
              <a:rPr lang="ja-JP" altLang="en-US" sz="1000" dirty="0">
                <a:solidFill>
                  <a:srgbClr val="000000"/>
                </a:solidFill>
                <a:latin typeface="メイリオ" panose="020B0604030504040204" pitchFamily="50" charset="-128"/>
                <a:ea typeface="メイリオ" panose="020B0604030504040204" pitchFamily="50" charset="-128"/>
              </a:rPr>
              <a:t>「</a:t>
            </a:r>
            <a:r>
              <a:rPr lang="ja-JP" altLang="en-US" sz="1000" i="0" dirty="0">
                <a:solidFill>
                  <a:srgbClr val="000000"/>
                </a:solidFill>
                <a:effectLst/>
                <a:latin typeface="メイリオ" panose="020B0604030504040204" pitchFamily="50" charset="-128"/>
                <a:ea typeface="メイリオ" panose="020B0604030504040204" pitchFamily="50" charset="-128"/>
              </a:rPr>
              <a:t>ギャンブル依存症の理解と相談支援の視点」</a:t>
            </a:r>
            <a:r>
              <a:rPr lang="en-US" altLang="ja-JP" sz="1000" dirty="0">
                <a:solidFill>
                  <a:srgbClr val="000000"/>
                </a:solidFill>
                <a:latin typeface="メイリオ" panose="020B0604030504040204" pitchFamily="50" charset="-128"/>
                <a:ea typeface="メイリオ" panose="020B0604030504040204" pitchFamily="50" charset="-128"/>
              </a:rPr>
              <a:t>『</a:t>
            </a:r>
            <a:r>
              <a:rPr kumimoji="1" lang="zh-TW" altLang="en-US" sz="1000" dirty="0">
                <a:solidFill>
                  <a:schemeClr val="tx1"/>
                </a:solidFill>
                <a:latin typeface="メイリオ" panose="020B0604030504040204" pitchFamily="50" charset="-128"/>
                <a:ea typeface="メイリオ" panose="020B0604030504040204" pitchFamily="50" charset="-128"/>
              </a:rPr>
              <a:t>令和３年度生活困窮者自立支援</a:t>
            </a:r>
            <a:br>
              <a:rPr kumimoji="1" lang="en-US" altLang="zh-TW" sz="1000" dirty="0">
                <a:solidFill>
                  <a:schemeClr val="tx1"/>
                </a:solidFill>
                <a:latin typeface="メイリオ" panose="020B0604030504040204" pitchFamily="50" charset="-128"/>
                <a:ea typeface="メイリオ" panose="020B0604030504040204" pitchFamily="50" charset="-128"/>
              </a:rPr>
            </a:br>
            <a:r>
              <a:rPr kumimoji="1" lang="en-US" altLang="zh-TW" sz="1000" dirty="0">
                <a:solidFill>
                  <a:schemeClr val="tx1"/>
                </a:solidFill>
                <a:latin typeface="メイリオ" panose="020B0604030504040204" pitchFamily="50" charset="-128"/>
                <a:ea typeface="メイリオ" panose="020B0604030504040204" pitchFamily="50" charset="-128"/>
              </a:rPr>
              <a:t>         </a:t>
            </a:r>
            <a:r>
              <a:rPr kumimoji="1" lang="zh-TW" altLang="en-US" sz="1000" dirty="0">
                <a:solidFill>
                  <a:schemeClr val="tx1"/>
                </a:solidFill>
                <a:latin typeface="メイリオ" panose="020B0604030504040204" pitchFamily="50" charset="-128"/>
                <a:ea typeface="メイリオ" panose="020B0604030504040204" pitchFamily="50" charset="-128"/>
              </a:rPr>
              <a:t>制度人材養成研修</a:t>
            </a:r>
            <a:r>
              <a:rPr kumimoji="1" lang="ja-JP" altLang="en-US" sz="1000" dirty="0">
                <a:solidFill>
                  <a:schemeClr val="tx1"/>
                </a:solidFill>
                <a:latin typeface="メイリオ" panose="020B0604030504040204" pitchFamily="50" charset="-128"/>
                <a:ea typeface="メイリオ" panose="020B0604030504040204" pitchFamily="50" charset="-128"/>
              </a:rPr>
              <a:t> </a:t>
            </a:r>
            <a:r>
              <a:rPr lang="zh-TW" altLang="en-US" sz="1000" i="0" dirty="0">
                <a:solidFill>
                  <a:srgbClr val="000000"/>
                </a:solidFill>
                <a:effectLst/>
                <a:latin typeface="メイリオ" panose="020B0604030504040204" pitchFamily="50" charset="-128"/>
                <a:ea typeface="メイリオ" panose="020B0604030504040204" pitchFamily="50" charset="-128"/>
              </a:rPr>
              <a:t>相談支援員養成研修</a:t>
            </a:r>
            <a:r>
              <a:rPr lang="en-US" altLang="ja-JP" sz="1000" i="0" dirty="0">
                <a:solidFill>
                  <a:srgbClr val="000000"/>
                </a:solidFill>
                <a:effectLst/>
                <a:latin typeface="メイリオ" panose="020B0604030504040204" pitchFamily="50" charset="-128"/>
                <a:ea typeface="メイリオ" panose="020B0604030504040204" pitchFamily="50" charset="-128"/>
              </a:rPr>
              <a:t>』, p</a:t>
            </a:r>
            <a:r>
              <a:rPr lang="en-US" altLang="ja-JP" sz="1000" dirty="0">
                <a:solidFill>
                  <a:srgbClr val="000000"/>
                </a:solidFill>
                <a:latin typeface="メイリオ" panose="020B0604030504040204" pitchFamily="50" charset="-128"/>
                <a:ea typeface="メイリオ" panose="020B0604030504040204" pitchFamily="50" charset="-128"/>
              </a:rPr>
              <a:t>9,</a:t>
            </a:r>
            <a:r>
              <a:rPr lang="en-US" altLang="ja-JP" sz="1000" i="0" dirty="0">
                <a:solidFill>
                  <a:srgbClr val="000000"/>
                </a:solidFill>
                <a:effectLst/>
                <a:latin typeface="メイリオ" panose="020B0604030504040204" pitchFamily="50" charset="-128"/>
                <a:ea typeface="メイリオ" panose="020B0604030504040204" pitchFamily="50" charset="-128"/>
                <a:hlinkClick r:id="" action="ppaction://noaction"/>
              </a:rPr>
              <a:t>https://www.mhlw.go.jp/content/12000000/000930603.pdf</a:t>
            </a:r>
            <a:r>
              <a:rPr lang="en-US" altLang="ja-JP" sz="1000" i="0" dirty="0">
                <a:solidFill>
                  <a:srgbClr val="000000"/>
                </a:solidFill>
                <a:effectLst/>
                <a:latin typeface="メイリオ" panose="020B0604030504040204" pitchFamily="50" charset="-128"/>
                <a:ea typeface="メイリオ" panose="020B0604030504040204" pitchFamily="50" charset="-128"/>
              </a:rPr>
              <a:t> </a:t>
            </a:r>
            <a:r>
              <a:rPr lang="ja-JP" altLang="en-US" sz="1000" dirty="0">
                <a:solidFill>
                  <a:srgbClr val="000000"/>
                </a:solidFill>
                <a:latin typeface="メイリオ" panose="020B0604030504040204" pitchFamily="50" charset="-128"/>
                <a:ea typeface="メイリオ" panose="020B0604030504040204" pitchFamily="50" charset="-128"/>
              </a:rPr>
              <a:t> をもとに作成</a:t>
            </a:r>
            <a:endParaRPr lang="ja-JP" altLang="en-US" sz="1000" i="0" dirty="0">
              <a:solidFill>
                <a:srgbClr val="000000"/>
              </a:solidFill>
              <a:effectLst/>
              <a:latin typeface="メイリオ" panose="020B0604030504040204" pitchFamily="50" charset="-128"/>
              <a:ea typeface="メイリオ" panose="020B0604030504040204" pitchFamily="50" charset="-128"/>
            </a:endParaRPr>
          </a:p>
        </p:txBody>
      </p:sp>
      <p:sp>
        <p:nvSpPr>
          <p:cNvPr id="2" name="四角形: 角を丸くする 1">
            <a:extLst>
              <a:ext uri="{FF2B5EF4-FFF2-40B4-BE49-F238E27FC236}">
                <a16:creationId xmlns:a16="http://schemas.microsoft.com/office/drawing/2014/main" id="{239D218E-AC12-FE71-A166-FB41839A036D}"/>
              </a:ext>
            </a:extLst>
          </p:cNvPr>
          <p:cNvSpPr/>
          <p:nvPr/>
        </p:nvSpPr>
        <p:spPr>
          <a:xfrm>
            <a:off x="61913" y="381830"/>
            <a:ext cx="4987607" cy="474131"/>
          </a:xfrm>
          <a:prstGeom prst="roundRect">
            <a:avLst>
              <a:gd name="adj" fmla="val 7225"/>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1200"/>
              </a:spcBef>
              <a:spcAft>
                <a:spcPts val="0"/>
              </a:spcAft>
              <a:defRPr/>
            </a:pPr>
            <a:r>
              <a:rPr kumimoji="1" lang="en-US" altLang="ja-JP" sz="2000" b="1" spc="100" dirty="0">
                <a:solidFill>
                  <a:prstClr val="black"/>
                </a:solidFill>
                <a:latin typeface="メイリオ" panose="020B0604030504040204" pitchFamily="50" charset="-128"/>
                <a:ea typeface="メイリオ" panose="020B0604030504040204" pitchFamily="50" charset="-128"/>
              </a:rPr>
              <a:t>【</a:t>
            </a:r>
            <a:r>
              <a:rPr kumimoji="1" lang="ja-JP" altLang="en-US" sz="2000" b="1" spc="100" dirty="0">
                <a:solidFill>
                  <a:prstClr val="black"/>
                </a:solidFill>
                <a:latin typeface="メイリオ" panose="020B0604030504040204" pitchFamily="50" charset="-128"/>
                <a:ea typeface="メイリオ" panose="020B0604030504040204" pitchFamily="50" charset="-128"/>
              </a:rPr>
              <a:t>参考</a:t>
            </a:r>
            <a:r>
              <a:rPr kumimoji="1" lang="en-US" altLang="ja-JP" sz="2000" b="1" spc="100" dirty="0">
                <a:solidFill>
                  <a:prstClr val="black"/>
                </a:solidFill>
                <a:latin typeface="メイリオ" panose="020B0604030504040204" pitchFamily="50" charset="-128"/>
                <a:ea typeface="メイリオ" panose="020B0604030504040204" pitchFamily="50" charset="-128"/>
              </a:rPr>
              <a:t>】</a:t>
            </a:r>
            <a:r>
              <a:rPr kumimoji="1" lang="ja-JP" altLang="en-US" sz="2000" b="1" spc="100" dirty="0">
                <a:solidFill>
                  <a:prstClr val="black"/>
                </a:solidFill>
                <a:latin typeface="メイリオ" panose="020B0604030504040204" pitchFamily="50" charset="-128"/>
                <a:ea typeface="メイリオ" panose="020B0604030504040204" pitchFamily="50" charset="-128"/>
              </a:rPr>
              <a:t>離脱症状について</a:t>
            </a:r>
            <a:endParaRPr kumimoji="1" lang="en-US" altLang="ja-JP" sz="2000" b="1" spc="100" dirty="0">
              <a:solidFill>
                <a:prstClr val="black"/>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533814926"/>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31159-4FBE-A9EC-4600-11D9F56B1F21}"/>
            </a:ext>
          </a:extLst>
        </p:cNvPr>
        <p:cNvGrpSpPr/>
        <p:nvPr/>
      </p:nvGrpSpPr>
      <p:grpSpPr>
        <a:xfrm>
          <a:off x="0" y="0"/>
          <a:ext cx="0" cy="0"/>
          <a:chOff x="0" y="0"/>
          <a:chExt cx="0" cy="0"/>
        </a:xfrm>
      </p:grpSpPr>
      <p:sp>
        <p:nvSpPr>
          <p:cNvPr id="19459" name="スライド番号プレースホルダー 1">
            <a:extLst>
              <a:ext uri="{FF2B5EF4-FFF2-40B4-BE49-F238E27FC236}">
                <a16:creationId xmlns:a16="http://schemas.microsoft.com/office/drawing/2014/main" id="{99B0006C-1864-FD7E-B7B3-279A912E9004}"/>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10</a:t>
            </a:fld>
            <a:endParaRPr lang="ja-JP" altLang="en-US" sz="1000">
              <a:solidFill>
                <a:srgbClr val="898989"/>
              </a:solidFill>
            </a:endParaRPr>
          </a:p>
        </p:txBody>
      </p:sp>
      <p:sp>
        <p:nvSpPr>
          <p:cNvPr id="5" name="正方形/長方形 4">
            <a:extLst>
              <a:ext uri="{FF2B5EF4-FFF2-40B4-BE49-F238E27FC236}">
                <a16:creationId xmlns:a16="http://schemas.microsoft.com/office/drawing/2014/main" id="{840261DC-027B-2EDA-ABD5-E6C526BA8F01}"/>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３．依存症は身近なもの</a:t>
            </a:r>
          </a:p>
        </p:txBody>
      </p:sp>
      <p:pic>
        <p:nvPicPr>
          <p:cNvPr id="1026" name="Picture 2" descr="図表1-2-3　近年の依存症患者数の推移">
            <a:extLst>
              <a:ext uri="{FF2B5EF4-FFF2-40B4-BE49-F238E27FC236}">
                <a16:creationId xmlns:a16="http://schemas.microsoft.com/office/drawing/2014/main" id="{79A457DD-88CD-D71F-692B-3036EAC648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8291" y="1167724"/>
            <a:ext cx="6909419" cy="4521337"/>
          </a:xfrm>
          <a:prstGeom prst="rect">
            <a:avLst/>
          </a:prstGeom>
          <a:noFill/>
          <a:extLst>
            <a:ext uri="{909E8E84-426E-40DD-AFC4-6F175D3DCCD1}">
              <a14:hiddenFill xmlns:a14="http://schemas.microsoft.com/office/drawing/2010/main">
                <a:solidFill>
                  <a:srgbClr val="FFFFFF"/>
                </a:solidFill>
              </a14:hiddenFill>
            </a:ext>
          </a:extLst>
        </p:spPr>
      </p:pic>
      <p:sp>
        <p:nvSpPr>
          <p:cNvPr id="2" name="四角形: 角を丸くする 1">
            <a:extLst>
              <a:ext uri="{FF2B5EF4-FFF2-40B4-BE49-F238E27FC236}">
                <a16:creationId xmlns:a16="http://schemas.microsoft.com/office/drawing/2014/main" id="{1BBF6D29-DF96-4ED8-CD79-17C7ECF55E68}"/>
              </a:ext>
            </a:extLst>
          </p:cNvPr>
          <p:cNvSpPr/>
          <p:nvPr/>
        </p:nvSpPr>
        <p:spPr>
          <a:xfrm>
            <a:off x="61913" y="6627813"/>
            <a:ext cx="7272337" cy="179387"/>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出典：厚生労働省</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zh-TW" altLang="en-US" sz="1000" dirty="0">
                <a:solidFill>
                  <a:schemeClr val="tx1"/>
                </a:solidFill>
                <a:latin typeface="メイリオ" panose="020B0604030504040204" pitchFamily="50" charset="-128"/>
                <a:ea typeface="メイリオ" panose="020B0604030504040204" pitchFamily="50" charset="-128"/>
              </a:rPr>
              <a:t>令和６年版厚生労働白書</a:t>
            </a:r>
            <a:r>
              <a:rPr kumimoji="1" lang="en-US" altLang="ja-JP" sz="1000" dirty="0">
                <a:solidFill>
                  <a:schemeClr val="tx1"/>
                </a:solidFill>
                <a:latin typeface="メイリオ" panose="020B0604030504040204" pitchFamily="50" charset="-128"/>
                <a:ea typeface="メイリオ" panose="020B0604030504040204" pitchFamily="50" charset="-128"/>
              </a:rPr>
              <a:t>』,p65</a:t>
            </a:r>
            <a:endParaRPr kumimoji="1" lang="ja-JP" altLang="en-US" sz="1000" dirty="0">
              <a:solidFill>
                <a:schemeClr val="tx1"/>
              </a:solidFill>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B0BD123E-1800-BB99-E5B0-FF017A4C98A7}"/>
              </a:ext>
            </a:extLst>
          </p:cNvPr>
          <p:cNvSpPr txBox="1">
            <a:spLocks noChangeArrowheads="1"/>
          </p:cNvSpPr>
          <p:nvPr/>
        </p:nvSpPr>
        <p:spPr bwMode="auto">
          <a:xfrm>
            <a:off x="427038" y="792163"/>
            <a:ext cx="9051925" cy="584775"/>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285750" indent="-285750" eaLnBrk="1" hangingPunct="1">
              <a:lnSpc>
                <a:spcPct val="100000"/>
              </a:lnSpc>
              <a:spcBef>
                <a:spcPts val="600"/>
              </a:spcBef>
              <a:defRPr/>
            </a:pPr>
            <a:r>
              <a:rPr lang="ja-JP" altLang="en-US" sz="1600" spc="100" dirty="0">
                <a:latin typeface="メイリオ" panose="020B0604030504040204" pitchFamily="50" charset="-128"/>
                <a:ea typeface="メイリオ" panose="020B0604030504040204" pitchFamily="50" charset="-128"/>
              </a:rPr>
              <a:t>依存症患者数の傾向について</a:t>
            </a:r>
            <a:endParaRPr lang="en-US" altLang="ja-JP" sz="1600" spc="100" dirty="0">
              <a:latin typeface="メイリオ" panose="020B0604030504040204" pitchFamily="50" charset="-128"/>
              <a:ea typeface="メイリオ" panose="020B0604030504040204" pitchFamily="50" charset="-128"/>
            </a:endParaRPr>
          </a:p>
        </p:txBody>
      </p:sp>
      <p:sp>
        <p:nvSpPr>
          <p:cNvPr id="7" name="正方形/長方形 7">
            <a:extLst>
              <a:ext uri="{FF2B5EF4-FFF2-40B4-BE49-F238E27FC236}">
                <a16:creationId xmlns:a16="http://schemas.microsoft.com/office/drawing/2014/main" id="{283F5BA5-4D7E-FDEB-9414-A2BB751DA850}"/>
              </a:ext>
            </a:extLst>
          </p:cNvPr>
          <p:cNvSpPr>
            <a:spLocks noChangeArrowheads="1"/>
          </p:cNvSpPr>
          <p:nvPr/>
        </p:nvSpPr>
        <p:spPr bwMode="auto">
          <a:xfrm>
            <a:off x="680719" y="6184127"/>
            <a:ext cx="8544560" cy="338554"/>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ctr" eaLnBrk="1" hangingPunct="1">
              <a:lnSpc>
                <a:spcPct val="100000"/>
              </a:lnSpc>
              <a:spcBef>
                <a:spcPct val="0"/>
              </a:spcBef>
              <a:buFontTx/>
              <a:buNone/>
            </a:pPr>
            <a:r>
              <a:rPr kumimoji="0" lang="ja-JP" altLang="en-US" sz="1600" b="1" spc="100" dirty="0">
                <a:latin typeface="メイリオ" panose="020B0604030504040204" pitchFamily="50" charset="-128"/>
                <a:ea typeface="メイリオ" panose="020B0604030504040204" pitchFamily="50" charset="-128"/>
              </a:rPr>
              <a:t>依存症は誰にでも起こりえる、身近なものであることを理解しておきましょう。</a:t>
            </a:r>
          </a:p>
        </p:txBody>
      </p:sp>
      <p:sp>
        <p:nvSpPr>
          <p:cNvPr id="8" name="二等辺三角形 7">
            <a:extLst>
              <a:ext uri="{FF2B5EF4-FFF2-40B4-BE49-F238E27FC236}">
                <a16:creationId xmlns:a16="http://schemas.microsoft.com/office/drawing/2014/main" id="{DEA045A8-3298-9BE4-355A-778C107D1B9D}"/>
              </a:ext>
            </a:extLst>
          </p:cNvPr>
          <p:cNvSpPr/>
          <p:nvPr/>
        </p:nvSpPr>
        <p:spPr>
          <a:xfrm flipV="1">
            <a:off x="4712677" y="5777147"/>
            <a:ext cx="480646" cy="321756"/>
          </a:xfrm>
          <a:prstGeom prst="triangl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78682D3D-0952-9902-4AAC-9E13B42D17B8}"/>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Ⅰ</a:t>
            </a:r>
            <a:r>
              <a:rPr kumimoji="1" lang="ja-JP" altLang="en-US" sz="1200" b="1" spc="150" dirty="0">
                <a:solidFill>
                  <a:schemeClr val="tx1"/>
                </a:solidFill>
                <a:latin typeface="メイリオ" panose="020B0604030504040204" pitchFamily="50" charset="-128"/>
                <a:ea typeface="メイリオ" panose="020B0604030504040204" pitchFamily="50" charset="-128"/>
              </a:rPr>
              <a:t>．依存症の種類とその特徴について</a:t>
            </a:r>
          </a:p>
        </p:txBody>
      </p:sp>
    </p:spTree>
    <p:extLst>
      <p:ext uri="{BB962C8B-B14F-4D97-AF65-F5344CB8AC3E}">
        <p14:creationId xmlns:p14="http://schemas.microsoft.com/office/powerpoint/2010/main" val="3114482094"/>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D6E11-8B2D-62BC-D55A-9F7263F05E2A}"/>
            </a:ext>
          </a:extLst>
        </p:cNvPr>
        <p:cNvGrpSpPr/>
        <p:nvPr/>
      </p:nvGrpSpPr>
      <p:grpSpPr>
        <a:xfrm>
          <a:off x="0" y="0"/>
          <a:ext cx="0" cy="0"/>
          <a:chOff x="0" y="0"/>
          <a:chExt cx="0" cy="0"/>
        </a:xfrm>
      </p:grpSpPr>
      <p:sp>
        <p:nvSpPr>
          <p:cNvPr id="19458" name="スライド番号プレースホルダー 1">
            <a:extLst>
              <a:ext uri="{FF2B5EF4-FFF2-40B4-BE49-F238E27FC236}">
                <a16:creationId xmlns:a16="http://schemas.microsoft.com/office/drawing/2014/main" id="{F0DEF2CF-6A06-8C39-13B4-88F65C473F10}"/>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7155D595-E299-4907-ABF1-8D6E644DA7DB}" type="slidenum">
              <a:rPr lang="ja-JP" altLang="en-US" sz="1000" smtClean="0">
                <a:solidFill>
                  <a:srgbClr val="898989"/>
                </a:solidFill>
              </a:rPr>
              <a:pPr>
                <a:lnSpc>
                  <a:spcPct val="100000"/>
                </a:lnSpc>
                <a:spcBef>
                  <a:spcPct val="0"/>
                </a:spcBef>
                <a:buFontTx/>
                <a:buNone/>
              </a:pPr>
              <a:t>11</a:t>
            </a:fld>
            <a:endParaRPr lang="ja-JP" altLang="en-US" sz="1000">
              <a:solidFill>
                <a:srgbClr val="898989"/>
              </a:solidFill>
            </a:endParaRPr>
          </a:p>
        </p:txBody>
      </p:sp>
      <p:pic>
        <p:nvPicPr>
          <p:cNvPr id="19459" name="図 2" descr="ランプ, 光 が含まれている画像&#10;&#10;AI によって生成されたコンテンツは間違っている可能性があります。">
            <a:extLst>
              <a:ext uri="{FF2B5EF4-FFF2-40B4-BE49-F238E27FC236}">
                <a16:creationId xmlns:a16="http://schemas.microsoft.com/office/drawing/2014/main" id="{8EE85244-DC77-CDCA-9741-1AB0F3B64F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425450" y="2524125"/>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テキスト ボックス 6">
            <a:extLst>
              <a:ext uri="{FF2B5EF4-FFF2-40B4-BE49-F238E27FC236}">
                <a16:creationId xmlns:a16="http://schemas.microsoft.com/office/drawing/2014/main" id="{700514FF-AE1D-1522-B2CF-979860668819}"/>
              </a:ext>
            </a:extLst>
          </p:cNvPr>
          <p:cNvSpPr txBox="1"/>
          <p:nvPr/>
        </p:nvSpPr>
        <p:spPr>
          <a:xfrm>
            <a:off x="439737" y="1734617"/>
            <a:ext cx="9161462" cy="584775"/>
          </a:xfrm>
          <a:prstGeom prst="rect">
            <a:avLst/>
          </a:prstGeom>
          <a:noFill/>
        </p:spPr>
        <p:txBody>
          <a:bodyPr wrap="square">
            <a:spAutoFit/>
          </a:bodyPr>
          <a:lstStyle/>
          <a:p>
            <a:pPr>
              <a:defRPr/>
            </a:pPr>
            <a:r>
              <a:rPr kumimoji="1" lang="en-US" altLang="ja-JP" sz="3200" b="1" spc="300" dirty="0">
                <a:latin typeface="メイリオ" panose="020B0604030504040204" pitchFamily="50" charset="-128"/>
                <a:ea typeface="メイリオ" panose="020B0604030504040204" pitchFamily="50" charset="-128"/>
              </a:rPr>
              <a:t>Ⅱ</a:t>
            </a:r>
            <a:r>
              <a:rPr kumimoji="1" lang="ja-JP" altLang="en-US" sz="3200" b="1" spc="300" dirty="0">
                <a:latin typeface="メイリオ" panose="020B0604030504040204" pitchFamily="50" charset="-128"/>
                <a:ea typeface="メイリオ" panose="020B0604030504040204" pitchFamily="50" charset="-128"/>
              </a:rPr>
              <a:t>．依存症の方への支援にあたって</a:t>
            </a:r>
          </a:p>
        </p:txBody>
      </p:sp>
      <p:sp>
        <p:nvSpPr>
          <p:cNvPr id="8" name="平行四辺形 7">
            <a:extLst>
              <a:ext uri="{FF2B5EF4-FFF2-40B4-BE49-F238E27FC236}">
                <a16:creationId xmlns:a16="http://schemas.microsoft.com/office/drawing/2014/main" id="{3F49DC36-8CB8-068E-7A50-AE4682945913}"/>
              </a:ext>
            </a:extLst>
          </p:cNvPr>
          <p:cNvSpPr/>
          <p:nvPr/>
        </p:nvSpPr>
        <p:spPr>
          <a:xfrm>
            <a:off x="439737" y="2338705"/>
            <a:ext cx="7524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 name="テキスト ボックス 1">
            <a:extLst>
              <a:ext uri="{FF2B5EF4-FFF2-40B4-BE49-F238E27FC236}">
                <a16:creationId xmlns:a16="http://schemas.microsoft.com/office/drawing/2014/main" id="{B64FCDD2-6BEF-710C-3334-3B4808B7A4D6}"/>
              </a:ext>
            </a:extLst>
          </p:cNvPr>
          <p:cNvSpPr txBox="1"/>
          <p:nvPr/>
        </p:nvSpPr>
        <p:spPr>
          <a:xfrm>
            <a:off x="796925" y="4057784"/>
            <a:ext cx="8729663" cy="1000274"/>
          </a:xfrm>
          <a:prstGeom prst="rect">
            <a:avLst/>
          </a:prstGeom>
          <a:noFill/>
          <a:ln>
            <a:noFill/>
          </a:ln>
        </p:spPr>
        <p:txBody>
          <a:bodyPr anchor="ctr">
            <a:spAutoFit/>
          </a:bodyPr>
          <a:lstStyle/>
          <a:p>
            <a:pPr>
              <a:spcBef>
                <a:spcPts val="600"/>
              </a:spcBef>
              <a:defRPr/>
            </a:pPr>
            <a:r>
              <a:rPr kumimoji="1" lang="ja-JP" altLang="en-US" spc="300" dirty="0">
                <a:latin typeface="メイリオ" panose="020B0604030504040204" pitchFamily="50" charset="-128"/>
                <a:ea typeface="メイリオ" panose="020B0604030504040204" pitchFamily="50" charset="-128"/>
              </a:rPr>
              <a:t>依存症の方への支援は、</a:t>
            </a:r>
            <a:r>
              <a:rPr kumimoji="1" lang="en-US" altLang="ja-JP" spc="300" dirty="0">
                <a:latin typeface="メイリオ" panose="020B0604030504040204" pitchFamily="50" charset="-128"/>
                <a:ea typeface="メイリオ" panose="020B0604030504040204" pitchFamily="50" charset="-128"/>
              </a:rPr>
              <a:t>CW</a:t>
            </a:r>
            <a:r>
              <a:rPr kumimoji="1" lang="ja-JP" altLang="en-US" spc="300" dirty="0">
                <a:latin typeface="メイリオ" panose="020B0604030504040204" pitchFamily="50" charset="-128"/>
                <a:ea typeface="メイリオ" panose="020B0604030504040204" pitchFamily="50" charset="-128"/>
              </a:rPr>
              <a:t>だけでは完結できません。</a:t>
            </a:r>
            <a:endParaRPr kumimoji="1" lang="en-US" altLang="ja-JP" spc="300" dirty="0">
              <a:latin typeface="メイリオ" panose="020B0604030504040204" pitchFamily="50" charset="-128"/>
              <a:ea typeface="メイリオ" panose="020B0604030504040204" pitchFamily="50" charset="-128"/>
            </a:endParaRPr>
          </a:p>
          <a:p>
            <a:pPr>
              <a:spcBef>
                <a:spcPts val="600"/>
              </a:spcBef>
              <a:defRPr/>
            </a:pPr>
            <a:r>
              <a:rPr kumimoji="1" lang="ja-JP" altLang="en-US" spc="300" dirty="0">
                <a:latin typeface="メイリオ" panose="020B0604030504040204" pitchFamily="50" charset="-128"/>
                <a:ea typeface="メイリオ" panose="020B0604030504040204" pitchFamily="50" charset="-128"/>
              </a:rPr>
              <a:t>依存症の方に支援を行う際の留意点と、連携・協働先について学んでいきましょう。</a:t>
            </a:r>
            <a:endParaRPr kumimoji="1" lang="en-US" altLang="ja-JP" spc="3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797169404"/>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50F0F-7A94-0771-E549-238A9C40DC7F}"/>
            </a:ext>
          </a:extLst>
        </p:cNvPr>
        <p:cNvGrpSpPr/>
        <p:nvPr/>
      </p:nvGrpSpPr>
      <p:grpSpPr>
        <a:xfrm>
          <a:off x="0" y="0"/>
          <a:ext cx="0" cy="0"/>
          <a:chOff x="0" y="0"/>
          <a:chExt cx="0" cy="0"/>
        </a:xfrm>
      </p:grpSpPr>
      <p:sp>
        <p:nvSpPr>
          <p:cNvPr id="17410" name="スライド番号プレースホルダー 2">
            <a:extLst>
              <a:ext uri="{FF2B5EF4-FFF2-40B4-BE49-F238E27FC236}">
                <a16:creationId xmlns:a16="http://schemas.microsoft.com/office/drawing/2014/main" id="{A0A46E9C-F38E-2EE7-3913-8508FD218DB1}"/>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330103A4-BDA9-4067-8C46-8CF76638D7F8}" type="slidenum">
              <a:rPr lang="ja-JP" altLang="en-US" sz="1000">
                <a:solidFill>
                  <a:srgbClr val="898989"/>
                </a:solidFill>
              </a:rPr>
              <a:pPr>
                <a:lnSpc>
                  <a:spcPct val="100000"/>
                </a:lnSpc>
                <a:spcBef>
                  <a:spcPct val="0"/>
                </a:spcBef>
                <a:buFontTx/>
                <a:buNone/>
              </a:pPr>
              <a:t>12</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5DAC837B-6276-E141-EE12-8D1DDCD3B3D1}"/>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ワーク</a:t>
            </a:r>
          </a:p>
        </p:txBody>
      </p:sp>
      <p:sp>
        <p:nvSpPr>
          <p:cNvPr id="3" name="四角形: 角を丸くする 2">
            <a:extLst>
              <a:ext uri="{FF2B5EF4-FFF2-40B4-BE49-F238E27FC236}">
                <a16:creationId xmlns:a16="http://schemas.microsoft.com/office/drawing/2014/main" id="{682A6B45-CB0A-047F-F422-DD8C4A829AEF}"/>
              </a:ext>
            </a:extLst>
          </p:cNvPr>
          <p:cNvSpPr/>
          <p:nvPr/>
        </p:nvSpPr>
        <p:spPr>
          <a:xfrm>
            <a:off x="723900" y="1501775"/>
            <a:ext cx="8458200" cy="4540250"/>
          </a:xfrm>
          <a:prstGeom prst="roundRect">
            <a:avLst>
              <a:gd name="adj" fmla="val 7420"/>
            </a:avLst>
          </a:prstGeom>
          <a:noFill/>
          <a:ln w="76200">
            <a:solidFill>
              <a:schemeClr val="accent2">
                <a:lumMod val="60000"/>
                <a:lumOff val="40000"/>
              </a:schemeClr>
            </a:solidFill>
            <a:prstDash val="sysDot"/>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r>
              <a:rPr kumimoji="1" lang="ja-JP" altLang="en-US" sz="3200" b="1" spc="300" dirty="0">
                <a:solidFill>
                  <a:schemeClr val="tx1"/>
                </a:solidFill>
                <a:latin typeface="メイリオ" panose="020B0604030504040204" pitchFamily="50" charset="-128"/>
                <a:ea typeface="メイリオ" panose="020B0604030504040204" pitchFamily="50" charset="-128"/>
              </a:rPr>
              <a:t>あなた自身が、</a:t>
            </a:r>
            <a:endParaRPr kumimoji="1" lang="en-US" altLang="ja-JP" sz="3200" b="1" spc="3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3200" b="1" spc="300" dirty="0">
                <a:solidFill>
                  <a:schemeClr val="tx1"/>
                </a:solidFill>
                <a:latin typeface="メイリオ" panose="020B0604030504040204" pitchFamily="50" charset="-128"/>
                <a:ea typeface="メイリオ" panose="020B0604030504040204" pitchFamily="50" charset="-128"/>
              </a:rPr>
              <a:t>「これはやめられない」</a:t>
            </a:r>
            <a:endParaRPr kumimoji="1" lang="en-US" altLang="ja-JP" sz="3200" b="1" spc="3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3200" b="1" spc="300" dirty="0">
                <a:solidFill>
                  <a:schemeClr val="tx1"/>
                </a:solidFill>
                <a:latin typeface="メイリオ" panose="020B0604030504040204" pitchFamily="50" charset="-128"/>
                <a:ea typeface="メイリオ" panose="020B0604030504040204" pitchFamily="50" charset="-128"/>
              </a:rPr>
              <a:t>と思うもの・ことはありますか？</a:t>
            </a:r>
            <a:endParaRPr kumimoji="1" lang="en-US" altLang="ja-JP" sz="3200" b="1" spc="3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3200" b="1" spc="300" dirty="0">
                <a:solidFill>
                  <a:schemeClr val="tx1"/>
                </a:solidFill>
                <a:latin typeface="メイリオ" panose="020B0604030504040204" pitchFamily="50" charset="-128"/>
                <a:ea typeface="メイリオ" panose="020B0604030504040204" pitchFamily="50" charset="-128"/>
              </a:rPr>
              <a:t>「それが有害であることが分かったので</a:t>
            </a:r>
            <a:endParaRPr kumimoji="1" lang="en-US" altLang="ja-JP" sz="3200" b="1" spc="3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3200" b="1" spc="300" dirty="0">
                <a:solidFill>
                  <a:schemeClr val="tx1"/>
                </a:solidFill>
                <a:latin typeface="メイリオ" panose="020B0604030504040204" pitchFamily="50" charset="-128"/>
                <a:ea typeface="メイリオ" panose="020B0604030504040204" pitchFamily="50" charset="-128"/>
              </a:rPr>
              <a:t>今後一切やってはいけません」</a:t>
            </a:r>
            <a:endParaRPr kumimoji="1" lang="en-US" altLang="ja-JP" sz="3200" b="1" spc="3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3200" b="1" spc="300" dirty="0">
                <a:solidFill>
                  <a:schemeClr val="tx1"/>
                </a:solidFill>
                <a:latin typeface="メイリオ" panose="020B0604030504040204" pitchFamily="50" charset="-128"/>
                <a:ea typeface="メイリオ" panose="020B0604030504040204" pitchFamily="50" charset="-128"/>
              </a:rPr>
              <a:t>と言われたら、どう思いますか？</a:t>
            </a:r>
            <a:endParaRPr lang="en-US" altLang="ja-JP" sz="3200" b="1" spc="300" dirty="0">
              <a:solidFill>
                <a:schemeClr val="tx1"/>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C8A494BC-F77B-1E5B-5D8D-A1E6B4D7E4CF}"/>
              </a:ext>
            </a:extLst>
          </p:cNvPr>
          <p:cNvSpPr/>
          <p:nvPr/>
        </p:nvSpPr>
        <p:spPr>
          <a:xfrm>
            <a:off x="0" y="6411191"/>
            <a:ext cx="9658350" cy="446809"/>
          </a:xfrm>
          <a:prstGeom prst="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出典：厚生労働省社会・援護局</a:t>
            </a:r>
            <a:r>
              <a:rPr lang="ja-JP" altLang="en-US" sz="1000" i="0" dirty="0">
                <a:solidFill>
                  <a:srgbClr val="000000"/>
                </a:solidFill>
                <a:effectLst/>
                <a:latin typeface="メイリオ" panose="020B0604030504040204" pitchFamily="50" charset="-128"/>
                <a:ea typeface="メイリオ" panose="020B0604030504040204" pitchFamily="50" charset="-128"/>
              </a:rPr>
              <a:t>障害保健福祉部精神・障害保健課依存症対策推進室</a:t>
            </a:r>
            <a:r>
              <a:rPr lang="ja-JP" altLang="en-US" sz="1000" dirty="0">
                <a:solidFill>
                  <a:srgbClr val="000000"/>
                </a:solidFill>
                <a:latin typeface="メイリオ" panose="020B0604030504040204" pitchFamily="50" charset="-128"/>
                <a:ea typeface="メイリオ" panose="020B0604030504040204" pitchFamily="50" charset="-128"/>
              </a:rPr>
              <a:t>「</a:t>
            </a:r>
            <a:r>
              <a:rPr lang="ja-JP" altLang="en-US" sz="1000" i="0" dirty="0">
                <a:solidFill>
                  <a:srgbClr val="000000"/>
                </a:solidFill>
                <a:effectLst/>
                <a:latin typeface="メイリオ" panose="020B0604030504040204" pitchFamily="50" charset="-128"/>
                <a:ea typeface="メイリオ" panose="020B0604030504040204" pitchFamily="50" charset="-128"/>
              </a:rPr>
              <a:t>ギャンブル依存症の理解と相談支援の視点」</a:t>
            </a:r>
            <a:r>
              <a:rPr lang="en-US" altLang="ja-JP" sz="1000" dirty="0">
                <a:solidFill>
                  <a:srgbClr val="000000"/>
                </a:solidFill>
                <a:latin typeface="メイリオ" panose="020B0604030504040204" pitchFamily="50" charset="-128"/>
                <a:ea typeface="メイリオ" panose="020B0604030504040204" pitchFamily="50" charset="-128"/>
              </a:rPr>
              <a:t>『</a:t>
            </a:r>
            <a:r>
              <a:rPr kumimoji="1" lang="zh-TW" altLang="en-US" sz="1000" dirty="0">
                <a:solidFill>
                  <a:schemeClr val="tx1"/>
                </a:solidFill>
                <a:latin typeface="メイリオ" panose="020B0604030504040204" pitchFamily="50" charset="-128"/>
                <a:ea typeface="メイリオ" panose="020B0604030504040204" pitchFamily="50" charset="-128"/>
              </a:rPr>
              <a:t>令和３年度生活困窮者自立支援</a:t>
            </a:r>
            <a:br>
              <a:rPr kumimoji="1" lang="en-US" altLang="zh-TW" sz="1000" dirty="0">
                <a:solidFill>
                  <a:schemeClr val="tx1"/>
                </a:solidFill>
                <a:latin typeface="メイリオ" panose="020B0604030504040204" pitchFamily="50" charset="-128"/>
                <a:ea typeface="メイリオ" panose="020B0604030504040204" pitchFamily="50" charset="-128"/>
              </a:rPr>
            </a:br>
            <a:r>
              <a:rPr kumimoji="1" lang="en-US" altLang="zh-TW" sz="1000" dirty="0">
                <a:solidFill>
                  <a:schemeClr val="tx1"/>
                </a:solidFill>
                <a:latin typeface="メイリオ" panose="020B0604030504040204" pitchFamily="50" charset="-128"/>
                <a:ea typeface="メイリオ" panose="020B0604030504040204" pitchFamily="50" charset="-128"/>
              </a:rPr>
              <a:t>         </a:t>
            </a:r>
            <a:r>
              <a:rPr kumimoji="1" lang="zh-TW" altLang="en-US" sz="1000" dirty="0">
                <a:solidFill>
                  <a:schemeClr val="tx1"/>
                </a:solidFill>
                <a:latin typeface="メイリオ" panose="020B0604030504040204" pitchFamily="50" charset="-128"/>
                <a:ea typeface="メイリオ" panose="020B0604030504040204" pitchFamily="50" charset="-128"/>
              </a:rPr>
              <a:t>制度人材養成研修</a:t>
            </a:r>
            <a:r>
              <a:rPr kumimoji="1" lang="ja-JP" altLang="en-US" sz="1000" dirty="0">
                <a:solidFill>
                  <a:schemeClr val="tx1"/>
                </a:solidFill>
                <a:latin typeface="メイリオ" panose="020B0604030504040204" pitchFamily="50" charset="-128"/>
                <a:ea typeface="メイリオ" panose="020B0604030504040204" pitchFamily="50" charset="-128"/>
              </a:rPr>
              <a:t> </a:t>
            </a:r>
            <a:r>
              <a:rPr lang="zh-TW" altLang="en-US" sz="1000" i="0" dirty="0">
                <a:solidFill>
                  <a:srgbClr val="000000"/>
                </a:solidFill>
                <a:effectLst/>
                <a:latin typeface="メイリオ" panose="020B0604030504040204" pitchFamily="50" charset="-128"/>
                <a:ea typeface="メイリオ" panose="020B0604030504040204" pitchFamily="50" charset="-128"/>
              </a:rPr>
              <a:t>相談支援員養成研修</a:t>
            </a:r>
            <a:r>
              <a:rPr lang="en-US" altLang="ja-JP" sz="1000" i="0" dirty="0">
                <a:solidFill>
                  <a:srgbClr val="000000"/>
                </a:solidFill>
                <a:effectLst/>
                <a:latin typeface="メイリオ" panose="020B0604030504040204" pitchFamily="50" charset="-128"/>
                <a:ea typeface="メイリオ" panose="020B0604030504040204" pitchFamily="50" charset="-128"/>
              </a:rPr>
              <a:t>』,p27</a:t>
            </a:r>
            <a:r>
              <a:rPr lang="ja-JP" altLang="en-US" sz="1000" i="0" dirty="0">
                <a:solidFill>
                  <a:srgbClr val="000000"/>
                </a:solidFill>
                <a:effectLst/>
                <a:latin typeface="メイリオ" panose="020B0604030504040204" pitchFamily="50" charset="-128"/>
                <a:ea typeface="メイリオ" panose="020B0604030504040204" pitchFamily="50" charset="-128"/>
              </a:rPr>
              <a:t>～</a:t>
            </a:r>
            <a:r>
              <a:rPr lang="en-US" altLang="ja-JP" sz="1000" i="0" dirty="0">
                <a:solidFill>
                  <a:srgbClr val="000000"/>
                </a:solidFill>
                <a:effectLst/>
                <a:latin typeface="メイリオ" panose="020B0604030504040204" pitchFamily="50" charset="-128"/>
                <a:ea typeface="メイリオ" panose="020B0604030504040204" pitchFamily="50" charset="-128"/>
              </a:rPr>
              <a:t>28,</a:t>
            </a:r>
            <a:r>
              <a:rPr lang="en-US" altLang="ja-JP" sz="1000" i="0" dirty="0">
                <a:solidFill>
                  <a:srgbClr val="000000"/>
                </a:solidFill>
                <a:effectLst/>
                <a:latin typeface="メイリオ" panose="020B0604030504040204" pitchFamily="50" charset="-128"/>
                <a:ea typeface="メイリオ" panose="020B0604030504040204" pitchFamily="50" charset="-128"/>
                <a:hlinkClick r:id="" action="ppaction://noaction"/>
              </a:rPr>
              <a:t>https://www.mhlw.go.jp/content/12000000/000930603.pdf</a:t>
            </a:r>
            <a:r>
              <a:rPr lang="en-US" altLang="ja-JP" sz="1000" i="0" dirty="0">
                <a:solidFill>
                  <a:srgbClr val="000000"/>
                </a:solidFill>
                <a:effectLst/>
                <a:latin typeface="メイリオ" panose="020B0604030504040204" pitchFamily="50" charset="-128"/>
                <a:ea typeface="メイリオ" panose="020B0604030504040204" pitchFamily="50" charset="-128"/>
              </a:rPr>
              <a:t>  </a:t>
            </a:r>
            <a:r>
              <a:rPr lang="ja-JP" altLang="en-US" sz="1000" dirty="0">
                <a:solidFill>
                  <a:srgbClr val="000000"/>
                </a:solidFill>
                <a:latin typeface="メイリオ" panose="020B0604030504040204" pitchFamily="50" charset="-128"/>
                <a:ea typeface="メイリオ" panose="020B0604030504040204" pitchFamily="50" charset="-128"/>
              </a:rPr>
              <a:t>をもとに作成</a:t>
            </a:r>
            <a:endParaRPr lang="ja-JP" altLang="en-US" sz="1000" i="0" dirty="0">
              <a:solidFill>
                <a:srgbClr val="000000"/>
              </a:solidFill>
              <a:effectLst/>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783352305"/>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D4254-3C64-88E1-BA15-C025A927B07D}"/>
            </a:ext>
          </a:extLst>
        </p:cNvPr>
        <p:cNvGrpSpPr/>
        <p:nvPr/>
      </p:nvGrpSpPr>
      <p:grpSpPr>
        <a:xfrm>
          <a:off x="0" y="0"/>
          <a:ext cx="0" cy="0"/>
          <a:chOff x="0" y="0"/>
          <a:chExt cx="0" cy="0"/>
        </a:xfrm>
      </p:grpSpPr>
      <p:sp>
        <p:nvSpPr>
          <p:cNvPr id="19459" name="スライド番号プレースホルダー 1">
            <a:extLst>
              <a:ext uri="{FF2B5EF4-FFF2-40B4-BE49-F238E27FC236}">
                <a16:creationId xmlns:a16="http://schemas.microsoft.com/office/drawing/2014/main" id="{C95109F6-F6B6-C00D-A490-89D2D8191BB4}"/>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13</a:t>
            </a:fld>
            <a:endParaRPr lang="ja-JP" altLang="en-US" sz="1000">
              <a:solidFill>
                <a:srgbClr val="898989"/>
              </a:solidFill>
            </a:endParaRPr>
          </a:p>
        </p:txBody>
      </p:sp>
      <p:sp>
        <p:nvSpPr>
          <p:cNvPr id="3" name="正方形/長方形 2">
            <a:extLst>
              <a:ext uri="{FF2B5EF4-FFF2-40B4-BE49-F238E27FC236}">
                <a16:creationId xmlns:a16="http://schemas.microsoft.com/office/drawing/2014/main" id="{55B1D202-27D6-38B5-2610-90D829F1B58D}"/>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．依存症の方への支援にあたって</a:t>
            </a:r>
          </a:p>
        </p:txBody>
      </p:sp>
      <p:sp>
        <p:nvSpPr>
          <p:cNvPr id="5" name="正方形/長方形 4">
            <a:extLst>
              <a:ext uri="{FF2B5EF4-FFF2-40B4-BE49-F238E27FC236}">
                <a16:creationId xmlns:a16="http://schemas.microsoft.com/office/drawing/2014/main" id="{7F75F3FD-5375-85D4-F520-D4E468E65AA5}"/>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１．支援にあたっての基本的な考え方・観点</a:t>
            </a:r>
          </a:p>
        </p:txBody>
      </p:sp>
      <p:sp>
        <p:nvSpPr>
          <p:cNvPr id="4" name="四角形: 角を丸くする 3">
            <a:extLst>
              <a:ext uri="{FF2B5EF4-FFF2-40B4-BE49-F238E27FC236}">
                <a16:creationId xmlns:a16="http://schemas.microsoft.com/office/drawing/2014/main" id="{00D0B863-E75A-60B2-13BC-C2D6C076DFF1}"/>
              </a:ext>
            </a:extLst>
          </p:cNvPr>
          <p:cNvSpPr/>
          <p:nvPr/>
        </p:nvSpPr>
        <p:spPr>
          <a:xfrm>
            <a:off x="61913" y="6670674"/>
            <a:ext cx="9597902" cy="187325"/>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a:t>
            </a:r>
            <a:r>
              <a:rPr kumimoji="1" lang="zh-TW" altLang="en-US" sz="1000" dirty="0">
                <a:solidFill>
                  <a:schemeClr val="tx1"/>
                </a:solidFill>
                <a:latin typeface="メイリオ" panose="020B0604030504040204" pitchFamily="50" charset="-128"/>
                <a:ea typeface="メイリオ" panose="020B0604030504040204" pitchFamily="50" charset="-128"/>
              </a:rPr>
              <a:t>厚生労働</a:t>
            </a:r>
            <a:r>
              <a:rPr kumimoji="1" lang="ja-JP" altLang="en-US" sz="1000" dirty="0">
                <a:solidFill>
                  <a:schemeClr val="tx1"/>
                </a:solidFill>
                <a:latin typeface="メイリオ" panose="020B0604030504040204" pitchFamily="50" charset="-128"/>
                <a:ea typeface="メイリオ" panose="020B0604030504040204" pitchFamily="50" charset="-128"/>
              </a:rPr>
              <a:t>省</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依存症対策</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en-US" altLang="ja-JP" sz="900" dirty="0">
                <a:solidFill>
                  <a:schemeClr val="tx1"/>
                </a:solidFill>
                <a:latin typeface="メイリオ" panose="020B0604030504040204" pitchFamily="50" charset="-128"/>
                <a:ea typeface="メイリオ" panose="020B0604030504040204" pitchFamily="50" charset="-128"/>
                <a:hlinkClick r:id="" action="ppaction://noaction"/>
              </a:rPr>
              <a:t>https://www.mhlw.go.jp/stf/seisakunitsuite/bunya/0000070789.html</a:t>
            </a:r>
            <a:r>
              <a:rPr kumimoji="1" lang="ja-JP" altLang="en-US" sz="1000" dirty="0">
                <a:solidFill>
                  <a:schemeClr val="tx1"/>
                </a:solidFill>
                <a:latin typeface="メイリオ" panose="020B0604030504040204" pitchFamily="50" charset="-128"/>
                <a:ea typeface="メイリオ" panose="020B0604030504040204" pitchFamily="50" charset="-128"/>
              </a:rPr>
              <a:t>をもとに作成</a:t>
            </a:r>
            <a:endParaRPr kumimoji="1" lang="en-US" altLang="ja-JP" sz="1000" dirty="0">
              <a:solidFill>
                <a:schemeClr val="tx1"/>
              </a:solidFill>
              <a:latin typeface="メイリオ" panose="020B0604030504040204" pitchFamily="50" charset="-128"/>
              <a:ea typeface="メイリオ" panose="020B0604030504040204" pitchFamily="50" charset="-128"/>
            </a:endParaRPr>
          </a:p>
        </p:txBody>
      </p:sp>
      <p:grpSp>
        <p:nvGrpSpPr>
          <p:cNvPr id="8" name="グループ化 7">
            <a:extLst>
              <a:ext uri="{FF2B5EF4-FFF2-40B4-BE49-F238E27FC236}">
                <a16:creationId xmlns:a16="http://schemas.microsoft.com/office/drawing/2014/main" id="{F532ACE5-4713-CC07-0E6F-791846896E68}"/>
              </a:ext>
            </a:extLst>
          </p:cNvPr>
          <p:cNvGrpSpPr/>
          <p:nvPr/>
        </p:nvGrpSpPr>
        <p:grpSpPr>
          <a:xfrm>
            <a:off x="442119" y="919475"/>
            <a:ext cx="8967788" cy="1569661"/>
            <a:chOff x="680720" y="801201"/>
            <a:chExt cx="8967788" cy="1569661"/>
          </a:xfrm>
        </p:grpSpPr>
        <p:sp>
          <p:nvSpPr>
            <p:cNvPr id="9" name="正方形/長方形 7">
              <a:extLst>
                <a:ext uri="{FF2B5EF4-FFF2-40B4-BE49-F238E27FC236}">
                  <a16:creationId xmlns:a16="http://schemas.microsoft.com/office/drawing/2014/main" id="{96B96E72-AC04-B324-3269-C25CD436C9C2}"/>
                </a:ext>
              </a:extLst>
            </p:cNvPr>
            <p:cNvSpPr>
              <a:spLocks noChangeArrowheads="1"/>
            </p:cNvSpPr>
            <p:nvPr/>
          </p:nvSpPr>
          <p:spPr bwMode="auto">
            <a:xfrm>
              <a:off x="680720" y="801201"/>
              <a:ext cx="8544560" cy="400110"/>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2000" b="1" spc="100" dirty="0">
                  <a:latin typeface="メイリオ" panose="020B0604030504040204" pitchFamily="50" charset="-128"/>
                  <a:ea typeface="メイリオ" panose="020B0604030504040204" pitchFamily="50" charset="-128"/>
                </a:rPr>
                <a:t>①孤独の病気</a:t>
              </a:r>
            </a:p>
          </p:txBody>
        </p:sp>
        <p:sp>
          <p:nvSpPr>
            <p:cNvPr id="10" name="正方形/長方形 7">
              <a:extLst>
                <a:ext uri="{FF2B5EF4-FFF2-40B4-BE49-F238E27FC236}">
                  <a16:creationId xmlns:a16="http://schemas.microsoft.com/office/drawing/2014/main" id="{73539C0D-B294-011A-8B00-B7D55BF5CC4E}"/>
                </a:ext>
              </a:extLst>
            </p:cNvPr>
            <p:cNvSpPr>
              <a:spLocks noChangeArrowheads="1"/>
            </p:cNvSpPr>
            <p:nvPr/>
          </p:nvSpPr>
          <p:spPr bwMode="auto">
            <a:xfrm>
              <a:off x="1103948" y="1262866"/>
              <a:ext cx="8544560" cy="1107996"/>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800" spc="100" dirty="0">
                  <a:latin typeface="メイリオ" panose="020B0604030504040204" pitchFamily="50" charset="-128"/>
                  <a:ea typeface="メイリオ" panose="020B0604030504040204" pitchFamily="50" charset="-128"/>
                </a:rPr>
                <a:t>　</a:t>
              </a:r>
              <a:r>
                <a:rPr kumimoji="0" lang="ja-JP" altLang="en-US" sz="1600" spc="100" dirty="0">
                  <a:latin typeface="メイリオ" panose="020B0604030504040204" pitchFamily="50" charset="-128"/>
                  <a:ea typeface="メイリオ" panose="020B0604030504040204" pitchFamily="50" charset="-128"/>
                </a:rPr>
                <a:t>依存症は、「孤独の病気」とも言われています。例えば、「学校や職場、家庭などとうまくなじめない」といった孤独感や「常にプレッシャーを感じて生きている」、「自分に自信が持てない」などの不安や焦りからアルコールや薬物、ギャンブルなどに頼るようになってしまい、そこから依存症が始まる場合もあります。</a:t>
              </a:r>
              <a:endParaRPr kumimoji="0" lang="ja-JP" altLang="en-US" sz="1800" spc="100" dirty="0">
                <a:latin typeface="メイリオ" panose="020B0604030504040204" pitchFamily="50" charset="-128"/>
                <a:ea typeface="メイリオ" panose="020B0604030504040204" pitchFamily="50" charset="-128"/>
              </a:endParaRPr>
            </a:p>
          </p:txBody>
        </p:sp>
        <p:cxnSp>
          <p:nvCxnSpPr>
            <p:cNvPr id="11" name="直線コネクタ 10">
              <a:extLst>
                <a:ext uri="{FF2B5EF4-FFF2-40B4-BE49-F238E27FC236}">
                  <a16:creationId xmlns:a16="http://schemas.microsoft.com/office/drawing/2014/main" id="{88D50D0D-8799-749F-A637-C30D7EAED3DD}"/>
                </a:ext>
              </a:extLst>
            </p:cNvPr>
            <p:cNvCxnSpPr/>
            <p:nvPr/>
          </p:nvCxnSpPr>
          <p:spPr>
            <a:xfrm>
              <a:off x="1127760" y="1178560"/>
              <a:ext cx="7884160" cy="0"/>
            </a:xfrm>
            <a:prstGeom prst="line">
              <a:avLst/>
            </a:prstGeom>
            <a:ln w="57150">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12" name="グループ化 11">
            <a:extLst>
              <a:ext uri="{FF2B5EF4-FFF2-40B4-BE49-F238E27FC236}">
                <a16:creationId xmlns:a16="http://schemas.microsoft.com/office/drawing/2014/main" id="{E65ACB7B-B908-787E-D5B2-86B52B6E8EED}"/>
              </a:ext>
            </a:extLst>
          </p:cNvPr>
          <p:cNvGrpSpPr/>
          <p:nvPr/>
        </p:nvGrpSpPr>
        <p:grpSpPr>
          <a:xfrm>
            <a:off x="469106" y="2799576"/>
            <a:ext cx="8967788" cy="1538883"/>
            <a:chOff x="680720" y="801201"/>
            <a:chExt cx="8967788" cy="1538883"/>
          </a:xfrm>
        </p:grpSpPr>
        <p:sp>
          <p:nvSpPr>
            <p:cNvPr id="13" name="正方形/長方形 7">
              <a:extLst>
                <a:ext uri="{FF2B5EF4-FFF2-40B4-BE49-F238E27FC236}">
                  <a16:creationId xmlns:a16="http://schemas.microsoft.com/office/drawing/2014/main" id="{DC696DBA-35E4-B443-4EA6-CF920E550F65}"/>
                </a:ext>
              </a:extLst>
            </p:cNvPr>
            <p:cNvSpPr>
              <a:spLocks noChangeArrowheads="1"/>
            </p:cNvSpPr>
            <p:nvPr/>
          </p:nvSpPr>
          <p:spPr bwMode="auto">
            <a:xfrm>
              <a:off x="680720" y="801201"/>
              <a:ext cx="8544560" cy="400110"/>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2000" b="1" spc="100" dirty="0">
                  <a:latin typeface="メイリオ" panose="020B0604030504040204" pitchFamily="50" charset="-128"/>
                  <a:ea typeface="メイリオ" panose="020B0604030504040204" pitchFamily="50" charset="-128"/>
                </a:rPr>
                <a:t>②否認の病気</a:t>
              </a:r>
            </a:p>
          </p:txBody>
        </p:sp>
        <p:sp>
          <p:nvSpPr>
            <p:cNvPr id="14" name="正方形/長方形 7">
              <a:extLst>
                <a:ext uri="{FF2B5EF4-FFF2-40B4-BE49-F238E27FC236}">
                  <a16:creationId xmlns:a16="http://schemas.microsoft.com/office/drawing/2014/main" id="{20F6459A-8221-272D-A281-1E7FE6ED1152}"/>
                </a:ext>
              </a:extLst>
            </p:cNvPr>
            <p:cNvSpPr>
              <a:spLocks noChangeArrowheads="1"/>
            </p:cNvSpPr>
            <p:nvPr/>
          </p:nvSpPr>
          <p:spPr bwMode="auto">
            <a:xfrm>
              <a:off x="1103948" y="1262866"/>
              <a:ext cx="8544560" cy="1077218"/>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600" spc="100" dirty="0">
                  <a:latin typeface="メイリオ" panose="020B0604030504040204" pitchFamily="50" charset="-128"/>
                  <a:ea typeface="メイリオ" panose="020B0604030504040204" pitchFamily="50" charset="-128"/>
                </a:rPr>
                <a:t>　依存症は「否認の病気」とも言われており、「自ら問題を認めない」ため、本人が病気と認識することは困難です。</a:t>
              </a:r>
              <a:endParaRPr kumimoji="0" lang="en-US" altLang="ja-JP" sz="16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pPr>
              <a:r>
                <a:rPr kumimoji="0" lang="ja-JP" altLang="en-US" sz="1600" spc="100" dirty="0">
                  <a:latin typeface="メイリオ" panose="020B0604030504040204" pitchFamily="50" charset="-128"/>
                  <a:ea typeface="メイリオ" panose="020B0604030504040204" pitchFamily="50" charset="-128"/>
                </a:rPr>
                <a:t>　一方、家族はアルコールによる暴力やギャンブルによる借金の尻ぬぐいになどに翻弄され、本人以上に疲弊するケースが多くみられます。</a:t>
              </a:r>
            </a:p>
          </p:txBody>
        </p:sp>
        <p:cxnSp>
          <p:nvCxnSpPr>
            <p:cNvPr id="15" name="直線コネクタ 14">
              <a:extLst>
                <a:ext uri="{FF2B5EF4-FFF2-40B4-BE49-F238E27FC236}">
                  <a16:creationId xmlns:a16="http://schemas.microsoft.com/office/drawing/2014/main" id="{F3D3F35A-06B9-0ABD-146A-0BD5CEBDA884}"/>
                </a:ext>
              </a:extLst>
            </p:cNvPr>
            <p:cNvCxnSpPr/>
            <p:nvPr/>
          </p:nvCxnSpPr>
          <p:spPr>
            <a:xfrm>
              <a:off x="1127760" y="1178560"/>
              <a:ext cx="7884160" cy="0"/>
            </a:xfrm>
            <a:prstGeom prst="line">
              <a:avLst/>
            </a:prstGeom>
            <a:ln w="57150">
              <a:solidFill>
                <a:srgbClr val="92D050"/>
              </a:solidFill>
            </a:ln>
          </p:spPr>
          <p:style>
            <a:lnRef idx="1">
              <a:schemeClr val="accent1"/>
            </a:lnRef>
            <a:fillRef idx="0">
              <a:schemeClr val="accent1"/>
            </a:fillRef>
            <a:effectRef idx="0">
              <a:schemeClr val="accent1"/>
            </a:effectRef>
            <a:fontRef idx="minor">
              <a:schemeClr val="tx1"/>
            </a:fontRef>
          </p:style>
        </p:cxnSp>
      </p:grpSp>
      <p:sp>
        <p:nvSpPr>
          <p:cNvPr id="16" name="四角形: 角を丸くする 15">
            <a:extLst>
              <a:ext uri="{FF2B5EF4-FFF2-40B4-BE49-F238E27FC236}">
                <a16:creationId xmlns:a16="http://schemas.microsoft.com/office/drawing/2014/main" id="{2B01B753-093A-1E25-5ED9-4D4EFFAA7BE4}"/>
              </a:ext>
            </a:extLst>
          </p:cNvPr>
          <p:cNvSpPr/>
          <p:nvPr/>
        </p:nvSpPr>
        <p:spPr>
          <a:xfrm>
            <a:off x="1353000" y="4874827"/>
            <a:ext cx="7200000" cy="1545527"/>
          </a:xfrm>
          <a:prstGeom prst="roundRect">
            <a:avLst>
              <a:gd name="adj" fmla="val 722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ja-JP" altLang="en-US" sz="1600" spc="100" dirty="0">
                <a:solidFill>
                  <a:schemeClr val="tx1"/>
                </a:solidFill>
                <a:latin typeface="メイリオ" panose="020B0604030504040204" pitchFamily="50" charset="-128"/>
                <a:ea typeface="メイリオ" panose="020B0604030504040204" pitchFamily="50" charset="-128"/>
              </a:rPr>
              <a:t>　</a:t>
            </a:r>
            <a:r>
              <a:rPr lang="ja-JP" altLang="en-US" sz="1600" i="0" spc="100" dirty="0">
                <a:solidFill>
                  <a:schemeClr val="tx1"/>
                </a:solidFill>
                <a:effectLst/>
                <a:latin typeface="メイリオ" panose="020B0604030504040204" pitchFamily="50" charset="-128"/>
                <a:ea typeface="メイリオ" panose="020B0604030504040204" pitchFamily="50" charset="-128"/>
              </a:rPr>
              <a:t>依存症当事者に対してやめられないことを</a:t>
            </a:r>
            <a:r>
              <a:rPr lang="ja-JP" altLang="en-US" sz="1600" b="1" i="0" spc="100" dirty="0">
                <a:solidFill>
                  <a:schemeClr val="tx1"/>
                </a:solidFill>
                <a:effectLst/>
                <a:latin typeface="メイリオ" panose="020B0604030504040204" pitchFamily="50" charset="-128"/>
                <a:ea typeface="メイリオ" panose="020B0604030504040204" pitchFamily="50" charset="-128"/>
              </a:rPr>
              <a:t>責めたり</a:t>
            </a:r>
            <a:r>
              <a:rPr lang="ja-JP" altLang="en-US" sz="1600" i="0" spc="100" dirty="0">
                <a:solidFill>
                  <a:schemeClr val="tx1"/>
                </a:solidFill>
                <a:effectLst/>
                <a:latin typeface="メイリオ" panose="020B0604030504040204" pitchFamily="50" charset="-128"/>
                <a:ea typeface="メイリオ" panose="020B0604030504040204" pitchFamily="50" charset="-128"/>
              </a:rPr>
              <a:t>、嘘や約束を破られたことを</a:t>
            </a:r>
            <a:r>
              <a:rPr lang="ja-JP" altLang="en-US" sz="1600" b="1" i="0" spc="100" dirty="0">
                <a:solidFill>
                  <a:schemeClr val="tx1"/>
                </a:solidFill>
                <a:effectLst/>
                <a:latin typeface="メイリオ" panose="020B0604030504040204" pitchFamily="50" charset="-128"/>
                <a:ea typeface="メイリオ" panose="020B0604030504040204" pitchFamily="50" charset="-128"/>
              </a:rPr>
              <a:t>怒ること</a:t>
            </a:r>
            <a:r>
              <a:rPr lang="ja-JP" altLang="en-US" sz="1600" i="0" spc="100" dirty="0">
                <a:solidFill>
                  <a:schemeClr val="tx1"/>
                </a:solidFill>
                <a:effectLst/>
                <a:latin typeface="メイリオ" panose="020B0604030504040204" pitchFamily="50" charset="-128"/>
                <a:ea typeface="メイリオ" panose="020B0604030504040204" pitchFamily="50" charset="-128"/>
              </a:rPr>
              <a:t>で本人を追い詰めると、本人はストレスを感じ、それを解消しようと、</a:t>
            </a:r>
            <a:r>
              <a:rPr lang="ja-JP" altLang="en-US" sz="1600" b="1" i="0" spc="100" dirty="0">
                <a:solidFill>
                  <a:schemeClr val="tx1"/>
                </a:solidFill>
                <a:effectLst/>
                <a:latin typeface="メイリオ" panose="020B0604030504040204" pitchFamily="50" charset="-128"/>
                <a:ea typeface="メイリオ" panose="020B0604030504040204" pitchFamily="50" charset="-128"/>
              </a:rPr>
              <a:t>余計にアルコールや薬物、ギャンブルなどに頼るようになっていくことが多い</a:t>
            </a:r>
            <a:r>
              <a:rPr lang="ja-JP" altLang="en-US" sz="1600" i="0" spc="100" dirty="0">
                <a:solidFill>
                  <a:schemeClr val="tx1"/>
                </a:solidFill>
                <a:effectLst/>
                <a:latin typeface="メイリオ" panose="020B0604030504040204" pitchFamily="50" charset="-128"/>
                <a:ea typeface="メイリオ" panose="020B0604030504040204" pitchFamily="50" charset="-128"/>
              </a:rPr>
              <a:t>といわれています。</a:t>
            </a:r>
            <a:endParaRPr lang="en-US" altLang="ja-JP" sz="1600" i="0" spc="100" dirty="0">
              <a:solidFill>
                <a:schemeClr val="tx1"/>
              </a:solidFill>
              <a:effectLst/>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lang="ja-JP" altLang="en-US" sz="1600" i="0" spc="100" dirty="0">
                <a:solidFill>
                  <a:schemeClr val="tx1"/>
                </a:solidFill>
                <a:effectLst/>
                <a:latin typeface="メイリオ" panose="020B0604030504040204" pitchFamily="50" charset="-128"/>
                <a:ea typeface="メイリオ" panose="020B0604030504040204" pitchFamily="50" charset="-128"/>
              </a:rPr>
              <a:t>　初期段階で、無理に症状を認めさせるような言動も避けましょう。</a:t>
            </a:r>
          </a:p>
        </p:txBody>
      </p:sp>
      <p:sp>
        <p:nvSpPr>
          <p:cNvPr id="2" name="二等辺三角形 1">
            <a:extLst>
              <a:ext uri="{FF2B5EF4-FFF2-40B4-BE49-F238E27FC236}">
                <a16:creationId xmlns:a16="http://schemas.microsoft.com/office/drawing/2014/main" id="{69B9B267-D40E-B965-7083-015AF8AF915F}"/>
              </a:ext>
            </a:extLst>
          </p:cNvPr>
          <p:cNvSpPr/>
          <p:nvPr/>
        </p:nvSpPr>
        <p:spPr>
          <a:xfrm flipH="1" flipV="1">
            <a:off x="4296013" y="4438266"/>
            <a:ext cx="1260000" cy="288000"/>
          </a:xfrm>
          <a:prstGeom prst="triangle">
            <a:avLst/>
          </a:prstGeom>
          <a:solidFill>
            <a:schemeClr val="bg1">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Tree>
    <p:extLst>
      <p:ext uri="{BB962C8B-B14F-4D97-AF65-F5344CB8AC3E}">
        <p14:creationId xmlns:p14="http://schemas.microsoft.com/office/powerpoint/2010/main" val="4067124852"/>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FAF0ED-C393-091D-470B-E52F3A9B9602}"/>
            </a:ext>
          </a:extLst>
        </p:cNvPr>
        <p:cNvGrpSpPr/>
        <p:nvPr/>
      </p:nvGrpSpPr>
      <p:grpSpPr>
        <a:xfrm>
          <a:off x="0" y="0"/>
          <a:ext cx="0" cy="0"/>
          <a:chOff x="0" y="0"/>
          <a:chExt cx="0" cy="0"/>
        </a:xfrm>
      </p:grpSpPr>
      <p:sp>
        <p:nvSpPr>
          <p:cNvPr id="19459" name="スライド番号プレースホルダー 1">
            <a:extLst>
              <a:ext uri="{FF2B5EF4-FFF2-40B4-BE49-F238E27FC236}">
                <a16:creationId xmlns:a16="http://schemas.microsoft.com/office/drawing/2014/main" id="{A69E9F04-F5CB-A39C-5B0B-9289944D19B9}"/>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14</a:t>
            </a:fld>
            <a:endParaRPr lang="ja-JP" altLang="en-US" sz="1000">
              <a:solidFill>
                <a:srgbClr val="898989"/>
              </a:solidFill>
            </a:endParaRPr>
          </a:p>
        </p:txBody>
      </p:sp>
      <p:sp>
        <p:nvSpPr>
          <p:cNvPr id="2" name="四角形: 角を丸くする 1">
            <a:extLst>
              <a:ext uri="{FF2B5EF4-FFF2-40B4-BE49-F238E27FC236}">
                <a16:creationId xmlns:a16="http://schemas.microsoft.com/office/drawing/2014/main" id="{203D587A-8BC3-564B-B6F2-64BE6B453A83}"/>
              </a:ext>
            </a:extLst>
          </p:cNvPr>
          <p:cNvSpPr/>
          <p:nvPr/>
        </p:nvSpPr>
        <p:spPr>
          <a:xfrm>
            <a:off x="61913" y="6660325"/>
            <a:ext cx="8926639" cy="179387"/>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出典：厚生労働省</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令和</a:t>
            </a:r>
            <a:r>
              <a:rPr kumimoji="1" lang="en-US" altLang="ja-JP" sz="1000" dirty="0">
                <a:solidFill>
                  <a:schemeClr val="tx1"/>
                </a:solidFill>
                <a:latin typeface="メイリオ" panose="020B0604030504040204" pitchFamily="50" charset="-128"/>
                <a:ea typeface="メイリオ" panose="020B0604030504040204" pitchFamily="50" charset="-128"/>
              </a:rPr>
              <a:t>4</a:t>
            </a:r>
            <a:r>
              <a:rPr kumimoji="1" lang="ja-JP" altLang="en-US" sz="1000" dirty="0">
                <a:solidFill>
                  <a:schemeClr val="tx1"/>
                </a:solidFill>
                <a:latin typeface="メイリオ" panose="020B0604030504040204" pitchFamily="50" charset="-128"/>
                <a:ea typeface="メイリオ" panose="020B0604030504040204" pitchFamily="50" charset="-128"/>
              </a:rPr>
              <a:t>年度 依存症普及啓発リーフレット（やさしい日本語</a:t>
            </a:r>
            <a:r>
              <a:rPr kumimoji="1" lang="en-US" altLang="ja-JP" sz="1000" dirty="0" err="1">
                <a:solidFill>
                  <a:schemeClr val="tx1"/>
                </a:solidFill>
                <a:latin typeface="メイリオ" panose="020B0604030504040204" pitchFamily="50" charset="-128"/>
                <a:ea typeface="メイリオ" panose="020B0604030504040204" pitchFamily="50" charset="-128"/>
              </a:rPr>
              <a:t>ver</a:t>
            </a:r>
            <a:r>
              <a:rPr kumimoji="1" lang="ja-JP" altLang="en-US" sz="1000" dirty="0">
                <a:solidFill>
                  <a:schemeClr val="tx1"/>
                </a:solidFill>
                <a:latin typeface="メイリオ" panose="020B0604030504040204" pitchFamily="50" charset="-128"/>
                <a:ea typeface="メイリオ" panose="020B0604030504040204" pitchFamily="50" charset="-128"/>
              </a:rPr>
              <a:t>）</a:t>
            </a:r>
            <a:r>
              <a:rPr kumimoji="1" lang="en-US" altLang="ja-JP" sz="1000" dirty="0">
                <a:solidFill>
                  <a:schemeClr val="tx1"/>
                </a:solidFill>
                <a:latin typeface="メイリオ" panose="020B0604030504040204" pitchFamily="50" charset="-128"/>
                <a:ea typeface="メイリオ" panose="020B0604030504040204" pitchFamily="50" charset="-128"/>
              </a:rPr>
              <a:t>』, </a:t>
            </a:r>
            <a:r>
              <a:rPr kumimoji="1" lang="en-US" altLang="ja-JP" sz="1000" dirty="0">
                <a:solidFill>
                  <a:schemeClr val="tx1"/>
                </a:solidFill>
                <a:latin typeface="メイリオ" panose="020B0604030504040204" pitchFamily="50" charset="-128"/>
                <a:ea typeface="メイリオ" panose="020B0604030504040204" pitchFamily="50" charset="-128"/>
                <a:hlinkClick r:id="" action="ppaction://noaction"/>
              </a:rPr>
              <a:t>https://izonsho.mhlw.go.jp/topics_leaflet.html</a:t>
            </a:r>
            <a:endParaRPr kumimoji="1" lang="ja-JP" altLang="en-US" sz="1000" dirty="0">
              <a:solidFill>
                <a:schemeClr val="tx1"/>
              </a:solidFill>
              <a:latin typeface="メイリオ" panose="020B0604030504040204" pitchFamily="50" charset="-128"/>
              <a:ea typeface="メイリオ" panose="020B0604030504040204" pitchFamily="50" charset="-128"/>
            </a:endParaRPr>
          </a:p>
        </p:txBody>
      </p:sp>
      <p:pic>
        <p:nvPicPr>
          <p:cNvPr id="6" name="図 5">
            <a:extLst>
              <a:ext uri="{FF2B5EF4-FFF2-40B4-BE49-F238E27FC236}">
                <a16:creationId xmlns:a16="http://schemas.microsoft.com/office/drawing/2014/main" id="{A5BC23A1-41AF-8960-B5B4-009E6AE0D256}"/>
              </a:ext>
            </a:extLst>
          </p:cNvPr>
          <p:cNvPicPr>
            <a:picLocks noChangeAspect="1"/>
          </p:cNvPicPr>
          <p:nvPr/>
        </p:nvPicPr>
        <p:blipFill>
          <a:blip r:embed="rId3"/>
          <a:stretch>
            <a:fillRect/>
          </a:stretch>
        </p:blipFill>
        <p:spPr>
          <a:xfrm>
            <a:off x="1612786" y="784938"/>
            <a:ext cx="6680429" cy="5777406"/>
          </a:xfrm>
          <a:prstGeom prst="rect">
            <a:avLst/>
          </a:prstGeom>
        </p:spPr>
      </p:pic>
      <p:sp>
        <p:nvSpPr>
          <p:cNvPr id="4" name="四角形: 角を丸くする 3">
            <a:extLst>
              <a:ext uri="{FF2B5EF4-FFF2-40B4-BE49-F238E27FC236}">
                <a16:creationId xmlns:a16="http://schemas.microsoft.com/office/drawing/2014/main" id="{132528BA-84DA-9037-F420-7BC0D0A1BD26}"/>
              </a:ext>
            </a:extLst>
          </p:cNvPr>
          <p:cNvSpPr/>
          <p:nvPr/>
        </p:nvSpPr>
        <p:spPr>
          <a:xfrm>
            <a:off x="143975" y="263626"/>
            <a:ext cx="2437447" cy="360000"/>
          </a:xfrm>
          <a:prstGeom prst="roundRect">
            <a:avLst>
              <a:gd name="adj" fmla="val 7225"/>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具体的な注意点</a:t>
            </a:r>
            <a:endParaRPr kumimoji="1" lang="en-US" altLang="ja-JP" sz="2000" b="1" spc="100" dirty="0">
              <a:solidFill>
                <a:prstClr val="black"/>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888789094"/>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910D9-ABA7-3569-9B84-B2AB86A689C0}"/>
            </a:ext>
          </a:extLst>
        </p:cNvPr>
        <p:cNvGrpSpPr/>
        <p:nvPr/>
      </p:nvGrpSpPr>
      <p:grpSpPr>
        <a:xfrm>
          <a:off x="0" y="0"/>
          <a:ext cx="0" cy="0"/>
          <a:chOff x="0" y="0"/>
          <a:chExt cx="0" cy="0"/>
        </a:xfrm>
      </p:grpSpPr>
      <p:sp>
        <p:nvSpPr>
          <p:cNvPr id="19459" name="スライド番号プレースホルダー 1">
            <a:extLst>
              <a:ext uri="{FF2B5EF4-FFF2-40B4-BE49-F238E27FC236}">
                <a16:creationId xmlns:a16="http://schemas.microsoft.com/office/drawing/2014/main" id="{6EBF1533-0F76-FB85-0B6E-9C05452E67C4}"/>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15</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763ED7E0-8A72-BC21-ADCC-C73D43187D20}"/>
              </a:ext>
            </a:extLst>
          </p:cNvPr>
          <p:cNvSpPr/>
          <p:nvPr/>
        </p:nvSpPr>
        <p:spPr>
          <a:xfrm>
            <a:off x="381000" y="1268829"/>
            <a:ext cx="9144000" cy="4985980"/>
          </a:xfrm>
          <a:prstGeom prst="rect">
            <a:avLst/>
          </a:prstGeom>
        </p:spPr>
        <p:txBody>
          <a:bodyPr>
            <a:spAutoFit/>
          </a:bodyPr>
          <a:lstStyle/>
          <a:p>
            <a:pPr marL="360000" indent="-360000" eaLnBrk="1" fontAlgn="auto" hangingPunct="1">
              <a:spcBef>
                <a:spcPts val="600"/>
              </a:spcBef>
              <a:spcAft>
                <a:spcPts val="0"/>
              </a:spcAft>
              <a:buFont typeface="Wingdings" panose="05000000000000000000" pitchFamily="2" charset="2"/>
              <a:buChar char="u"/>
              <a:defRPr/>
            </a:pPr>
            <a:r>
              <a:rPr kumimoji="1" lang="ja-JP" altLang="en-US" sz="2400" b="1" spc="100" dirty="0">
                <a:solidFill>
                  <a:prstClr val="black"/>
                </a:solidFill>
                <a:latin typeface="メイリオ" panose="020B0604030504040204" pitchFamily="50" charset="-128"/>
                <a:ea typeface="メイリオ" panose="020B0604030504040204" pitchFamily="50" charset="-128"/>
              </a:rPr>
              <a:t>日常生活において、飲むべきではないとき（一般的に飲酒しそうにない時間帯、場所等で）に飲酒していないか</a:t>
            </a:r>
          </a:p>
          <a:p>
            <a:pPr marL="360000" indent="-360000" eaLnBrk="1" fontAlgn="auto" hangingPunct="1">
              <a:spcBef>
                <a:spcPts val="600"/>
              </a:spcBef>
              <a:spcAft>
                <a:spcPts val="0"/>
              </a:spcAft>
              <a:buFont typeface="Wingdings" panose="05000000000000000000" pitchFamily="2" charset="2"/>
              <a:buChar char="u"/>
              <a:defRPr/>
            </a:pPr>
            <a:r>
              <a:rPr kumimoji="1" lang="ja-JP" altLang="en-US" sz="2400" b="1" spc="100" dirty="0">
                <a:solidFill>
                  <a:prstClr val="black"/>
                </a:solidFill>
                <a:latin typeface="メイリオ" panose="020B0604030504040204" pitchFamily="50" charset="-128"/>
                <a:ea typeface="メイリオ" panose="020B0604030504040204" pitchFamily="50" charset="-128"/>
              </a:rPr>
              <a:t>過去に、飲酒が原因で失敗や苦い経験を繰り返していないか</a:t>
            </a:r>
          </a:p>
          <a:p>
            <a:pPr marL="360000" indent="-360000" eaLnBrk="1" fontAlgn="auto" hangingPunct="1">
              <a:spcBef>
                <a:spcPts val="600"/>
              </a:spcBef>
              <a:spcAft>
                <a:spcPts val="0"/>
              </a:spcAft>
              <a:buFont typeface="Wingdings" panose="05000000000000000000" pitchFamily="2" charset="2"/>
              <a:buChar char="u"/>
              <a:defRPr/>
            </a:pPr>
            <a:r>
              <a:rPr kumimoji="1" lang="ja-JP" altLang="en-US" sz="2400" b="1" spc="100" dirty="0">
                <a:solidFill>
                  <a:prstClr val="black"/>
                </a:solidFill>
                <a:latin typeface="メイリオ" panose="020B0604030504040204" pitchFamily="50" charset="-128"/>
                <a:ea typeface="メイリオ" panose="020B0604030504040204" pitchFamily="50" charset="-128"/>
              </a:rPr>
              <a:t>飲酒が原因による疾患がないか</a:t>
            </a:r>
            <a:endParaRPr kumimoji="1" lang="en-US" altLang="ja-JP" sz="2400" b="1" spc="100" dirty="0">
              <a:solidFill>
                <a:prstClr val="black"/>
              </a:solidFill>
              <a:latin typeface="メイリオ" panose="020B0604030504040204" pitchFamily="50" charset="-128"/>
              <a:ea typeface="メイリオ" panose="020B0604030504040204" pitchFamily="50" charset="-128"/>
            </a:endParaRPr>
          </a:p>
          <a:p>
            <a:pPr marL="612000" indent="-252000" eaLnBrk="1" fontAlgn="auto" hangingPunct="1">
              <a:spcBef>
                <a:spcPts val="600"/>
              </a:spcBef>
              <a:spcAft>
                <a:spcPts val="0"/>
              </a:spcAft>
              <a:defRPr/>
            </a:pPr>
            <a:r>
              <a:rPr kumimoji="1" lang="ja-JP" altLang="en-US" sz="2000" spc="100" dirty="0">
                <a:solidFill>
                  <a:prstClr val="black"/>
                </a:solidFill>
                <a:latin typeface="メイリオ" panose="020B0604030504040204" pitchFamily="50" charset="-128"/>
                <a:ea typeface="メイリオ" panose="020B0604030504040204" pitchFamily="50" charset="-128"/>
              </a:rPr>
              <a:t>⇒手のふるえ、多量の発汗、脈が早くなる、高血圧、吐き気、嘔吐、下痢、イライラ、不安感、うつ状態、幻聴、幻覚といった離脱症状（禁断症状）</a:t>
            </a:r>
            <a:endParaRPr kumimoji="1" lang="en-US" altLang="ja-JP" sz="2000" spc="100" dirty="0">
              <a:solidFill>
                <a:prstClr val="black"/>
              </a:solidFill>
              <a:latin typeface="メイリオ" panose="020B0604030504040204" pitchFamily="50" charset="-128"/>
              <a:ea typeface="メイリオ" panose="020B0604030504040204" pitchFamily="50" charset="-128"/>
            </a:endParaRPr>
          </a:p>
          <a:p>
            <a:pPr marL="612000" indent="-252000" eaLnBrk="1" fontAlgn="auto" hangingPunct="1">
              <a:spcBef>
                <a:spcPts val="600"/>
              </a:spcBef>
              <a:spcAft>
                <a:spcPts val="0"/>
              </a:spcAft>
              <a:defRPr/>
            </a:pPr>
            <a:r>
              <a:rPr kumimoji="1" lang="ja-JP" altLang="en-US" sz="2000" spc="100" dirty="0">
                <a:solidFill>
                  <a:prstClr val="black"/>
                </a:solidFill>
                <a:latin typeface="メイリオ" panose="020B0604030504040204" pitchFamily="50" charset="-128"/>
                <a:ea typeface="メイリオ" panose="020B0604030504040204" pitchFamily="50" charset="-128"/>
              </a:rPr>
              <a:t>⇒肝炎や脂肪肝、膵炎などの疾患や、生活習慣病など</a:t>
            </a:r>
            <a:endParaRPr kumimoji="1" lang="en-US" altLang="ja-JP" sz="2000" spc="100" dirty="0">
              <a:solidFill>
                <a:prstClr val="black"/>
              </a:solidFill>
              <a:latin typeface="メイリオ" panose="020B0604030504040204" pitchFamily="50" charset="-128"/>
              <a:ea typeface="メイリオ" panose="020B0604030504040204" pitchFamily="50" charset="-128"/>
            </a:endParaRPr>
          </a:p>
          <a:p>
            <a:pPr marL="612000" indent="-252000" eaLnBrk="1" fontAlgn="auto" hangingPunct="1">
              <a:spcBef>
                <a:spcPts val="600"/>
              </a:spcBef>
              <a:spcAft>
                <a:spcPts val="0"/>
              </a:spcAft>
              <a:defRPr/>
            </a:pPr>
            <a:r>
              <a:rPr kumimoji="1" lang="ja-JP" altLang="en-US" sz="2000" spc="100" dirty="0">
                <a:solidFill>
                  <a:prstClr val="black"/>
                </a:solidFill>
                <a:latin typeface="メイリオ" panose="020B0604030504040204" pitchFamily="50" charset="-128"/>
                <a:ea typeface="メイリオ" panose="020B0604030504040204" pitchFamily="50" charset="-128"/>
              </a:rPr>
              <a:t>⇒うつ病、不安障害、パニック障害など（背景にアルコール依存症がある場合があります）</a:t>
            </a:r>
          </a:p>
          <a:p>
            <a:pPr marL="360000" indent="-360000" eaLnBrk="1" fontAlgn="auto" hangingPunct="1">
              <a:spcBef>
                <a:spcPts val="600"/>
              </a:spcBef>
              <a:spcAft>
                <a:spcPts val="0"/>
              </a:spcAft>
              <a:buFont typeface="Wingdings" panose="05000000000000000000" pitchFamily="2" charset="2"/>
              <a:buChar char="u"/>
              <a:defRPr/>
            </a:pPr>
            <a:r>
              <a:rPr kumimoji="1" lang="ja-JP" altLang="en-US" sz="2400" b="1" spc="100" dirty="0">
                <a:solidFill>
                  <a:prstClr val="black"/>
                </a:solidFill>
                <a:latin typeface="メイリオ" panose="020B0604030504040204" pitchFamily="50" charset="-128"/>
                <a:ea typeface="メイリオ" panose="020B0604030504040204" pitchFamily="50" charset="-128"/>
              </a:rPr>
              <a:t>家族と同居の場合、家族が結果的に飲酒を支えてしまっていないか</a:t>
            </a:r>
          </a:p>
        </p:txBody>
      </p:sp>
      <p:sp>
        <p:nvSpPr>
          <p:cNvPr id="18" name="テキスト ボックス 6">
            <a:extLst>
              <a:ext uri="{FF2B5EF4-FFF2-40B4-BE49-F238E27FC236}">
                <a16:creationId xmlns:a16="http://schemas.microsoft.com/office/drawing/2014/main" id="{4360DDB5-BE17-0B91-BA80-642C07D0C7EE}"/>
              </a:ext>
            </a:extLst>
          </p:cNvPr>
          <p:cNvSpPr txBox="1">
            <a:spLocks noChangeArrowheads="1"/>
          </p:cNvSpPr>
          <p:nvPr/>
        </p:nvSpPr>
        <p:spPr bwMode="auto">
          <a:xfrm>
            <a:off x="33338" y="6657945"/>
            <a:ext cx="7101624"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出典：厚生労働省社会・援護局関係主管課長会議資料</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自立支援の手引き</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平成</a:t>
            </a:r>
            <a:r>
              <a:rPr lang="en-US" altLang="ja-JP" sz="1000" dirty="0">
                <a:latin typeface="メイリオ" panose="020B0604030504040204" pitchFamily="50" charset="-128"/>
                <a:ea typeface="メイリオ" panose="020B0604030504040204" pitchFamily="50" charset="-128"/>
              </a:rPr>
              <a:t>20</a:t>
            </a:r>
            <a:r>
              <a:rPr lang="ja-JP" altLang="en-US" sz="1000" dirty="0">
                <a:latin typeface="メイリオ" panose="020B0604030504040204" pitchFamily="50" charset="-128"/>
                <a:ea typeface="メイリオ" panose="020B0604030504040204" pitchFamily="50" charset="-128"/>
              </a:rPr>
              <a:t>年</a:t>
            </a:r>
            <a:r>
              <a:rPr lang="en-US" altLang="ja-JP" sz="1000" dirty="0">
                <a:latin typeface="メイリオ" panose="020B0604030504040204" pitchFamily="50" charset="-128"/>
                <a:ea typeface="メイリオ" panose="020B0604030504040204" pitchFamily="50" charset="-128"/>
              </a:rPr>
              <a:t>3</a:t>
            </a:r>
            <a:r>
              <a:rPr lang="ja-JP" altLang="en-US" sz="1000" dirty="0">
                <a:latin typeface="メイリオ" panose="020B0604030504040204" pitchFamily="50" charset="-128"/>
                <a:ea typeface="メイリオ" panose="020B0604030504040204" pitchFamily="50" charset="-128"/>
              </a:rPr>
              <a:t>月</a:t>
            </a:r>
            <a:r>
              <a:rPr lang="en-US" altLang="ja-JP" sz="1000" dirty="0">
                <a:latin typeface="メイリオ" panose="020B0604030504040204" pitchFamily="50" charset="-128"/>
                <a:ea typeface="メイリオ" panose="020B0604030504040204" pitchFamily="50" charset="-128"/>
              </a:rPr>
              <a:t>,p116</a:t>
            </a:r>
            <a:r>
              <a:rPr lang="ja-JP" altLang="en-US" sz="1000" dirty="0">
                <a:latin typeface="メイリオ" panose="020B0604030504040204" pitchFamily="50" charset="-128"/>
                <a:ea typeface="メイリオ" panose="020B0604030504040204" pitchFamily="50" charset="-128"/>
              </a:rPr>
              <a:t>～</a:t>
            </a:r>
            <a:r>
              <a:rPr lang="en-US" altLang="ja-JP" sz="1000" dirty="0">
                <a:latin typeface="メイリオ" panose="020B0604030504040204" pitchFamily="50" charset="-128"/>
                <a:ea typeface="メイリオ" panose="020B0604030504040204" pitchFamily="50" charset="-128"/>
              </a:rPr>
              <a:t>117</a:t>
            </a:r>
            <a:r>
              <a:rPr lang="ja-JP" altLang="en-US" sz="1000" dirty="0">
                <a:latin typeface="メイリオ" panose="020B0604030504040204" pitchFamily="50" charset="-128"/>
                <a:ea typeface="メイリオ" panose="020B0604030504040204" pitchFamily="50" charset="-128"/>
              </a:rPr>
              <a:t>をもとに作成</a:t>
            </a:r>
          </a:p>
        </p:txBody>
      </p:sp>
      <p:sp>
        <p:nvSpPr>
          <p:cNvPr id="5" name="四角形: 角を丸くする 4">
            <a:extLst>
              <a:ext uri="{FF2B5EF4-FFF2-40B4-BE49-F238E27FC236}">
                <a16:creationId xmlns:a16="http://schemas.microsoft.com/office/drawing/2014/main" id="{2F96CC69-779A-6C76-38CB-4EA1C8DFE57C}"/>
              </a:ext>
            </a:extLst>
          </p:cNvPr>
          <p:cNvSpPr/>
          <p:nvPr/>
        </p:nvSpPr>
        <p:spPr>
          <a:xfrm>
            <a:off x="143974" y="263626"/>
            <a:ext cx="7370518" cy="360000"/>
          </a:xfrm>
          <a:prstGeom prst="roundRect">
            <a:avLst>
              <a:gd name="adj" fmla="val 7225"/>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アセスメントのポイント～アルコール依存症の方を例に～</a:t>
            </a:r>
          </a:p>
        </p:txBody>
      </p:sp>
    </p:spTree>
    <p:extLst>
      <p:ext uri="{BB962C8B-B14F-4D97-AF65-F5344CB8AC3E}">
        <p14:creationId xmlns:p14="http://schemas.microsoft.com/office/powerpoint/2010/main" val="1849170471"/>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3270D-D7AF-5E87-7092-658658FFECC0}"/>
            </a:ext>
          </a:extLst>
        </p:cNvPr>
        <p:cNvGrpSpPr/>
        <p:nvPr/>
      </p:nvGrpSpPr>
      <p:grpSpPr>
        <a:xfrm>
          <a:off x="0" y="0"/>
          <a:ext cx="0" cy="0"/>
          <a:chOff x="0" y="0"/>
          <a:chExt cx="0" cy="0"/>
        </a:xfrm>
      </p:grpSpPr>
      <p:sp>
        <p:nvSpPr>
          <p:cNvPr id="19459" name="スライド番号プレースホルダー 1">
            <a:extLst>
              <a:ext uri="{FF2B5EF4-FFF2-40B4-BE49-F238E27FC236}">
                <a16:creationId xmlns:a16="http://schemas.microsoft.com/office/drawing/2014/main" id="{602B35AF-B65D-727C-6019-4769CF2DFD0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16</a:t>
            </a:fld>
            <a:endParaRPr lang="ja-JP" altLang="en-US" sz="1000">
              <a:solidFill>
                <a:srgbClr val="898989"/>
              </a:solidFill>
            </a:endParaRPr>
          </a:p>
        </p:txBody>
      </p:sp>
      <p:sp>
        <p:nvSpPr>
          <p:cNvPr id="4" name="正方形/長方形 3">
            <a:extLst>
              <a:ext uri="{FF2B5EF4-FFF2-40B4-BE49-F238E27FC236}">
                <a16:creationId xmlns:a16="http://schemas.microsoft.com/office/drawing/2014/main" id="{E2613AF9-EDAD-B196-AD36-458B7D6DFD75}"/>
              </a:ext>
            </a:extLst>
          </p:cNvPr>
          <p:cNvSpPr/>
          <p:nvPr/>
        </p:nvSpPr>
        <p:spPr>
          <a:xfrm>
            <a:off x="368300" y="1285875"/>
            <a:ext cx="9169400" cy="4864100"/>
          </a:xfrm>
          <a:prstGeom prst="rect">
            <a:avLst/>
          </a:prstGeom>
        </p:spPr>
        <p:txBody>
          <a:bodyPr>
            <a:spAutoFit/>
          </a:bodyPr>
          <a:lstStyle/>
          <a:p>
            <a:pPr marL="288000" indent="-252000" eaLnBrk="1" fontAlgn="auto" hangingPunct="1">
              <a:spcBef>
                <a:spcPts val="1200"/>
              </a:spcBef>
              <a:spcAft>
                <a:spcPts val="0"/>
              </a:spcAft>
              <a:defRPr/>
            </a:pPr>
            <a:r>
              <a:rPr lang="ja-JP" altLang="en-US" sz="2000" b="1" spc="100" dirty="0">
                <a:latin typeface="メイリオ" panose="020B0604030504040204" pitchFamily="50" charset="-128"/>
                <a:ea typeface="メイリオ" panose="020B0604030504040204" pitchFamily="50" charset="-128"/>
              </a:rPr>
              <a:t>◆</a:t>
            </a:r>
            <a:r>
              <a:rPr lang="ja-JP" altLang="en-US" sz="2000" b="1" spc="100" dirty="0">
                <a:solidFill>
                  <a:srgbClr val="C00000"/>
                </a:solidFill>
                <a:latin typeface="メイリオ" panose="020B0604030504040204" pitchFamily="50" charset="-128"/>
                <a:ea typeface="メイリオ" panose="020B0604030504040204" pitchFamily="50" charset="-128"/>
              </a:rPr>
              <a:t>専門的な医療機関への受診が支援の第１歩</a:t>
            </a:r>
            <a:r>
              <a:rPr lang="ja-JP" altLang="en-US" sz="2000" spc="100" dirty="0">
                <a:latin typeface="メイリオ" panose="020B0604030504040204" pitchFamily="50" charset="-128"/>
                <a:ea typeface="メイリオ" panose="020B0604030504040204" pitchFamily="50" charset="-128"/>
              </a:rPr>
              <a:t>である。（継続通院を確保するため、必要に応じて通院報告の励行を求める）</a:t>
            </a:r>
            <a:endParaRPr lang="en-US" altLang="ja-JP" sz="2000" spc="100" dirty="0">
              <a:latin typeface="メイリオ" panose="020B0604030504040204" pitchFamily="50" charset="-128"/>
              <a:ea typeface="メイリオ" panose="020B0604030504040204" pitchFamily="50" charset="-128"/>
            </a:endParaRPr>
          </a:p>
          <a:p>
            <a:pPr marL="288000" indent="-252000" eaLnBrk="1" fontAlgn="auto" hangingPunct="1">
              <a:spcBef>
                <a:spcPts val="1200"/>
              </a:spcBef>
              <a:spcAft>
                <a:spcPts val="0"/>
              </a:spcAft>
              <a:defRPr/>
            </a:pPr>
            <a:r>
              <a:rPr lang="ja-JP" altLang="en-US" sz="2000" spc="100" dirty="0">
                <a:latin typeface="メイリオ" panose="020B0604030504040204" pitchFamily="50" charset="-128"/>
                <a:ea typeface="メイリオ" panose="020B0604030504040204" pitchFamily="50" charset="-128"/>
              </a:rPr>
              <a:t>◆</a:t>
            </a:r>
            <a:r>
              <a:rPr lang="ja-JP" altLang="en-US" sz="2000" b="1" spc="100" dirty="0">
                <a:solidFill>
                  <a:srgbClr val="C00000"/>
                </a:solidFill>
                <a:latin typeface="メイリオ" panose="020B0604030504040204" pitchFamily="50" charset="-128"/>
                <a:ea typeface="メイリオ" panose="020B0604030504040204" pitchFamily="50" charset="-128"/>
              </a:rPr>
              <a:t>飲酒の確認を行い、危機管理を念頭においた見守りを行う</a:t>
            </a:r>
            <a:r>
              <a:rPr lang="ja-JP" altLang="en-US" sz="2000" spc="100" dirty="0">
                <a:latin typeface="メイリオ" panose="020B0604030504040204" pitchFamily="50" charset="-128"/>
                <a:ea typeface="メイリオ" panose="020B0604030504040204" pitchFamily="50" charset="-128"/>
              </a:rPr>
              <a:t>。飲酒して来所した場合は、再来所を指示する。</a:t>
            </a:r>
            <a:endParaRPr lang="en-US" altLang="ja-JP" sz="2000" spc="100" dirty="0">
              <a:latin typeface="メイリオ" panose="020B0604030504040204" pitchFamily="50" charset="-128"/>
              <a:ea typeface="メイリオ" panose="020B0604030504040204" pitchFamily="50" charset="-128"/>
            </a:endParaRPr>
          </a:p>
          <a:p>
            <a:pPr marL="288000" indent="-252000" eaLnBrk="1" fontAlgn="auto" hangingPunct="1">
              <a:spcBef>
                <a:spcPts val="1200"/>
              </a:spcBef>
              <a:spcAft>
                <a:spcPts val="0"/>
              </a:spcAft>
              <a:defRPr/>
            </a:pPr>
            <a:r>
              <a:rPr lang="ja-JP" altLang="en-US" sz="2000" spc="100" dirty="0">
                <a:latin typeface="メイリオ" panose="020B0604030504040204" pitchFamily="50" charset="-128"/>
                <a:ea typeface="メイリオ" panose="020B0604030504040204" pitchFamily="50" charset="-128"/>
              </a:rPr>
              <a:t>◆主治医、保健師、医療ソーシャルワーカー等との連携のもと、</a:t>
            </a:r>
            <a:r>
              <a:rPr lang="ja-JP" altLang="en-US" sz="2000" b="1" spc="100" dirty="0">
                <a:solidFill>
                  <a:srgbClr val="C00000"/>
                </a:solidFill>
                <a:latin typeface="メイリオ" panose="020B0604030504040204" pitchFamily="50" charset="-128"/>
                <a:ea typeface="メイリオ" panose="020B0604030504040204" pitchFamily="50" charset="-128"/>
              </a:rPr>
              <a:t>回復に向けた歩みを支援する</a:t>
            </a:r>
            <a:r>
              <a:rPr lang="ja-JP" altLang="en-US" sz="2000" spc="100" dirty="0">
                <a:latin typeface="メイリオ" panose="020B0604030504040204" pitchFamily="50" charset="-128"/>
                <a:ea typeface="メイリオ" panose="020B0604030504040204" pitchFamily="50" charset="-128"/>
              </a:rPr>
              <a:t>。</a:t>
            </a:r>
            <a:endParaRPr lang="en-US" altLang="ja-JP" sz="2000" spc="100" dirty="0">
              <a:latin typeface="メイリオ" panose="020B0604030504040204" pitchFamily="50" charset="-128"/>
              <a:ea typeface="メイリオ" panose="020B0604030504040204" pitchFamily="50" charset="-128"/>
            </a:endParaRPr>
          </a:p>
          <a:p>
            <a:pPr marL="288000" indent="-252000" eaLnBrk="1" fontAlgn="auto" hangingPunct="1">
              <a:spcBef>
                <a:spcPts val="1200"/>
              </a:spcBef>
              <a:spcAft>
                <a:spcPts val="0"/>
              </a:spcAft>
              <a:defRPr/>
            </a:pPr>
            <a:r>
              <a:rPr lang="ja-JP" altLang="en-US" sz="2000" spc="100" dirty="0">
                <a:latin typeface="メイリオ" panose="020B0604030504040204" pitchFamily="50" charset="-128"/>
                <a:ea typeface="メイリオ" panose="020B0604030504040204" pitchFamily="50" charset="-128"/>
              </a:rPr>
              <a:t>◆必要に応じて家族及び扶養義務者に助言等を行う。</a:t>
            </a:r>
            <a:endParaRPr lang="en-US" altLang="ja-JP" sz="2000" spc="100" dirty="0">
              <a:latin typeface="メイリオ" panose="020B0604030504040204" pitchFamily="50" charset="-128"/>
              <a:ea typeface="メイリオ" panose="020B0604030504040204" pitchFamily="50" charset="-128"/>
            </a:endParaRPr>
          </a:p>
          <a:p>
            <a:pPr marL="288000" indent="-252000" eaLnBrk="1" fontAlgn="auto" hangingPunct="1">
              <a:spcBef>
                <a:spcPts val="1200"/>
              </a:spcBef>
              <a:spcAft>
                <a:spcPts val="0"/>
              </a:spcAft>
              <a:defRPr/>
            </a:pPr>
            <a:r>
              <a:rPr lang="ja-JP" altLang="en-US" sz="2000" spc="100" dirty="0">
                <a:latin typeface="メイリオ" panose="020B0604030504040204" pitchFamily="50" charset="-128"/>
                <a:ea typeface="メイリオ" panose="020B0604030504040204" pitchFamily="50" charset="-128"/>
              </a:rPr>
              <a:t>◆医療機関、保健所と連携して自助グループヘの参加に向けた支援を行う。（パンフレット等を用意）</a:t>
            </a:r>
            <a:br>
              <a:rPr lang="en-US" altLang="ja-JP" sz="2000" spc="100" dirty="0">
                <a:latin typeface="メイリオ" panose="020B0604030504040204" pitchFamily="50" charset="-128"/>
                <a:ea typeface="メイリオ" panose="020B0604030504040204" pitchFamily="50" charset="-128"/>
              </a:rPr>
            </a:br>
            <a:r>
              <a:rPr lang="ja-JP" altLang="en-US" sz="2000" b="1" i="1" spc="100" dirty="0">
                <a:latin typeface="メイリオ" panose="020B0604030504040204" pitchFamily="50" charset="-128"/>
                <a:ea typeface="メイリオ" panose="020B0604030504040204" pitchFamily="50" charset="-128"/>
              </a:rPr>
              <a:t>⇒見たことがないと勧められません。</a:t>
            </a:r>
            <a:r>
              <a:rPr lang="ja-JP" altLang="en-US" sz="2000" b="1" i="1" u="sng" spc="100" dirty="0">
                <a:latin typeface="メイリオ" panose="020B0604030504040204" pitchFamily="50" charset="-128"/>
                <a:ea typeface="メイリオ" panose="020B0604030504040204" pitchFamily="50" charset="-128"/>
              </a:rPr>
              <a:t>一度見学しましょう。</a:t>
            </a:r>
            <a:endParaRPr lang="en-US" altLang="ja-JP" sz="2000" b="1" i="1" u="sng" spc="100" dirty="0">
              <a:latin typeface="メイリオ" panose="020B0604030504040204" pitchFamily="50" charset="-128"/>
              <a:ea typeface="メイリオ" panose="020B0604030504040204" pitchFamily="50" charset="-128"/>
            </a:endParaRPr>
          </a:p>
          <a:p>
            <a:pPr marL="288000" indent="-252000" eaLnBrk="1" fontAlgn="auto" hangingPunct="1">
              <a:spcBef>
                <a:spcPts val="1200"/>
              </a:spcBef>
              <a:spcAft>
                <a:spcPts val="0"/>
              </a:spcAft>
              <a:defRPr/>
            </a:pPr>
            <a:r>
              <a:rPr lang="ja-JP" altLang="en-US" sz="2000" spc="100" dirty="0">
                <a:latin typeface="メイリオ" panose="020B0604030504040204" pitchFamily="50" charset="-128"/>
                <a:ea typeface="メイリオ" panose="020B0604030504040204" pitchFamily="50" charset="-128"/>
              </a:rPr>
              <a:t>◆自助グループに通う交通費の取扱いを検討する。適宜、ケース診断会議等に諮り、</a:t>
            </a:r>
            <a:r>
              <a:rPr lang="ja-JP" altLang="en-US" sz="2000" b="1" spc="100" dirty="0">
                <a:solidFill>
                  <a:srgbClr val="C00000"/>
                </a:solidFill>
                <a:latin typeface="メイリオ" panose="020B0604030504040204" pitchFamily="50" charset="-128"/>
                <a:ea typeface="メイリオ" panose="020B0604030504040204" pitchFamily="50" charset="-128"/>
              </a:rPr>
              <a:t>支援方針を明確にしたうえで、組織的な対応及び関係機関との連携の確保に努める</a:t>
            </a:r>
            <a:r>
              <a:rPr lang="ja-JP" altLang="en-US" sz="2000" spc="100" dirty="0">
                <a:latin typeface="メイリオ" panose="020B0604030504040204" pitchFamily="50" charset="-128"/>
                <a:ea typeface="メイリオ" panose="020B0604030504040204" pitchFamily="50" charset="-128"/>
              </a:rPr>
              <a:t>。</a:t>
            </a:r>
            <a:endParaRPr lang="en-US" altLang="ja-JP" sz="2000" spc="100" dirty="0">
              <a:latin typeface="メイリオ" panose="020B0604030504040204" pitchFamily="50" charset="-128"/>
              <a:ea typeface="メイリオ" panose="020B0604030504040204" pitchFamily="50" charset="-128"/>
            </a:endParaRPr>
          </a:p>
        </p:txBody>
      </p:sp>
      <p:sp>
        <p:nvSpPr>
          <p:cNvPr id="7" name="テキスト ボックス 7">
            <a:extLst>
              <a:ext uri="{FF2B5EF4-FFF2-40B4-BE49-F238E27FC236}">
                <a16:creationId xmlns:a16="http://schemas.microsoft.com/office/drawing/2014/main" id="{EC17ADBB-5E84-B1F5-2EC3-1A8D998138C9}"/>
              </a:ext>
            </a:extLst>
          </p:cNvPr>
          <p:cNvSpPr txBox="1">
            <a:spLocks noChangeArrowheads="1"/>
          </p:cNvSpPr>
          <p:nvPr/>
        </p:nvSpPr>
        <p:spPr bwMode="auto">
          <a:xfrm>
            <a:off x="14288" y="6657945"/>
            <a:ext cx="6732933"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出典：厚生労働省社会・援護局関係主管課長会議資料</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自立支援の手引き</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平成</a:t>
            </a:r>
            <a:r>
              <a:rPr lang="en-US" altLang="ja-JP" sz="1000" dirty="0">
                <a:latin typeface="メイリオ" panose="020B0604030504040204" pitchFamily="50" charset="-128"/>
                <a:ea typeface="メイリオ" panose="020B0604030504040204" pitchFamily="50" charset="-128"/>
              </a:rPr>
              <a:t>20</a:t>
            </a:r>
            <a:r>
              <a:rPr lang="ja-JP" altLang="en-US" sz="1000" dirty="0">
                <a:latin typeface="メイリオ" panose="020B0604030504040204" pitchFamily="50" charset="-128"/>
                <a:ea typeface="メイリオ" panose="020B0604030504040204" pitchFamily="50" charset="-128"/>
              </a:rPr>
              <a:t>年</a:t>
            </a:r>
            <a:r>
              <a:rPr lang="en-US" altLang="ja-JP" sz="1000" dirty="0">
                <a:latin typeface="メイリオ" panose="020B0604030504040204" pitchFamily="50" charset="-128"/>
                <a:ea typeface="メイリオ" panose="020B0604030504040204" pitchFamily="50" charset="-128"/>
              </a:rPr>
              <a:t>3</a:t>
            </a:r>
            <a:r>
              <a:rPr lang="ja-JP" altLang="en-US" sz="1000" dirty="0">
                <a:latin typeface="メイリオ" panose="020B0604030504040204" pitchFamily="50" charset="-128"/>
                <a:ea typeface="メイリオ" panose="020B0604030504040204" pitchFamily="50" charset="-128"/>
              </a:rPr>
              <a:t>月</a:t>
            </a:r>
            <a:r>
              <a:rPr lang="en-US" altLang="ja-JP" sz="1000" dirty="0">
                <a:latin typeface="メイリオ" panose="020B0604030504040204" pitchFamily="50" charset="-128"/>
                <a:ea typeface="メイリオ" panose="020B0604030504040204" pitchFamily="50" charset="-128"/>
              </a:rPr>
              <a:t>,p118</a:t>
            </a:r>
            <a:r>
              <a:rPr lang="ja-JP" altLang="en-US" sz="1000" dirty="0">
                <a:latin typeface="メイリオ" panose="020B0604030504040204" pitchFamily="50" charset="-128"/>
                <a:ea typeface="メイリオ" panose="020B0604030504040204" pitchFamily="50" charset="-128"/>
              </a:rPr>
              <a:t>をもとに作成</a:t>
            </a:r>
          </a:p>
        </p:txBody>
      </p:sp>
      <p:sp>
        <p:nvSpPr>
          <p:cNvPr id="3" name="四角形: 角を丸くする 2">
            <a:extLst>
              <a:ext uri="{FF2B5EF4-FFF2-40B4-BE49-F238E27FC236}">
                <a16:creationId xmlns:a16="http://schemas.microsoft.com/office/drawing/2014/main" id="{C4475FCC-D820-E09D-C69A-7C2EC3A051D9}"/>
              </a:ext>
            </a:extLst>
          </p:cNvPr>
          <p:cNvSpPr/>
          <p:nvPr/>
        </p:nvSpPr>
        <p:spPr>
          <a:xfrm>
            <a:off x="143974" y="263626"/>
            <a:ext cx="6573349" cy="360000"/>
          </a:xfrm>
          <a:prstGeom prst="roundRect">
            <a:avLst>
              <a:gd name="adj" fmla="val 7225"/>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支援時の留意点～アルコール依存症の方を例に～</a:t>
            </a:r>
          </a:p>
        </p:txBody>
      </p:sp>
    </p:spTree>
    <p:extLst>
      <p:ext uri="{BB962C8B-B14F-4D97-AF65-F5344CB8AC3E}">
        <p14:creationId xmlns:p14="http://schemas.microsoft.com/office/powerpoint/2010/main" val="2391185574"/>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A38C4-7B28-7094-5328-401F14C43BD0}"/>
            </a:ext>
          </a:extLst>
        </p:cNvPr>
        <p:cNvGrpSpPr/>
        <p:nvPr/>
      </p:nvGrpSpPr>
      <p:grpSpPr>
        <a:xfrm>
          <a:off x="0" y="0"/>
          <a:ext cx="0" cy="0"/>
          <a:chOff x="0" y="0"/>
          <a:chExt cx="0" cy="0"/>
        </a:xfrm>
      </p:grpSpPr>
      <p:sp>
        <p:nvSpPr>
          <p:cNvPr id="19459" name="スライド番号プレースホルダー 1">
            <a:extLst>
              <a:ext uri="{FF2B5EF4-FFF2-40B4-BE49-F238E27FC236}">
                <a16:creationId xmlns:a16="http://schemas.microsoft.com/office/drawing/2014/main" id="{8798D2EB-7534-C3AF-741A-04808E8ACB9D}"/>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17</a:t>
            </a:fld>
            <a:endParaRPr lang="ja-JP" altLang="en-US" sz="1000">
              <a:solidFill>
                <a:srgbClr val="898989"/>
              </a:solidFill>
            </a:endParaRPr>
          </a:p>
        </p:txBody>
      </p:sp>
      <p:sp>
        <p:nvSpPr>
          <p:cNvPr id="19462" name="正方形/長方形 7">
            <a:extLst>
              <a:ext uri="{FF2B5EF4-FFF2-40B4-BE49-F238E27FC236}">
                <a16:creationId xmlns:a16="http://schemas.microsoft.com/office/drawing/2014/main" id="{DBF26832-3415-BF77-EDD7-3F9E9E1B1EE1}"/>
              </a:ext>
            </a:extLst>
          </p:cNvPr>
          <p:cNvSpPr>
            <a:spLocks noChangeArrowheads="1"/>
          </p:cNvSpPr>
          <p:nvPr/>
        </p:nvSpPr>
        <p:spPr bwMode="auto">
          <a:xfrm>
            <a:off x="680720" y="4172563"/>
            <a:ext cx="8544560" cy="224676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2000" spc="100" dirty="0">
                <a:latin typeface="メイリオ" panose="020B0604030504040204" pitchFamily="50" charset="-128"/>
                <a:ea typeface="メイリオ" panose="020B0604030504040204" pitchFamily="50" charset="-128"/>
              </a:rPr>
              <a:t>　依存症の診断には専門的な知識が必要ですが、特に大切なのは本人や家族が苦痛を感じていないか、生活に困りごとが生じてないか、という点です。</a:t>
            </a:r>
          </a:p>
          <a:p>
            <a:pPr eaLnBrk="1" hangingPunct="1">
              <a:lnSpc>
                <a:spcPct val="100000"/>
              </a:lnSpc>
              <a:spcBef>
                <a:spcPct val="0"/>
              </a:spcBef>
              <a:buFontTx/>
              <a:buNone/>
            </a:pPr>
            <a:r>
              <a:rPr kumimoji="0" lang="ja-JP" altLang="en-US" sz="2000" spc="100" dirty="0">
                <a:latin typeface="メイリオ" panose="020B0604030504040204" pitchFamily="50" charset="-128"/>
                <a:ea typeface="メイリオ" panose="020B0604030504040204" pitchFamily="50" charset="-128"/>
              </a:rPr>
              <a:t>　</a:t>
            </a:r>
            <a:r>
              <a:rPr kumimoji="0" lang="ja-JP" altLang="en-US" sz="2000" b="1" spc="100" dirty="0">
                <a:latin typeface="メイリオ" panose="020B0604030504040204" pitchFamily="50" charset="-128"/>
                <a:ea typeface="メイリオ" panose="020B0604030504040204" pitchFamily="50" charset="-128"/>
              </a:rPr>
              <a:t>本人や家族の健全な社会生活に支障が出ないように、どうすべきかを考えなくてはなりません。</a:t>
            </a:r>
            <a:endParaRPr kumimoji="0" lang="en-US" altLang="ja-JP" sz="2000" b="1"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pPr>
            <a:r>
              <a:rPr kumimoji="0" lang="ja-JP" altLang="en-US" sz="2000" b="1" spc="100" dirty="0">
                <a:latin typeface="メイリオ" panose="020B0604030504040204" pitchFamily="50" charset="-128"/>
                <a:ea typeface="メイリオ" panose="020B0604030504040204" pitchFamily="50" charset="-128"/>
              </a:rPr>
              <a:t>　</a:t>
            </a:r>
            <a:r>
              <a:rPr kumimoji="0" lang="en-US" altLang="ja-JP" sz="2000" b="1" spc="100" dirty="0">
                <a:latin typeface="メイリオ" panose="020B0604030504040204" pitchFamily="50" charset="-128"/>
                <a:ea typeface="メイリオ" panose="020B0604030504040204" pitchFamily="50" charset="-128"/>
              </a:rPr>
              <a:t>CW</a:t>
            </a:r>
            <a:r>
              <a:rPr kumimoji="0" lang="ja-JP" altLang="en-US" sz="2000" b="1" spc="100" dirty="0">
                <a:latin typeface="メイリオ" panose="020B0604030504040204" pitchFamily="50" charset="-128"/>
                <a:ea typeface="メイリオ" panose="020B0604030504040204" pitchFamily="50" charset="-128"/>
              </a:rPr>
              <a:t>としては、依存症の判断をするのではなく、</a:t>
            </a:r>
            <a:r>
              <a:rPr kumimoji="0" lang="ja-JP" altLang="en-US" sz="2000" b="1" spc="100" dirty="0">
                <a:solidFill>
                  <a:srgbClr val="C00000"/>
                </a:solidFill>
                <a:latin typeface="メイリオ" panose="020B0604030504040204" pitchFamily="50" charset="-128"/>
                <a:ea typeface="メイリオ" panose="020B0604030504040204" pitchFamily="50" charset="-128"/>
              </a:rPr>
              <a:t>関係機関との適切な連携を心掛けることが大切</a:t>
            </a:r>
            <a:r>
              <a:rPr kumimoji="0" lang="ja-JP" altLang="en-US" sz="2000" spc="100" dirty="0">
                <a:latin typeface="メイリオ" panose="020B0604030504040204" pitchFamily="50" charset="-128"/>
                <a:ea typeface="メイリオ" panose="020B0604030504040204" pitchFamily="50" charset="-128"/>
              </a:rPr>
              <a:t>です。</a:t>
            </a:r>
          </a:p>
        </p:txBody>
      </p:sp>
      <p:sp>
        <p:nvSpPr>
          <p:cNvPr id="2" name="四角形: 角を丸くする 1">
            <a:extLst>
              <a:ext uri="{FF2B5EF4-FFF2-40B4-BE49-F238E27FC236}">
                <a16:creationId xmlns:a16="http://schemas.microsoft.com/office/drawing/2014/main" id="{39F785D9-0D08-05B5-E0ED-0816AFF8C395}"/>
              </a:ext>
            </a:extLst>
          </p:cNvPr>
          <p:cNvSpPr/>
          <p:nvPr/>
        </p:nvSpPr>
        <p:spPr>
          <a:xfrm>
            <a:off x="61913" y="6640513"/>
            <a:ext cx="9108000" cy="217487"/>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a:t>
            </a:r>
            <a:r>
              <a:rPr kumimoji="1" lang="zh-TW" altLang="en-US" sz="1000" dirty="0">
                <a:solidFill>
                  <a:schemeClr val="tx1"/>
                </a:solidFill>
                <a:latin typeface="メイリオ" panose="020B0604030504040204" pitchFamily="50" charset="-128"/>
                <a:ea typeface="メイリオ" panose="020B0604030504040204" pitchFamily="50" charset="-128"/>
              </a:rPr>
              <a:t>厚生労働</a:t>
            </a:r>
            <a:r>
              <a:rPr kumimoji="1" lang="ja-JP" altLang="en-US" sz="1000" dirty="0">
                <a:solidFill>
                  <a:schemeClr val="tx1"/>
                </a:solidFill>
                <a:latin typeface="メイリオ" panose="020B0604030504040204" pitchFamily="50" charset="-128"/>
                <a:ea typeface="メイリオ" panose="020B0604030504040204" pitchFamily="50" charset="-128"/>
              </a:rPr>
              <a:t>省</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依存症についてもっと知りたい方へ</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をもとに作成</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en-US" altLang="ja-JP" sz="1000" dirty="0">
                <a:solidFill>
                  <a:schemeClr val="tx1"/>
                </a:solidFill>
                <a:latin typeface="メイリオ" panose="020B0604030504040204" pitchFamily="50" charset="-128"/>
                <a:ea typeface="メイリオ" panose="020B0604030504040204" pitchFamily="50" charset="-128"/>
                <a:hlinkClick r:id="" action="ppaction://noaction"/>
              </a:rPr>
              <a:t>https://www.mhlw.go.jp/stf/seisakunitsuite/bunya/0000149274.html</a:t>
            </a:r>
            <a:endParaRPr kumimoji="1" lang="en-US" altLang="ja-JP" sz="1000" dirty="0">
              <a:solidFill>
                <a:schemeClr val="tx1"/>
              </a:solidFill>
              <a:latin typeface="メイリオ" panose="020B0604030504040204" pitchFamily="50" charset="-128"/>
              <a:ea typeface="メイリオ" panose="020B0604030504040204" pitchFamily="50" charset="-128"/>
            </a:endParaRPr>
          </a:p>
        </p:txBody>
      </p:sp>
      <p:sp>
        <p:nvSpPr>
          <p:cNvPr id="8" name="二等辺三角形 7">
            <a:extLst>
              <a:ext uri="{FF2B5EF4-FFF2-40B4-BE49-F238E27FC236}">
                <a16:creationId xmlns:a16="http://schemas.microsoft.com/office/drawing/2014/main" id="{458EDB90-C8E5-5E85-7C62-DCF4182C054B}"/>
              </a:ext>
            </a:extLst>
          </p:cNvPr>
          <p:cNvSpPr/>
          <p:nvPr/>
        </p:nvSpPr>
        <p:spPr>
          <a:xfrm flipH="1" flipV="1">
            <a:off x="4334193" y="3741217"/>
            <a:ext cx="1260000" cy="288000"/>
          </a:xfrm>
          <a:prstGeom prst="triangle">
            <a:avLst/>
          </a:prstGeom>
          <a:solidFill>
            <a:schemeClr val="bg1">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grpSp>
        <p:nvGrpSpPr>
          <p:cNvPr id="19" name="グループ化 18">
            <a:extLst>
              <a:ext uri="{FF2B5EF4-FFF2-40B4-BE49-F238E27FC236}">
                <a16:creationId xmlns:a16="http://schemas.microsoft.com/office/drawing/2014/main" id="{1D07C125-9F47-4824-AA00-CBA72204D78F}"/>
              </a:ext>
            </a:extLst>
          </p:cNvPr>
          <p:cNvGrpSpPr/>
          <p:nvPr/>
        </p:nvGrpSpPr>
        <p:grpSpPr>
          <a:xfrm>
            <a:off x="146477" y="1116578"/>
            <a:ext cx="3270567" cy="1935768"/>
            <a:chOff x="376873" y="1342957"/>
            <a:chExt cx="2955607" cy="1935768"/>
          </a:xfrm>
        </p:grpSpPr>
        <p:sp>
          <p:nvSpPr>
            <p:cNvPr id="11" name="テキスト ボックス 10">
              <a:extLst>
                <a:ext uri="{FF2B5EF4-FFF2-40B4-BE49-F238E27FC236}">
                  <a16:creationId xmlns:a16="http://schemas.microsoft.com/office/drawing/2014/main" id="{C608F7EB-C667-08ED-2492-580E5EB7A363}"/>
                </a:ext>
              </a:extLst>
            </p:cNvPr>
            <p:cNvSpPr txBox="1"/>
            <p:nvPr/>
          </p:nvSpPr>
          <p:spPr>
            <a:xfrm>
              <a:off x="376873" y="1801397"/>
              <a:ext cx="2955607" cy="1477328"/>
            </a:xfrm>
            <a:prstGeom prst="rect">
              <a:avLst/>
            </a:prstGeom>
            <a:noFill/>
          </p:spPr>
          <p:txBody>
            <a:bodyPr wrap="square" rtlCol="0">
              <a:spAutoFit/>
            </a:bodyPr>
            <a:lstStyle/>
            <a:p>
              <a:r>
                <a:rPr kumimoji="1" lang="ja-JP" altLang="en-US" spc="100" dirty="0">
                  <a:latin typeface="メイリオ" panose="020B0604030504040204" pitchFamily="50" charset="-128"/>
                  <a:ea typeface="メイリオ" panose="020B0604030504040204" pitchFamily="50" charset="-128"/>
                </a:rPr>
                <a:t>　ある特定の行為を繰り返しているうちに脳の回路が変化して、自分の意思ではやめられない状態になってしまう脳の病気です。</a:t>
              </a:r>
            </a:p>
          </p:txBody>
        </p:sp>
        <p:cxnSp>
          <p:nvCxnSpPr>
            <p:cNvPr id="13" name="直線コネクタ 12">
              <a:extLst>
                <a:ext uri="{FF2B5EF4-FFF2-40B4-BE49-F238E27FC236}">
                  <a16:creationId xmlns:a16="http://schemas.microsoft.com/office/drawing/2014/main" id="{C52B2EAA-4A73-B45A-CD85-4457F22DFDF9}"/>
                </a:ext>
              </a:extLst>
            </p:cNvPr>
            <p:cNvCxnSpPr>
              <a:cxnSpLocks/>
            </p:cNvCxnSpPr>
            <p:nvPr/>
          </p:nvCxnSpPr>
          <p:spPr>
            <a:xfrm flipH="1">
              <a:off x="579120" y="1732609"/>
              <a:ext cx="2489200" cy="0"/>
            </a:xfrm>
            <a:prstGeom prst="line">
              <a:avLst/>
            </a:prstGeom>
            <a:ln w="3810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AAA333D6-3E4E-251A-ACB7-06CA8A24946C}"/>
                </a:ext>
              </a:extLst>
            </p:cNvPr>
            <p:cNvCxnSpPr>
              <a:cxnSpLocks/>
            </p:cNvCxnSpPr>
            <p:nvPr/>
          </p:nvCxnSpPr>
          <p:spPr>
            <a:xfrm flipH="1">
              <a:off x="579120" y="3278725"/>
              <a:ext cx="2489200" cy="0"/>
            </a:xfrm>
            <a:prstGeom prst="line">
              <a:avLst/>
            </a:prstGeom>
            <a:ln w="3810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テキスト ボックス 17">
              <a:extLst>
                <a:ext uri="{FF2B5EF4-FFF2-40B4-BE49-F238E27FC236}">
                  <a16:creationId xmlns:a16="http://schemas.microsoft.com/office/drawing/2014/main" id="{1DCDDA6E-E3EF-1B19-0DA8-9D87E5E1B1F2}"/>
                </a:ext>
              </a:extLst>
            </p:cNvPr>
            <p:cNvSpPr txBox="1"/>
            <p:nvPr/>
          </p:nvSpPr>
          <p:spPr>
            <a:xfrm>
              <a:off x="919480" y="1342957"/>
              <a:ext cx="1808480" cy="369332"/>
            </a:xfrm>
            <a:prstGeom prst="rect">
              <a:avLst/>
            </a:prstGeom>
            <a:noFill/>
          </p:spPr>
          <p:txBody>
            <a:bodyPr wrap="square" rtlCol="0">
              <a:spAutoFit/>
            </a:bodyPr>
            <a:lstStyle/>
            <a:p>
              <a:pPr algn="ctr"/>
              <a:r>
                <a:rPr kumimoji="1" lang="ja-JP" altLang="en-US" b="1" spc="100" dirty="0">
                  <a:latin typeface="メイリオ" panose="020B0604030504040204" pitchFamily="50" charset="-128"/>
                  <a:ea typeface="メイリオ" panose="020B0604030504040204" pitchFamily="50" charset="-128"/>
                </a:rPr>
                <a:t>どうしてなる？</a:t>
              </a:r>
              <a:endParaRPr kumimoji="1" lang="en-US" altLang="ja-JP" b="1" spc="100" dirty="0">
                <a:latin typeface="メイリオ" panose="020B0604030504040204" pitchFamily="50" charset="-128"/>
                <a:ea typeface="メイリオ" panose="020B0604030504040204" pitchFamily="50" charset="-128"/>
              </a:endParaRPr>
            </a:p>
          </p:txBody>
        </p:sp>
      </p:grpSp>
      <p:grpSp>
        <p:nvGrpSpPr>
          <p:cNvPr id="20" name="グループ化 19">
            <a:extLst>
              <a:ext uri="{FF2B5EF4-FFF2-40B4-BE49-F238E27FC236}">
                <a16:creationId xmlns:a16="http://schemas.microsoft.com/office/drawing/2014/main" id="{ED00E609-7E0C-2435-D801-7D373006448C}"/>
              </a:ext>
            </a:extLst>
          </p:cNvPr>
          <p:cNvGrpSpPr/>
          <p:nvPr/>
        </p:nvGrpSpPr>
        <p:grpSpPr>
          <a:xfrm>
            <a:off x="3390955" y="1116578"/>
            <a:ext cx="3270567" cy="2766764"/>
            <a:chOff x="376873" y="1342957"/>
            <a:chExt cx="2955607" cy="2766764"/>
          </a:xfrm>
        </p:grpSpPr>
        <p:sp>
          <p:nvSpPr>
            <p:cNvPr id="21" name="テキスト ボックス 20">
              <a:extLst>
                <a:ext uri="{FF2B5EF4-FFF2-40B4-BE49-F238E27FC236}">
                  <a16:creationId xmlns:a16="http://schemas.microsoft.com/office/drawing/2014/main" id="{C0B67B5B-D220-A043-6551-4048E0463704}"/>
                </a:ext>
              </a:extLst>
            </p:cNvPr>
            <p:cNvSpPr txBox="1"/>
            <p:nvPr/>
          </p:nvSpPr>
          <p:spPr>
            <a:xfrm>
              <a:off x="376873" y="1801397"/>
              <a:ext cx="2955607" cy="2308324"/>
            </a:xfrm>
            <a:prstGeom prst="rect">
              <a:avLst/>
            </a:prstGeom>
            <a:noFill/>
          </p:spPr>
          <p:txBody>
            <a:bodyPr wrap="square" rtlCol="0">
              <a:spAutoFit/>
            </a:bodyPr>
            <a:lstStyle/>
            <a:p>
              <a:r>
                <a:rPr kumimoji="1" lang="ja-JP" altLang="en-US" spc="100" dirty="0">
                  <a:latin typeface="メイリオ" panose="020B0604030504040204" pitchFamily="50" charset="-128"/>
                  <a:ea typeface="メイリオ" panose="020B0604030504040204" pitchFamily="50" charset="-128"/>
                </a:rPr>
                <a:t>　決して「根性がない」とか「意思</a:t>
              </a:r>
              <a:r>
                <a:rPr kumimoji="1" lang="ja-JP" altLang="en-US" spc="100">
                  <a:latin typeface="メイリオ" panose="020B0604030504040204" pitchFamily="50" charset="-128"/>
                  <a:ea typeface="メイリオ" panose="020B0604030504040204" pitchFamily="50" charset="-128"/>
                </a:rPr>
                <a:t>が弱い」からでは</a:t>
              </a:r>
              <a:r>
                <a:rPr kumimoji="1" lang="ja-JP" altLang="en-US" spc="100" dirty="0">
                  <a:latin typeface="メイリオ" panose="020B0604030504040204" pitchFamily="50" charset="-128"/>
                  <a:ea typeface="メイリオ" panose="020B0604030504040204" pitchFamily="50" charset="-128"/>
                </a:rPr>
                <a:t>ありません。依存症は、条件さえ揃えば、誰でもなる可能性があり、特別な人だけがなるわけではないのです。</a:t>
              </a:r>
            </a:p>
            <a:p>
              <a:endParaRPr kumimoji="1" lang="ja-JP" altLang="en-US" spc="100" dirty="0">
                <a:latin typeface="メイリオ" panose="020B0604030504040204" pitchFamily="50" charset="-128"/>
                <a:ea typeface="メイリオ" panose="020B0604030504040204" pitchFamily="50" charset="-128"/>
              </a:endParaRPr>
            </a:p>
          </p:txBody>
        </p:sp>
        <p:cxnSp>
          <p:nvCxnSpPr>
            <p:cNvPr id="22" name="直線コネクタ 21">
              <a:extLst>
                <a:ext uri="{FF2B5EF4-FFF2-40B4-BE49-F238E27FC236}">
                  <a16:creationId xmlns:a16="http://schemas.microsoft.com/office/drawing/2014/main" id="{4C3B6756-8BCE-89A5-7DDD-B514A5CCDEBB}"/>
                </a:ext>
              </a:extLst>
            </p:cNvPr>
            <p:cNvCxnSpPr>
              <a:cxnSpLocks/>
            </p:cNvCxnSpPr>
            <p:nvPr/>
          </p:nvCxnSpPr>
          <p:spPr>
            <a:xfrm flipH="1">
              <a:off x="579120" y="1732609"/>
              <a:ext cx="2489200" cy="0"/>
            </a:xfrm>
            <a:prstGeom prst="line">
              <a:avLst/>
            </a:prstGeom>
            <a:ln w="3810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47F5E105-08CD-1F38-F2A4-44AB88CED26D}"/>
                </a:ext>
              </a:extLst>
            </p:cNvPr>
            <p:cNvCxnSpPr>
              <a:cxnSpLocks/>
            </p:cNvCxnSpPr>
            <p:nvPr/>
          </p:nvCxnSpPr>
          <p:spPr>
            <a:xfrm flipH="1">
              <a:off x="579120" y="3807045"/>
              <a:ext cx="2489200" cy="0"/>
            </a:xfrm>
            <a:prstGeom prst="line">
              <a:avLst/>
            </a:prstGeom>
            <a:ln w="3810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4" name="テキスト ボックス 23">
              <a:extLst>
                <a:ext uri="{FF2B5EF4-FFF2-40B4-BE49-F238E27FC236}">
                  <a16:creationId xmlns:a16="http://schemas.microsoft.com/office/drawing/2014/main" id="{66632773-A3BE-CEF6-A964-553345CD26FF}"/>
                </a:ext>
              </a:extLst>
            </p:cNvPr>
            <p:cNvSpPr txBox="1"/>
            <p:nvPr/>
          </p:nvSpPr>
          <p:spPr>
            <a:xfrm>
              <a:off x="830817" y="1342957"/>
              <a:ext cx="2047717" cy="369332"/>
            </a:xfrm>
            <a:prstGeom prst="rect">
              <a:avLst/>
            </a:prstGeom>
            <a:noFill/>
          </p:spPr>
          <p:txBody>
            <a:bodyPr wrap="square" rtlCol="0">
              <a:spAutoFit/>
            </a:bodyPr>
            <a:lstStyle/>
            <a:p>
              <a:pPr algn="ctr"/>
              <a:r>
                <a:rPr kumimoji="1" lang="ja-JP" altLang="en-US" b="1" spc="100" dirty="0">
                  <a:latin typeface="メイリオ" panose="020B0604030504040204" pitchFamily="50" charset="-128"/>
                  <a:ea typeface="メイリオ" panose="020B0604030504040204" pitchFamily="50" charset="-128"/>
                </a:rPr>
                <a:t>どのような病気？</a:t>
              </a:r>
              <a:endParaRPr kumimoji="1" lang="en-US" altLang="ja-JP" b="1" spc="100" dirty="0">
                <a:latin typeface="メイリオ" panose="020B0604030504040204" pitchFamily="50" charset="-128"/>
                <a:ea typeface="メイリオ" panose="020B0604030504040204" pitchFamily="50" charset="-128"/>
              </a:endParaRPr>
            </a:p>
          </p:txBody>
        </p:sp>
      </p:grpSp>
      <p:grpSp>
        <p:nvGrpSpPr>
          <p:cNvPr id="25" name="グループ化 24">
            <a:extLst>
              <a:ext uri="{FF2B5EF4-FFF2-40B4-BE49-F238E27FC236}">
                <a16:creationId xmlns:a16="http://schemas.microsoft.com/office/drawing/2014/main" id="{56D37818-9E01-9536-E100-6821F7BDEC91}"/>
              </a:ext>
            </a:extLst>
          </p:cNvPr>
          <p:cNvGrpSpPr/>
          <p:nvPr/>
        </p:nvGrpSpPr>
        <p:grpSpPr>
          <a:xfrm>
            <a:off x="6635433" y="1116578"/>
            <a:ext cx="3270567" cy="2489765"/>
            <a:chOff x="376873" y="1342957"/>
            <a:chExt cx="2955607" cy="2489765"/>
          </a:xfrm>
        </p:grpSpPr>
        <p:sp>
          <p:nvSpPr>
            <p:cNvPr id="26" name="テキスト ボックス 25">
              <a:extLst>
                <a:ext uri="{FF2B5EF4-FFF2-40B4-BE49-F238E27FC236}">
                  <a16:creationId xmlns:a16="http://schemas.microsoft.com/office/drawing/2014/main" id="{9B91432D-DD86-93AB-F444-7C65DB1910CA}"/>
                </a:ext>
              </a:extLst>
            </p:cNvPr>
            <p:cNvSpPr txBox="1"/>
            <p:nvPr/>
          </p:nvSpPr>
          <p:spPr>
            <a:xfrm>
              <a:off x="376873" y="1801397"/>
              <a:ext cx="2955607" cy="2031325"/>
            </a:xfrm>
            <a:prstGeom prst="rect">
              <a:avLst/>
            </a:prstGeom>
            <a:noFill/>
          </p:spPr>
          <p:txBody>
            <a:bodyPr wrap="square" rtlCol="0">
              <a:spAutoFit/>
            </a:bodyPr>
            <a:lstStyle/>
            <a:p>
              <a:r>
                <a:rPr kumimoji="1" lang="ja-JP" altLang="en-US" spc="100" dirty="0">
                  <a:latin typeface="メイリオ" panose="020B0604030504040204" pitchFamily="50" charset="-128"/>
                  <a:ea typeface="メイリオ" panose="020B0604030504040204" pitchFamily="50" charset="-128"/>
                </a:rPr>
                <a:t>　自覚しづらく、孤立してしまいがちです。</a:t>
              </a:r>
              <a:endParaRPr kumimoji="1" lang="en-US" altLang="ja-JP" spc="100" dirty="0">
                <a:latin typeface="メイリオ" panose="020B0604030504040204" pitchFamily="50" charset="-128"/>
                <a:ea typeface="メイリオ" panose="020B0604030504040204" pitchFamily="50" charset="-128"/>
              </a:endParaRPr>
            </a:p>
            <a:p>
              <a:r>
                <a:rPr kumimoji="1" lang="ja-JP" altLang="en-US" spc="100" dirty="0">
                  <a:latin typeface="メイリオ" panose="020B0604030504040204" pitchFamily="50" charset="-128"/>
                  <a:ea typeface="メイリオ" panose="020B0604030504040204" pitchFamily="50" charset="-128"/>
                </a:rPr>
                <a:t>　病気になる前から自分や周囲の人間を信じることができず、辛い体験をしている場合があります。</a:t>
              </a:r>
            </a:p>
            <a:p>
              <a:endParaRPr kumimoji="1" lang="ja-JP" altLang="en-US" spc="100" dirty="0">
                <a:latin typeface="メイリオ" panose="020B0604030504040204" pitchFamily="50" charset="-128"/>
                <a:ea typeface="メイリオ" panose="020B0604030504040204" pitchFamily="50" charset="-128"/>
              </a:endParaRPr>
            </a:p>
          </p:txBody>
        </p:sp>
        <p:cxnSp>
          <p:nvCxnSpPr>
            <p:cNvPr id="27" name="直線コネクタ 26">
              <a:extLst>
                <a:ext uri="{FF2B5EF4-FFF2-40B4-BE49-F238E27FC236}">
                  <a16:creationId xmlns:a16="http://schemas.microsoft.com/office/drawing/2014/main" id="{5A6665A8-288D-B736-BA0C-3F9292673C57}"/>
                </a:ext>
              </a:extLst>
            </p:cNvPr>
            <p:cNvCxnSpPr>
              <a:cxnSpLocks/>
            </p:cNvCxnSpPr>
            <p:nvPr/>
          </p:nvCxnSpPr>
          <p:spPr>
            <a:xfrm flipH="1">
              <a:off x="579120" y="1732609"/>
              <a:ext cx="2489200" cy="0"/>
            </a:xfrm>
            <a:prstGeom prst="line">
              <a:avLst/>
            </a:prstGeom>
            <a:ln w="3810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E4D6221C-A680-6E7B-ADCE-3B6B43CFA3FF}"/>
                </a:ext>
              </a:extLst>
            </p:cNvPr>
            <p:cNvCxnSpPr>
              <a:cxnSpLocks/>
            </p:cNvCxnSpPr>
            <p:nvPr/>
          </p:nvCxnSpPr>
          <p:spPr>
            <a:xfrm flipH="1">
              <a:off x="579120" y="3542885"/>
              <a:ext cx="2489200" cy="0"/>
            </a:xfrm>
            <a:prstGeom prst="line">
              <a:avLst/>
            </a:prstGeom>
            <a:ln w="3810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9" name="テキスト ボックス 28">
              <a:extLst>
                <a:ext uri="{FF2B5EF4-FFF2-40B4-BE49-F238E27FC236}">
                  <a16:creationId xmlns:a16="http://schemas.microsoft.com/office/drawing/2014/main" id="{F22E19F4-A56C-58FB-280F-F9881BB870DC}"/>
                </a:ext>
              </a:extLst>
            </p:cNvPr>
            <p:cNvSpPr txBox="1"/>
            <p:nvPr/>
          </p:nvSpPr>
          <p:spPr>
            <a:xfrm>
              <a:off x="830817" y="1342957"/>
              <a:ext cx="2047717" cy="369332"/>
            </a:xfrm>
            <a:prstGeom prst="rect">
              <a:avLst/>
            </a:prstGeom>
            <a:noFill/>
          </p:spPr>
          <p:txBody>
            <a:bodyPr wrap="square" rtlCol="0">
              <a:spAutoFit/>
            </a:bodyPr>
            <a:lstStyle/>
            <a:p>
              <a:pPr algn="ctr"/>
              <a:r>
                <a:rPr kumimoji="1" lang="ja-JP" altLang="en-US" b="1" spc="100" dirty="0">
                  <a:latin typeface="メイリオ" panose="020B0604030504040204" pitchFamily="50" charset="-128"/>
                  <a:ea typeface="メイリオ" panose="020B0604030504040204" pitchFamily="50" charset="-128"/>
                </a:rPr>
                <a:t>どのような状態？</a:t>
              </a:r>
              <a:endParaRPr kumimoji="1" lang="en-US" altLang="ja-JP" b="1" spc="100" dirty="0">
                <a:latin typeface="メイリオ" panose="020B0604030504040204" pitchFamily="50" charset="-128"/>
                <a:ea typeface="メイリオ" panose="020B0604030504040204" pitchFamily="50" charset="-128"/>
              </a:endParaRPr>
            </a:p>
          </p:txBody>
        </p:sp>
      </p:grpSp>
      <p:sp>
        <p:nvSpPr>
          <p:cNvPr id="3" name="正方形/長方形 7">
            <a:extLst>
              <a:ext uri="{FF2B5EF4-FFF2-40B4-BE49-F238E27FC236}">
                <a16:creationId xmlns:a16="http://schemas.microsoft.com/office/drawing/2014/main" id="{1E579DEB-4FCC-93A6-1CC3-C9E94D2520F9}"/>
              </a:ext>
            </a:extLst>
          </p:cNvPr>
          <p:cNvSpPr>
            <a:spLocks noChangeArrowheads="1"/>
          </p:cNvSpPr>
          <p:nvPr/>
        </p:nvSpPr>
        <p:spPr bwMode="auto">
          <a:xfrm>
            <a:off x="1602545" y="518641"/>
            <a:ext cx="6700911" cy="400110"/>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ctr" eaLnBrk="1" hangingPunct="1">
              <a:lnSpc>
                <a:spcPct val="100000"/>
              </a:lnSpc>
              <a:spcBef>
                <a:spcPct val="0"/>
              </a:spcBef>
              <a:buFontTx/>
              <a:buNone/>
            </a:pPr>
            <a:r>
              <a:rPr kumimoji="0" lang="ja-JP" altLang="en-US" sz="2000" spc="100" dirty="0">
                <a:latin typeface="メイリオ" panose="020B0604030504040204" pitchFamily="50" charset="-128"/>
                <a:ea typeface="メイリオ" panose="020B0604030504040204" pitchFamily="50" charset="-128"/>
              </a:rPr>
              <a:t>ここまでの内容を振り返ってみましょう。</a:t>
            </a:r>
          </a:p>
        </p:txBody>
      </p:sp>
    </p:spTree>
    <p:extLst>
      <p:ext uri="{BB962C8B-B14F-4D97-AF65-F5344CB8AC3E}">
        <p14:creationId xmlns:p14="http://schemas.microsoft.com/office/powerpoint/2010/main" val="521404900"/>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89B37-960E-580F-5ECB-871A1D217BEF}"/>
            </a:ext>
          </a:extLst>
        </p:cNvPr>
        <p:cNvGrpSpPr/>
        <p:nvPr/>
      </p:nvGrpSpPr>
      <p:grpSpPr>
        <a:xfrm>
          <a:off x="0" y="0"/>
          <a:ext cx="0" cy="0"/>
          <a:chOff x="0" y="0"/>
          <a:chExt cx="0" cy="0"/>
        </a:xfrm>
      </p:grpSpPr>
      <p:sp>
        <p:nvSpPr>
          <p:cNvPr id="19459" name="スライド番号プレースホルダー 1">
            <a:extLst>
              <a:ext uri="{FF2B5EF4-FFF2-40B4-BE49-F238E27FC236}">
                <a16:creationId xmlns:a16="http://schemas.microsoft.com/office/drawing/2014/main" id="{00D9E99A-5EAE-6502-A526-7D5EDFC4E21D}"/>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18</a:t>
            </a:fld>
            <a:endParaRPr lang="ja-JP" altLang="en-US" sz="1000">
              <a:solidFill>
                <a:srgbClr val="898989"/>
              </a:solidFill>
            </a:endParaRPr>
          </a:p>
        </p:txBody>
      </p:sp>
      <p:sp>
        <p:nvSpPr>
          <p:cNvPr id="8" name="正方形/長方形 7">
            <a:extLst>
              <a:ext uri="{FF2B5EF4-FFF2-40B4-BE49-F238E27FC236}">
                <a16:creationId xmlns:a16="http://schemas.microsoft.com/office/drawing/2014/main" id="{0FDA6801-0E6B-40CF-C398-37E041C9478E}"/>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．依存症の方への支援にあたって</a:t>
            </a:r>
          </a:p>
        </p:txBody>
      </p:sp>
      <p:sp>
        <p:nvSpPr>
          <p:cNvPr id="9" name="正方形/長方形 8">
            <a:extLst>
              <a:ext uri="{FF2B5EF4-FFF2-40B4-BE49-F238E27FC236}">
                <a16:creationId xmlns:a16="http://schemas.microsoft.com/office/drawing/2014/main" id="{B8C5D79E-9310-21DC-67E5-45DA48ED1DE9}"/>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２．主な連携・相談先</a:t>
            </a:r>
          </a:p>
        </p:txBody>
      </p:sp>
      <p:grpSp>
        <p:nvGrpSpPr>
          <p:cNvPr id="18" name="グループ化 17">
            <a:extLst>
              <a:ext uri="{FF2B5EF4-FFF2-40B4-BE49-F238E27FC236}">
                <a16:creationId xmlns:a16="http://schemas.microsoft.com/office/drawing/2014/main" id="{1F0CB279-2ED0-31F7-83B4-C24D847970A2}"/>
              </a:ext>
            </a:extLst>
          </p:cNvPr>
          <p:cNvGrpSpPr/>
          <p:nvPr/>
        </p:nvGrpSpPr>
        <p:grpSpPr>
          <a:xfrm>
            <a:off x="220662" y="1512726"/>
            <a:ext cx="9464675" cy="1938993"/>
            <a:chOff x="680720" y="801201"/>
            <a:chExt cx="8967788" cy="1938993"/>
          </a:xfrm>
        </p:grpSpPr>
        <p:sp>
          <p:nvSpPr>
            <p:cNvPr id="19" name="正方形/長方形 7">
              <a:extLst>
                <a:ext uri="{FF2B5EF4-FFF2-40B4-BE49-F238E27FC236}">
                  <a16:creationId xmlns:a16="http://schemas.microsoft.com/office/drawing/2014/main" id="{388E90B5-B702-BEB5-526B-AE2686BD8C33}"/>
                </a:ext>
              </a:extLst>
            </p:cNvPr>
            <p:cNvSpPr>
              <a:spLocks noChangeArrowheads="1"/>
            </p:cNvSpPr>
            <p:nvPr/>
          </p:nvSpPr>
          <p:spPr bwMode="auto">
            <a:xfrm>
              <a:off x="680720" y="801201"/>
              <a:ext cx="8544560" cy="461665"/>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2400" b="1" spc="100" dirty="0">
                  <a:latin typeface="メイリオ" panose="020B0604030504040204" pitchFamily="50" charset="-128"/>
                  <a:ea typeface="メイリオ" panose="020B0604030504040204" pitchFamily="50" charset="-128"/>
                </a:rPr>
                <a:t>①保健所</a:t>
              </a:r>
            </a:p>
          </p:txBody>
        </p:sp>
        <p:sp>
          <p:nvSpPr>
            <p:cNvPr id="20" name="正方形/長方形 19">
              <a:extLst>
                <a:ext uri="{FF2B5EF4-FFF2-40B4-BE49-F238E27FC236}">
                  <a16:creationId xmlns:a16="http://schemas.microsoft.com/office/drawing/2014/main" id="{4CCA1E41-1FB0-A7C6-896B-889DB8172E65}"/>
                </a:ext>
              </a:extLst>
            </p:cNvPr>
            <p:cNvSpPr>
              <a:spLocks noChangeArrowheads="1"/>
            </p:cNvSpPr>
            <p:nvPr/>
          </p:nvSpPr>
          <p:spPr bwMode="auto">
            <a:xfrm>
              <a:off x="1103948" y="1262866"/>
              <a:ext cx="8544560" cy="1477328"/>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2000" spc="100" dirty="0">
                  <a:latin typeface="メイリオ" panose="020B0604030504040204" pitchFamily="50" charset="-128"/>
                  <a:ea typeface="メイリオ" panose="020B0604030504040204" pitchFamily="50" charset="-128"/>
                </a:rPr>
                <a:t>　</a:t>
              </a:r>
              <a:r>
                <a:rPr kumimoji="0" lang="ja-JP" altLang="en-US" sz="1400" spc="100" dirty="0">
                  <a:latin typeface="メイリオ" panose="020B0604030504040204" pitchFamily="50" charset="-128"/>
                  <a:ea typeface="メイリオ" panose="020B0604030504040204" pitchFamily="50" charset="-128"/>
                </a:rPr>
                <a:t>こころの健康、保健、医療、福祉に関する相談、未治療、医療中断の方の受診相談、思春期問題、ひきこもり相談、アルコール・薬物・ギャンブル等依存症の家族相談など幅広い相談を行っています。</a:t>
              </a:r>
              <a:endParaRPr kumimoji="0" lang="en-US" altLang="ja-JP" sz="14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pPr>
              <a:r>
                <a:rPr kumimoji="0" lang="ja-JP" altLang="en-US" sz="1400" spc="100" dirty="0">
                  <a:latin typeface="メイリオ" panose="020B0604030504040204" pitchFamily="50" charset="-128"/>
                  <a:ea typeface="メイリオ" panose="020B0604030504040204" pitchFamily="50" charset="-128"/>
                </a:rPr>
                <a:t>　相談は電話相談、面談による相談があり、保健師、医師、精神保健福祉士などの専門職が対応します。また、相談者の要望によって、保健師は家庭を訪問して相談を行うこともできます。</a:t>
              </a:r>
              <a:endParaRPr kumimoji="0" lang="en-US" altLang="ja-JP" sz="14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pPr>
              <a:r>
                <a:rPr kumimoji="0" lang="ja-JP" altLang="en-US" sz="1400" spc="100" dirty="0">
                  <a:latin typeface="メイリオ" panose="020B0604030504040204" pitchFamily="50" charset="-128"/>
                  <a:ea typeface="メイリオ" panose="020B0604030504040204" pitchFamily="50" charset="-128"/>
                </a:rPr>
                <a:t>　保健師は地域を分担して受け持っており、たいていの場合相談者の居住地の担当保健師がその相談に対応します。自分の担当地域の保健師と会っておくと、その後の相談がスムーズに進みます。</a:t>
              </a:r>
            </a:p>
          </p:txBody>
        </p:sp>
        <p:cxnSp>
          <p:nvCxnSpPr>
            <p:cNvPr id="21" name="直線コネクタ 20">
              <a:extLst>
                <a:ext uri="{FF2B5EF4-FFF2-40B4-BE49-F238E27FC236}">
                  <a16:creationId xmlns:a16="http://schemas.microsoft.com/office/drawing/2014/main" id="{64985BBB-F48D-0628-6FF7-FC5806A26E21}"/>
                </a:ext>
              </a:extLst>
            </p:cNvPr>
            <p:cNvCxnSpPr/>
            <p:nvPr/>
          </p:nvCxnSpPr>
          <p:spPr>
            <a:xfrm>
              <a:off x="1127760" y="1178560"/>
              <a:ext cx="7884160" cy="0"/>
            </a:xfrm>
            <a:prstGeom prst="line">
              <a:avLst/>
            </a:prstGeom>
            <a:ln w="57150">
              <a:solidFill>
                <a:srgbClr val="92D050"/>
              </a:solidFill>
            </a:ln>
          </p:spPr>
          <p:style>
            <a:lnRef idx="1">
              <a:schemeClr val="accent1"/>
            </a:lnRef>
            <a:fillRef idx="0">
              <a:schemeClr val="accent1"/>
            </a:fillRef>
            <a:effectRef idx="0">
              <a:schemeClr val="accent1"/>
            </a:effectRef>
            <a:fontRef idx="minor">
              <a:schemeClr val="tx1"/>
            </a:fontRef>
          </p:style>
        </p:cxnSp>
      </p:grpSp>
      <p:sp>
        <p:nvSpPr>
          <p:cNvPr id="22" name="四角形: 角を丸くする 21">
            <a:extLst>
              <a:ext uri="{FF2B5EF4-FFF2-40B4-BE49-F238E27FC236}">
                <a16:creationId xmlns:a16="http://schemas.microsoft.com/office/drawing/2014/main" id="{1D15636F-7399-1E0F-FD1B-DD9CB0CB6C5C}"/>
              </a:ext>
            </a:extLst>
          </p:cNvPr>
          <p:cNvSpPr/>
          <p:nvPr/>
        </p:nvSpPr>
        <p:spPr>
          <a:xfrm>
            <a:off x="61913" y="6670675"/>
            <a:ext cx="9274592" cy="174626"/>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a:t>
            </a:r>
            <a:r>
              <a:rPr kumimoji="1" lang="zh-TW" altLang="en-US" sz="1000" dirty="0">
                <a:solidFill>
                  <a:schemeClr val="tx1"/>
                </a:solidFill>
                <a:latin typeface="メイリオ" panose="020B0604030504040204" pitchFamily="50" charset="-128"/>
                <a:ea typeface="メイリオ" panose="020B0604030504040204" pitchFamily="50" charset="-128"/>
              </a:rPr>
              <a:t>厚生労働</a:t>
            </a:r>
            <a:r>
              <a:rPr kumimoji="1" lang="ja-JP" altLang="en-US" sz="1000" dirty="0">
                <a:solidFill>
                  <a:schemeClr val="tx1"/>
                </a:solidFill>
                <a:latin typeface="メイリオ" panose="020B0604030504040204" pitchFamily="50" charset="-128"/>
                <a:ea typeface="メイリオ" panose="020B0604030504040204" pitchFamily="50" charset="-128"/>
              </a:rPr>
              <a:t>省</a:t>
            </a:r>
            <a:r>
              <a:rPr kumimoji="1" lang="en-US" altLang="ja-JP" sz="1050" dirty="0">
                <a:solidFill>
                  <a:schemeClr val="tx1"/>
                </a:solidFill>
                <a:latin typeface="メイリオ" panose="020B0604030504040204" pitchFamily="50" charset="-128"/>
                <a:ea typeface="メイリオ" panose="020B0604030504040204" pitchFamily="50" charset="-128"/>
              </a:rPr>
              <a:t>『</a:t>
            </a:r>
            <a:r>
              <a:rPr kumimoji="1" lang="ja-JP" altLang="en-US" sz="1050" dirty="0">
                <a:solidFill>
                  <a:schemeClr val="tx1"/>
                </a:solidFill>
                <a:latin typeface="メイリオ" panose="020B0604030504040204" pitchFamily="50" charset="-128"/>
                <a:ea typeface="メイリオ" panose="020B0604030504040204" pitchFamily="50" charset="-128"/>
              </a:rPr>
              <a:t>依存症対策</a:t>
            </a:r>
            <a:r>
              <a:rPr kumimoji="1" lang="en-US" altLang="ja-JP" sz="1050" dirty="0">
                <a:solidFill>
                  <a:schemeClr val="tx1"/>
                </a:solidFill>
                <a:latin typeface="メイリオ" panose="020B0604030504040204" pitchFamily="50" charset="-128"/>
                <a:ea typeface="メイリオ" panose="020B0604030504040204" pitchFamily="50" charset="-128"/>
              </a:rPr>
              <a:t>』,</a:t>
            </a:r>
            <a:r>
              <a:rPr kumimoji="1" lang="en-US" altLang="ja-JP" sz="1000" dirty="0">
                <a:solidFill>
                  <a:schemeClr val="tx1"/>
                </a:solidFill>
                <a:latin typeface="メイリオ" panose="020B0604030504040204" pitchFamily="50" charset="-128"/>
                <a:ea typeface="メイリオ" panose="020B0604030504040204" pitchFamily="50" charset="-128"/>
                <a:hlinkClick r:id="" action="ppaction://noaction"/>
              </a:rPr>
              <a:t>https://www.mhlw.go.jp/stf/seisakunitsuite/bunya/0000070789.html</a:t>
            </a:r>
            <a:endParaRPr kumimoji="1" lang="en-US" altLang="ja-JP" sz="1000" dirty="0">
              <a:solidFill>
                <a:schemeClr val="tx1"/>
              </a:solidFill>
              <a:latin typeface="メイリオ" panose="020B0604030504040204" pitchFamily="50" charset="-128"/>
              <a:ea typeface="メイリオ" panose="020B0604030504040204" pitchFamily="50" charset="-128"/>
            </a:endParaRPr>
          </a:p>
        </p:txBody>
      </p:sp>
      <p:sp>
        <p:nvSpPr>
          <p:cNvPr id="23" name="テキスト ボックス 22">
            <a:extLst>
              <a:ext uri="{FF2B5EF4-FFF2-40B4-BE49-F238E27FC236}">
                <a16:creationId xmlns:a16="http://schemas.microsoft.com/office/drawing/2014/main" id="{0EA8F52B-6C3E-DB4C-C839-56FA814854FE}"/>
              </a:ext>
            </a:extLst>
          </p:cNvPr>
          <p:cNvSpPr txBox="1">
            <a:spLocks noChangeArrowheads="1"/>
          </p:cNvSpPr>
          <p:nvPr/>
        </p:nvSpPr>
        <p:spPr bwMode="auto">
          <a:xfrm>
            <a:off x="453000" y="748121"/>
            <a:ext cx="9000000" cy="584775"/>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ts val="600"/>
              </a:spcBef>
              <a:buNone/>
              <a:defRPr/>
            </a:pPr>
            <a:r>
              <a:rPr lang="ja-JP" altLang="en-US" sz="1600" spc="100" dirty="0">
                <a:latin typeface="メイリオ" panose="020B0604030504040204" pitchFamily="50" charset="-128"/>
                <a:ea typeface="メイリオ" panose="020B0604030504040204" pitchFamily="50" charset="-128"/>
              </a:rPr>
              <a:t>　ここからは、依存症の方への支援にあたり、主な連携先となる機関等について確認していきます。</a:t>
            </a:r>
            <a:endParaRPr lang="en-US" altLang="ja-JP" sz="1600" spc="100" dirty="0">
              <a:latin typeface="メイリオ" panose="020B0604030504040204" pitchFamily="50" charset="-128"/>
              <a:ea typeface="メイリオ" panose="020B0604030504040204" pitchFamily="50" charset="-128"/>
            </a:endParaRPr>
          </a:p>
        </p:txBody>
      </p:sp>
      <p:grpSp>
        <p:nvGrpSpPr>
          <p:cNvPr id="24" name="グループ化 23">
            <a:extLst>
              <a:ext uri="{FF2B5EF4-FFF2-40B4-BE49-F238E27FC236}">
                <a16:creationId xmlns:a16="http://schemas.microsoft.com/office/drawing/2014/main" id="{FA79DC7B-41E7-D6FA-B9BA-19A458D0B86C}"/>
              </a:ext>
            </a:extLst>
          </p:cNvPr>
          <p:cNvGrpSpPr/>
          <p:nvPr/>
        </p:nvGrpSpPr>
        <p:grpSpPr>
          <a:xfrm>
            <a:off x="220662" y="3702600"/>
            <a:ext cx="9464675" cy="2554546"/>
            <a:chOff x="680720" y="801201"/>
            <a:chExt cx="8967788" cy="2554546"/>
          </a:xfrm>
        </p:grpSpPr>
        <p:sp>
          <p:nvSpPr>
            <p:cNvPr id="25" name="正方形/長方形 7">
              <a:extLst>
                <a:ext uri="{FF2B5EF4-FFF2-40B4-BE49-F238E27FC236}">
                  <a16:creationId xmlns:a16="http://schemas.microsoft.com/office/drawing/2014/main" id="{D063E2F6-EF9B-0AE7-3BBB-1F941695708F}"/>
                </a:ext>
              </a:extLst>
            </p:cNvPr>
            <p:cNvSpPr>
              <a:spLocks noChangeArrowheads="1"/>
            </p:cNvSpPr>
            <p:nvPr/>
          </p:nvSpPr>
          <p:spPr bwMode="auto">
            <a:xfrm>
              <a:off x="680720" y="801201"/>
              <a:ext cx="8544560" cy="461665"/>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2400" b="1" spc="100" dirty="0">
                  <a:latin typeface="メイリオ" panose="020B0604030504040204" pitchFamily="50" charset="-128"/>
                  <a:ea typeface="メイリオ" panose="020B0604030504040204" pitchFamily="50" charset="-128"/>
                </a:rPr>
                <a:t>②精神保健福祉センター</a:t>
              </a:r>
            </a:p>
          </p:txBody>
        </p:sp>
        <p:sp>
          <p:nvSpPr>
            <p:cNvPr id="26" name="正方形/長方形 25">
              <a:extLst>
                <a:ext uri="{FF2B5EF4-FFF2-40B4-BE49-F238E27FC236}">
                  <a16:creationId xmlns:a16="http://schemas.microsoft.com/office/drawing/2014/main" id="{1FE9B23C-900E-A381-92C3-988711F0B417}"/>
                </a:ext>
              </a:extLst>
            </p:cNvPr>
            <p:cNvSpPr>
              <a:spLocks noChangeArrowheads="1"/>
            </p:cNvSpPr>
            <p:nvPr/>
          </p:nvSpPr>
          <p:spPr bwMode="auto">
            <a:xfrm>
              <a:off x="1103948" y="1262866"/>
              <a:ext cx="8544560" cy="2092881"/>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800" spc="100" dirty="0">
                  <a:latin typeface="メイリオ" panose="020B0604030504040204" pitchFamily="50" charset="-128"/>
                  <a:ea typeface="メイリオ" panose="020B0604030504040204" pitchFamily="50" charset="-128"/>
                </a:rPr>
                <a:t>　</a:t>
              </a:r>
              <a:r>
                <a:rPr kumimoji="0" lang="ja-JP" altLang="en-US" sz="1400" spc="100" dirty="0">
                  <a:latin typeface="メイリオ" panose="020B0604030504040204" pitchFamily="50" charset="-128"/>
                  <a:ea typeface="メイリオ" panose="020B0604030504040204" pitchFamily="50" charset="-128"/>
                </a:rPr>
                <a:t>精神保健福祉センターは各都道府県・政令指定都市ごとに</a:t>
              </a:r>
              <a:r>
                <a:rPr kumimoji="0" lang="en-US" altLang="ja-JP" sz="1400" spc="100" dirty="0">
                  <a:latin typeface="メイリオ" panose="020B0604030504040204" pitchFamily="50" charset="-128"/>
                  <a:ea typeface="メイリオ" panose="020B0604030504040204" pitchFamily="50" charset="-128"/>
                </a:rPr>
                <a:t>1</a:t>
              </a:r>
              <a:r>
                <a:rPr kumimoji="0" lang="ja-JP" altLang="en-US" sz="1400" spc="100" dirty="0">
                  <a:latin typeface="メイリオ" panose="020B0604030504040204" pitchFamily="50" charset="-128"/>
                  <a:ea typeface="メイリオ" panose="020B0604030504040204" pitchFamily="50" charset="-128"/>
                </a:rPr>
                <a:t>か所ずつあります（東京都は</a:t>
              </a:r>
              <a:r>
                <a:rPr kumimoji="0" lang="en-US" altLang="ja-JP" sz="1400" spc="100" dirty="0">
                  <a:latin typeface="メイリオ" panose="020B0604030504040204" pitchFamily="50" charset="-128"/>
                  <a:ea typeface="メイリオ" panose="020B0604030504040204" pitchFamily="50" charset="-128"/>
                </a:rPr>
                <a:t>3</a:t>
              </a:r>
              <a:r>
                <a:rPr kumimoji="0" lang="ja-JP" altLang="en-US" sz="1400" spc="100" dirty="0">
                  <a:latin typeface="メイリオ" panose="020B0604030504040204" pitchFamily="50" charset="-128"/>
                  <a:ea typeface="メイリオ" panose="020B0604030504040204" pitchFamily="50" charset="-128"/>
                </a:rPr>
                <a:t>か所）。「こころの健康センター」などと呼ばれている場合もあります。</a:t>
              </a:r>
              <a:endParaRPr kumimoji="0" lang="en-US" altLang="ja-JP" sz="14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pPr>
              <a:r>
                <a:rPr kumimoji="0" lang="ja-JP" altLang="en-US" sz="1400" spc="100" dirty="0">
                  <a:latin typeface="メイリオ" panose="020B0604030504040204" pitchFamily="50" charset="-128"/>
                  <a:ea typeface="メイリオ" panose="020B0604030504040204" pitchFamily="50" charset="-128"/>
                </a:rPr>
                <a:t>　センターでは、こころの健康についての相談、精神科医療についての相談、社会復帰についての相談、アルコール・薬物・ギャンブル依存症の家族の相談、ひきこもりなど思春期・青年期問題の相談、認知症高齢者相談など精神保健福祉全般にわたる相談を電話や面接により行っています。センターの規模によって異なりますが、医師、看護師、保健師、精神保健福祉士、臨床心理技術者、作業療法士などの専門職が配置されています。</a:t>
              </a:r>
            </a:p>
            <a:p>
              <a:pPr eaLnBrk="1" hangingPunct="1">
                <a:lnSpc>
                  <a:spcPct val="100000"/>
                </a:lnSpc>
                <a:spcBef>
                  <a:spcPct val="0"/>
                </a:spcBef>
                <a:buFontTx/>
                <a:buNone/>
              </a:pPr>
              <a:r>
                <a:rPr kumimoji="0" lang="ja-JP" altLang="en-US" sz="1400" spc="100" dirty="0">
                  <a:latin typeface="メイリオ" panose="020B0604030504040204" pitchFamily="50" charset="-128"/>
                  <a:ea typeface="メイリオ" panose="020B0604030504040204" pitchFamily="50" charset="-128"/>
                </a:rPr>
                <a:t>　このほか、センターによって、デイケア、家族会の運営など各種の事業を行っていますが、センターによって事業内容が異なってます。</a:t>
              </a:r>
            </a:p>
          </p:txBody>
        </p:sp>
        <p:cxnSp>
          <p:nvCxnSpPr>
            <p:cNvPr id="27" name="直線コネクタ 26">
              <a:extLst>
                <a:ext uri="{FF2B5EF4-FFF2-40B4-BE49-F238E27FC236}">
                  <a16:creationId xmlns:a16="http://schemas.microsoft.com/office/drawing/2014/main" id="{64C50DB7-5883-CBD7-E7C8-482784073CAE}"/>
                </a:ext>
              </a:extLst>
            </p:cNvPr>
            <p:cNvCxnSpPr/>
            <p:nvPr/>
          </p:nvCxnSpPr>
          <p:spPr>
            <a:xfrm>
              <a:off x="1127760" y="1178560"/>
              <a:ext cx="7884160" cy="0"/>
            </a:xfrm>
            <a:prstGeom prst="line">
              <a:avLst/>
            </a:prstGeom>
            <a:ln w="57150">
              <a:solidFill>
                <a:srgbClr val="92D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42679726"/>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 2">
            <a:extLst>
              <a:ext uri="{FF2B5EF4-FFF2-40B4-BE49-F238E27FC236}">
                <a16:creationId xmlns:a16="http://schemas.microsoft.com/office/drawing/2014/main" id="{0E933F7A-2994-D0C7-0351-907049145AAD}"/>
              </a:ext>
            </a:extLst>
          </p:cNvPr>
          <p:cNvGraphicFramePr>
            <a:graphicFrameLocks noGrp="1"/>
          </p:cNvGraphicFramePr>
          <p:nvPr>
            <p:extLst>
              <p:ext uri="{D42A27DB-BD31-4B8C-83A1-F6EECF244321}">
                <p14:modId xmlns:p14="http://schemas.microsoft.com/office/powerpoint/2010/main" val="730342281"/>
              </p:ext>
            </p:extLst>
          </p:nvPr>
        </p:nvGraphicFramePr>
        <p:xfrm>
          <a:off x="273050" y="647700"/>
          <a:ext cx="9359900" cy="5486400"/>
        </p:xfrm>
        <a:graphic>
          <a:graphicData uri="http://schemas.openxmlformats.org/drawingml/2006/table">
            <a:tbl>
              <a:tblPr firstRow="1" bandRow="1">
                <a:tableStyleId>{2D5ABB26-0587-4C30-8999-92F81FD0307C}</a:tableStyleId>
              </a:tblPr>
              <a:tblGrid>
                <a:gridCol w="1284957">
                  <a:extLst>
                    <a:ext uri="{9D8B030D-6E8A-4147-A177-3AD203B41FA5}">
                      <a16:colId xmlns:a16="http://schemas.microsoft.com/office/drawing/2014/main" val="20000"/>
                    </a:ext>
                  </a:extLst>
                </a:gridCol>
                <a:gridCol w="7433593">
                  <a:extLst>
                    <a:ext uri="{9D8B030D-6E8A-4147-A177-3AD203B41FA5}">
                      <a16:colId xmlns:a16="http://schemas.microsoft.com/office/drawing/2014/main" val="20001"/>
                    </a:ext>
                  </a:extLst>
                </a:gridCol>
                <a:gridCol w="641350">
                  <a:extLst>
                    <a:ext uri="{9D8B030D-6E8A-4147-A177-3AD203B41FA5}">
                      <a16:colId xmlns:a16="http://schemas.microsoft.com/office/drawing/2014/main" val="20002"/>
                    </a:ext>
                  </a:extLst>
                </a:gridCol>
              </a:tblGrid>
              <a:tr h="288000">
                <a:tc gridSpan="2">
                  <a:txBody>
                    <a:bodyPr/>
                    <a:lstStyle/>
                    <a:p>
                      <a:pPr algn="ctr"/>
                      <a:r>
                        <a:rPr kumimoji="1" lang="ja-JP" altLang="en-US" sz="1400" b="1" dirty="0">
                          <a:solidFill>
                            <a:schemeClr val="bg1"/>
                          </a:solidFill>
                          <a:latin typeface="メイリオ" panose="020B0604030504040204" pitchFamily="50" charset="-128"/>
                          <a:ea typeface="メイリオ" panose="020B0604030504040204" pitchFamily="50" charset="-128"/>
                        </a:rPr>
                        <a:t>内　容</a:t>
                      </a:r>
                    </a:p>
                  </a:txBody>
                  <a:tcPr marL="91439" marR="91439" anchor="ctr">
                    <a:solidFill>
                      <a:schemeClr val="accent1">
                        <a:lumMod val="50000"/>
                      </a:schemeClr>
                    </a:solidFill>
                  </a:tcPr>
                </a:tc>
                <a:tc hMerge="1">
                  <a:txBody>
                    <a:bodyPr/>
                    <a:lstStyle/>
                    <a:p>
                      <a:pPr algn="ct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algn="ctr"/>
                      <a:r>
                        <a:rPr kumimoji="1" lang="ja-JP" altLang="en-US" sz="1400" b="1" dirty="0">
                          <a:solidFill>
                            <a:schemeClr val="bg1"/>
                          </a:solidFill>
                          <a:latin typeface="メイリオ" panose="020B0604030504040204" pitchFamily="50" charset="-128"/>
                          <a:ea typeface="メイリオ" panose="020B0604030504040204" pitchFamily="50" charset="-128"/>
                        </a:rPr>
                        <a:t>頁</a:t>
                      </a:r>
                    </a:p>
                  </a:txBody>
                  <a:tcPr marL="91439" marR="91439" anchor="ctr">
                    <a:solidFill>
                      <a:schemeClr val="accent1">
                        <a:lumMod val="50000"/>
                      </a:schemeClr>
                    </a:solidFill>
                  </a:tcPr>
                </a:tc>
                <a:extLst>
                  <a:ext uri="{0D108BD9-81ED-4DB2-BD59-A6C34878D82A}">
                    <a16:rowId xmlns:a16="http://schemas.microsoft.com/office/drawing/2014/main" val="10000"/>
                  </a:ext>
                </a:extLst>
              </a:tr>
              <a:tr h="288000">
                <a:tc>
                  <a:txBody>
                    <a:bodyPr/>
                    <a:lstStyle/>
                    <a:p>
                      <a:r>
                        <a:rPr kumimoji="1" lang="ja-JP" altLang="en-US" sz="1400" b="1" dirty="0">
                          <a:latin typeface="メイリオ" panose="020B0604030504040204" pitchFamily="50" charset="-128"/>
                          <a:ea typeface="メイリオ" panose="020B0604030504040204" pitchFamily="50" charset="-128"/>
                        </a:rPr>
                        <a:t>はじめに</a:t>
                      </a:r>
                    </a:p>
                  </a:txBody>
                  <a:tcPr marL="91439" marR="91439" anchor="ctr">
                    <a:noFill/>
                  </a:tcPr>
                </a:tc>
                <a:tc>
                  <a:txBody>
                    <a:bodyPr/>
                    <a:lstStyle/>
                    <a:p>
                      <a:r>
                        <a:rPr kumimoji="1" lang="ja-JP" altLang="en-US" sz="1400" b="1" spc="100" baseline="0" dirty="0">
                          <a:latin typeface="メイリオ" panose="020B0604030504040204" pitchFamily="50" charset="-128"/>
                          <a:ea typeface="メイリオ" panose="020B0604030504040204" pitchFamily="50" charset="-128"/>
                        </a:rPr>
                        <a:t>本研修の獲得目標を確認する</a:t>
                      </a:r>
                    </a:p>
                  </a:txBody>
                  <a:tcPr marL="91439" marR="91439"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2</a:t>
                      </a:r>
                    </a:p>
                  </a:txBody>
                  <a:tcPr marL="91439" marR="91439" anchor="ctr">
                    <a:solidFill>
                      <a:schemeClr val="bg2"/>
                    </a:solidFill>
                  </a:tcPr>
                </a:tc>
                <a:extLst>
                  <a:ext uri="{0D108BD9-81ED-4DB2-BD59-A6C34878D82A}">
                    <a16:rowId xmlns:a16="http://schemas.microsoft.com/office/drawing/2014/main" val="10001"/>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r>
                        <a:rPr kumimoji="1" lang="ja-JP" altLang="en-US" sz="1400" b="1" spc="100" baseline="0" dirty="0">
                          <a:latin typeface="メイリオ" panose="020B0604030504040204" pitchFamily="50" charset="-128"/>
                          <a:ea typeface="メイリオ" panose="020B0604030504040204" pitchFamily="50" charset="-128"/>
                        </a:rPr>
                        <a:t>ワークを行う上での留意点</a:t>
                      </a:r>
                    </a:p>
                  </a:txBody>
                  <a:tcPr marL="91439" marR="91439" anchor="ctr">
                    <a:solidFill>
                      <a:schemeClr val="bg2"/>
                    </a:solidFill>
                  </a:tcPr>
                </a:tc>
                <a:tc>
                  <a:txBody>
                    <a:bodyPr/>
                    <a:lstStyle/>
                    <a:p>
                      <a:pPr algn="r"/>
                      <a:r>
                        <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a:t>
                      </a:r>
                      <a:endParaRPr kumimoji="1" lang="ja-JP" altLang="en-US" sz="1400" b="1" dirty="0">
                        <a:latin typeface="メイリオ" panose="020B0604030504040204" pitchFamily="50" charset="-128"/>
                        <a:ea typeface="メイリオ" panose="020B0604030504040204" pitchFamily="50" charset="-128"/>
                      </a:endParaRPr>
                    </a:p>
                  </a:txBody>
                  <a:tcPr marL="91439" marR="91439" anchor="ctr">
                    <a:solidFill>
                      <a:schemeClr val="bg2"/>
                    </a:solidFill>
                  </a:tcPr>
                </a:tc>
                <a:extLst>
                  <a:ext uri="{0D108BD9-81ED-4DB2-BD59-A6C34878D82A}">
                    <a16:rowId xmlns:a16="http://schemas.microsoft.com/office/drawing/2014/main" val="10002"/>
                  </a:ext>
                </a:extLst>
              </a:tr>
              <a:tr h="288000">
                <a:tc>
                  <a:txBody>
                    <a:bodyPr/>
                    <a:lstStyle/>
                    <a:p>
                      <a:r>
                        <a:rPr kumimoji="1" lang="ja-JP" altLang="en-US" sz="1400" b="1" dirty="0">
                          <a:latin typeface="メイリオ" panose="020B0604030504040204" pitchFamily="50" charset="-128"/>
                          <a:ea typeface="メイリオ" panose="020B0604030504040204" pitchFamily="50" charset="-128"/>
                        </a:rPr>
                        <a:t>本編</a:t>
                      </a:r>
                    </a:p>
                  </a:txBody>
                  <a:tcPr marL="91439" marR="91439" anchor="ctr">
                    <a:noFill/>
                  </a:tcPr>
                </a:tc>
                <a:tc>
                  <a:txBody>
                    <a:bodyPr/>
                    <a:lstStyle/>
                    <a:p>
                      <a:r>
                        <a:rPr kumimoji="1" lang="en-US" altLang="ja-JP" sz="1400" b="1" spc="100" baseline="0" dirty="0">
                          <a:latin typeface="メイリオ" panose="020B0604030504040204" pitchFamily="50" charset="-128"/>
                          <a:ea typeface="メイリオ" panose="020B0604030504040204" pitchFamily="50" charset="-128"/>
                        </a:rPr>
                        <a:t>Ⅰ</a:t>
                      </a:r>
                      <a:r>
                        <a:rPr kumimoji="1" lang="ja-JP" altLang="en-US" sz="1400" b="1" spc="100" baseline="0" dirty="0">
                          <a:latin typeface="メイリオ" panose="020B0604030504040204" pitchFamily="50" charset="-128"/>
                          <a:ea typeface="メイリオ" panose="020B0604030504040204" pitchFamily="50" charset="-128"/>
                        </a:rPr>
                        <a:t>．依存症の種類とその特徴について</a:t>
                      </a:r>
                    </a:p>
                  </a:txBody>
                  <a:tcPr marL="91439" marR="91439" anchor="ctr">
                    <a:solidFill>
                      <a:schemeClr val="bg2"/>
                    </a:solidFill>
                  </a:tcPr>
                </a:tc>
                <a:tc>
                  <a:txBody>
                    <a:bodyPr/>
                    <a:lstStyle/>
                    <a:p>
                      <a:pPr algn="r"/>
                      <a:r>
                        <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a:t>
                      </a:r>
                      <a:endParaRPr kumimoji="1" lang="ja-JP" altLang="en-US" sz="1400" dirty="0">
                        <a:latin typeface="メイリオ" panose="020B0604030504040204" pitchFamily="50" charset="-128"/>
                        <a:ea typeface="メイリオ" panose="020B0604030504040204" pitchFamily="50" charset="-128"/>
                      </a:endParaRPr>
                    </a:p>
                  </a:txBody>
                  <a:tcPr marL="91439" marR="91439" anchor="ctr">
                    <a:solidFill>
                      <a:schemeClr val="bg2"/>
                    </a:solidFill>
                  </a:tcPr>
                </a:tc>
                <a:extLst>
                  <a:ext uri="{0D108BD9-81ED-4DB2-BD59-A6C34878D82A}">
                    <a16:rowId xmlns:a16="http://schemas.microsoft.com/office/drawing/2014/main" val="10003"/>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１．依存症ってなに？</a:t>
                      </a:r>
                    </a:p>
                  </a:txBody>
                  <a:tcPr marL="91439" marR="91439"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0004"/>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r>
                        <a:rPr kumimoji="1" lang="ja-JP" altLang="en-US" sz="1400" spc="100" baseline="0" dirty="0">
                          <a:latin typeface="メイリオ" panose="020B0604030504040204" pitchFamily="50" charset="-128"/>
                          <a:ea typeface="メイリオ" panose="020B0604030504040204" pitchFamily="50" charset="-128"/>
                        </a:rPr>
                        <a:t>２．どうしてやめられないのか</a:t>
                      </a:r>
                      <a:endParaRPr kumimoji="1" lang="en-US" altLang="ja-JP" sz="1400" spc="100" baseline="0" dirty="0">
                        <a:latin typeface="メイリオ" panose="020B0604030504040204" pitchFamily="50" charset="-128"/>
                        <a:ea typeface="メイリオ" panose="020B0604030504040204" pitchFamily="50" charset="-128"/>
                      </a:endParaRPr>
                    </a:p>
                  </a:txBody>
                  <a:tcPr marL="91439" marR="91439"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0005"/>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r>
                        <a:rPr kumimoji="1" lang="ja-JP" altLang="en-US" sz="1400" spc="100" baseline="0" dirty="0">
                          <a:latin typeface="メイリオ" panose="020B0604030504040204" pitchFamily="50" charset="-128"/>
                          <a:ea typeface="メイリオ" panose="020B0604030504040204" pitchFamily="50" charset="-128"/>
                        </a:rPr>
                        <a:t>３．依存症は身近なもの</a:t>
                      </a:r>
                    </a:p>
                  </a:txBody>
                  <a:tcPr marL="91439" marR="91439"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2779050802"/>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r>
                        <a:rPr kumimoji="1" lang="en-US" altLang="ja-JP" sz="1400" b="1" spc="100" baseline="0" dirty="0">
                          <a:latin typeface="メイリオ" panose="020B0604030504040204" pitchFamily="50" charset="-128"/>
                          <a:ea typeface="メイリオ" panose="020B0604030504040204" pitchFamily="50" charset="-128"/>
                        </a:rPr>
                        <a:t>Ⅱ</a:t>
                      </a:r>
                      <a:r>
                        <a:rPr kumimoji="1" lang="ja-JP" altLang="en-US" sz="1400" b="1" spc="100" baseline="0" dirty="0">
                          <a:latin typeface="メイリオ" panose="020B0604030504040204" pitchFamily="50" charset="-128"/>
                          <a:ea typeface="メイリオ" panose="020B0604030504040204" pitchFamily="50" charset="-128"/>
                        </a:rPr>
                        <a:t>．依存症の方への支援にあたって</a:t>
                      </a:r>
                    </a:p>
                  </a:txBody>
                  <a:tcPr marL="91439" marR="91439"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11</a:t>
                      </a:r>
                      <a:endParaRPr kumimoji="1" lang="ja-JP" altLang="en-US" sz="1400" dirty="0">
                        <a:latin typeface="メイリオ" panose="020B0604030504040204" pitchFamily="50" charset="-128"/>
                        <a:ea typeface="メイリオ" panose="020B0604030504040204" pitchFamily="50" charset="-128"/>
                      </a:endParaRPr>
                    </a:p>
                  </a:txBody>
                  <a:tcPr marL="91439" marR="91439" anchor="ctr">
                    <a:solidFill>
                      <a:schemeClr val="bg2"/>
                    </a:solidFill>
                  </a:tcPr>
                </a:tc>
                <a:extLst>
                  <a:ext uri="{0D108BD9-81ED-4DB2-BD59-A6C34878D82A}">
                    <a16:rowId xmlns:a16="http://schemas.microsoft.com/office/drawing/2014/main" val="1101805538"/>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◆ワーク　やめられないと思うこと、それが有害だと言われたら</a:t>
                      </a:r>
                    </a:p>
                  </a:txBody>
                  <a:tcPr marL="91439" marR="91439"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3116051038"/>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１．支援にあたっての基本的な考え方・観点</a:t>
                      </a:r>
                    </a:p>
                  </a:txBody>
                  <a:tcPr marL="91439" marR="91439"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0006"/>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r>
                        <a:rPr kumimoji="1" lang="ja-JP" altLang="en-US" sz="1400" spc="100" baseline="0" dirty="0">
                          <a:latin typeface="メイリオ" panose="020B0604030504040204" pitchFamily="50" charset="-128"/>
                          <a:ea typeface="メイリオ" panose="020B0604030504040204" pitchFamily="50" charset="-128"/>
                        </a:rPr>
                        <a:t>２．主な連携・相談先</a:t>
                      </a:r>
                    </a:p>
                  </a:txBody>
                  <a:tcPr marL="91439" marR="91439"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0011"/>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３．援助方針策定にあたってのアセスメント時の観点</a:t>
                      </a:r>
                    </a:p>
                  </a:txBody>
                  <a:tcPr marL="91439" marR="91439"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3453295508"/>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参考①</a:t>
                      </a:r>
                    </a:p>
                  </a:txBody>
                  <a:tcPr marL="91439" marR="91439"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2802021882"/>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参考②</a:t>
                      </a:r>
                    </a:p>
                  </a:txBody>
                  <a:tcPr marL="91439" marR="91439"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441540476"/>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r>
                        <a:rPr kumimoji="1" lang="en-US" altLang="ja-JP" sz="1400" b="1" spc="100" baseline="0" dirty="0">
                          <a:latin typeface="メイリオ" panose="020B0604030504040204" pitchFamily="50" charset="-128"/>
                          <a:ea typeface="メイリオ" panose="020B0604030504040204" pitchFamily="50" charset="-128"/>
                        </a:rPr>
                        <a:t>Ⅲ</a:t>
                      </a:r>
                      <a:r>
                        <a:rPr kumimoji="1" lang="ja-JP" altLang="en-US" sz="1400" b="1" spc="100" baseline="0" dirty="0">
                          <a:latin typeface="メイリオ" panose="020B0604030504040204" pitchFamily="50" charset="-128"/>
                          <a:ea typeface="メイリオ" panose="020B0604030504040204" pitchFamily="50" charset="-128"/>
                        </a:rPr>
                        <a:t>．事例で深める！依存症の方への支援</a:t>
                      </a:r>
                    </a:p>
                  </a:txBody>
                  <a:tcPr marL="91439" marR="91439"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25</a:t>
                      </a:r>
                      <a:endParaRPr kumimoji="1" lang="ja-JP" altLang="en-US" sz="1400" b="1" dirty="0">
                        <a:latin typeface="メイリオ" panose="020B0604030504040204" pitchFamily="50" charset="-128"/>
                        <a:ea typeface="メイリオ" panose="020B0604030504040204" pitchFamily="50" charset="-128"/>
                      </a:endParaRPr>
                    </a:p>
                  </a:txBody>
                  <a:tcPr marL="91439" marR="91439" anchor="ctr">
                    <a:solidFill>
                      <a:schemeClr val="bg2"/>
                    </a:solidFill>
                  </a:tcPr>
                </a:tc>
                <a:extLst>
                  <a:ext uri="{0D108BD9-81ED-4DB2-BD59-A6C34878D82A}">
                    <a16:rowId xmlns:a16="http://schemas.microsoft.com/office/drawing/2014/main" val="3464148212"/>
                  </a:ext>
                </a:extLst>
              </a:tr>
              <a:tr h="288000">
                <a:tc>
                  <a:txBody>
                    <a:bodyPr/>
                    <a:lstStyle/>
                    <a:p>
                      <a:r>
                        <a:rPr kumimoji="1" lang="ja-JP" altLang="en-US" sz="1400" b="1" dirty="0">
                          <a:latin typeface="メイリオ" panose="020B0604030504040204" pitchFamily="50" charset="-128"/>
                          <a:ea typeface="メイリオ" panose="020B0604030504040204" pitchFamily="50" charset="-128"/>
                        </a:rPr>
                        <a:t>おわりに</a:t>
                      </a:r>
                    </a:p>
                  </a:txBody>
                  <a:tcPr marL="91439" marR="91439" anchor="ctr">
                    <a:noFill/>
                  </a:tcPr>
                </a:tc>
                <a:tc>
                  <a:txBody>
                    <a:bodyPr/>
                    <a:lstStyle/>
                    <a:p>
                      <a:r>
                        <a:rPr kumimoji="1" lang="ja-JP" altLang="en-US" sz="1400" b="1" spc="100" baseline="0" dirty="0">
                          <a:latin typeface="メイリオ" panose="020B0604030504040204" pitchFamily="50" charset="-128"/>
                          <a:ea typeface="メイリオ" panose="020B0604030504040204" pitchFamily="50" charset="-128"/>
                        </a:rPr>
                        <a:t>まとめ</a:t>
                      </a:r>
                    </a:p>
                  </a:txBody>
                  <a:tcPr marL="91439" marR="91439" anchor="ctr">
                    <a:solidFill>
                      <a:schemeClr val="bg2"/>
                    </a:solidFill>
                  </a:tcPr>
                </a:tc>
                <a:tc>
                  <a:txBody>
                    <a:bodyPr/>
                    <a:lstStyle/>
                    <a:p>
                      <a:pPr algn="r"/>
                      <a:r>
                        <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47</a:t>
                      </a:r>
                      <a:endParaRPr kumimoji="1" lang="ja-JP" altLang="en-US" sz="1400" b="1" dirty="0">
                        <a:latin typeface="メイリオ" panose="020B0604030504040204" pitchFamily="50" charset="-128"/>
                        <a:ea typeface="メイリオ" panose="020B0604030504040204" pitchFamily="50" charset="-128"/>
                      </a:endParaRPr>
                    </a:p>
                  </a:txBody>
                  <a:tcPr marL="91439" marR="91439" anchor="ctr">
                    <a:solidFill>
                      <a:schemeClr val="bg2"/>
                    </a:solidFill>
                  </a:tcPr>
                </a:tc>
                <a:extLst>
                  <a:ext uri="{0D108BD9-81ED-4DB2-BD59-A6C34878D82A}">
                    <a16:rowId xmlns:a16="http://schemas.microsoft.com/office/drawing/2014/main" val="10016"/>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baseline="0" dirty="0">
                          <a:latin typeface="メイリオ" panose="020B0604030504040204" pitchFamily="50" charset="-128"/>
                          <a:ea typeface="メイリオ" panose="020B0604030504040204" pitchFamily="50" charset="-128"/>
                        </a:rPr>
                        <a:t>獲得目標の確認と振り返り</a:t>
                      </a:r>
                    </a:p>
                  </a:txBody>
                  <a:tcPr marL="91439" marR="91439" anchor="ctr">
                    <a:solidFill>
                      <a:schemeClr val="bg2"/>
                    </a:solidFill>
                  </a:tcPr>
                </a:tc>
                <a:tc>
                  <a:txBody>
                    <a:bodyPr/>
                    <a:lstStyle/>
                    <a:p>
                      <a:pPr algn="r"/>
                      <a:r>
                        <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48</a:t>
                      </a:r>
                      <a:endParaRPr kumimoji="1" lang="ja-JP" altLang="en-US" sz="1400" b="1" dirty="0">
                        <a:latin typeface="メイリオ" panose="020B0604030504040204" pitchFamily="50" charset="-128"/>
                        <a:ea typeface="メイリオ" panose="020B0604030504040204" pitchFamily="50" charset="-128"/>
                      </a:endParaRPr>
                    </a:p>
                  </a:txBody>
                  <a:tcPr marL="91439" marR="91439" anchor="ctr">
                    <a:solidFill>
                      <a:schemeClr val="bg2"/>
                    </a:solidFill>
                  </a:tcPr>
                </a:tc>
                <a:extLst>
                  <a:ext uri="{0D108BD9-81ED-4DB2-BD59-A6C34878D82A}">
                    <a16:rowId xmlns:a16="http://schemas.microsoft.com/office/drawing/2014/main" val="10017"/>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r>
                        <a:rPr kumimoji="1" lang="ja-JP" altLang="en-US" sz="1400" spc="100" baseline="0" dirty="0">
                          <a:latin typeface="メイリオ" panose="020B0604030504040204" pitchFamily="50" charset="-128"/>
                          <a:ea typeface="メイリオ" panose="020B0604030504040204" pitchFamily="50" charset="-128"/>
                        </a:rPr>
                        <a:t>出典・参考図書・文献</a:t>
                      </a:r>
                    </a:p>
                  </a:txBody>
                  <a:tcPr marL="91439" marR="91439" anchor="ctr"/>
                </a:tc>
                <a:tc>
                  <a:txBody>
                    <a:bodyPr/>
                    <a:lstStyle/>
                    <a:p>
                      <a:pPr algn="r"/>
                      <a:r>
                        <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49</a:t>
                      </a:r>
                      <a:endParaRPr kumimoji="1" lang="ja-JP" altLang="en-US" sz="1400" b="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0018"/>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42868-B465-EF41-8C1B-1841CCF135E4}"/>
            </a:ext>
          </a:extLst>
        </p:cNvPr>
        <p:cNvGrpSpPr/>
        <p:nvPr/>
      </p:nvGrpSpPr>
      <p:grpSpPr>
        <a:xfrm>
          <a:off x="0" y="0"/>
          <a:ext cx="0" cy="0"/>
          <a:chOff x="0" y="0"/>
          <a:chExt cx="0" cy="0"/>
        </a:xfrm>
      </p:grpSpPr>
      <p:sp>
        <p:nvSpPr>
          <p:cNvPr id="19459" name="スライド番号プレースホルダー 1">
            <a:extLst>
              <a:ext uri="{FF2B5EF4-FFF2-40B4-BE49-F238E27FC236}">
                <a16:creationId xmlns:a16="http://schemas.microsoft.com/office/drawing/2014/main" id="{D3BA677F-8A57-11FD-1C01-FE658CABC2C1}"/>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19</a:t>
            </a:fld>
            <a:endParaRPr lang="ja-JP" altLang="en-US" sz="1000">
              <a:solidFill>
                <a:srgbClr val="898989"/>
              </a:solidFill>
            </a:endParaRPr>
          </a:p>
        </p:txBody>
      </p:sp>
      <p:grpSp>
        <p:nvGrpSpPr>
          <p:cNvPr id="10" name="グループ化 9">
            <a:extLst>
              <a:ext uri="{FF2B5EF4-FFF2-40B4-BE49-F238E27FC236}">
                <a16:creationId xmlns:a16="http://schemas.microsoft.com/office/drawing/2014/main" id="{6AA588E4-1326-AB63-CA82-2C3DE06D148B}"/>
              </a:ext>
            </a:extLst>
          </p:cNvPr>
          <p:cNvGrpSpPr/>
          <p:nvPr/>
        </p:nvGrpSpPr>
        <p:grpSpPr>
          <a:xfrm>
            <a:off x="220662" y="575299"/>
            <a:ext cx="9464675" cy="1261884"/>
            <a:chOff x="680720" y="801201"/>
            <a:chExt cx="8967788" cy="1261884"/>
          </a:xfrm>
        </p:grpSpPr>
        <p:sp>
          <p:nvSpPr>
            <p:cNvPr id="11" name="正方形/長方形 7">
              <a:extLst>
                <a:ext uri="{FF2B5EF4-FFF2-40B4-BE49-F238E27FC236}">
                  <a16:creationId xmlns:a16="http://schemas.microsoft.com/office/drawing/2014/main" id="{BD9A1765-E21F-C9A5-99FE-556EC3D80AD6}"/>
                </a:ext>
              </a:extLst>
            </p:cNvPr>
            <p:cNvSpPr>
              <a:spLocks noChangeArrowheads="1"/>
            </p:cNvSpPr>
            <p:nvPr/>
          </p:nvSpPr>
          <p:spPr bwMode="auto">
            <a:xfrm>
              <a:off x="680720" y="801201"/>
              <a:ext cx="8544560" cy="461665"/>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2400" b="1" spc="100" dirty="0">
                  <a:latin typeface="メイリオ" panose="020B0604030504040204" pitchFamily="50" charset="-128"/>
                  <a:ea typeface="メイリオ" panose="020B0604030504040204" pitchFamily="50" charset="-128"/>
                </a:rPr>
                <a:t>③依存症相談拠点</a:t>
              </a:r>
            </a:p>
          </p:txBody>
        </p:sp>
        <p:sp>
          <p:nvSpPr>
            <p:cNvPr id="12" name="正方形/長方形 11">
              <a:extLst>
                <a:ext uri="{FF2B5EF4-FFF2-40B4-BE49-F238E27FC236}">
                  <a16:creationId xmlns:a16="http://schemas.microsoft.com/office/drawing/2014/main" id="{BE7FF0D4-A8F8-3CBA-66A5-0AD21CE27FB3}"/>
                </a:ext>
              </a:extLst>
            </p:cNvPr>
            <p:cNvSpPr>
              <a:spLocks noChangeArrowheads="1"/>
            </p:cNvSpPr>
            <p:nvPr/>
          </p:nvSpPr>
          <p:spPr bwMode="auto">
            <a:xfrm>
              <a:off x="1103948" y="1262866"/>
              <a:ext cx="8544560" cy="80021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800" spc="100" dirty="0">
                  <a:latin typeface="メイリオ" panose="020B0604030504040204" pitchFamily="50" charset="-128"/>
                  <a:ea typeface="メイリオ" panose="020B0604030504040204" pitchFamily="50" charset="-128"/>
                </a:rPr>
                <a:t>　</a:t>
              </a:r>
              <a:r>
                <a:rPr kumimoji="0" lang="ja-JP" altLang="en-US" sz="1400" spc="100" dirty="0">
                  <a:latin typeface="メイリオ" panose="020B0604030504040204" pitchFamily="50" charset="-128"/>
                  <a:ea typeface="メイリオ" panose="020B0604030504040204" pitchFamily="50" charset="-128"/>
                </a:rPr>
                <a:t>都道府県及び指定都市では、「依存症対策地域支援事業」において、依存症相談員を配置した相談拠点の設置を進めています。</a:t>
              </a:r>
              <a:endParaRPr kumimoji="0" lang="en-US" altLang="ja-JP" sz="14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pPr>
              <a:r>
                <a:rPr kumimoji="0" lang="ja-JP" altLang="en-US" sz="1400" spc="100" dirty="0">
                  <a:latin typeface="メイリオ" panose="020B0604030504040204" pitchFamily="50" charset="-128"/>
                  <a:ea typeface="メイリオ" panose="020B0604030504040204" pitchFamily="50" charset="-128"/>
                </a:rPr>
                <a:t>　相談拠点を確認しておきましょう。依存症対策全国センター</a:t>
              </a:r>
              <a:r>
                <a:rPr kumimoji="0" lang="en-US" altLang="ja-JP" sz="1400" spc="100" dirty="0">
                  <a:latin typeface="メイリオ" panose="020B0604030504040204" pitchFamily="50" charset="-128"/>
                  <a:ea typeface="メイリオ" panose="020B0604030504040204" pitchFamily="50" charset="-128"/>
                </a:rPr>
                <a:t>HP</a:t>
              </a:r>
              <a:r>
                <a:rPr kumimoji="0" lang="ja-JP" altLang="en-US" sz="1400" spc="100" dirty="0">
                  <a:latin typeface="メイリオ" panose="020B0604030504040204" pitchFamily="50" charset="-128"/>
                  <a:ea typeface="メイリオ" panose="020B0604030504040204" pitchFamily="50" charset="-128"/>
                </a:rPr>
                <a:t>でも確認できます。</a:t>
              </a:r>
            </a:p>
          </p:txBody>
        </p:sp>
        <p:cxnSp>
          <p:nvCxnSpPr>
            <p:cNvPr id="13" name="直線コネクタ 12">
              <a:extLst>
                <a:ext uri="{FF2B5EF4-FFF2-40B4-BE49-F238E27FC236}">
                  <a16:creationId xmlns:a16="http://schemas.microsoft.com/office/drawing/2014/main" id="{8D9A1FE9-94FD-5B18-8AFB-F360B441E195}"/>
                </a:ext>
              </a:extLst>
            </p:cNvPr>
            <p:cNvCxnSpPr/>
            <p:nvPr/>
          </p:nvCxnSpPr>
          <p:spPr>
            <a:xfrm>
              <a:off x="1127760" y="1178560"/>
              <a:ext cx="7884160" cy="0"/>
            </a:xfrm>
            <a:prstGeom prst="line">
              <a:avLst/>
            </a:prstGeom>
            <a:ln w="57150">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2" name="グループ化 1">
            <a:extLst>
              <a:ext uri="{FF2B5EF4-FFF2-40B4-BE49-F238E27FC236}">
                <a16:creationId xmlns:a16="http://schemas.microsoft.com/office/drawing/2014/main" id="{4A309846-A529-54AC-69AD-8BDBB0A4507A}"/>
              </a:ext>
            </a:extLst>
          </p:cNvPr>
          <p:cNvGrpSpPr/>
          <p:nvPr/>
        </p:nvGrpSpPr>
        <p:grpSpPr>
          <a:xfrm>
            <a:off x="220662" y="1872280"/>
            <a:ext cx="9464675" cy="1908215"/>
            <a:chOff x="680720" y="801201"/>
            <a:chExt cx="8967788" cy="1908215"/>
          </a:xfrm>
        </p:grpSpPr>
        <p:sp>
          <p:nvSpPr>
            <p:cNvPr id="6" name="正方形/長方形 7">
              <a:extLst>
                <a:ext uri="{FF2B5EF4-FFF2-40B4-BE49-F238E27FC236}">
                  <a16:creationId xmlns:a16="http://schemas.microsoft.com/office/drawing/2014/main" id="{A15C0EC9-34B0-955B-FF01-A897DE88B65F}"/>
                </a:ext>
              </a:extLst>
            </p:cNvPr>
            <p:cNvSpPr>
              <a:spLocks noChangeArrowheads="1"/>
            </p:cNvSpPr>
            <p:nvPr/>
          </p:nvSpPr>
          <p:spPr bwMode="auto">
            <a:xfrm>
              <a:off x="680720" y="801201"/>
              <a:ext cx="8544560" cy="461665"/>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2400" b="1" spc="100" dirty="0">
                  <a:latin typeface="メイリオ" panose="020B0604030504040204" pitchFamily="50" charset="-128"/>
                  <a:ea typeface="メイリオ" panose="020B0604030504040204" pitchFamily="50" charset="-128"/>
                </a:rPr>
                <a:t>④自助グループ・回復支援施設</a:t>
              </a:r>
            </a:p>
          </p:txBody>
        </p:sp>
        <p:sp>
          <p:nvSpPr>
            <p:cNvPr id="7" name="正方形/長方形 6">
              <a:extLst>
                <a:ext uri="{FF2B5EF4-FFF2-40B4-BE49-F238E27FC236}">
                  <a16:creationId xmlns:a16="http://schemas.microsoft.com/office/drawing/2014/main" id="{5EDADD69-674C-C3F0-6204-6A418B1A0AC0}"/>
                </a:ext>
              </a:extLst>
            </p:cNvPr>
            <p:cNvSpPr>
              <a:spLocks noChangeArrowheads="1"/>
            </p:cNvSpPr>
            <p:nvPr/>
          </p:nvSpPr>
          <p:spPr bwMode="auto">
            <a:xfrm>
              <a:off x="1103948" y="1262866"/>
              <a:ext cx="8544560" cy="1446550"/>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800" spc="100" dirty="0">
                  <a:latin typeface="メイリオ" panose="020B0604030504040204" pitchFamily="50" charset="-128"/>
                  <a:ea typeface="メイリオ" panose="020B0604030504040204" pitchFamily="50" charset="-128"/>
                </a:rPr>
                <a:t>　</a:t>
              </a:r>
              <a:r>
                <a:rPr kumimoji="0" lang="ja-JP" altLang="en-US" sz="1400" spc="100" dirty="0">
                  <a:latin typeface="メイリオ" panose="020B0604030504040204" pitchFamily="50" charset="-128"/>
                  <a:ea typeface="メイリオ" panose="020B0604030504040204" pitchFamily="50" charset="-128"/>
                </a:rPr>
                <a:t>自助グループ・回復支援施設とは、アルコールの問題や薬物依存の問題、病的賭博などの問題などを抱えた人たちが同じ問題を抱えた人と自発的に、当事者の意志でつながり、結びついた集団のことをいいます。</a:t>
              </a:r>
            </a:p>
            <a:p>
              <a:pPr eaLnBrk="1" hangingPunct="1">
                <a:lnSpc>
                  <a:spcPct val="100000"/>
                </a:lnSpc>
                <a:spcBef>
                  <a:spcPct val="0"/>
                </a:spcBef>
                <a:buFontTx/>
                <a:buNone/>
              </a:pPr>
              <a:r>
                <a:rPr kumimoji="0" lang="ja-JP" altLang="en-US" sz="1400" spc="100" dirty="0">
                  <a:latin typeface="メイリオ" panose="020B0604030504040204" pitchFamily="50" charset="-128"/>
                  <a:ea typeface="メイリオ" panose="020B0604030504040204" pitchFamily="50" charset="-128"/>
                </a:rPr>
                <a:t>　一人で自分の問題から脱却することはむずかしいですが、グループメンバーと体験を共有し、分かちあい、自分の抱える問題や悩みをしっかりと直視して自分を変化させていくことができます。</a:t>
              </a:r>
            </a:p>
            <a:p>
              <a:pPr eaLnBrk="1" hangingPunct="1">
                <a:lnSpc>
                  <a:spcPct val="100000"/>
                </a:lnSpc>
                <a:spcBef>
                  <a:spcPct val="0"/>
                </a:spcBef>
                <a:buFontTx/>
                <a:buNone/>
              </a:pPr>
              <a:r>
                <a:rPr kumimoji="0" lang="ja-JP" altLang="en-US" sz="1400" spc="100" dirty="0">
                  <a:latin typeface="メイリオ" panose="020B0604030504040204" pitchFamily="50" charset="-128"/>
                  <a:ea typeface="メイリオ" panose="020B0604030504040204" pitchFamily="50" charset="-128"/>
                </a:rPr>
                <a:t>　問題別に様々な自助グループ・回復支援施設があります。</a:t>
              </a:r>
            </a:p>
          </p:txBody>
        </p:sp>
        <p:cxnSp>
          <p:nvCxnSpPr>
            <p:cNvPr id="8" name="直線コネクタ 7">
              <a:extLst>
                <a:ext uri="{FF2B5EF4-FFF2-40B4-BE49-F238E27FC236}">
                  <a16:creationId xmlns:a16="http://schemas.microsoft.com/office/drawing/2014/main" id="{D63DF174-1E6E-5E39-9FC8-A349CC29342A}"/>
                </a:ext>
              </a:extLst>
            </p:cNvPr>
            <p:cNvCxnSpPr/>
            <p:nvPr/>
          </p:nvCxnSpPr>
          <p:spPr>
            <a:xfrm>
              <a:off x="1127760" y="1178560"/>
              <a:ext cx="7884160" cy="0"/>
            </a:xfrm>
            <a:prstGeom prst="line">
              <a:avLst/>
            </a:prstGeom>
            <a:ln w="57150">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9" name="グループ化 8">
            <a:extLst>
              <a:ext uri="{FF2B5EF4-FFF2-40B4-BE49-F238E27FC236}">
                <a16:creationId xmlns:a16="http://schemas.microsoft.com/office/drawing/2014/main" id="{558C4512-8C96-6083-A5F7-ED570C49267A}"/>
              </a:ext>
            </a:extLst>
          </p:cNvPr>
          <p:cNvGrpSpPr/>
          <p:nvPr/>
        </p:nvGrpSpPr>
        <p:grpSpPr>
          <a:xfrm>
            <a:off x="220662" y="3783914"/>
            <a:ext cx="9464675" cy="2769989"/>
            <a:chOff x="680720" y="801201"/>
            <a:chExt cx="8967788" cy="2769989"/>
          </a:xfrm>
        </p:grpSpPr>
        <p:sp>
          <p:nvSpPr>
            <p:cNvPr id="14" name="正方形/長方形 7">
              <a:extLst>
                <a:ext uri="{FF2B5EF4-FFF2-40B4-BE49-F238E27FC236}">
                  <a16:creationId xmlns:a16="http://schemas.microsoft.com/office/drawing/2014/main" id="{0A9A9A9B-113C-7345-E974-845B0544C6D6}"/>
                </a:ext>
              </a:extLst>
            </p:cNvPr>
            <p:cNvSpPr>
              <a:spLocks noChangeArrowheads="1"/>
            </p:cNvSpPr>
            <p:nvPr/>
          </p:nvSpPr>
          <p:spPr bwMode="auto">
            <a:xfrm>
              <a:off x="680720" y="801201"/>
              <a:ext cx="8544560" cy="461665"/>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2400" b="1" spc="100" dirty="0">
                  <a:latin typeface="メイリオ" panose="020B0604030504040204" pitchFamily="50" charset="-128"/>
                  <a:ea typeface="メイリオ" panose="020B0604030504040204" pitchFamily="50" charset="-128"/>
                </a:rPr>
                <a:t>⑤家族会・家族の自助グループ</a:t>
              </a:r>
            </a:p>
          </p:txBody>
        </p:sp>
        <p:sp>
          <p:nvSpPr>
            <p:cNvPr id="15" name="正方形/長方形 14">
              <a:extLst>
                <a:ext uri="{FF2B5EF4-FFF2-40B4-BE49-F238E27FC236}">
                  <a16:creationId xmlns:a16="http://schemas.microsoft.com/office/drawing/2014/main" id="{F6CF8956-CE86-7685-B262-42BA83DD9BF8}"/>
                </a:ext>
              </a:extLst>
            </p:cNvPr>
            <p:cNvSpPr>
              <a:spLocks noChangeArrowheads="1"/>
            </p:cNvSpPr>
            <p:nvPr/>
          </p:nvSpPr>
          <p:spPr bwMode="auto">
            <a:xfrm>
              <a:off x="1103948" y="1262866"/>
              <a:ext cx="8544560" cy="2308324"/>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800" spc="100" dirty="0">
                  <a:latin typeface="メイリオ" panose="020B0604030504040204" pitchFamily="50" charset="-128"/>
                  <a:ea typeface="メイリオ" panose="020B0604030504040204" pitchFamily="50" charset="-128"/>
                </a:rPr>
                <a:t>　</a:t>
              </a:r>
              <a:r>
                <a:rPr kumimoji="0" lang="ja-JP" altLang="en-US" sz="1400" spc="100" dirty="0">
                  <a:latin typeface="メイリオ" panose="020B0604030504040204" pitchFamily="50" charset="-128"/>
                  <a:ea typeface="メイリオ" panose="020B0604030504040204" pitchFamily="50" charset="-128"/>
                </a:rPr>
                <a:t>家族会・家族の自助グループとは、依存症者を家族にもつ人たちが、お互いに悩みを分かちあい、共有し、連携することでお互いに支えあう会です。支えあいを通して、依存症者、また家族全体も良い方向に変化します。</a:t>
              </a:r>
            </a:p>
            <a:p>
              <a:pPr eaLnBrk="1" hangingPunct="1">
                <a:lnSpc>
                  <a:spcPct val="100000"/>
                </a:lnSpc>
                <a:spcBef>
                  <a:spcPct val="0"/>
                </a:spcBef>
                <a:buFontTx/>
                <a:buNone/>
              </a:pPr>
              <a:r>
                <a:rPr kumimoji="0" lang="ja-JP" altLang="en-US" sz="1400" spc="100" dirty="0">
                  <a:latin typeface="メイリオ" panose="020B0604030504040204" pitchFamily="50" charset="-128"/>
                  <a:ea typeface="メイリオ" panose="020B0604030504040204" pitchFamily="50" charset="-128"/>
                </a:rPr>
                <a:t>　家族会・家族の自助グループによって頻度はまちまちですが定期的（週</a:t>
              </a:r>
              <a:r>
                <a:rPr kumimoji="0" lang="en-US" altLang="ja-JP" sz="1400" spc="100" dirty="0">
                  <a:latin typeface="メイリオ" panose="020B0604030504040204" pitchFamily="50" charset="-128"/>
                  <a:ea typeface="メイリオ" panose="020B0604030504040204" pitchFamily="50" charset="-128"/>
                </a:rPr>
                <a:t>1</a:t>
              </a:r>
              <a:r>
                <a:rPr kumimoji="0" lang="ja-JP" altLang="en-US" sz="1400" spc="100" dirty="0">
                  <a:latin typeface="メイリオ" panose="020B0604030504040204" pitchFamily="50" charset="-128"/>
                  <a:ea typeface="メイリオ" panose="020B0604030504040204" pitchFamily="50" charset="-128"/>
                </a:rPr>
                <a:t>回、月</a:t>
              </a:r>
              <a:r>
                <a:rPr kumimoji="0" lang="en-US" altLang="ja-JP" sz="1400" spc="100" dirty="0">
                  <a:latin typeface="メイリオ" panose="020B0604030504040204" pitchFamily="50" charset="-128"/>
                  <a:ea typeface="メイリオ" panose="020B0604030504040204" pitchFamily="50" charset="-128"/>
                </a:rPr>
                <a:t>1</a:t>
              </a:r>
              <a:r>
                <a:rPr kumimoji="0" lang="ja-JP" altLang="en-US" sz="1400" spc="100" dirty="0">
                  <a:latin typeface="メイリオ" panose="020B0604030504040204" pitchFamily="50" charset="-128"/>
                  <a:ea typeface="メイリオ" panose="020B0604030504040204" pitchFamily="50" charset="-128"/>
                </a:rPr>
                <a:t>回、年数回など）に会を催しているところが大半です。</a:t>
              </a:r>
              <a:endParaRPr kumimoji="0" lang="en-US" altLang="ja-JP" sz="14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pPr>
              <a:r>
                <a:rPr kumimoji="0" lang="ja-JP" altLang="en-US" sz="1400" spc="100" dirty="0">
                  <a:latin typeface="メイリオ" panose="020B0604030504040204" pitchFamily="50" charset="-128"/>
                  <a:ea typeface="メイリオ" panose="020B0604030504040204" pitchFamily="50" charset="-128"/>
                </a:rPr>
                <a:t>　活動内容は家族会・家族の自助グループによって異なりますが、例えば、家族同士の交流を主眼に家族としての困りごとを話し合ったり、普及啓発活動としてフォーラムやシンポジウムを企画したりします。また行政などへの要望・働きかけなどの社会的な活動も精力的に行っています。</a:t>
              </a:r>
            </a:p>
            <a:p>
              <a:pPr eaLnBrk="1" hangingPunct="1">
                <a:lnSpc>
                  <a:spcPct val="100000"/>
                </a:lnSpc>
                <a:spcBef>
                  <a:spcPct val="0"/>
                </a:spcBef>
                <a:buFontTx/>
                <a:buNone/>
              </a:pPr>
              <a:r>
                <a:rPr kumimoji="0" lang="ja-JP" altLang="en-US" sz="1400" spc="100" dirty="0">
                  <a:latin typeface="メイリオ" panose="020B0604030504040204" pitchFamily="50" charset="-128"/>
                  <a:ea typeface="メイリオ" panose="020B0604030504040204" pitchFamily="50" charset="-128"/>
                </a:rPr>
                <a:t>　精神保健福祉センター・保健所・市町村などで、連絡先、入会方法、活動内容などの具体的な情報を提供してくれます。</a:t>
              </a:r>
            </a:p>
          </p:txBody>
        </p:sp>
        <p:cxnSp>
          <p:nvCxnSpPr>
            <p:cNvPr id="16" name="直線コネクタ 15">
              <a:extLst>
                <a:ext uri="{FF2B5EF4-FFF2-40B4-BE49-F238E27FC236}">
                  <a16:creationId xmlns:a16="http://schemas.microsoft.com/office/drawing/2014/main" id="{F66AA449-6EDC-E49E-0EC5-BA3584E75128}"/>
                </a:ext>
              </a:extLst>
            </p:cNvPr>
            <p:cNvCxnSpPr/>
            <p:nvPr/>
          </p:nvCxnSpPr>
          <p:spPr>
            <a:xfrm>
              <a:off x="1127760" y="1178560"/>
              <a:ext cx="7884160" cy="0"/>
            </a:xfrm>
            <a:prstGeom prst="line">
              <a:avLst/>
            </a:prstGeom>
            <a:ln w="57150">
              <a:solidFill>
                <a:srgbClr val="92D050"/>
              </a:solidFill>
            </a:ln>
          </p:spPr>
          <p:style>
            <a:lnRef idx="1">
              <a:schemeClr val="accent1"/>
            </a:lnRef>
            <a:fillRef idx="0">
              <a:schemeClr val="accent1"/>
            </a:fillRef>
            <a:effectRef idx="0">
              <a:schemeClr val="accent1"/>
            </a:effectRef>
            <a:fontRef idx="minor">
              <a:schemeClr val="tx1"/>
            </a:fontRef>
          </p:style>
        </p:cxnSp>
      </p:grpSp>
      <p:sp>
        <p:nvSpPr>
          <p:cNvPr id="3" name="正方形/長方形 44">
            <a:extLst>
              <a:ext uri="{FF2B5EF4-FFF2-40B4-BE49-F238E27FC236}">
                <a16:creationId xmlns:a16="http://schemas.microsoft.com/office/drawing/2014/main" id="{F7219D40-9DF8-8618-890E-6A971743D1A9}"/>
              </a:ext>
            </a:extLst>
          </p:cNvPr>
          <p:cNvSpPr>
            <a:spLocks noChangeArrowheads="1"/>
          </p:cNvSpPr>
          <p:nvPr/>
        </p:nvSpPr>
        <p:spPr bwMode="auto">
          <a:xfrm>
            <a:off x="239010" y="239009"/>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D0F47FB9-FA32-5AE1-B27A-B7F3C0234405}"/>
              </a:ext>
            </a:extLst>
          </p:cNvPr>
          <p:cNvSpPr/>
          <p:nvPr/>
        </p:nvSpPr>
        <p:spPr>
          <a:xfrm>
            <a:off x="61913" y="6670675"/>
            <a:ext cx="9274592" cy="174626"/>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a:t>
            </a:r>
            <a:r>
              <a:rPr kumimoji="1" lang="zh-TW" altLang="en-US" sz="1000" dirty="0">
                <a:solidFill>
                  <a:schemeClr val="tx1"/>
                </a:solidFill>
                <a:latin typeface="メイリオ" panose="020B0604030504040204" pitchFamily="50" charset="-128"/>
                <a:ea typeface="メイリオ" panose="020B0604030504040204" pitchFamily="50" charset="-128"/>
              </a:rPr>
              <a:t>厚生労働</a:t>
            </a:r>
            <a:r>
              <a:rPr kumimoji="1" lang="ja-JP" altLang="en-US" sz="1000" dirty="0">
                <a:solidFill>
                  <a:schemeClr val="tx1"/>
                </a:solidFill>
                <a:latin typeface="メイリオ" panose="020B0604030504040204" pitchFamily="50" charset="-128"/>
                <a:ea typeface="メイリオ" panose="020B0604030504040204" pitchFamily="50" charset="-128"/>
              </a:rPr>
              <a:t>省</a:t>
            </a:r>
            <a:r>
              <a:rPr kumimoji="1" lang="en-US" altLang="ja-JP" sz="1050" dirty="0">
                <a:solidFill>
                  <a:schemeClr val="tx1"/>
                </a:solidFill>
                <a:latin typeface="メイリオ" panose="020B0604030504040204" pitchFamily="50" charset="-128"/>
                <a:ea typeface="メイリオ" panose="020B0604030504040204" pitchFamily="50" charset="-128"/>
              </a:rPr>
              <a:t>『</a:t>
            </a:r>
            <a:r>
              <a:rPr kumimoji="1" lang="ja-JP" altLang="en-US" sz="1050" dirty="0">
                <a:solidFill>
                  <a:schemeClr val="tx1"/>
                </a:solidFill>
                <a:latin typeface="メイリオ" panose="020B0604030504040204" pitchFamily="50" charset="-128"/>
                <a:ea typeface="メイリオ" panose="020B0604030504040204" pitchFamily="50" charset="-128"/>
              </a:rPr>
              <a:t>依存症対策</a:t>
            </a:r>
            <a:r>
              <a:rPr kumimoji="1" lang="en-US" altLang="ja-JP" sz="1050" dirty="0">
                <a:solidFill>
                  <a:schemeClr val="tx1"/>
                </a:solidFill>
                <a:latin typeface="メイリオ" panose="020B0604030504040204" pitchFamily="50" charset="-128"/>
                <a:ea typeface="メイリオ" panose="020B0604030504040204" pitchFamily="50" charset="-128"/>
              </a:rPr>
              <a:t>』,</a:t>
            </a:r>
            <a:r>
              <a:rPr kumimoji="1" lang="en-US" altLang="ja-JP" sz="1000" dirty="0">
                <a:solidFill>
                  <a:schemeClr val="tx1"/>
                </a:solidFill>
                <a:latin typeface="メイリオ" panose="020B0604030504040204" pitchFamily="50" charset="-128"/>
                <a:ea typeface="メイリオ" panose="020B0604030504040204" pitchFamily="50" charset="-128"/>
                <a:hlinkClick r:id="" action="ppaction://noaction"/>
              </a:rPr>
              <a:t>https://www.mhlw.go.jp/stf/seisakunitsuite/bunya/0000070789.html</a:t>
            </a:r>
            <a:endParaRPr kumimoji="1" lang="en-US" altLang="ja-JP" sz="1000" dirty="0">
              <a:solidFill>
                <a:schemeClr val="tx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2336966"/>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FDA50-0200-EA2C-F7DE-C8506AAC849E}"/>
            </a:ext>
          </a:extLst>
        </p:cNvPr>
        <p:cNvGrpSpPr/>
        <p:nvPr/>
      </p:nvGrpSpPr>
      <p:grpSpPr>
        <a:xfrm>
          <a:off x="0" y="0"/>
          <a:ext cx="0" cy="0"/>
          <a:chOff x="0" y="0"/>
          <a:chExt cx="0" cy="0"/>
        </a:xfrm>
      </p:grpSpPr>
      <p:sp>
        <p:nvSpPr>
          <p:cNvPr id="19459" name="スライド番号プレースホルダー 1">
            <a:extLst>
              <a:ext uri="{FF2B5EF4-FFF2-40B4-BE49-F238E27FC236}">
                <a16:creationId xmlns:a16="http://schemas.microsoft.com/office/drawing/2014/main" id="{456987FA-4237-8E0C-CE06-7F44FD749F39}"/>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20</a:t>
            </a:fld>
            <a:endParaRPr lang="ja-JP" altLang="en-US" sz="1000">
              <a:solidFill>
                <a:srgbClr val="898989"/>
              </a:solidFill>
            </a:endParaRPr>
          </a:p>
        </p:txBody>
      </p:sp>
      <p:sp>
        <p:nvSpPr>
          <p:cNvPr id="7" name="四角形: 角を丸くする 6">
            <a:extLst>
              <a:ext uri="{FF2B5EF4-FFF2-40B4-BE49-F238E27FC236}">
                <a16:creationId xmlns:a16="http://schemas.microsoft.com/office/drawing/2014/main" id="{4AA8A748-B85C-5351-7080-696A19A7D4BE}"/>
              </a:ext>
            </a:extLst>
          </p:cNvPr>
          <p:cNvSpPr/>
          <p:nvPr/>
        </p:nvSpPr>
        <p:spPr>
          <a:xfrm>
            <a:off x="38500" y="6492875"/>
            <a:ext cx="9612000" cy="365125"/>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出典：厚生労働省社会・援護局障害保健福祉部精神・障害保健課依存症対策推進室「ギャンブル等依存症と行政施策について」</a:t>
            </a:r>
            <a:br>
              <a:rPr kumimoji="1" lang="en-US" altLang="ja-JP" sz="1000" dirty="0">
                <a:solidFill>
                  <a:schemeClr val="tx1"/>
                </a:solidFill>
                <a:latin typeface="メイリオ" panose="020B0604030504040204" pitchFamily="50" charset="-128"/>
                <a:ea typeface="メイリオ" panose="020B0604030504040204" pitchFamily="50" charset="-128"/>
              </a:rPr>
            </a:br>
            <a:r>
              <a:rPr kumimoji="1" lang="ja-JP" altLang="en-US" sz="1000" dirty="0">
                <a:solidFill>
                  <a:schemeClr val="tx1"/>
                </a:solidFill>
                <a:latin typeface="メイリオ" panose="020B0604030504040204" pitchFamily="50" charset="-128"/>
                <a:ea typeface="メイリオ" panose="020B0604030504040204" pitchFamily="50" charset="-128"/>
              </a:rPr>
              <a:t>　　　</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令和</a:t>
            </a:r>
            <a:r>
              <a:rPr kumimoji="1" lang="en-US" altLang="ja-JP" sz="1000" dirty="0">
                <a:solidFill>
                  <a:schemeClr val="tx1"/>
                </a:solidFill>
                <a:latin typeface="メイリオ" panose="020B0604030504040204" pitchFamily="50" charset="-128"/>
                <a:ea typeface="メイリオ" panose="020B0604030504040204" pitchFamily="50" charset="-128"/>
              </a:rPr>
              <a:t>6</a:t>
            </a:r>
            <a:r>
              <a:rPr kumimoji="1" lang="ja-JP" altLang="en-US" sz="1000" dirty="0">
                <a:solidFill>
                  <a:schemeClr val="tx1"/>
                </a:solidFill>
                <a:latin typeface="メイリオ" panose="020B0604030504040204" pitchFamily="50" charset="-128"/>
                <a:ea typeface="メイリオ" panose="020B0604030504040204" pitchFamily="50" charset="-128"/>
              </a:rPr>
              <a:t>年度 生活保護担当ケースワーカー全国研修会</a:t>
            </a:r>
            <a:r>
              <a:rPr kumimoji="1" lang="en-US" altLang="ja-JP" sz="1000" dirty="0">
                <a:solidFill>
                  <a:schemeClr val="tx1"/>
                </a:solidFill>
                <a:latin typeface="メイリオ" panose="020B0604030504040204" pitchFamily="50" charset="-128"/>
                <a:ea typeface="メイリオ" panose="020B0604030504040204" pitchFamily="50" charset="-128"/>
              </a:rPr>
              <a:t>』,p42</a:t>
            </a:r>
            <a:r>
              <a:rPr kumimoji="1" lang="ja-JP" altLang="en-US" sz="1000" dirty="0">
                <a:solidFill>
                  <a:schemeClr val="tx1"/>
                </a:solidFill>
                <a:latin typeface="メイリオ" panose="020B0604030504040204" pitchFamily="50" charset="-128"/>
                <a:ea typeface="メイリオ" panose="020B0604030504040204" pitchFamily="50" charset="-128"/>
              </a:rPr>
              <a:t>をもとに作成　</a:t>
            </a:r>
          </a:p>
        </p:txBody>
      </p:sp>
      <p:grpSp>
        <p:nvGrpSpPr>
          <p:cNvPr id="11" name="グループ化 10">
            <a:extLst>
              <a:ext uri="{FF2B5EF4-FFF2-40B4-BE49-F238E27FC236}">
                <a16:creationId xmlns:a16="http://schemas.microsoft.com/office/drawing/2014/main" id="{1E402823-290D-31D8-5D9D-1AD019860761}"/>
              </a:ext>
            </a:extLst>
          </p:cNvPr>
          <p:cNvGrpSpPr/>
          <p:nvPr/>
        </p:nvGrpSpPr>
        <p:grpSpPr>
          <a:xfrm>
            <a:off x="855198" y="1455015"/>
            <a:ext cx="8195603" cy="4897307"/>
            <a:chOff x="655320" y="1229361"/>
            <a:chExt cx="8595360" cy="5207991"/>
          </a:xfrm>
        </p:grpSpPr>
        <p:pic>
          <p:nvPicPr>
            <p:cNvPr id="5" name="図 4">
              <a:extLst>
                <a:ext uri="{FF2B5EF4-FFF2-40B4-BE49-F238E27FC236}">
                  <a16:creationId xmlns:a16="http://schemas.microsoft.com/office/drawing/2014/main" id="{4C7C3CAB-DC02-7396-0231-3873C1D9EB2D}"/>
                </a:ext>
              </a:extLst>
            </p:cNvPr>
            <p:cNvPicPr>
              <a:picLocks noChangeAspect="1"/>
            </p:cNvPicPr>
            <p:nvPr/>
          </p:nvPicPr>
          <p:blipFill>
            <a:blip r:embed="rId3"/>
            <a:stretch>
              <a:fillRect/>
            </a:stretch>
          </p:blipFill>
          <p:spPr>
            <a:xfrm>
              <a:off x="655320" y="1229361"/>
              <a:ext cx="8595360" cy="5207991"/>
            </a:xfrm>
            <a:prstGeom prst="rect">
              <a:avLst/>
            </a:prstGeom>
          </p:spPr>
        </p:pic>
        <p:sp>
          <p:nvSpPr>
            <p:cNvPr id="9" name="正方形/長方形 8">
              <a:extLst>
                <a:ext uri="{FF2B5EF4-FFF2-40B4-BE49-F238E27FC236}">
                  <a16:creationId xmlns:a16="http://schemas.microsoft.com/office/drawing/2014/main" id="{433C579C-1858-3A97-451A-46427C82E50F}"/>
                </a:ext>
              </a:extLst>
            </p:cNvPr>
            <p:cNvSpPr/>
            <p:nvPr/>
          </p:nvSpPr>
          <p:spPr>
            <a:xfrm>
              <a:off x="8296275" y="6049911"/>
              <a:ext cx="573405" cy="3603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テキスト ボックス 2">
            <a:extLst>
              <a:ext uri="{FF2B5EF4-FFF2-40B4-BE49-F238E27FC236}">
                <a16:creationId xmlns:a16="http://schemas.microsoft.com/office/drawing/2014/main" id="{32C45B3D-21DE-8F27-2C37-4C41FF6FADD1}"/>
              </a:ext>
            </a:extLst>
          </p:cNvPr>
          <p:cNvSpPr txBox="1">
            <a:spLocks noChangeArrowheads="1"/>
          </p:cNvSpPr>
          <p:nvPr/>
        </p:nvSpPr>
        <p:spPr bwMode="auto">
          <a:xfrm>
            <a:off x="427038" y="557703"/>
            <a:ext cx="9051925" cy="1177312"/>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285750" indent="-285750" eaLnBrk="1" hangingPunct="1">
              <a:lnSpc>
                <a:spcPct val="100000"/>
              </a:lnSpc>
              <a:spcBef>
                <a:spcPts val="600"/>
              </a:spcBef>
              <a:defRPr/>
            </a:pPr>
            <a:r>
              <a:rPr lang="ja-JP" altLang="en-US" sz="1600" spc="100" dirty="0">
                <a:latin typeface="メイリオ" panose="020B0604030504040204" pitchFamily="50" charset="-128"/>
                <a:ea typeface="メイリオ" panose="020B0604030504040204" pitchFamily="50" charset="-128"/>
              </a:rPr>
              <a:t>依存症の方への支援は、多くの機関による支援・連携が不可欠であるとされています。</a:t>
            </a:r>
            <a:endParaRPr lang="en-US" altLang="ja-JP" sz="1600" spc="100" dirty="0">
              <a:latin typeface="メイリオ" panose="020B0604030504040204" pitchFamily="50" charset="-128"/>
              <a:ea typeface="メイリオ" panose="020B0604030504040204" pitchFamily="50" charset="-128"/>
            </a:endParaRPr>
          </a:p>
          <a:p>
            <a:pPr marL="285750" indent="-285750" eaLnBrk="1" hangingPunct="1">
              <a:lnSpc>
                <a:spcPct val="100000"/>
              </a:lnSpc>
              <a:spcBef>
                <a:spcPts val="600"/>
              </a:spcBef>
              <a:defRPr/>
            </a:pPr>
            <a:r>
              <a:rPr lang="ja-JP" altLang="en-US" sz="1600" spc="100" dirty="0">
                <a:latin typeface="メイリオ" panose="020B0604030504040204" pitchFamily="50" charset="-128"/>
                <a:ea typeface="メイリオ" panose="020B0604030504040204" pitchFamily="50" charset="-128"/>
              </a:rPr>
              <a:t>福祉事務所・ケースワーカーも、その</a:t>
            </a:r>
            <a:r>
              <a:rPr lang="en-US" altLang="ja-JP" sz="1600" spc="100" dirty="0">
                <a:latin typeface="メイリオ" panose="020B0604030504040204" pitchFamily="50" charset="-128"/>
                <a:ea typeface="メイリオ" panose="020B0604030504040204" pitchFamily="50" charset="-128"/>
              </a:rPr>
              <a:t>1</a:t>
            </a:r>
            <a:r>
              <a:rPr lang="ja-JP" altLang="en-US" sz="1600" spc="100" dirty="0">
                <a:latin typeface="メイリオ" panose="020B0604030504040204" pitchFamily="50" charset="-128"/>
                <a:ea typeface="メイリオ" panose="020B0604030504040204" pitchFamily="50" charset="-128"/>
              </a:rPr>
              <a:t>つの主体です。下図にある様々な機関と相互に連携しながら支援していくことで、依存症についての様々な問題の防止・改善につながっていきます。</a:t>
            </a:r>
            <a:endParaRPr lang="en-US" altLang="ja-JP" sz="1600" spc="100" dirty="0">
              <a:latin typeface="メイリオ" panose="020B0604030504040204" pitchFamily="50" charset="-128"/>
              <a:ea typeface="メイリオ" panose="020B0604030504040204" pitchFamily="50" charset="-128"/>
            </a:endParaRPr>
          </a:p>
        </p:txBody>
      </p:sp>
      <p:sp>
        <p:nvSpPr>
          <p:cNvPr id="2" name="正方形/長方形 44">
            <a:extLst>
              <a:ext uri="{FF2B5EF4-FFF2-40B4-BE49-F238E27FC236}">
                <a16:creationId xmlns:a16="http://schemas.microsoft.com/office/drawing/2014/main" id="{F5637FD7-C8BC-4454-0624-1DBA0B79B2A3}"/>
              </a:ext>
            </a:extLst>
          </p:cNvPr>
          <p:cNvSpPr>
            <a:spLocks noChangeArrowheads="1"/>
          </p:cNvSpPr>
          <p:nvPr/>
        </p:nvSpPr>
        <p:spPr bwMode="auto">
          <a:xfrm>
            <a:off x="239010" y="239009"/>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541697969"/>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B0BEE-F214-AFE6-88DD-A732A4079BE8}"/>
            </a:ext>
          </a:extLst>
        </p:cNvPr>
        <p:cNvGrpSpPr/>
        <p:nvPr/>
      </p:nvGrpSpPr>
      <p:grpSpPr>
        <a:xfrm>
          <a:off x="0" y="0"/>
          <a:ext cx="0" cy="0"/>
          <a:chOff x="0" y="0"/>
          <a:chExt cx="0" cy="0"/>
        </a:xfrm>
      </p:grpSpPr>
      <p:sp>
        <p:nvSpPr>
          <p:cNvPr id="19459" name="スライド番号プレースホルダー 1">
            <a:extLst>
              <a:ext uri="{FF2B5EF4-FFF2-40B4-BE49-F238E27FC236}">
                <a16:creationId xmlns:a16="http://schemas.microsoft.com/office/drawing/2014/main" id="{49E66764-7441-593C-D358-E0CBD244FE3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21</a:t>
            </a:fld>
            <a:endParaRPr lang="ja-JP" altLang="en-US" sz="1000">
              <a:solidFill>
                <a:srgbClr val="898989"/>
              </a:solidFill>
            </a:endParaRPr>
          </a:p>
        </p:txBody>
      </p:sp>
      <p:graphicFrame>
        <p:nvGraphicFramePr>
          <p:cNvPr id="4" name="表 3">
            <a:extLst>
              <a:ext uri="{FF2B5EF4-FFF2-40B4-BE49-F238E27FC236}">
                <a16:creationId xmlns:a16="http://schemas.microsoft.com/office/drawing/2014/main" id="{B50462CB-F808-E317-B9B5-5C370D1644A3}"/>
              </a:ext>
            </a:extLst>
          </p:cNvPr>
          <p:cNvGraphicFramePr>
            <a:graphicFrameLocks noGrp="1"/>
          </p:cNvGraphicFramePr>
          <p:nvPr>
            <p:extLst>
              <p:ext uri="{D42A27DB-BD31-4B8C-83A1-F6EECF244321}">
                <p14:modId xmlns:p14="http://schemas.microsoft.com/office/powerpoint/2010/main" val="778634253"/>
              </p:ext>
            </p:extLst>
          </p:nvPr>
        </p:nvGraphicFramePr>
        <p:xfrm>
          <a:off x="452999" y="2278932"/>
          <a:ext cx="9000000" cy="3840452"/>
        </p:xfrm>
        <a:graphic>
          <a:graphicData uri="http://schemas.openxmlformats.org/drawingml/2006/table">
            <a:tbl>
              <a:tblPr bandRow="1">
                <a:tableStyleId>{F5AB1C69-6EDB-4FF4-983F-18BD219EF322}</a:tableStyleId>
              </a:tblPr>
              <a:tblGrid>
                <a:gridCol w="9000000">
                  <a:extLst>
                    <a:ext uri="{9D8B030D-6E8A-4147-A177-3AD203B41FA5}">
                      <a16:colId xmlns:a16="http://schemas.microsoft.com/office/drawing/2014/main" val="2675618041"/>
                    </a:ext>
                  </a:extLst>
                </a:gridCol>
              </a:tblGrid>
              <a:tr h="3213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spc="100" baseline="0" dirty="0">
                          <a:latin typeface="メイリオ" panose="020B0604030504040204" pitchFamily="50" charset="-128"/>
                          <a:ea typeface="メイリオ" panose="020B0604030504040204" pitchFamily="50" charset="-128"/>
                        </a:rPr>
                        <a:t>世帯類型を問わず留意したい点</a:t>
                      </a:r>
                    </a:p>
                  </a:txBody>
                  <a:tcPr marL="91442" marR="91442" marT="45713" marB="45713" anchor="ctr">
                    <a:lnB w="28575" cap="flat" cmpd="sng" algn="ctr">
                      <a:solidFill>
                        <a:schemeClr val="tx1"/>
                      </a:solidFill>
                      <a:prstDash val="sysDot"/>
                      <a:round/>
                      <a:headEnd type="none" w="med" len="med"/>
                      <a:tailEnd type="none" w="med" len="med"/>
                    </a:lnB>
                    <a:solidFill>
                      <a:schemeClr val="bg2"/>
                    </a:solidFill>
                  </a:tcPr>
                </a:tc>
                <a:extLst>
                  <a:ext uri="{0D108BD9-81ED-4DB2-BD59-A6C34878D82A}">
                    <a16:rowId xmlns:a16="http://schemas.microsoft.com/office/drawing/2014/main" val="2470179863"/>
                  </a:ext>
                </a:extLst>
              </a:tr>
              <a:tr h="316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spc="100" dirty="0">
                          <a:solidFill>
                            <a:schemeClr val="tx1"/>
                          </a:solidFill>
                          <a:latin typeface="メイリオ" panose="020B0604030504040204" pitchFamily="50" charset="-128"/>
                          <a:ea typeface="メイリオ" panose="020B0604030504040204" pitchFamily="50" charset="-128"/>
                        </a:rPr>
                        <a:t>◆基礎的な内容</a:t>
                      </a:r>
                      <a:endParaRPr kumimoji="1" lang="en-US" altLang="ja-JP" sz="1600" b="1"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spc="100" dirty="0">
                          <a:solidFill>
                            <a:schemeClr val="tx1"/>
                          </a:solidFill>
                          <a:latin typeface="メイリオ" panose="020B0604030504040204" pitchFamily="50" charset="-128"/>
                          <a:ea typeface="メイリオ" panose="020B0604030504040204" pitchFamily="50" charset="-128"/>
                        </a:rPr>
                        <a:t>生活状況や健康状態、就労に向けた阻害要因など、世帯が抱える課題はあるか</a:t>
                      </a:r>
                      <a:endParaRPr kumimoji="1" lang="en-US" altLang="ja-JP" sz="1600" b="0"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spc="100" dirty="0">
                          <a:solidFill>
                            <a:schemeClr val="tx1"/>
                          </a:solidFill>
                          <a:latin typeface="メイリオ" panose="020B0604030504040204" pitchFamily="50" charset="-128"/>
                          <a:ea typeface="メイリオ" panose="020B0604030504040204" pitchFamily="50" charset="-128"/>
                        </a:rPr>
                        <a:t>世帯の課題を踏まえ、活用可能な他法他施策や必要な福祉サービス、関係機関などはあるか</a:t>
                      </a:r>
                      <a:endParaRPr kumimoji="1" lang="en-US" altLang="ja-JP" sz="1600" b="0"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spc="100" dirty="0">
                          <a:solidFill>
                            <a:schemeClr val="tx1"/>
                          </a:solidFill>
                          <a:latin typeface="メイリオ" panose="020B0604030504040204" pitchFamily="50" charset="-128"/>
                          <a:ea typeface="メイリオ" panose="020B0604030504040204" pitchFamily="50" charset="-128"/>
                        </a:rPr>
                        <a:t>自立支援プログラムや被保護者就労支援事業などの各種事業の活用はどうか</a:t>
                      </a:r>
                      <a:endParaRPr kumimoji="1" lang="en-US" altLang="ja-JP" sz="1600" b="0"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600" b="0" spc="100"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spc="100" dirty="0">
                          <a:solidFill>
                            <a:schemeClr val="tx1"/>
                          </a:solidFill>
                          <a:latin typeface="メイリオ" panose="020B0604030504040204" pitchFamily="50" charset="-128"/>
                          <a:ea typeface="メイリオ" panose="020B0604030504040204" pitchFamily="50" charset="-128"/>
                        </a:rPr>
                        <a:t>◆扶養・資産に関する内容</a:t>
                      </a:r>
                      <a:endParaRPr kumimoji="1" lang="en-US" altLang="ja-JP" sz="1600" b="1"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spc="100" dirty="0">
                          <a:solidFill>
                            <a:schemeClr val="tx1"/>
                          </a:solidFill>
                          <a:latin typeface="メイリオ" panose="020B0604030504040204" pitchFamily="50" charset="-128"/>
                          <a:ea typeface="メイリオ" panose="020B0604030504040204" pitchFamily="50" charset="-128"/>
                        </a:rPr>
                        <a:t>扶養義務者との関係はどうか（今後の意向を含む）</a:t>
                      </a:r>
                      <a:endParaRPr kumimoji="1" lang="en-US" altLang="ja-JP" sz="1600" b="0"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spc="100" dirty="0">
                          <a:solidFill>
                            <a:schemeClr val="tx1"/>
                          </a:solidFill>
                          <a:latin typeface="メイリオ" panose="020B0604030504040204" pitchFamily="50" charset="-128"/>
                          <a:ea typeface="メイリオ" panose="020B0604030504040204" pitchFamily="50" charset="-128"/>
                        </a:rPr>
                        <a:t>緊急時等にすぐに対応してくれる方がいるか（扶養義務者を含む）</a:t>
                      </a:r>
                      <a:endParaRPr kumimoji="1" lang="en-US" altLang="ja-JP" sz="1600" b="0" spc="100" dirty="0">
                        <a:solidFill>
                          <a:schemeClr val="tx1"/>
                        </a:solidFill>
                        <a:latin typeface="メイリオ" panose="020B0604030504040204" pitchFamily="50" charset="-128"/>
                        <a:ea typeface="メイリオ" panose="020B0604030504040204" pitchFamily="50" charset="-128"/>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spc="100" dirty="0">
                          <a:solidFill>
                            <a:schemeClr val="tx1"/>
                          </a:solidFill>
                          <a:latin typeface="メイリオ" panose="020B0604030504040204" pitchFamily="50" charset="-128"/>
                          <a:ea typeface="メイリオ" panose="020B0604030504040204" pitchFamily="50" charset="-128"/>
                        </a:rPr>
                        <a:t>負債の状況はどうか　　等</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spc="100"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spc="100" dirty="0">
                          <a:solidFill>
                            <a:schemeClr val="tx1"/>
                          </a:solidFill>
                          <a:latin typeface="メイリオ" panose="020B0604030504040204" pitchFamily="50" charset="-128"/>
                          <a:ea typeface="メイリオ" panose="020B0604030504040204" pitchFamily="50" charset="-128"/>
                        </a:rPr>
                        <a:t>◆生活状況</a:t>
                      </a:r>
                      <a:endParaRPr kumimoji="1" lang="en-US" altLang="ja-JP" sz="1600" b="0" spc="100" baseline="0" dirty="0">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kumimoji="1" lang="ja-JP" altLang="en-US" sz="1600" b="0" spc="100" baseline="0" dirty="0">
                          <a:latin typeface="メイリオ" panose="020B0604030504040204" pitchFamily="50" charset="-128"/>
                          <a:ea typeface="メイリオ" panose="020B0604030504040204" pitchFamily="50" charset="-128"/>
                        </a:rPr>
                        <a:t>生活習慣はどうか、日中の過ごし方はどうか</a:t>
                      </a:r>
                      <a:endParaRPr kumimoji="1" lang="en-US" altLang="ja-JP" sz="1600" b="0" spc="100" baseline="0" dirty="0">
                        <a:latin typeface="メイリオ" panose="020B0604030504040204" pitchFamily="50" charset="-128"/>
                        <a:ea typeface="メイリオ" panose="020B0604030504040204" pitchFamily="50" charset="-128"/>
                      </a:endParaRPr>
                    </a:p>
                    <a:p>
                      <a:pPr marL="285750" indent="-285750">
                        <a:buFont typeface="Arial" panose="020B0604020202020204" pitchFamily="34" charset="0"/>
                        <a:buChar char="•"/>
                      </a:pPr>
                      <a:r>
                        <a:rPr kumimoji="1" lang="ja-JP" altLang="en-US" sz="1600" b="0" spc="100" baseline="0" dirty="0">
                          <a:latin typeface="メイリオ" panose="020B0604030504040204" pitchFamily="50" charset="-128"/>
                          <a:ea typeface="メイリオ" panose="020B0604030504040204" pitchFamily="50" charset="-128"/>
                        </a:rPr>
                        <a:t>交友関係や近隣住民との関係はどうか</a:t>
                      </a:r>
                      <a:endParaRPr kumimoji="1" lang="en-US" altLang="ja-JP" sz="1600" b="0" spc="100" baseline="0" dirty="0">
                        <a:latin typeface="メイリオ" panose="020B0604030504040204" pitchFamily="50" charset="-128"/>
                        <a:ea typeface="メイリオ" panose="020B0604030504040204" pitchFamily="50" charset="-128"/>
                      </a:endParaRPr>
                    </a:p>
                  </a:txBody>
                  <a:tcPr marL="91442" marR="91442" marT="45713" marB="45713" anchor="ctr">
                    <a:lnT w="28575" cap="flat" cmpd="sng" algn="ctr">
                      <a:solidFill>
                        <a:schemeClr val="tx1"/>
                      </a:solidFill>
                      <a:prstDash val="sysDot"/>
                      <a:round/>
                      <a:headEnd type="none" w="med" len="med"/>
                      <a:tailEnd type="none" w="med" len="med"/>
                    </a:lnT>
                    <a:noFill/>
                  </a:tcPr>
                </a:tc>
                <a:extLst>
                  <a:ext uri="{0D108BD9-81ED-4DB2-BD59-A6C34878D82A}">
                    <a16:rowId xmlns:a16="http://schemas.microsoft.com/office/drawing/2014/main" val="982855899"/>
                  </a:ext>
                </a:extLst>
              </a:tr>
            </a:tbl>
          </a:graphicData>
        </a:graphic>
      </p:graphicFrame>
      <p:sp>
        <p:nvSpPr>
          <p:cNvPr id="5" name="正方形/長方形 4">
            <a:extLst>
              <a:ext uri="{FF2B5EF4-FFF2-40B4-BE49-F238E27FC236}">
                <a16:creationId xmlns:a16="http://schemas.microsoft.com/office/drawing/2014/main" id="{0EB1C752-D870-D299-6A1E-430637131E6D}"/>
              </a:ext>
            </a:extLst>
          </p:cNvPr>
          <p:cNvSpPr/>
          <p:nvPr/>
        </p:nvSpPr>
        <p:spPr>
          <a:xfrm>
            <a:off x="0" y="1413365"/>
            <a:ext cx="9905999" cy="5683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eaLnBrk="1" fontAlgn="auto" hangingPunct="1">
              <a:spcBef>
                <a:spcPts val="600"/>
              </a:spcBef>
              <a:spcAft>
                <a:spcPts val="0"/>
              </a:spcAft>
              <a:buFont typeface="Wingdings" panose="05000000000000000000" pitchFamily="2" charset="2"/>
              <a:buChar char="l"/>
              <a:defRPr/>
            </a:pPr>
            <a:r>
              <a:rPr kumimoji="1" lang="ja-JP" altLang="en-US" sz="1600" spc="100" dirty="0">
                <a:solidFill>
                  <a:schemeClr val="tx1"/>
                </a:solidFill>
                <a:latin typeface="メイリオ" panose="020B0604030504040204" pitchFamily="50" charset="-128"/>
                <a:ea typeface="メイリオ" panose="020B0604030504040204" pitchFamily="50" charset="-128"/>
              </a:rPr>
              <a:t>本人の生活状況を踏まえ、個々の自立に向けた課題を把握します。</a:t>
            </a:r>
          </a:p>
          <a:p>
            <a:pPr marL="285750" indent="-285750" eaLnBrk="1" fontAlgn="auto" hangingPunct="1">
              <a:spcBef>
                <a:spcPts val="600"/>
              </a:spcBef>
              <a:spcAft>
                <a:spcPts val="0"/>
              </a:spcAft>
              <a:buFont typeface="Wingdings" panose="05000000000000000000" pitchFamily="2" charset="2"/>
              <a:buChar char="l"/>
              <a:defRPr/>
            </a:pPr>
            <a:r>
              <a:rPr kumimoji="1" lang="ja-JP" altLang="en-US" sz="1600" spc="100" dirty="0">
                <a:solidFill>
                  <a:schemeClr val="tx1"/>
                </a:solidFill>
                <a:latin typeface="メイリオ" panose="020B0604030504040204" pitchFamily="50" charset="-128"/>
                <a:ea typeface="メイリオ" panose="020B0604030504040204" pitchFamily="50" charset="-128"/>
              </a:rPr>
              <a:t>アセスメントに当たっては、支援対象者の持つ良い点や力を大切にしていく視点が必要です。</a:t>
            </a:r>
          </a:p>
        </p:txBody>
      </p:sp>
      <p:sp>
        <p:nvSpPr>
          <p:cNvPr id="7" name="テキスト ボックス 6">
            <a:extLst>
              <a:ext uri="{FF2B5EF4-FFF2-40B4-BE49-F238E27FC236}">
                <a16:creationId xmlns:a16="http://schemas.microsoft.com/office/drawing/2014/main" id="{EBDD424C-1F79-E872-5807-C335649911F5}"/>
              </a:ext>
            </a:extLst>
          </p:cNvPr>
          <p:cNvSpPr txBox="1"/>
          <p:nvPr/>
        </p:nvSpPr>
        <p:spPr>
          <a:xfrm>
            <a:off x="180000" y="804505"/>
            <a:ext cx="3723785" cy="374571"/>
          </a:xfrm>
          <a:prstGeom prst="roundRect">
            <a:avLst/>
          </a:prstGeom>
          <a:solidFill>
            <a:schemeClr val="tx2">
              <a:lumMod val="20000"/>
              <a:lumOff val="80000"/>
            </a:schemeClr>
          </a:solidFill>
        </p:spPr>
        <p:txBody>
          <a:bodyPr wrap="square" anchor="ctr">
            <a:spAutoFit/>
          </a:bodyPr>
          <a:lstStyle/>
          <a:p>
            <a:pPr algn="ctr" eaLnBrk="1" fontAlgn="auto" hangingPunct="1">
              <a:spcBef>
                <a:spcPts val="300"/>
              </a:spcBef>
              <a:spcAft>
                <a:spcPts val="0"/>
              </a:spcAft>
              <a:defRPr/>
            </a:pPr>
            <a:r>
              <a:rPr kumimoji="1" lang="ja-JP" altLang="en-US" sz="1600" b="1" spc="100" dirty="0">
                <a:solidFill>
                  <a:schemeClr val="tx1"/>
                </a:solidFill>
                <a:latin typeface="メイリオ" panose="020B0604030504040204" pitchFamily="50" charset="-128"/>
                <a:ea typeface="メイリオ" panose="020B0604030504040204" pitchFamily="50" charset="-128"/>
              </a:rPr>
              <a:t>援助方針策定に当たっての留意点</a:t>
            </a:r>
            <a:endParaRPr kumimoji="1" lang="en-US" altLang="ja-JP" sz="1600" b="1" spc="100" dirty="0">
              <a:solidFill>
                <a:schemeClr val="tx1"/>
              </a:solidFill>
              <a:latin typeface="メイリオ" panose="020B0604030504040204" pitchFamily="50" charset="-128"/>
              <a:ea typeface="メイリオ" panose="020B0604030504040204" pitchFamily="50" charset="-128"/>
            </a:endParaRPr>
          </a:p>
        </p:txBody>
      </p:sp>
      <p:sp>
        <p:nvSpPr>
          <p:cNvPr id="12" name="正方形/長方形 11">
            <a:extLst>
              <a:ext uri="{FF2B5EF4-FFF2-40B4-BE49-F238E27FC236}">
                <a16:creationId xmlns:a16="http://schemas.microsoft.com/office/drawing/2014/main" id="{05BDA0EA-299E-AD9C-F815-7F8D035AC9E1}"/>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．依存症の方への支援にあたって</a:t>
            </a:r>
          </a:p>
        </p:txBody>
      </p:sp>
      <p:sp>
        <p:nvSpPr>
          <p:cNvPr id="14" name="正方形/長方形 13">
            <a:extLst>
              <a:ext uri="{FF2B5EF4-FFF2-40B4-BE49-F238E27FC236}">
                <a16:creationId xmlns:a16="http://schemas.microsoft.com/office/drawing/2014/main" id="{0DB49664-3F66-76D5-E833-DE7D5FACD436}"/>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３．援助方針策定にあたってのアセスメント時の観点</a:t>
            </a:r>
          </a:p>
        </p:txBody>
      </p:sp>
    </p:spTree>
    <p:extLst>
      <p:ext uri="{BB962C8B-B14F-4D97-AF65-F5344CB8AC3E}">
        <p14:creationId xmlns:p14="http://schemas.microsoft.com/office/powerpoint/2010/main" val="2261462529"/>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A4F8E-88C5-B695-C124-97BA7E5DBC07}"/>
            </a:ext>
          </a:extLst>
        </p:cNvPr>
        <p:cNvGrpSpPr/>
        <p:nvPr/>
      </p:nvGrpSpPr>
      <p:grpSpPr>
        <a:xfrm>
          <a:off x="0" y="0"/>
          <a:ext cx="0" cy="0"/>
          <a:chOff x="0" y="0"/>
          <a:chExt cx="0" cy="0"/>
        </a:xfrm>
      </p:grpSpPr>
      <p:sp>
        <p:nvSpPr>
          <p:cNvPr id="19459" name="スライド番号プレースホルダー 1">
            <a:extLst>
              <a:ext uri="{FF2B5EF4-FFF2-40B4-BE49-F238E27FC236}">
                <a16:creationId xmlns:a16="http://schemas.microsoft.com/office/drawing/2014/main" id="{9CA0B618-DFEA-0BE3-6526-A8C2802B895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22</a:t>
            </a:fld>
            <a:endParaRPr lang="ja-JP" altLang="en-US" sz="1000">
              <a:solidFill>
                <a:srgbClr val="898989"/>
              </a:solidFill>
            </a:endParaRPr>
          </a:p>
        </p:txBody>
      </p:sp>
      <p:sp>
        <p:nvSpPr>
          <p:cNvPr id="3" name="テキスト ボックス 2">
            <a:extLst>
              <a:ext uri="{FF2B5EF4-FFF2-40B4-BE49-F238E27FC236}">
                <a16:creationId xmlns:a16="http://schemas.microsoft.com/office/drawing/2014/main" id="{0C69AF37-F26E-70D4-C529-03A7928AE2EF}"/>
              </a:ext>
            </a:extLst>
          </p:cNvPr>
          <p:cNvSpPr txBox="1">
            <a:spLocks noChangeArrowheads="1"/>
          </p:cNvSpPr>
          <p:nvPr/>
        </p:nvSpPr>
        <p:spPr bwMode="auto">
          <a:xfrm>
            <a:off x="369277" y="920339"/>
            <a:ext cx="7017116" cy="360363"/>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ts val="600"/>
              </a:spcBef>
              <a:buNone/>
              <a:defRPr/>
            </a:pPr>
            <a:r>
              <a:rPr lang="ja-JP" altLang="en-US" sz="1600" spc="100" dirty="0">
                <a:latin typeface="メイリオ" panose="020B0604030504040204" pitchFamily="50" charset="-128"/>
                <a:ea typeface="メイリオ" panose="020B0604030504040204" pitchFamily="50" charset="-128"/>
              </a:rPr>
              <a:t>依存症の方は金銭管理や家計改善が必要な状態にある場合もあります。</a:t>
            </a:r>
            <a:endParaRPr lang="en-US" altLang="ja-JP" sz="1600" spc="100" dirty="0">
              <a:latin typeface="メイリオ" panose="020B0604030504040204" pitchFamily="50" charset="-128"/>
              <a:ea typeface="メイリオ" panose="020B0604030504040204" pitchFamily="50" charset="-128"/>
            </a:endParaRPr>
          </a:p>
        </p:txBody>
      </p:sp>
      <p:sp>
        <p:nvSpPr>
          <p:cNvPr id="12" name="正方形/長方形 44">
            <a:extLst>
              <a:ext uri="{FF2B5EF4-FFF2-40B4-BE49-F238E27FC236}">
                <a16:creationId xmlns:a16="http://schemas.microsoft.com/office/drawing/2014/main" id="{E27D08B5-E33E-00CB-2589-F47BE12981F7}"/>
              </a:ext>
            </a:extLst>
          </p:cNvPr>
          <p:cNvSpPr>
            <a:spLocks noChangeArrowheads="1"/>
          </p:cNvSpPr>
          <p:nvPr/>
        </p:nvSpPr>
        <p:spPr bwMode="auto">
          <a:xfrm>
            <a:off x="7938" y="6530276"/>
            <a:ext cx="927322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000" dirty="0">
                <a:latin typeface="メイリオ" panose="020B0604030504040204" pitchFamily="50" charset="-128"/>
                <a:ea typeface="メイリオ" panose="020B0604030504040204" pitchFamily="50" charset="-128"/>
              </a:rPr>
              <a:t>出典：</a:t>
            </a:r>
            <a:r>
              <a:rPr lang="ja-JP" altLang="en-US" sz="10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厚生労働省「資料４ 家計改善支援等のあり方について」</a:t>
            </a:r>
            <a:r>
              <a:rPr lang="en-US" altLang="ja-JP" sz="10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10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社会保障審議会生活困窮者自立支援及び生活保護部会（第</a:t>
            </a:r>
            <a:r>
              <a:rPr lang="en-US" altLang="ja-JP" sz="10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20</a:t>
            </a:r>
            <a:r>
              <a:rPr lang="ja-JP" altLang="en-US" sz="10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回）</a:t>
            </a:r>
            <a:r>
              <a:rPr lang="en-US" altLang="ja-JP" sz="10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10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令和４年</a:t>
            </a:r>
            <a:r>
              <a:rPr lang="en-US" altLang="ja-JP" sz="10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9</a:t>
            </a:r>
            <a:r>
              <a:rPr lang="ja-JP" altLang="en-US" sz="10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月</a:t>
            </a:r>
            <a:r>
              <a:rPr lang="en-US" altLang="ja-JP" sz="10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13</a:t>
            </a:r>
            <a:r>
              <a:rPr lang="ja-JP" altLang="en-US" sz="10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日</a:t>
            </a:r>
            <a:r>
              <a:rPr kumimoji="0" lang="en-US" altLang="ja-JP" sz="1000" dirty="0">
                <a:latin typeface="メイリオ" panose="020B0604030504040204" pitchFamily="50" charset="-128"/>
                <a:ea typeface="メイリオ" panose="020B0604030504040204" pitchFamily="50" charset="-128"/>
              </a:rPr>
              <a:t>,p14</a:t>
            </a:r>
            <a:r>
              <a:rPr kumimoji="0" lang="ja-JP" altLang="en-US" sz="1000" dirty="0">
                <a:latin typeface="メイリオ" panose="020B0604030504040204" pitchFamily="50" charset="-128"/>
                <a:ea typeface="メイリオ" panose="020B0604030504040204" pitchFamily="50" charset="-128"/>
              </a:rPr>
              <a:t>を</a:t>
            </a:r>
            <a:br>
              <a:rPr kumimoji="0" lang="en-US" altLang="ja-JP" sz="1000" dirty="0">
                <a:latin typeface="メイリオ" panose="020B0604030504040204" pitchFamily="50" charset="-128"/>
                <a:ea typeface="メイリオ" panose="020B0604030504040204" pitchFamily="50" charset="-128"/>
              </a:rPr>
            </a:br>
            <a:r>
              <a:rPr kumimoji="0" lang="en-US" altLang="ja-JP" sz="1000" dirty="0">
                <a:latin typeface="メイリオ" panose="020B0604030504040204" pitchFamily="50" charset="-128"/>
                <a:ea typeface="メイリオ" panose="020B0604030504040204" pitchFamily="50" charset="-128"/>
              </a:rPr>
              <a:t>        </a:t>
            </a:r>
            <a:r>
              <a:rPr kumimoji="0" lang="ja-JP" altLang="en-US" sz="1000" dirty="0">
                <a:latin typeface="メイリオ" panose="020B0604030504040204" pitchFamily="50" charset="-128"/>
                <a:ea typeface="メイリオ" panose="020B0604030504040204" pitchFamily="50" charset="-128"/>
              </a:rPr>
              <a:t>もとに作成</a:t>
            </a:r>
            <a:endParaRPr lang="en-US" altLang="ja-JP" sz="1000" dirty="0">
              <a:latin typeface="メイリオ" panose="020B0604030504040204" pitchFamily="50" charset="-128"/>
              <a:ea typeface="メイリオ" panose="020B0604030504040204" pitchFamily="50" charset="-128"/>
            </a:endParaRPr>
          </a:p>
        </p:txBody>
      </p:sp>
      <p:pic>
        <p:nvPicPr>
          <p:cNvPr id="14" name="図 13">
            <a:extLst>
              <a:ext uri="{FF2B5EF4-FFF2-40B4-BE49-F238E27FC236}">
                <a16:creationId xmlns:a16="http://schemas.microsoft.com/office/drawing/2014/main" id="{9589498A-4667-F25F-9CD7-5489205D31CA}"/>
              </a:ext>
            </a:extLst>
          </p:cNvPr>
          <p:cNvPicPr>
            <a:picLocks noChangeAspect="1"/>
          </p:cNvPicPr>
          <p:nvPr/>
        </p:nvPicPr>
        <p:blipFill>
          <a:blip r:embed="rId3"/>
          <a:stretch>
            <a:fillRect/>
          </a:stretch>
        </p:blipFill>
        <p:spPr>
          <a:xfrm>
            <a:off x="369277" y="1453454"/>
            <a:ext cx="9167446" cy="4866669"/>
          </a:xfrm>
          <a:prstGeom prst="rect">
            <a:avLst/>
          </a:prstGeom>
        </p:spPr>
      </p:pic>
      <p:sp>
        <p:nvSpPr>
          <p:cNvPr id="5" name="正方形/長方形 4">
            <a:extLst>
              <a:ext uri="{FF2B5EF4-FFF2-40B4-BE49-F238E27FC236}">
                <a16:creationId xmlns:a16="http://schemas.microsoft.com/office/drawing/2014/main" id="{9C63D745-FF31-E8AE-6D28-65A81948E777}"/>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1800" b="1" spc="150" dirty="0">
                <a:solidFill>
                  <a:schemeClr val="tx1"/>
                </a:solidFill>
                <a:latin typeface="メイリオ" panose="020B0604030504040204" pitchFamily="50" charset="-128"/>
                <a:ea typeface="メイリオ" panose="020B0604030504040204" pitchFamily="50" charset="-128"/>
              </a:rPr>
              <a:t>参考①</a:t>
            </a:r>
          </a:p>
        </p:txBody>
      </p:sp>
    </p:spTree>
    <p:extLst>
      <p:ext uri="{BB962C8B-B14F-4D97-AF65-F5344CB8AC3E}">
        <p14:creationId xmlns:p14="http://schemas.microsoft.com/office/powerpoint/2010/main" val="4066143005"/>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8243B-49B7-7F6E-A95C-0B4CC132AEB9}"/>
            </a:ext>
          </a:extLst>
        </p:cNvPr>
        <p:cNvGrpSpPr/>
        <p:nvPr/>
      </p:nvGrpSpPr>
      <p:grpSpPr>
        <a:xfrm>
          <a:off x="0" y="0"/>
          <a:ext cx="0" cy="0"/>
          <a:chOff x="0" y="0"/>
          <a:chExt cx="0" cy="0"/>
        </a:xfrm>
      </p:grpSpPr>
      <p:sp>
        <p:nvSpPr>
          <p:cNvPr id="19459" name="スライド番号プレースホルダー 1">
            <a:extLst>
              <a:ext uri="{FF2B5EF4-FFF2-40B4-BE49-F238E27FC236}">
                <a16:creationId xmlns:a16="http://schemas.microsoft.com/office/drawing/2014/main" id="{CE574580-20E1-F5CA-C57F-FEDACD0CF9F9}"/>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23</a:t>
            </a:fld>
            <a:endParaRPr lang="ja-JP" altLang="en-US" sz="1000">
              <a:solidFill>
                <a:srgbClr val="898989"/>
              </a:solidFill>
            </a:endParaRPr>
          </a:p>
        </p:txBody>
      </p:sp>
      <p:sp>
        <p:nvSpPr>
          <p:cNvPr id="6" name="正方形/長方形 5">
            <a:extLst>
              <a:ext uri="{FF2B5EF4-FFF2-40B4-BE49-F238E27FC236}">
                <a16:creationId xmlns:a16="http://schemas.microsoft.com/office/drawing/2014/main" id="{B18C14BA-1C7C-C1BB-C44E-B36A7B7F4043}"/>
              </a:ext>
            </a:extLst>
          </p:cNvPr>
          <p:cNvSpPr/>
          <p:nvPr/>
        </p:nvSpPr>
        <p:spPr>
          <a:xfrm>
            <a:off x="7699375" y="47626"/>
            <a:ext cx="2206625" cy="293964"/>
          </a:xfrm>
          <a:prstGeom prst="rect">
            <a:avLst/>
          </a:prstGeom>
          <a:solidFill>
            <a:schemeClr val="accent2">
              <a:lumMod val="20000"/>
              <a:lumOff val="80000"/>
            </a:schemeClr>
          </a:solid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sz="1200" dirty="0">
                <a:solidFill>
                  <a:schemeClr val="tx1">
                    <a:lumMod val="85000"/>
                    <a:lumOff val="15000"/>
                  </a:schemeClr>
                </a:solidFill>
                <a:latin typeface="メイリオ" panose="020B0604030504040204" pitchFamily="50" charset="-128"/>
                <a:ea typeface="メイリオ" panose="020B0604030504040204" pitchFamily="50" charset="-128"/>
              </a:rPr>
              <a:t>国の資料をもとに新規作成</a:t>
            </a:r>
            <a:endParaRPr kumimoji="1" lang="en-US" altLang="ja-JP" sz="12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A5683E57-F2B6-DC97-FF34-B47D0C7F4DE1}"/>
              </a:ext>
            </a:extLst>
          </p:cNvPr>
          <p:cNvSpPr/>
          <p:nvPr/>
        </p:nvSpPr>
        <p:spPr>
          <a:xfrm>
            <a:off x="239010" y="500907"/>
            <a:ext cx="9000000" cy="6453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ja-JP" altLang="en-US" sz="1600" spc="100" dirty="0">
                <a:solidFill>
                  <a:schemeClr val="tx1"/>
                </a:solidFill>
                <a:latin typeface="メイリオ" panose="020B0604030504040204" pitchFamily="50" charset="-128"/>
                <a:ea typeface="メイリオ" panose="020B0604030504040204" pitchFamily="50" charset="-128"/>
              </a:rPr>
              <a:t>　家計管理に課題のある方に対しては、</a:t>
            </a:r>
            <a:r>
              <a:rPr lang="zh-TW" altLang="en-US" sz="1600" spc="100" dirty="0">
                <a:solidFill>
                  <a:schemeClr val="tx1"/>
                </a:solidFill>
                <a:latin typeface="メイリオ" panose="020B0604030504040204" pitchFamily="50" charset="-128"/>
                <a:ea typeface="メイリオ" panose="020B0604030504040204" pitchFamily="50" charset="-128"/>
              </a:rPr>
              <a:t>被保護者家計改善支援事業</a:t>
            </a:r>
            <a:r>
              <a:rPr lang="ja-JP" altLang="en-US" sz="1600" spc="100" dirty="0">
                <a:solidFill>
                  <a:schemeClr val="tx1"/>
                </a:solidFill>
                <a:latin typeface="メイリオ" panose="020B0604030504040204" pitchFamily="50" charset="-128"/>
                <a:ea typeface="メイリオ" panose="020B0604030504040204" pitchFamily="50" charset="-128"/>
              </a:rPr>
              <a:t>が活用できます。</a:t>
            </a:r>
            <a:br>
              <a:rPr lang="en-US" altLang="ja-JP" sz="1600" spc="100" dirty="0">
                <a:solidFill>
                  <a:schemeClr val="tx1"/>
                </a:solidFill>
                <a:latin typeface="メイリオ" panose="020B0604030504040204" pitchFamily="50" charset="-128"/>
                <a:ea typeface="メイリオ" panose="020B0604030504040204" pitchFamily="50" charset="-128"/>
              </a:rPr>
            </a:br>
            <a:r>
              <a:rPr lang="ja-JP" altLang="en-US" sz="1600" spc="100" dirty="0">
                <a:solidFill>
                  <a:schemeClr val="tx1"/>
                </a:solidFill>
                <a:latin typeface="メイリオ" panose="020B0604030504040204" pitchFamily="50" charset="-128"/>
                <a:ea typeface="メイリオ" panose="020B0604030504040204" pitchFamily="50" charset="-128"/>
              </a:rPr>
              <a:t>各自治体の実施状況をご確認下さい。</a:t>
            </a:r>
            <a:endParaRPr lang="zh-TW" altLang="en-US" sz="1600" spc="100" dirty="0">
              <a:solidFill>
                <a:schemeClr val="tx1"/>
              </a:solidFill>
              <a:latin typeface="メイリオ" panose="020B0604030504040204" pitchFamily="50" charset="-128"/>
              <a:ea typeface="メイリオ" panose="020B0604030504040204" pitchFamily="50" charset="-128"/>
            </a:endParaRPr>
          </a:p>
        </p:txBody>
      </p:sp>
      <p:sp>
        <p:nvSpPr>
          <p:cNvPr id="5" name="テキスト ボックス 2">
            <a:extLst>
              <a:ext uri="{FF2B5EF4-FFF2-40B4-BE49-F238E27FC236}">
                <a16:creationId xmlns:a16="http://schemas.microsoft.com/office/drawing/2014/main" id="{5020EA98-21E2-5AAB-0FC8-9733E9B2A1BE}"/>
              </a:ext>
            </a:extLst>
          </p:cNvPr>
          <p:cNvSpPr txBox="1">
            <a:spLocks noChangeArrowheads="1"/>
          </p:cNvSpPr>
          <p:nvPr/>
        </p:nvSpPr>
        <p:spPr bwMode="auto">
          <a:xfrm>
            <a:off x="453000" y="1230387"/>
            <a:ext cx="90000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0" indent="0" eaLnBrk="1" hangingPunct="1">
              <a:lnSpc>
                <a:spcPct val="100000"/>
              </a:lnSpc>
              <a:spcBef>
                <a:spcPct val="0"/>
              </a:spcBef>
              <a:buNone/>
            </a:pPr>
            <a:r>
              <a:rPr lang="ja-JP" altLang="en-US" sz="1400" spc="100" dirty="0">
                <a:latin typeface="メイリオ" panose="020B0604030504040204" pitchFamily="50" charset="-128"/>
                <a:ea typeface="メイリオ" panose="020B0604030504040204" pitchFamily="50" charset="-128"/>
              </a:rPr>
              <a:t>　被保護者家計改善支援事業は、</a:t>
            </a:r>
            <a:r>
              <a:rPr lang="ja-JP" altLang="en-US" sz="1400" b="1" spc="100" dirty="0">
                <a:solidFill>
                  <a:srgbClr val="C00000"/>
                </a:solidFill>
                <a:latin typeface="メイリオ" panose="020B0604030504040204" pitchFamily="50" charset="-128"/>
                <a:ea typeface="メイリオ" panose="020B0604030504040204" pitchFamily="50" charset="-128"/>
              </a:rPr>
              <a:t>世帯の自立に向けて家計に関する課題を抱える被保護者世帯に対する家計管理方法の提案支援を行う</a:t>
            </a:r>
            <a:r>
              <a:rPr lang="ja-JP" altLang="en-US" sz="1400" spc="100" dirty="0">
                <a:latin typeface="メイリオ" panose="020B0604030504040204" pitchFamily="50" charset="-128"/>
                <a:ea typeface="メイリオ" panose="020B0604030504040204" pitchFamily="50" charset="-128"/>
              </a:rPr>
              <a:t>とともに、大学等への進学を検討している高校生等のいる世帯に対する、</a:t>
            </a:r>
            <a:r>
              <a:rPr lang="ja-JP" altLang="en-US" sz="1400" b="1" spc="100" dirty="0">
                <a:solidFill>
                  <a:srgbClr val="C00000"/>
                </a:solidFill>
                <a:latin typeface="メイリオ" panose="020B0604030504040204" pitchFamily="50" charset="-128"/>
                <a:ea typeface="メイリオ" panose="020B0604030504040204" pitchFamily="50" charset="-128"/>
              </a:rPr>
              <a:t>進学に向けた費用についての相談や助言等を行うもの</a:t>
            </a:r>
            <a:r>
              <a:rPr lang="ja-JP" altLang="en-US" sz="1400" spc="100" dirty="0">
                <a:latin typeface="メイリオ" panose="020B0604030504040204" pitchFamily="50" charset="-128"/>
                <a:ea typeface="メイリオ" panose="020B0604030504040204" pitchFamily="50" charset="-128"/>
              </a:rPr>
              <a:t>です。</a:t>
            </a:r>
            <a:endParaRPr lang="en-US" altLang="ja-JP" sz="1400" spc="100" dirty="0">
              <a:latin typeface="メイリオ" panose="020B0604030504040204" pitchFamily="50" charset="-128"/>
              <a:ea typeface="メイリオ" panose="020B0604030504040204" pitchFamily="50" charset="-128"/>
            </a:endParaRPr>
          </a:p>
          <a:p>
            <a:pPr marL="0" indent="0" eaLnBrk="1" hangingPunct="1">
              <a:lnSpc>
                <a:spcPct val="100000"/>
              </a:lnSpc>
              <a:spcBef>
                <a:spcPct val="0"/>
              </a:spcBef>
              <a:buNone/>
            </a:pPr>
            <a:r>
              <a:rPr lang="ja-JP" altLang="en-US" sz="1400" spc="100" dirty="0">
                <a:latin typeface="メイリオ" panose="020B0604030504040204" pitchFamily="50" charset="-128"/>
                <a:ea typeface="メイリオ" panose="020B0604030504040204" pitchFamily="50" charset="-128"/>
              </a:rPr>
              <a:t>　家計に焦点を当てた個別的な働きかけを通じて、家計改善の意欲、更には生活力を高め、自力で家計管理を行うことを支援するものであり、生活の質の向上や自立に向けた基盤づくりにも効果があると考えられています。</a:t>
            </a:r>
          </a:p>
        </p:txBody>
      </p:sp>
      <p:pic>
        <p:nvPicPr>
          <p:cNvPr id="7" name="図 6">
            <a:extLst>
              <a:ext uri="{FF2B5EF4-FFF2-40B4-BE49-F238E27FC236}">
                <a16:creationId xmlns:a16="http://schemas.microsoft.com/office/drawing/2014/main" id="{5271B947-8930-293F-2D90-599CDAC2EA53}"/>
              </a:ext>
            </a:extLst>
          </p:cNvPr>
          <p:cNvPicPr>
            <a:picLocks noChangeAspect="1"/>
          </p:cNvPicPr>
          <p:nvPr/>
        </p:nvPicPr>
        <p:blipFill>
          <a:blip r:embed="rId3"/>
          <a:srcRect l="1333"/>
          <a:stretch/>
        </p:blipFill>
        <p:spPr>
          <a:xfrm>
            <a:off x="356058" y="2800047"/>
            <a:ext cx="8927978" cy="3485595"/>
          </a:xfrm>
          <a:prstGeom prst="rect">
            <a:avLst/>
          </a:prstGeom>
        </p:spPr>
      </p:pic>
      <p:sp>
        <p:nvSpPr>
          <p:cNvPr id="8" name="四角形: 角を丸くする 7">
            <a:extLst>
              <a:ext uri="{FF2B5EF4-FFF2-40B4-BE49-F238E27FC236}">
                <a16:creationId xmlns:a16="http://schemas.microsoft.com/office/drawing/2014/main" id="{48EB2D9D-7259-92E8-16F9-7769DDAA3027}"/>
              </a:ext>
            </a:extLst>
          </p:cNvPr>
          <p:cNvSpPr/>
          <p:nvPr/>
        </p:nvSpPr>
        <p:spPr>
          <a:xfrm>
            <a:off x="239010" y="1097652"/>
            <a:ext cx="9366390" cy="5294638"/>
          </a:xfrm>
          <a:prstGeom prst="roundRect">
            <a:avLst>
              <a:gd name="adj" fmla="val 7225"/>
            </a:avLst>
          </a:prstGeom>
          <a:noFill/>
          <a:ln w="38100">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endParaRPr lang="zh-TW" altLang="en-US" sz="1600" spc="100" dirty="0">
              <a:solidFill>
                <a:schemeClr val="tx1"/>
              </a:solidFill>
              <a:latin typeface="メイリオ" panose="020B0604030504040204" pitchFamily="50" charset="-128"/>
              <a:ea typeface="メイリオ" panose="020B0604030504040204" pitchFamily="50" charset="-128"/>
            </a:endParaRPr>
          </a:p>
        </p:txBody>
      </p:sp>
      <p:sp>
        <p:nvSpPr>
          <p:cNvPr id="10" name="正方形/長方形 44">
            <a:extLst>
              <a:ext uri="{FF2B5EF4-FFF2-40B4-BE49-F238E27FC236}">
                <a16:creationId xmlns:a16="http://schemas.microsoft.com/office/drawing/2014/main" id="{E5982EDA-C9C9-A515-D049-77FC6AD0D5A1}"/>
              </a:ext>
            </a:extLst>
          </p:cNvPr>
          <p:cNvSpPr>
            <a:spLocks noChangeArrowheads="1"/>
          </p:cNvSpPr>
          <p:nvPr/>
        </p:nvSpPr>
        <p:spPr bwMode="auto">
          <a:xfrm>
            <a:off x="239010" y="239009"/>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sp>
        <p:nvSpPr>
          <p:cNvPr id="3" name="正方形/長方形 44">
            <a:extLst>
              <a:ext uri="{FF2B5EF4-FFF2-40B4-BE49-F238E27FC236}">
                <a16:creationId xmlns:a16="http://schemas.microsoft.com/office/drawing/2014/main" id="{DC6AC8EB-DD46-4F30-6BE8-3B80003D84BF}"/>
              </a:ext>
            </a:extLst>
          </p:cNvPr>
          <p:cNvSpPr>
            <a:spLocks noChangeArrowheads="1"/>
          </p:cNvSpPr>
          <p:nvPr/>
        </p:nvSpPr>
        <p:spPr bwMode="auto">
          <a:xfrm>
            <a:off x="7938" y="6530276"/>
            <a:ext cx="927322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000" dirty="0">
                <a:latin typeface="メイリオ" panose="020B0604030504040204" pitchFamily="50" charset="-128"/>
                <a:ea typeface="メイリオ" panose="020B0604030504040204" pitchFamily="50" charset="-128"/>
              </a:rPr>
              <a:t>出典：</a:t>
            </a:r>
            <a:r>
              <a:rPr lang="ja-JP" altLang="en-US" sz="10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厚生労働省「資料４ 家計改善支援等のあり方について」</a:t>
            </a:r>
            <a:r>
              <a:rPr lang="en-US" altLang="ja-JP" sz="10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10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社会保障審議会生活困窮者自立支援及び生活保護部会（第</a:t>
            </a:r>
            <a:r>
              <a:rPr lang="en-US" altLang="ja-JP" sz="10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20</a:t>
            </a:r>
            <a:r>
              <a:rPr lang="ja-JP" altLang="en-US" sz="10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回）</a:t>
            </a:r>
            <a:r>
              <a:rPr lang="en-US" altLang="ja-JP" sz="10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10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令和４年</a:t>
            </a:r>
            <a:r>
              <a:rPr lang="en-US" altLang="ja-JP" sz="10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9</a:t>
            </a:r>
            <a:r>
              <a:rPr lang="ja-JP" altLang="en-US" sz="10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月</a:t>
            </a:r>
            <a:r>
              <a:rPr lang="en-US" altLang="ja-JP" sz="10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13</a:t>
            </a:r>
            <a:r>
              <a:rPr lang="ja-JP" altLang="en-US" sz="1000" kern="1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日</a:t>
            </a:r>
            <a:r>
              <a:rPr kumimoji="0" lang="en-US" altLang="ja-JP" sz="1000" dirty="0">
                <a:latin typeface="メイリオ" panose="020B0604030504040204" pitchFamily="50" charset="-128"/>
                <a:ea typeface="メイリオ" panose="020B0604030504040204" pitchFamily="50" charset="-128"/>
              </a:rPr>
              <a:t>, p4</a:t>
            </a:r>
            <a:r>
              <a:rPr kumimoji="0" lang="ja-JP" altLang="en-US" sz="1000" dirty="0">
                <a:latin typeface="メイリオ" panose="020B0604030504040204" pitchFamily="50" charset="-128"/>
                <a:ea typeface="メイリオ" panose="020B0604030504040204" pitchFamily="50" charset="-128"/>
              </a:rPr>
              <a:t>及</a:t>
            </a:r>
            <a:br>
              <a:rPr kumimoji="0" lang="en-US" altLang="ja-JP" sz="1000" dirty="0">
                <a:latin typeface="メイリオ" panose="020B0604030504040204" pitchFamily="50" charset="-128"/>
                <a:ea typeface="メイリオ" panose="020B0604030504040204" pitchFamily="50" charset="-128"/>
              </a:rPr>
            </a:br>
            <a:r>
              <a:rPr kumimoji="0" lang="en-US" altLang="ja-JP" sz="1000" dirty="0">
                <a:latin typeface="メイリオ" panose="020B0604030504040204" pitchFamily="50" charset="-128"/>
                <a:ea typeface="メイリオ" panose="020B0604030504040204" pitchFamily="50" charset="-128"/>
              </a:rPr>
              <a:t>         </a:t>
            </a:r>
            <a:r>
              <a:rPr kumimoji="0" lang="ja-JP" altLang="en-US" sz="1000" dirty="0">
                <a:latin typeface="メイリオ" panose="020B0604030504040204" pitchFamily="50" charset="-128"/>
                <a:ea typeface="メイリオ" panose="020B0604030504040204" pitchFamily="50" charset="-128"/>
              </a:rPr>
              <a:t>び</a:t>
            </a:r>
            <a:r>
              <a:rPr kumimoji="0" lang="en-US" altLang="ja-JP" sz="1000" dirty="0">
                <a:latin typeface="メイリオ" panose="020B0604030504040204" pitchFamily="50" charset="-128"/>
                <a:ea typeface="メイリオ" panose="020B0604030504040204" pitchFamily="50" charset="-128"/>
              </a:rPr>
              <a:t>p12</a:t>
            </a:r>
            <a:r>
              <a:rPr kumimoji="0" lang="ja-JP" altLang="en-US" sz="1000" dirty="0">
                <a:latin typeface="メイリオ" panose="020B0604030504040204" pitchFamily="50" charset="-128"/>
                <a:ea typeface="メイリオ" panose="020B0604030504040204" pitchFamily="50" charset="-128"/>
              </a:rPr>
              <a:t>をもとに作成</a:t>
            </a:r>
            <a:endParaRPr lang="en-US" altLang="ja-JP" sz="10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07704429"/>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CA6F4-CE49-075D-96FB-BD3FA11EEA12}"/>
            </a:ext>
          </a:extLst>
        </p:cNvPr>
        <p:cNvGrpSpPr/>
        <p:nvPr/>
      </p:nvGrpSpPr>
      <p:grpSpPr>
        <a:xfrm>
          <a:off x="0" y="0"/>
          <a:ext cx="0" cy="0"/>
          <a:chOff x="0" y="0"/>
          <a:chExt cx="0" cy="0"/>
        </a:xfrm>
      </p:grpSpPr>
      <p:sp>
        <p:nvSpPr>
          <p:cNvPr id="19459" name="スライド番号プレースホルダー 1">
            <a:extLst>
              <a:ext uri="{FF2B5EF4-FFF2-40B4-BE49-F238E27FC236}">
                <a16:creationId xmlns:a16="http://schemas.microsoft.com/office/drawing/2014/main" id="{77D2E845-D171-15A6-44CB-81A751D068C1}"/>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24</a:t>
            </a:fld>
            <a:endParaRPr lang="ja-JP" altLang="en-US" sz="1000">
              <a:solidFill>
                <a:srgbClr val="898989"/>
              </a:solidFill>
            </a:endParaRPr>
          </a:p>
        </p:txBody>
      </p:sp>
      <p:pic>
        <p:nvPicPr>
          <p:cNvPr id="6" name="図 5">
            <a:extLst>
              <a:ext uri="{FF2B5EF4-FFF2-40B4-BE49-F238E27FC236}">
                <a16:creationId xmlns:a16="http://schemas.microsoft.com/office/drawing/2014/main" id="{693B34D5-AA9A-5948-7AEF-3E7B5CDB4DB4}"/>
              </a:ext>
            </a:extLst>
          </p:cNvPr>
          <p:cNvPicPr>
            <a:picLocks noChangeAspect="1"/>
          </p:cNvPicPr>
          <p:nvPr/>
        </p:nvPicPr>
        <p:blipFill>
          <a:blip r:embed="rId3"/>
          <a:stretch>
            <a:fillRect/>
          </a:stretch>
        </p:blipFill>
        <p:spPr>
          <a:xfrm>
            <a:off x="1128775" y="898557"/>
            <a:ext cx="7648451" cy="5755906"/>
          </a:xfrm>
          <a:prstGeom prst="rect">
            <a:avLst/>
          </a:prstGeom>
        </p:spPr>
      </p:pic>
      <p:sp>
        <p:nvSpPr>
          <p:cNvPr id="7" name="四角形: 角を丸くする 6">
            <a:extLst>
              <a:ext uri="{FF2B5EF4-FFF2-40B4-BE49-F238E27FC236}">
                <a16:creationId xmlns:a16="http://schemas.microsoft.com/office/drawing/2014/main" id="{BD183179-44AD-43B6-AEBA-AF0C9A28D2AC}"/>
              </a:ext>
            </a:extLst>
          </p:cNvPr>
          <p:cNvSpPr/>
          <p:nvPr/>
        </p:nvSpPr>
        <p:spPr>
          <a:xfrm>
            <a:off x="61913" y="6678613"/>
            <a:ext cx="7272337" cy="179387"/>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出典：厚生労働省</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zh-TW" altLang="en-US" sz="1000" dirty="0">
                <a:solidFill>
                  <a:schemeClr val="tx1"/>
                </a:solidFill>
                <a:latin typeface="メイリオ" panose="020B0604030504040204" pitchFamily="50" charset="-128"/>
                <a:ea typeface="メイリオ" panose="020B0604030504040204" pitchFamily="50" charset="-128"/>
              </a:rPr>
              <a:t>令和６年版厚生労働白書</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en-US" altLang="zh-TW" sz="1000" dirty="0">
                <a:solidFill>
                  <a:schemeClr val="tx1"/>
                </a:solidFill>
                <a:latin typeface="メイリオ" panose="020B0604030504040204" pitchFamily="50" charset="-128"/>
                <a:ea typeface="メイリオ" panose="020B0604030504040204" pitchFamily="50" charset="-128"/>
              </a:rPr>
              <a:t>,</a:t>
            </a:r>
            <a:r>
              <a:rPr kumimoji="1" lang="en-US" altLang="ja-JP" sz="1000" dirty="0">
                <a:solidFill>
                  <a:schemeClr val="tx1"/>
                </a:solidFill>
                <a:latin typeface="メイリオ" panose="020B0604030504040204" pitchFamily="50" charset="-128"/>
                <a:ea typeface="メイリオ" panose="020B0604030504040204" pitchFamily="50" charset="-128"/>
              </a:rPr>
              <a:t>p437</a:t>
            </a:r>
            <a:endParaRPr kumimoji="1" lang="ja-JP" altLang="en-US" sz="1000" dirty="0">
              <a:solidFill>
                <a:schemeClr val="tx1"/>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31C7E524-91E9-A2D9-C4B6-0C785CEB2376}"/>
              </a:ext>
            </a:extLst>
          </p:cNvPr>
          <p:cNvSpPr/>
          <p:nvPr/>
        </p:nvSpPr>
        <p:spPr>
          <a:xfrm>
            <a:off x="7699375" y="47626"/>
            <a:ext cx="2206625" cy="432000"/>
          </a:xfrm>
          <a:prstGeom prst="rect">
            <a:avLst/>
          </a:prstGeom>
          <a:solidFill>
            <a:schemeClr val="accent2">
              <a:lumMod val="20000"/>
              <a:lumOff val="80000"/>
            </a:schemeClr>
          </a:solid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sz="1200" dirty="0">
                <a:solidFill>
                  <a:schemeClr val="tx1">
                    <a:lumMod val="85000"/>
                    <a:lumOff val="15000"/>
                  </a:schemeClr>
                </a:solidFill>
                <a:latin typeface="メイリオ" panose="020B0604030504040204" pitchFamily="50" charset="-128"/>
                <a:ea typeface="メイリオ" panose="020B0604030504040204" pitchFamily="50" charset="-128"/>
              </a:rPr>
              <a:t>国の資料をもとに新規作成</a:t>
            </a:r>
            <a:endParaRPr kumimoji="1" lang="en-US" altLang="ja-JP" sz="12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4794C63E-3A0D-45A2-EE27-14EA76724817}"/>
              </a:ext>
            </a:extLst>
          </p:cNvPr>
          <p:cNvSpPr txBox="1">
            <a:spLocks noChangeArrowheads="1"/>
          </p:cNvSpPr>
          <p:nvPr/>
        </p:nvSpPr>
        <p:spPr bwMode="auto">
          <a:xfrm>
            <a:off x="453000" y="650561"/>
            <a:ext cx="9000000" cy="263840"/>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ts val="600"/>
              </a:spcBef>
              <a:buNone/>
              <a:defRPr/>
            </a:pPr>
            <a:r>
              <a:rPr lang="ja-JP" altLang="en-US" sz="1600" spc="100" dirty="0">
                <a:latin typeface="メイリオ" panose="020B0604030504040204" pitchFamily="50" charset="-128"/>
                <a:ea typeface="メイリオ" panose="020B0604030504040204" pitchFamily="50" charset="-128"/>
              </a:rPr>
              <a:t>依存症対策の全体像は以下の通りです。</a:t>
            </a:r>
            <a:endParaRPr lang="en-US" altLang="ja-JP" sz="1600" spc="100" dirty="0">
              <a:latin typeface="メイリオ" panose="020B0604030504040204" pitchFamily="50" charset="-128"/>
              <a:ea typeface="メイリオ" panose="020B0604030504040204" pitchFamily="50" charset="-128"/>
            </a:endParaRPr>
          </a:p>
        </p:txBody>
      </p:sp>
      <p:sp>
        <p:nvSpPr>
          <p:cNvPr id="3" name="正方形/長方形 2">
            <a:extLst>
              <a:ext uri="{FF2B5EF4-FFF2-40B4-BE49-F238E27FC236}">
                <a16:creationId xmlns:a16="http://schemas.microsoft.com/office/drawing/2014/main" id="{01154B89-CCAB-FB42-5CA1-8EA65489CB4B}"/>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1800" b="1" spc="150" dirty="0">
                <a:solidFill>
                  <a:schemeClr val="tx1"/>
                </a:solidFill>
                <a:latin typeface="メイリオ" panose="020B0604030504040204" pitchFamily="50" charset="-128"/>
                <a:ea typeface="メイリオ" panose="020B0604030504040204" pitchFamily="50" charset="-128"/>
              </a:rPr>
              <a:t>参考②</a:t>
            </a:r>
          </a:p>
        </p:txBody>
      </p:sp>
    </p:spTree>
    <p:extLst>
      <p:ext uri="{BB962C8B-B14F-4D97-AF65-F5344CB8AC3E}">
        <p14:creationId xmlns:p14="http://schemas.microsoft.com/office/powerpoint/2010/main" val="1239496986"/>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56A79-4DE0-F307-735C-5B0F042C147F}"/>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4ACF5BA0-5421-2731-C996-2B56AB8816F4}"/>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25</a:t>
            </a:fld>
            <a:endParaRPr lang="ja-JP" altLang="en-US" sz="1000">
              <a:solidFill>
                <a:srgbClr val="898989"/>
              </a:solidFill>
            </a:endParaRPr>
          </a:p>
        </p:txBody>
      </p:sp>
      <p:pic>
        <p:nvPicPr>
          <p:cNvPr id="3" name="図 2" descr="ランプ, 光 が含まれている画像&#10;&#10;AI によって生成されたコンテンツは間違っている可能性があります。">
            <a:extLst>
              <a:ext uri="{FF2B5EF4-FFF2-40B4-BE49-F238E27FC236}">
                <a16:creationId xmlns:a16="http://schemas.microsoft.com/office/drawing/2014/main" id="{409E8D70-61D6-1DE9-76E6-0246CA885D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425450" y="2524125"/>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テキスト ボックス 3">
            <a:extLst>
              <a:ext uri="{FF2B5EF4-FFF2-40B4-BE49-F238E27FC236}">
                <a16:creationId xmlns:a16="http://schemas.microsoft.com/office/drawing/2014/main" id="{4E656F8A-979A-4F6D-85FF-ECB08272EC11}"/>
              </a:ext>
            </a:extLst>
          </p:cNvPr>
          <p:cNvSpPr txBox="1"/>
          <p:nvPr/>
        </p:nvSpPr>
        <p:spPr>
          <a:xfrm>
            <a:off x="439737" y="1734617"/>
            <a:ext cx="9161462" cy="584775"/>
          </a:xfrm>
          <a:prstGeom prst="rect">
            <a:avLst/>
          </a:prstGeom>
          <a:noFill/>
        </p:spPr>
        <p:txBody>
          <a:bodyPr wrap="square">
            <a:spAutoFit/>
          </a:bodyPr>
          <a:lstStyle/>
          <a:p>
            <a:pPr>
              <a:defRPr/>
            </a:pPr>
            <a:r>
              <a:rPr kumimoji="1" lang="en-US" altLang="ja-JP" sz="3200" b="1" spc="300" dirty="0">
                <a:latin typeface="メイリオ" panose="020B0604030504040204" pitchFamily="50" charset="-128"/>
                <a:ea typeface="メイリオ" panose="020B0604030504040204" pitchFamily="50" charset="-128"/>
              </a:rPr>
              <a:t>Ⅲ</a:t>
            </a:r>
            <a:r>
              <a:rPr kumimoji="1" lang="ja-JP" altLang="en-US" sz="3200" b="1" spc="300" dirty="0">
                <a:latin typeface="メイリオ" panose="020B0604030504040204" pitchFamily="50" charset="-128"/>
                <a:ea typeface="メイリオ" panose="020B0604030504040204" pitchFamily="50" charset="-128"/>
              </a:rPr>
              <a:t>．</a:t>
            </a:r>
            <a:r>
              <a:rPr kumimoji="1" lang="ja-JP" altLang="en-US" sz="3200" b="1" spc="100" baseline="0" dirty="0">
                <a:latin typeface="メイリオ" panose="020B0604030504040204" pitchFamily="50" charset="-128"/>
                <a:ea typeface="メイリオ" panose="020B0604030504040204" pitchFamily="50" charset="-128"/>
              </a:rPr>
              <a:t>事例で深める！依存症の方への支援</a:t>
            </a:r>
            <a:endParaRPr kumimoji="1" lang="ja-JP" altLang="en-US" sz="3200" b="1" spc="300" dirty="0">
              <a:latin typeface="メイリオ" panose="020B0604030504040204" pitchFamily="50" charset="-128"/>
              <a:ea typeface="メイリオ" panose="020B0604030504040204" pitchFamily="50" charset="-128"/>
            </a:endParaRPr>
          </a:p>
        </p:txBody>
      </p:sp>
      <p:sp>
        <p:nvSpPr>
          <p:cNvPr id="5" name="平行四辺形 4">
            <a:extLst>
              <a:ext uri="{FF2B5EF4-FFF2-40B4-BE49-F238E27FC236}">
                <a16:creationId xmlns:a16="http://schemas.microsoft.com/office/drawing/2014/main" id="{7EF944D8-CF14-7720-CBBD-9007697B88C6}"/>
              </a:ext>
            </a:extLst>
          </p:cNvPr>
          <p:cNvSpPr/>
          <p:nvPr/>
        </p:nvSpPr>
        <p:spPr>
          <a:xfrm>
            <a:off x="439737" y="2338705"/>
            <a:ext cx="9000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6" name="テキスト ボックス 5">
            <a:extLst>
              <a:ext uri="{FF2B5EF4-FFF2-40B4-BE49-F238E27FC236}">
                <a16:creationId xmlns:a16="http://schemas.microsoft.com/office/drawing/2014/main" id="{C982C3E1-B1D0-EB3C-DFFF-EFF5578CF181}"/>
              </a:ext>
            </a:extLst>
          </p:cNvPr>
          <p:cNvSpPr txBox="1"/>
          <p:nvPr/>
        </p:nvSpPr>
        <p:spPr>
          <a:xfrm>
            <a:off x="796925" y="3946062"/>
            <a:ext cx="8729663" cy="2185214"/>
          </a:xfrm>
          <a:prstGeom prst="rect">
            <a:avLst/>
          </a:prstGeom>
          <a:noFill/>
          <a:ln>
            <a:noFill/>
          </a:ln>
        </p:spPr>
        <p:txBody>
          <a:bodyPr anchor="ctr">
            <a:spAutoFit/>
          </a:bodyPr>
          <a:lstStyle/>
          <a:p>
            <a:pPr>
              <a:spcBef>
                <a:spcPts val="600"/>
              </a:spcBef>
              <a:defRPr/>
            </a:pPr>
            <a:r>
              <a:rPr kumimoji="1" lang="ja-JP" altLang="en-US" spc="300" dirty="0">
                <a:latin typeface="メイリオ" panose="020B0604030504040204" pitchFamily="50" charset="-128"/>
                <a:ea typeface="メイリオ" panose="020B0604030504040204" pitchFamily="50" charset="-128"/>
              </a:rPr>
              <a:t>　「依存症の方」の事例</a:t>
            </a:r>
            <a:r>
              <a:rPr kumimoji="1" lang="ja-JP" altLang="en-US" spc="300">
                <a:latin typeface="メイリオ" panose="020B0604030504040204" pitchFamily="50" charset="-128"/>
                <a:ea typeface="メイリオ" panose="020B0604030504040204" pitchFamily="50" charset="-128"/>
              </a:rPr>
              <a:t>検討に取り組んで</a:t>
            </a:r>
            <a:r>
              <a:rPr kumimoji="1" lang="ja-JP" altLang="en-US" spc="300" dirty="0">
                <a:latin typeface="メイリオ" panose="020B0604030504040204" pitchFamily="50" charset="-128"/>
                <a:ea typeface="メイリオ" panose="020B0604030504040204" pitchFamily="50" charset="-128"/>
              </a:rPr>
              <a:t>みましょう。</a:t>
            </a:r>
            <a:endParaRPr kumimoji="1" lang="en-US" altLang="ja-JP" spc="300" dirty="0">
              <a:latin typeface="メイリオ" panose="020B0604030504040204" pitchFamily="50" charset="-128"/>
              <a:ea typeface="メイリオ" panose="020B0604030504040204" pitchFamily="50" charset="-128"/>
            </a:endParaRPr>
          </a:p>
          <a:p>
            <a:pPr>
              <a:spcBef>
                <a:spcPts val="600"/>
              </a:spcBef>
              <a:defRPr/>
            </a:pPr>
            <a:r>
              <a:rPr kumimoji="1" lang="ja-JP" altLang="en-US" spc="300" dirty="0">
                <a:latin typeface="メイリオ" panose="020B0604030504040204" pitchFamily="50" charset="-128"/>
                <a:ea typeface="メイリオ" panose="020B0604030504040204" pitchFamily="50" charset="-128"/>
              </a:rPr>
              <a:t>　ここでは、例題をもとに、「①課題分析」「②ストレングスの検討」「③氷山モデルでの理解」「④（改めて）課題分析」 「⑤援助方針の策定」の５つのステップで、対象者の理解を深めていきます。</a:t>
            </a:r>
            <a:endParaRPr kumimoji="1" lang="en-US" altLang="ja-JP" spc="300" dirty="0">
              <a:latin typeface="メイリオ" panose="020B0604030504040204" pitchFamily="50" charset="-128"/>
              <a:ea typeface="メイリオ" panose="020B0604030504040204" pitchFamily="50" charset="-128"/>
            </a:endParaRPr>
          </a:p>
          <a:p>
            <a:pPr>
              <a:spcBef>
                <a:spcPts val="600"/>
              </a:spcBef>
              <a:defRPr/>
            </a:pPr>
            <a:r>
              <a:rPr kumimoji="1" lang="ja-JP" altLang="en-US" spc="300" dirty="0">
                <a:latin typeface="メイリオ" panose="020B0604030504040204" pitchFamily="50" charset="-128"/>
                <a:ea typeface="メイリオ" panose="020B0604030504040204" pitchFamily="50" charset="-128"/>
              </a:rPr>
              <a:t>　この枠組みを使用して、日々の業務の中で「今後どのように支援していけばよいだろう？」と感じている事例についても、検討してみてください。</a:t>
            </a:r>
            <a:endParaRPr kumimoji="1" lang="en-US" altLang="ja-JP" spc="3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05823845"/>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7BEFD-E89E-B4E9-C69C-E675F052FE85}"/>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1159975E-09A7-7AFB-E8F4-F7CC482FB5C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26</a:t>
            </a:fld>
            <a:endParaRPr lang="ja-JP" altLang="en-US" sz="1000">
              <a:solidFill>
                <a:srgbClr val="898989"/>
              </a:solidFill>
            </a:endParaRPr>
          </a:p>
        </p:txBody>
      </p:sp>
      <p:sp>
        <p:nvSpPr>
          <p:cNvPr id="6" name="テキスト ボックス 5">
            <a:extLst>
              <a:ext uri="{FF2B5EF4-FFF2-40B4-BE49-F238E27FC236}">
                <a16:creationId xmlns:a16="http://schemas.microsoft.com/office/drawing/2014/main" id="{FFEF5BC2-3DB5-1911-40DB-18FBCB282FDA}"/>
              </a:ext>
            </a:extLst>
          </p:cNvPr>
          <p:cNvSpPr txBox="1"/>
          <p:nvPr/>
        </p:nvSpPr>
        <p:spPr>
          <a:xfrm>
            <a:off x="588168" y="256490"/>
            <a:ext cx="8729663" cy="1000274"/>
          </a:xfrm>
          <a:prstGeom prst="rect">
            <a:avLst/>
          </a:prstGeom>
          <a:noFill/>
          <a:ln>
            <a:noFill/>
          </a:ln>
        </p:spPr>
        <p:txBody>
          <a:bodyPr anchor="ctr">
            <a:spAutoFit/>
          </a:bodyPr>
          <a:lstStyle/>
          <a:p>
            <a:pPr>
              <a:spcBef>
                <a:spcPts val="600"/>
              </a:spcBef>
              <a:defRPr/>
            </a:pPr>
            <a:r>
              <a:rPr kumimoji="1" lang="ja-JP" altLang="en-US" spc="300" dirty="0">
                <a:latin typeface="メイリオ" panose="020B0604030504040204" pitchFamily="50" charset="-128"/>
                <a:ea typeface="メイリオ" panose="020B0604030504040204" pitchFamily="50" charset="-128"/>
              </a:rPr>
              <a:t>　この事例検討は、以下のプロセスですすめていきます。</a:t>
            </a:r>
            <a:endParaRPr kumimoji="1" lang="en-US" altLang="ja-JP" spc="300" dirty="0">
              <a:latin typeface="メイリオ" panose="020B0604030504040204" pitchFamily="50" charset="-128"/>
              <a:ea typeface="メイリオ" panose="020B0604030504040204" pitchFamily="50" charset="-128"/>
            </a:endParaRPr>
          </a:p>
          <a:p>
            <a:pPr>
              <a:spcBef>
                <a:spcPts val="600"/>
              </a:spcBef>
              <a:defRPr/>
            </a:pPr>
            <a:r>
              <a:rPr kumimoji="1" lang="ja-JP" altLang="en-US" spc="300" dirty="0">
                <a:latin typeface="メイリオ" panose="020B0604030504040204" pitchFamily="50" charset="-128"/>
                <a:ea typeface="メイリオ" panose="020B0604030504040204" pitchFamily="50" charset="-128"/>
              </a:rPr>
              <a:t>　躓いたら、研修教材「</a:t>
            </a:r>
            <a:r>
              <a:rPr kumimoji="1" lang="en-US" altLang="ja-JP" sz="1800" spc="100" dirty="0">
                <a:latin typeface="メイリオ" panose="020B0604030504040204" pitchFamily="50" charset="-128"/>
                <a:ea typeface="メイリオ" panose="020B0604030504040204" pitchFamily="50" charset="-128"/>
              </a:rPr>
              <a:t>No.3-5 </a:t>
            </a:r>
            <a:r>
              <a:rPr kumimoji="1" lang="ja-JP" altLang="en-US" sz="1800" spc="100" dirty="0">
                <a:latin typeface="メイリオ" panose="020B0604030504040204" pitchFamily="50" charset="-128"/>
                <a:ea typeface="メイリオ" panose="020B0604030504040204" pitchFamily="50" charset="-128"/>
              </a:rPr>
              <a:t>アセスメントと援助方針の策定</a:t>
            </a:r>
            <a:r>
              <a:rPr kumimoji="1" lang="ja-JP" altLang="en-US" spc="300" dirty="0">
                <a:latin typeface="メイリオ" panose="020B0604030504040204" pitchFamily="50" charset="-128"/>
                <a:ea typeface="メイリオ" panose="020B0604030504040204" pitchFamily="50" charset="-128"/>
              </a:rPr>
              <a:t>」も参考にしていただきながら、ポイントを確認しましょう。</a:t>
            </a:r>
            <a:endParaRPr kumimoji="1" lang="en-US" altLang="ja-JP" spc="300" dirty="0">
              <a:latin typeface="メイリオ" panose="020B0604030504040204" pitchFamily="50" charset="-128"/>
              <a:ea typeface="メイリオ" panose="020B0604030504040204" pitchFamily="50" charset="-128"/>
            </a:endParaRPr>
          </a:p>
        </p:txBody>
      </p:sp>
      <p:sp>
        <p:nvSpPr>
          <p:cNvPr id="9" name="アーチ 8">
            <a:extLst>
              <a:ext uri="{FF2B5EF4-FFF2-40B4-BE49-F238E27FC236}">
                <a16:creationId xmlns:a16="http://schemas.microsoft.com/office/drawing/2014/main" id="{7EA397CD-1B36-9D8E-A137-CA4A3C499BD1}"/>
              </a:ext>
            </a:extLst>
          </p:cNvPr>
          <p:cNvSpPr/>
          <p:nvPr/>
        </p:nvSpPr>
        <p:spPr>
          <a:xfrm>
            <a:off x="-4149382" y="1119793"/>
            <a:ext cx="6206963" cy="6206963"/>
          </a:xfrm>
          <a:prstGeom prst="blockArc">
            <a:avLst>
              <a:gd name="adj1" fmla="val 18900000"/>
              <a:gd name="adj2" fmla="val 2700000"/>
              <a:gd name="adj3" fmla="val 348"/>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10" name="フリーフォーム: 図形 9">
            <a:extLst>
              <a:ext uri="{FF2B5EF4-FFF2-40B4-BE49-F238E27FC236}">
                <a16:creationId xmlns:a16="http://schemas.microsoft.com/office/drawing/2014/main" id="{02C8C880-022D-02D8-337B-09A34C8B1804}"/>
              </a:ext>
            </a:extLst>
          </p:cNvPr>
          <p:cNvSpPr/>
          <p:nvPr/>
        </p:nvSpPr>
        <p:spPr>
          <a:xfrm>
            <a:off x="1497974" y="2206201"/>
            <a:ext cx="7281250" cy="576464"/>
          </a:xfrm>
          <a:custGeom>
            <a:avLst/>
            <a:gdLst>
              <a:gd name="connsiteX0" fmla="*/ 0 w 7281250"/>
              <a:gd name="connsiteY0" fmla="*/ 0 h 576464"/>
              <a:gd name="connsiteX1" fmla="*/ 7281250 w 7281250"/>
              <a:gd name="connsiteY1" fmla="*/ 0 h 576464"/>
              <a:gd name="connsiteX2" fmla="*/ 7281250 w 7281250"/>
              <a:gd name="connsiteY2" fmla="*/ 576464 h 576464"/>
              <a:gd name="connsiteX3" fmla="*/ 0 w 7281250"/>
              <a:gd name="connsiteY3" fmla="*/ 576464 h 576464"/>
              <a:gd name="connsiteX4" fmla="*/ 0 w 7281250"/>
              <a:gd name="connsiteY4" fmla="*/ 0 h 576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1250" h="576464">
                <a:moveTo>
                  <a:pt x="0" y="0"/>
                </a:moveTo>
                <a:lnTo>
                  <a:pt x="7281250" y="0"/>
                </a:lnTo>
                <a:lnTo>
                  <a:pt x="7281250" y="576464"/>
                </a:lnTo>
                <a:lnTo>
                  <a:pt x="0" y="576464"/>
                </a:lnTo>
                <a:lnTo>
                  <a:pt x="0" y="0"/>
                </a:lnTo>
                <a:close/>
              </a:path>
            </a:pathLst>
          </a:custGeom>
          <a:solidFill>
            <a:schemeClr val="accent2">
              <a:lumMod val="60000"/>
              <a:lumOff val="40000"/>
            </a:scheme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457569" tIns="216000" rIns="81280" bIns="81280" numCol="1" spcCol="1270" anchor="ctr" anchorCtr="0">
            <a:noAutofit/>
          </a:bodyPr>
          <a:lstStyle/>
          <a:p>
            <a:pPr marL="0" lvl="0" indent="0" algn="l" defTabSz="1422400">
              <a:lnSpc>
                <a:spcPct val="90000"/>
              </a:lnSpc>
              <a:spcBef>
                <a:spcPct val="0"/>
              </a:spcBef>
              <a:spcAft>
                <a:spcPct val="35000"/>
              </a:spcAft>
              <a:buNone/>
            </a:pPr>
            <a:r>
              <a:rPr kumimoji="1" lang="ja-JP" altLang="en-US" sz="3200" b="1" kern="1200" spc="300" dirty="0">
                <a:latin typeface="メイリオ" panose="020B0604030504040204" pitchFamily="50" charset="-128"/>
                <a:ea typeface="メイリオ" panose="020B0604030504040204" pitchFamily="50" charset="-128"/>
              </a:rPr>
              <a:t>課題分析</a:t>
            </a:r>
          </a:p>
        </p:txBody>
      </p:sp>
      <p:sp>
        <p:nvSpPr>
          <p:cNvPr id="11" name="楕円 10">
            <a:extLst>
              <a:ext uri="{FF2B5EF4-FFF2-40B4-BE49-F238E27FC236}">
                <a16:creationId xmlns:a16="http://schemas.microsoft.com/office/drawing/2014/main" id="{1A9873BA-DD7E-B649-6C4C-853265DA9735}"/>
              </a:ext>
            </a:extLst>
          </p:cNvPr>
          <p:cNvSpPr/>
          <p:nvPr/>
        </p:nvSpPr>
        <p:spPr>
          <a:xfrm>
            <a:off x="1137683" y="2134143"/>
            <a:ext cx="720580" cy="72058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ja-JP" altLang="en-US"/>
          </a:p>
        </p:txBody>
      </p:sp>
      <p:sp>
        <p:nvSpPr>
          <p:cNvPr id="12" name="フリーフォーム: 図形 11">
            <a:extLst>
              <a:ext uri="{FF2B5EF4-FFF2-40B4-BE49-F238E27FC236}">
                <a16:creationId xmlns:a16="http://schemas.microsoft.com/office/drawing/2014/main" id="{A0A1041C-ED40-115C-0F86-BE048B5596D3}"/>
              </a:ext>
            </a:extLst>
          </p:cNvPr>
          <p:cNvSpPr/>
          <p:nvPr/>
        </p:nvSpPr>
        <p:spPr>
          <a:xfrm>
            <a:off x="1911051" y="3070622"/>
            <a:ext cx="6868173" cy="576464"/>
          </a:xfrm>
          <a:custGeom>
            <a:avLst/>
            <a:gdLst>
              <a:gd name="connsiteX0" fmla="*/ 0 w 6868173"/>
              <a:gd name="connsiteY0" fmla="*/ 0 h 576464"/>
              <a:gd name="connsiteX1" fmla="*/ 6868173 w 6868173"/>
              <a:gd name="connsiteY1" fmla="*/ 0 h 576464"/>
              <a:gd name="connsiteX2" fmla="*/ 6868173 w 6868173"/>
              <a:gd name="connsiteY2" fmla="*/ 576464 h 576464"/>
              <a:gd name="connsiteX3" fmla="*/ 0 w 6868173"/>
              <a:gd name="connsiteY3" fmla="*/ 576464 h 576464"/>
              <a:gd name="connsiteX4" fmla="*/ 0 w 6868173"/>
              <a:gd name="connsiteY4" fmla="*/ 0 h 576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8173" h="576464">
                <a:moveTo>
                  <a:pt x="0" y="0"/>
                </a:moveTo>
                <a:lnTo>
                  <a:pt x="6868173" y="0"/>
                </a:lnTo>
                <a:lnTo>
                  <a:pt x="6868173" y="576464"/>
                </a:lnTo>
                <a:lnTo>
                  <a:pt x="0" y="576464"/>
                </a:lnTo>
                <a:lnTo>
                  <a:pt x="0" y="0"/>
                </a:lnTo>
                <a:close/>
              </a:path>
            </a:pathLst>
          </a:custGeom>
          <a:solidFill>
            <a:schemeClr val="accent3">
              <a:lumMod val="75000"/>
            </a:schemeClr>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457569" tIns="216000" rIns="81280" bIns="81280" numCol="1" spcCol="1270" anchor="ctr" anchorCtr="0">
            <a:noAutofit/>
          </a:bodyPr>
          <a:lstStyle/>
          <a:p>
            <a:pPr marL="0" lvl="0" indent="0" algn="l" defTabSz="1422400">
              <a:lnSpc>
                <a:spcPct val="90000"/>
              </a:lnSpc>
              <a:spcBef>
                <a:spcPct val="0"/>
              </a:spcBef>
              <a:spcAft>
                <a:spcPct val="35000"/>
              </a:spcAft>
              <a:buNone/>
            </a:pPr>
            <a:r>
              <a:rPr kumimoji="1" lang="ja-JP" altLang="en-US" sz="3200" b="1" kern="1200" spc="300" dirty="0">
                <a:latin typeface="メイリオ" panose="020B0604030504040204" pitchFamily="50" charset="-128"/>
                <a:ea typeface="メイリオ" panose="020B0604030504040204" pitchFamily="50" charset="-128"/>
              </a:rPr>
              <a:t>ストレングスの検討</a:t>
            </a:r>
          </a:p>
        </p:txBody>
      </p:sp>
      <p:sp>
        <p:nvSpPr>
          <p:cNvPr id="13" name="楕円 12">
            <a:extLst>
              <a:ext uri="{FF2B5EF4-FFF2-40B4-BE49-F238E27FC236}">
                <a16:creationId xmlns:a16="http://schemas.microsoft.com/office/drawing/2014/main" id="{53A47CD7-B843-F647-CF4C-AB195C9686F3}"/>
              </a:ext>
            </a:extLst>
          </p:cNvPr>
          <p:cNvSpPr/>
          <p:nvPr/>
        </p:nvSpPr>
        <p:spPr>
          <a:xfrm>
            <a:off x="1550761" y="2998563"/>
            <a:ext cx="720580" cy="72058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ja-JP" altLang="en-US"/>
          </a:p>
        </p:txBody>
      </p:sp>
      <p:sp>
        <p:nvSpPr>
          <p:cNvPr id="14" name="フリーフォーム: 図形 13">
            <a:extLst>
              <a:ext uri="{FF2B5EF4-FFF2-40B4-BE49-F238E27FC236}">
                <a16:creationId xmlns:a16="http://schemas.microsoft.com/office/drawing/2014/main" id="{089FEED7-5C48-658B-105F-71A3295016A6}"/>
              </a:ext>
            </a:extLst>
          </p:cNvPr>
          <p:cNvSpPr/>
          <p:nvPr/>
        </p:nvSpPr>
        <p:spPr>
          <a:xfrm>
            <a:off x="2037833" y="3935042"/>
            <a:ext cx="6741391" cy="576464"/>
          </a:xfrm>
          <a:custGeom>
            <a:avLst/>
            <a:gdLst>
              <a:gd name="connsiteX0" fmla="*/ 0 w 6741391"/>
              <a:gd name="connsiteY0" fmla="*/ 0 h 576464"/>
              <a:gd name="connsiteX1" fmla="*/ 6741391 w 6741391"/>
              <a:gd name="connsiteY1" fmla="*/ 0 h 576464"/>
              <a:gd name="connsiteX2" fmla="*/ 6741391 w 6741391"/>
              <a:gd name="connsiteY2" fmla="*/ 576464 h 576464"/>
              <a:gd name="connsiteX3" fmla="*/ 0 w 6741391"/>
              <a:gd name="connsiteY3" fmla="*/ 576464 h 576464"/>
              <a:gd name="connsiteX4" fmla="*/ 0 w 6741391"/>
              <a:gd name="connsiteY4" fmla="*/ 0 h 576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1391" h="576464">
                <a:moveTo>
                  <a:pt x="0" y="0"/>
                </a:moveTo>
                <a:lnTo>
                  <a:pt x="6741391" y="0"/>
                </a:lnTo>
                <a:lnTo>
                  <a:pt x="6741391" y="576464"/>
                </a:lnTo>
                <a:lnTo>
                  <a:pt x="0" y="576464"/>
                </a:lnTo>
                <a:lnTo>
                  <a:pt x="0" y="0"/>
                </a:lnTo>
                <a:close/>
              </a:path>
            </a:pathLst>
          </a:custGeom>
          <a:solidFill>
            <a:schemeClr val="accent5">
              <a:lumMod val="75000"/>
            </a:schemeClr>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457569" tIns="216000" rIns="81280" bIns="81280" numCol="1" spcCol="1270" anchor="ctr" anchorCtr="0">
            <a:noAutofit/>
          </a:bodyPr>
          <a:lstStyle/>
          <a:p>
            <a:pPr marL="0" lvl="0" indent="0" algn="l" defTabSz="1422400">
              <a:lnSpc>
                <a:spcPct val="90000"/>
              </a:lnSpc>
              <a:spcBef>
                <a:spcPct val="0"/>
              </a:spcBef>
              <a:spcAft>
                <a:spcPct val="35000"/>
              </a:spcAft>
              <a:buNone/>
            </a:pPr>
            <a:r>
              <a:rPr kumimoji="1" lang="ja-JP" altLang="en-US" sz="3200" b="1" kern="1200" spc="300" dirty="0">
                <a:latin typeface="メイリオ" panose="020B0604030504040204" pitchFamily="50" charset="-128"/>
                <a:ea typeface="メイリオ" panose="020B0604030504040204" pitchFamily="50" charset="-128"/>
              </a:rPr>
              <a:t>氷山モデルでの理解</a:t>
            </a:r>
          </a:p>
        </p:txBody>
      </p:sp>
      <p:sp>
        <p:nvSpPr>
          <p:cNvPr id="15" name="楕円 14">
            <a:extLst>
              <a:ext uri="{FF2B5EF4-FFF2-40B4-BE49-F238E27FC236}">
                <a16:creationId xmlns:a16="http://schemas.microsoft.com/office/drawing/2014/main" id="{B68E00F4-EBC8-D8AA-12B9-4A327D6F0061}"/>
              </a:ext>
            </a:extLst>
          </p:cNvPr>
          <p:cNvSpPr/>
          <p:nvPr/>
        </p:nvSpPr>
        <p:spPr>
          <a:xfrm>
            <a:off x="1677543" y="3862984"/>
            <a:ext cx="720580" cy="720580"/>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ja-JP" altLang="en-US"/>
          </a:p>
        </p:txBody>
      </p:sp>
      <p:sp>
        <p:nvSpPr>
          <p:cNvPr id="16" name="フリーフォーム: 図形 15">
            <a:extLst>
              <a:ext uri="{FF2B5EF4-FFF2-40B4-BE49-F238E27FC236}">
                <a16:creationId xmlns:a16="http://schemas.microsoft.com/office/drawing/2014/main" id="{C4565468-D210-43EB-9B3A-83BD672CDBA8}"/>
              </a:ext>
            </a:extLst>
          </p:cNvPr>
          <p:cNvSpPr/>
          <p:nvPr/>
        </p:nvSpPr>
        <p:spPr>
          <a:xfrm>
            <a:off x="1911051" y="4799462"/>
            <a:ext cx="6868173" cy="576464"/>
          </a:xfrm>
          <a:custGeom>
            <a:avLst/>
            <a:gdLst>
              <a:gd name="connsiteX0" fmla="*/ 0 w 6868173"/>
              <a:gd name="connsiteY0" fmla="*/ 0 h 576464"/>
              <a:gd name="connsiteX1" fmla="*/ 6868173 w 6868173"/>
              <a:gd name="connsiteY1" fmla="*/ 0 h 576464"/>
              <a:gd name="connsiteX2" fmla="*/ 6868173 w 6868173"/>
              <a:gd name="connsiteY2" fmla="*/ 576464 h 576464"/>
              <a:gd name="connsiteX3" fmla="*/ 0 w 6868173"/>
              <a:gd name="connsiteY3" fmla="*/ 576464 h 576464"/>
              <a:gd name="connsiteX4" fmla="*/ 0 w 6868173"/>
              <a:gd name="connsiteY4" fmla="*/ 0 h 576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8173" h="576464">
                <a:moveTo>
                  <a:pt x="0" y="0"/>
                </a:moveTo>
                <a:lnTo>
                  <a:pt x="6868173" y="0"/>
                </a:lnTo>
                <a:lnTo>
                  <a:pt x="6868173" y="576464"/>
                </a:lnTo>
                <a:lnTo>
                  <a:pt x="0" y="576464"/>
                </a:lnTo>
                <a:lnTo>
                  <a:pt x="0" y="0"/>
                </a:lnTo>
                <a:close/>
              </a:path>
            </a:pathLst>
          </a:custGeom>
          <a:solidFill>
            <a:schemeClr val="accent2"/>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457569" tIns="216000" rIns="81280" bIns="81280" numCol="1" spcCol="1270" anchor="ctr" anchorCtr="0">
            <a:noAutofit/>
          </a:bodyPr>
          <a:lstStyle/>
          <a:p>
            <a:pPr marL="0" lvl="0" indent="0" algn="l" defTabSz="1422400">
              <a:lnSpc>
                <a:spcPct val="90000"/>
              </a:lnSpc>
              <a:spcBef>
                <a:spcPct val="0"/>
              </a:spcBef>
              <a:spcAft>
                <a:spcPct val="35000"/>
              </a:spcAft>
              <a:buNone/>
            </a:pPr>
            <a:r>
              <a:rPr kumimoji="1" lang="ja-JP" altLang="en-US" sz="3200" b="1" kern="1200" spc="300" dirty="0">
                <a:latin typeface="メイリオ" panose="020B0604030504040204" pitchFamily="50" charset="-128"/>
                <a:ea typeface="メイリオ" panose="020B0604030504040204" pitchFamily="50" charset="-128"/>
              </a:rPr>
              <a:t>（改めて）課題分析</a:t>
            </a:r>
          </a:p>
        </p:txBody>
      </p:sp>
      <p:sp>
        <p:nvSpPr>
          <p:cNvPr id="17" name="楕円 16">
            <a:extLst>
              <a:ext uri="{FF2B5EF4-FFF2-40B4-BE49-F238E27FC236}">
                <a16:creationId xmlns:a16="http://schemas.microsoft.com/office/drawing/2014/main" id="{B363382A-8073-A698-F7C5-365C0B5D3B6E}"/>
              </a:ext>
            </a:extLst>
          </p:cNvPr>
          <p:cNvSpPr/>
          <p:nvPr/>
        </p:nvSpPr>
        <p:spPr>
          <a:xfrm>
            <a:off x="1550761" y="4727404"/>
            <a:ext cx="720580" cy="720580"/>
          </a:xfrm>
          <a:prstGeom prst="ellipse">
            <a:avLst/>
          </a:prstGeom>
        </p:spPr>
        <p:style>
          <a:lnRef idx="2">
            <a:schemeClr val="accent5">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ja-JP" altLang="en-US"/>
          </a:p>
        </p:txBody>
      </p:sp>
      <p:sp>
        <p:nvSpPr>
          <p:cNvPr id="18" name="フリーフォーム: 図形 17">
            <a:extLst>
              <a:ext uri="{FF2B5EF4-FFF2-40B4-BE49-F238E27FC236}">
                <a16:creationId xmlns:a16="http://schemas.microsoft.com/office/drawing/2014/main" id="{B4ABB864-7C49-E0B6-32AE-B1713DC76F81}"/>
              </a:ext>
            </a:extLst>
          </p:cNvPr>
          <p:cNvSpPr/>
          <p:nvPr/>
        </p:nvSpPr>
        <p:spPr>
          <a:xfrm>
            <a:off x="1497974" y="5663882"/>
            <a:ext cx="7281250" cy="576464"/>
          </a:xfrm>
          <a:custGeom>
            <a:avLst/>
            <a:gdLst>
              <a:gd name="connsiteX0" fmla="*/ 0 w 7281250"/>
              <a:gd name="connsiteY0" fmla="*/ 0 h 576464"/>
              <a:gd name="connsiteX1" fmla="*/ 7281250 w 7281250"/>
              <a:gd name="connsiteY1" fmla="*/ 0 h 576464"/>
              <a:gd name="connsiteX2" fmla="*/ 7281250 w 7281250"/>
              <a:gd name="connsiteY2" fmla="*/ 576464 h 576464"/>
              <a:gd name="connsiteX3" fmla="*/ 0 w 7281250"/>
              <a:gd name="connsiteY3" fmla="*/ 576464 h 576464"/>
              <a:gd name="connsiteX4" fmla="*/ 0 w 7281250"/>
              <a:gd name="connsiteY4" fmla="*/ 0 h 576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1250" h="576464">
                <a:moveTo>
                  <a:pt x="0" y="0"/>
                </a:moveTo>
                <a:lnTo>
                  <a:pt x="7281250" y="0"/>
                </a:lnTo>
                <a:lnTo>
                  <a:pt x="7281250" y="576464"/>
                </a:lnTo>
                <a:lnTo>
                  <a:pt x="0" y="576464"/>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457569" tIns="216000" rIns="81280" bIns="81280" numCol="1" spcCol="1270" anchor="ctr" anchorCtr="0">
            <a:noAutofit/>
          </a:bodyPr>
          <a:lstStyle/>
          <a:p>
            <a:pPr marL="0" lvl="0" indent="0" algn="l" defTabSz="1422400">
              <a:lnSpc>
                <a:spcPct val="90000"/>
              </a:lnSpc>
              <a:spcBef>
                <a:spcPct val="0"/>
              </a:spcBef>
              <a:spcAft>
                <a:spcPct val="35000"/>
              </a:spcAft>
              <a:buNone/>
            </a:pPr>
            <a:r>
              <a:rPr kumimoji="1" lang="ja-JP" altLang="en-US" sz="3200" b="1" kern="1200" spc="300" dirty="0">
                <a:latin typeface="メイリオ" panose="020B0604030504040204" pitchFamily="50" charset="-128"/>
                <a:ea typeface="メイリオ" panose="020B0604030504040204" pitchFamily="50" charset="-128"/>
              </a:rPr>
              <a:t>援助方針の策定</a:t>
            </a:r>
          </a:p>
        </p:txBody>
      </p:sp>
      <p:sp>
        <p:nvSpPr>
          <p:cNvPr id="19" name="楕円 18">
            <a:extLst>
              <a:ext uri="{FF2B5EF4-FFF2-40B4-BE49-F238E27FC236}">
                <a16:creationId xmlns:a16="http://schemas.microsoft.com/office/drawing/2014/main" id="{8E455397-618A-CDDE-9623-0A3563BD86AD}"/>
              </a:ext>
            </a:extLst>
          </p:cNvPr>
          <p:cNvSpPr/>
          <p:nvPr/>
        </p:nvSpPr>
        <p:spPr>
          <a:xfrm>
            <a:off x="1137683" y="5591824"/>
            <a:ext cx="720580" cy="720580"/>
          </a:xfrm>
          <a:prstGeom prst="ellipse">
            <a:avLst/>
          </a:prstGeom>
        </p:spPr>
        <p:style>
          <a:lnRef idx="2">
            <a:schemeClr val="accent6">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ja-JP" altLang="en-US"/>
          </a:p>
        </p:txBody>
      </p:sp>
      <p:sp>
        <p:nvSpPr>
          <p:cNvPr id="21" name="テキスト ボックス 20">
            <a:extLst>
              <a:ext uri="{FF2B5EF4-FFF2-40B4-BE49-F238E27FC236}">
                <a16:creationId xmlns:a16="http://schemas.microsoft.com/office/drawing/2014/main" id="{1591E10E-8A7D-F4A6-ACF4-01FC98CA858E}"/>
              </a:ext>
            </a:extLst>
          </p:cNvPr>
          <p:cNvSpPr txBox="1"/>
          <p:nvPr/>
        </p:nvSpPr>
        <p:spPr>
          <a:xfrm>
            <a:off x="1250375" y="2242309"/>
            <a:ext cx="531888" cy="584775"/>
          </a:xfrm>
          <a:prstGeom prst="rect">
            <a:avLst/>
          </a:prstGeom>
          <a:noFill/>
        </p:spPr>
        <p:txBody>
          <a:bodyPr wrap="square">
            <a:spAutoFit/>
          </a:bodyPr>
          <a:lstStyle/>
          <a:p>
            <a:pPr algn="ctr"/>
            <a:r>
              <a:rPr kumimoji="1" lang="ja-JP" altLang="en-US" sz="3200" b="1" spc="300" dirty="0">
                <a:solidFill>
                  <a:schemeClr val="tx1">
                    <a:lumMod val="75000"/>
                    <a:lumOff val="25000"/>
                  </a:schemeClr>
                </a:solidFill>
                <a:latin typeface="メイリオ" panose="020B0604030504040204" pitchFamily="50" charset="-128"/>
                <a:ea typeface="メイリオ" panose="020B0604030504040204" pitchFamily="50" charset="-128"/>
              </a:rPr>
              <a:t>１</a:t>
            </a:r>
            <a:endParaRPr lang="ja-JP" altLang="en-US" sz="3200" b="1" dirty="0">
              <a:solidFill>
                <a:schemeClr val="tx1">
                  <a:lumMod val="75000"/>
                  <a:lumOff val="25000"/>
                </a:schemeClr>
              </a:solidFill>
            </a:endParaRPr>
          </a:p>
        </p:txBody>
      </p:sp>
      <p:sp>
        <p:nvSpPr>
          <p:cNvPr id="22" name="テキスト ボックス 21">
            <a:extLst>
              <a:ext uri="{FF2B5EF4-FFF2-40B4-BE49-F238E27FC236}">
                <a16:creationId xmlns:a16="http://schemas.microsoft.com/office/drawing/2014/main" id="{B5141A33-167A-B044-48C4-F1A9649AC7B2}"/>
              </a:ext>
            </a:extLst>
          </p:cNvPr>
          <p:cNvSpPr txBox="1"/>
          <p:nvPr/>
        </p:nvSpPr>
        <p:spPr>
          <a:xfrm>
            <a:off x="1666910" y="3128233"/>
            <a:ext cx="531888" cy="584775"/>
          </a:xfrm>
          <a:prstGeom prst="rect">
            <a:avLst/>
          </a:prstGeom>
          <a:noFill/>
        </p:spPr>
        <p:txBody>
          <a:bodyPr wrap="square">
            <a:spAutoFit/>
          </a:bodyPr>
          <a:lstStyle/>
          <a:p>
            <a:pPr algn="ctr"/>
            <a:r>
              <a:rPr kumimoji="1" lang="ja-JP" altLang="en-US" sz="3200" b="1" spc="300" dirty="0">
                <a:solidFill>
                  <a:schemeClr val="tx1">
                    <a:lumMod val="75000"/>
                    <a:lumOff val="25000"/>
                  </a:schemeClr>
                </a:solidFill>
                <a:latin typeface="メイリオ" panose="020B0604030504040204" pitchFamily="50" charset="-128"/>
                <a:ea typeface="メイリオ" panose="020B0604030504040204" pitchFamily="50" charset="-128"/>
              </a:rPr>
              <a:t>２</a:t>
            </a:r>
            <a:endParaRPr lang="ja-JP" altLang="en-US" sz="3200" b="1" dirty="0">
              <a:solidFill>
                <a:schemeClr val="tx1">
                  <a:lumMod val="75000"/>
                  <a:lumOff val="25000"/>
                </a:schemeClr>
              </a:solidFill>
            </a:endParaRPr>
          </a:p>
        </p:txBody>
      </p:sp>
      <p:sp>
        <p:nvSpPr>
          <p:cNvPr id="23" name="テキスト ボックス 22">
            <a:extLst>
              <a:ext uri="{FF2B5EF4-FFF2-40B4-BE49-F238E27FC236}">
                <a16:creationId xmlns:a16="http://schemas.microsoft.com/office/drawing/2014/main" id="{16B3A2C6-06B7-E2C9-730F-28F30C11EE85}"/>
              </a:ext>
            </a:extLst>
          </p:cNvPr>
          <p:cNvSpPr txBox="1"/>
          <p:nvPr/>
        </p:nvSpPr>
        <p:spPr>
          <a:xfrm>
            <a:off x="1807937" y="3992697"/>
            <a:ext cx="531888" cy="584775"/>
          </a:xfrm>
          <a:prstGeom prst="rect">
            <a:avLst/>
          </a:prstGeom>
          <a:noFill/>
        </p:spPr>
        <p:txBody>
          <a:bodyPr wrap="square">
            <a:spAutoFit/>
          </a:bodyPr>
          <a:lstStyle/>
          <a:p>
            <a:pPr algn="ctr"/>
            <a:r>
              <a:rPr kumimoji="1" lang="ja-JP" altLang="en-US" sz="3200" b="1" spc="300" dirty="0">
                <a:solidFill>
                  <a:schemeClr val="tx1">
                    <a:lumMod val="75000"/>
                    <a:lumOff val="25000"/>
                  </a:schemeClr>
                </a:solidFill>
                <a:latin typeface="メイリオ" panose="020B0604030504040204" pitchFamily="50" charset="-128"/>
                <a:ea typeface="メイリオ" panose="020B0604030504040204" pitchFamily="50" charset="-128"/>
              </a:rPr>
              <a:t>３</a:t>
            </a:r>
            <a:endParaRPr lang="ja-JP" altLang="en-US" sz="3200" b="1" dirty="0">
              <a:solidFill>
                <a:schemeClr val="tx1">
                  <a:lumMod val="75000"/>
                  <a:lumOff val="25000"/>
                </a:schemeClr>
              </a:solidFill>
            </a:endParaRPr>
          </a:p>
        </p:txBody>
      </p:sp>
      <p:sp>
        <p:nvSpPr>
          <p:cNvPr id="24" name="テキスト ボックス 23">
            <a:extLst>
              <a:ext uri="{FF2B5EF4-FFF2-40B4-BE49-F238E27FC236}">
                <a16:creationId xmlns:a16="http://schemas.microsoft.com/office/drawing/2014/main" id="{C5E05CA9-9AD0-C684-32DE-3C5F01AEF661}"/>
              </a:ext>
            </a:extLst>
          </p:cNvPr>
          <p:cNvSpPr txBox="1"/>
          <p:nvPr/>
        </p:nvSpPr>
        <p:spPr>
          <a:xfrm>
            <a:off x="1656810" y="4863071"/>
            <a:ext cx="531888" cy="584775"/>
          </a:xfrm>
          <a:prstGeom prst="rect">
            <a:avLst/>
          </a:prstGeom>
          <a:noFill/>
        </p:spPr>
        <p:txBody>
          <a:bodyPr wrap="square">
            <a:spAutoFit/>
          </a:bodyPr>
          <a:lstStyle/>
          <a:p>
            <a:pPr algn="ctr"/>
            <a:r>
              <a:rPr kumimoji="1" lang="ja-JP" altLang="en-US" sz="3200" b="1" spc="300" dirty="0">
                <a:solidFill>
                  <a:schemeClr val="tx1">
                    <a:lumMod val="75000"/>
                    <a:lumOff val="25000"/>
                  </a:schemeClr>
                </a:solidFill>
                <a:latin typeface="メイリオ" panose="020B0604030504040204" pitchFamily="50" charset="-128"/>
                <a:ea typeface="メイリオ" panose="020B0604030504040204" pitchFamily="50" charset="-128"/>
              </a:rPr>
              <a:t>４</a:t>
            </a:r>
            <a:endParaRPr lang="ja-JP" altLang="en-US" sz="3200" b="1" dirty="0">
              <a:solidFill>
                <a:schemeClr val="tx1">
                  <a:lumMod val="75000"/>
                  <a:lumOff val="25000"/>
                </a:schemeClr>
              </a:solidFill>
            </a:endParaRPr>
          </a:p>
        </p:txBody>
      </p:sp>
      <p:sp>
        <p:nvSpPr>
          <p:cNvPr id="25" name="テキスト ボックス 24">
            <a:extLst>
              <a:ext uri="{FF2B5EF4-FFF2-40B4-BE49-F238E27FC236}">
                <a16:creationId xmlns:a16="http://schemas.microsoft.com/office/drawing/2014/main" id="{3B5B4F72-4FDF-3BA5-B496-CAFC363872B6}"/>
              </a:ext>
            </a:extLst>
          </p:cNvPr>
          <p:cNvSpPr txBox="1"/>
          <p:nvPr/>
        </p:nvSpPr>
        <p:spPr>
          <a:xfrm>
            <a:off x="1250375" y="5727629"/>
            <a:ext cx="531888" cy="584775"/>
          </a:xfrm>
          <a:prstGeom prst="rect">
            <a:avLst/>
          </a:prstGeom>
          <a:noFill/>
        </p:spPr>
        <p:txBody>
          <a:bodyPr wrap="square">
            <a:spAutoFit/>
          </a:bodyPr>
          <a:lstStyle/>
          <a:p>
            <a:pPr algn="ctr"/>
            <a:r>
              <a:rPr kumimoji="1" lang="ja-JP" altLang="en-US" sz="3200" b="1" spc="300" dirty="0">
                <a:solidFill>
                  <a:schemeClr val="tx1">
                    <a:lumMod val="75000"/>
                    <a:lumOff val="25000"/>
                  </a:schemeClr>
                </a:solidFill>
                <a:latin typeface="メイリオ" panose="020B0604030504040204" pitchFamily="50" charset="-128"/>
                <a:ea typeface="メイリオ" panose="020B0604030504040204" pitchFamily="50" charset="-128"/>
              </a:rPr>
              <a:t>５</a:t>
            </a:r>
            <a:endParaRPr lang="ja-JP" altLang="en-US" sz="3200" b="1" dirty="0">
              <a:solidFill>
                <a:schemeClr val="tx1">
                  <a:lumMod val="75000"/>
                  <a:lumOff val="25000"/>
                </a:schemeClr>
              </a:solidFill>
            </a:endParaRPr>
          </a:p>
        </p:txBody>
      </p:sp>
      <p:sp>
        <p:nvSpPr>
          <p:cNvPr id="27" name="四角形: 角を丸くする 26">
            <a:extLst>
              <a:ext uri="{FF2B5EF4-FFF2-40B4-BE49-F238E27FC236}">
                <a16:creationId xmlns:a16="http://schemas.microsoft.com/office/drawing/2014/main" id="{4C628835-6C73-0BA4-0361-49C72B1FB7C8}"/>
              </a:ext>
            </a:extLst>
          </p:cNvPr>
          <p:cNvSpPr/>
          <p:nvPr/>
        </p:nvSpPr>
        <p:spPr>
          <a:xfrm>
            <a:off x="678890" y="1459951"/>
            <a:ext cx="5254076" cy="576464"/>
          </a:xfrm>
          <a:prstGeom prst="roundRect">
            <a:avLst>
              <a:gd name="adj" fmla="val 50000"/>
            </a:avLst>
          </a:prstGeom>
          <a:solidFill>
            <a:schemeClr val="bg2"/>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457569" tIns="216000" rIns="81280" bIns="81280" numCol="1" spcCol="1270" anchor="ctr" anchorCtr="0">
            <a:noAutofit/>
          </a:bodyPr>
          <a:lstStyle/>
          <a:p>
            <a:pPr marL="0" lvl="0" indent="0" algn="l" defTabSz="1422400">
              <a:lnSpc>
                <a:spcPct val="90000"/>
              </a:lnSpc>
              <a:spcBef>
                <a:spcPct val="0"/>
              </a:spcBef>
              <a:spcAft>
                <a:spcPct val="35000"/>
              </a:spcAft>
              <a:buNone/>
            </a:pPr>
            <a:r>
              <a:rPr kumimoji="1" lang="ja-JP" altLang="en-US" sz="2000" b="1" kern="1200" spc="300" dirty="0">
                <a:solidFill>
                  <a:schemeClr val="tx1">
                    <a:lumMod val="75000"/>
                    <a:lumOff val="25000"/>
                  </a:schemeClr>
                </a:solidFill>
                <a:latin typeface="メイリオ" panose="020B0604030504040204" pitchFamily="50" charset="-128"/>
                <a:ea typeface="メイリオ" panose="020B0604030504040204" pitchFamily="50" charset="-128"/>
              </a:rPr>
              <a:t>事前準備（事例の概要を記入）</a:t>
            </a:r>
          </a:p>
        </p:txBody>
      </p:sp>
    </p:spTree>
    <p:extLst>
      <p:ext uri="{BB962C8B-B14F-4D97-AF65-F5344CB8AC3E}">
        <p14:creationId xmlns:p14="http://schemas.microsoft.com/office/powerpoint/2010/main" val="1625405902"/>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CC482-1932-7F2F-C7E2-94C9BE23FA26}"/>
            </a:ext>
          </a:extLst>
        </p:cNvPr>
        <p:cNvGrpSpPr/>
        <p:nvPr/>
      </p:nvGrpSpPr>
      <p:grpSpPr>
        <a:xfrm>
          <a:off x="0" y="0"/>
          <a:ext cx="0" cy="0"/>
          <a:chOff x="0" y="0"/>
          <a:chExt cx="0" cy="0"/>
        </a:xfrm>
      </p:grpSpPr>
      <p:sp>
        <p:nvSpPr>
          <p:cNvPr id="35845" name="スライド番号プレースホルダー 1">
            <a:extLst>
              <a:ext uri="{FF2B5EF4-FFF2-40B4-BE49-F238E27FC236}">
                <a16:creationId xmlns:a16="http://schemas.microsoft.com/office/drawing/2014/main" id="{2D3828B0-2F96-ACBA-23EE-2579D00FBC9C}"/>
              </a:ext>
            </a:extLst>
          </p:cNvPr>
          <p:cNvSpPr txBox="1">
            <a:spLocks noChangeArrowheads="1"/>
          </p:cNvSpPr>
          <p:nvPr/>
        </p:nvSpPr>
        <p:spPr bwMode="auto">
          <a:xfrm>
            <a:off x="9483725" y="6481763"/>
            <a:ext cx="41433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5D0175B7-8E19-4238-8A19-A4DE23BFA82B}" type="slidenum">
              <a:rPr lang="ja-JP" altLang="en-US" sz="1200">
                <a:solidFill>
                  <a:srgbClr val="898989"/>
                </a:solidFill>
              </a:rPr>
              <a:pPr algn="r" eaLnBrk="1" hangingPunct="1">
                <a:lnSpc>
                  <a:spcPct val="100000"/>
                </a:lnSpc>
                <a:spcBef>
                  <a:spcPct val="0"/>
                </a:spcBef>
                <a:buFontTx/>
                <a:buNone/>
              </a:pPr>
              <a:t>27</a:t>
            </a:fld>
            <a:endParaRPr lang="ja-JP" altLang="en-US" sz="1200">
              <a:solidFill>
                <a:srgbClr val="898989"/>
              </a:solidFill>
            </a:endParaRPr>
          </a:p>
        </p:txBody>
      </p:sp>
      <p:graphicFrame>
        <p:nvGraphicFramePr>
          <p:cNvPr id="8" name="表 7">
            <a:extLst>
              <a:ext uri="{FF2B5EF4-FFF2-40B4-BE49-F238E27FC236}">
                <a16:creationId xmlns:a16="http://schemas.microsoft.com/office/drawing/2014/main" id="{50D88243-C18D-9EDF-62F0-C134BF549779}"/>
              </a:ext>
            </a:extLst>
          </p:cNvPr>
          <p:cNvGraphicFramePr>
            <a:graphicFrameLocks noGrp="1"/>
          </p:cNvGraphicFramePr>
          <p:nvPr/>
        </p:nvGraphicFramePr>
        <p:xfrm>
          <a:off x="134938" y="638099"/>
          <a:ext cx="4476748" cy="922338"/>
        </p:xfrm>
        <a:graphic>
          <a:graphicData uri="http://schemas.openxmlformats.org/drawingml/2006/table">
            <a:tbl>
              <a:tblPr>
                <a:tableStyleId>{5C22544A-7EE6-4342-B048-85BDC9FD1C3A}</a:tableStyleId>
              </a:tblPr>
              <a:tblGrid>
                <a:gridCol w="230917">
                  <a:extLst>
                    <a:ext uri="{9D8B030D-6E8A-4147-A177-3AD203B41FA5}">
                      <a16:colId xmlns:a16="http://schemas.microsoft.com/office/drawing/2014/main" val="20000"/>
                    </a:ext>
                  </a:extLst>
                </a:gridCol>
                <a:gridCol w="957603">
                  <a:extLst>
                    <a:ext uri="{9D8B030D-6E8A-4147-A177-3AD203B41FA5}">
                      <a16:colId xmlns:a16="http://schemas.microsoft.com/office/drawing/2014/main" val="20001"/>
                    </a:ext>
                  </a:extLst>
                </a:gridCol>
                <a:gridCol w="822057">
                  <a:extLst>
                    <a:ext uri="{9D8B030D-6E8A-4147-A177-3AD203B41FA5}">
                      <a16:colId xmlns:a16="http://schemas.microsoft.com/office/drawing/2014/main" val="20002"/>
                    </a:ext>
                  </a:extLst>
                </a:gridCol>
                <a:gridCol w="822057">
                  <a:extLst>
                    <a:ext uri="{9D8B030D-6E8A-4147-A177-3AD203B41FA5}">
                      <a16:colId xmlns:a16="http://schemas.microsoft.com/office/drawing/2014/main" val="20003"/>
                    </a:ext>
                  </a:extLst>
                </a:gridCol>
                <a:gridCol w="822057">
                  <a:extLst>
                    <a:ext uri="{9D8B030D-6E8A-4147-A177-3AD203B41FA5}">
                      <a16:colId xmlns:a16="http://schemas.microsoft.com/office/drawing/2014/main" val="20004"/>
                    </a:ext>
                  </a:extLst>
                </a:gridCol>
                <a:gridCol w="822057">
                  <a:extLst>
                    <a:ext uri="{9D8B030D-6E8A-4147-A177-3AD203B41FA5}">
                      <a16:colId xmlns:a16="http://schemas.microsoft.com/office/drawing/2014/main" val="20005"/>
                    </a:ext>
                  </a:extLst>
                </a:gridCol>
              </a:tblGrid>
              <a:tr h="307022">
                <a:tc gridSpan="2">
                  <a:txBody>
                    <a:bodyPr/>
                    <a:lstStyle/>
                    <a:p>
                      <a:pPr algn="ctr">
                        <a:spcAft>
                          <a:spcPts val="0"/>
                        </a:spcAft>
                      </a:pPr>
                      <a:r>
                        <a:rPr lang="ja-JP" altLang="en-US" sz="1100" kern="100" dirty="0">
                          <a:effectLst/>
                          <a:latin typeface="メイリオ" panose="020B0604030504040204" pitchFamily="50" charset="-128"/>
                          <a:ea typeface="メイリオ" panose="020B0604030504040204" pitchFamily="50" charset="-128"/>
                        </a:rPr>
                        <a:t>世帯・</a:t>
                      </a:r>
                      <a:r>
                        <a:rPr lang="ja-JP" sz="1100" kern="100" dirty="0">
                          <a:effectLst/>
                          <a:latin typeface="メイリオ" panose="020B0604030504040204" pitchFamily="50" charset="-128"/>
                          <a:ea typeface="メイリオ" panose="020B0604030504040204" pitchFamily="50" charset="-128"/>
                        </a:rPr>
                        <a:t>続柄</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性別</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年齢</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職業</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収入</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07658">
                <a:tc>
                  <a:txBody>
                    <a:bodyPr/>
                    <a:lstStyle/>
                    <a:p>
                      <a:pPr algn="ctr">
                        <a:spcAft>
                          <a:spcPts val="0"/>
                        </a:spcAft>
                      </a:pPr>
                      <a:r>
                        <a:rPr lang="en-US" sz="1100" kern="100" dirty="0">
                          <a:solidFill>
                            <a:schemeClr val="accent2">
                              <a:lumMod val="50000"/>
                            </a:schemeClr>
                          </a:solidFill>
                          <a:effectLst/>
                          <a:latin typeface="メイリオ" panose="020B0604030504040204" pitchFamily="50" charset="-128"/>
                          <a:ea typeface="メイリオ" panose="020B0604030504040204" pitchFamily="50" charset="-128"/>
                        </a:rPr>
                        <a:t>1</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主</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男</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alt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41</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無職</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ja-JP" altLang="en-US"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無</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07658">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solidFill>
                          <a:srgbClr val="FF0000"/>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graphicFrame>
        <p:nvGraphicFramePr>
          <p:cNvPr id="4" name="表 3">
            <a:extLst>
              <a:ext uri="{FF2B5EF4-FFF2-40B4-BE49-F238E27FC236}">
                <a16:creationId xmlns:a16="http://schemas.microsoft.com/office/drawing/2014/main" id="{300107C8-D060-CC02-E372-5FD2FC898A2E}"/>
              </a:ext>
            </a:extLst>
          </p:cNvPr>
          <p:cNvGraphicFramePr>
            <a:graphicFrameLocks noGrp="1"/>
          </p:cNvGraphicFramePr>
          <p:nvPr/>
        </p:nvGraphicFramePr>
        <p:xfrm>
          <a:off x="134938" y="3602166"/>
          <a:ext cx="4464050" cy="3075284"/>
        </p:xfrm>
        <a:graphic>
          <a:graphicData uri="http://schemas.openxmlformats.org/drawingml/2006/table">
            <a:tbl>
              <a:tblPr firstRow="1" firstCol="1" bandRow="1">
                <a:tableStyleId>{5C22544A-7EE6-4342-B048-85BDC9FD1C3A}</a:tableStyleId>
              </a:tblPr>
              <a:tblGrid>
                <a:gridCol w="801678">
                  <a:extLst>
                    <a:ext uri="{9D8B030D-6E8A-4147-A177-3AD203B41FA5}">
                      <a16:colId xmlns:a16="http://schemas.microsoft.com/office/drawing/2014/main" val="20000"/>
                    </a:ext>
                  </a:extLst>
                </a:gridCol>
                <a:gridCol w="834382">
                  <a:extLst>
                    <a:ext uri="{9D8B030D-6E8A-4147-A177-3AD203B41FA5}">
                      <a16:colId xmlns:a16="http://schemas.microsoft.com/office/drawing/2014/main" val="20001"/>
                    </a:ext>
                  </a:extLst>
                </a:gridCol>
                <a:gridCol w="428630">
                  <a:extLst>
                    <a:ext uri="{9D8B030D-6E8A-4147-A177-3AD203B41FA5}">
                      <a16:colId xmlns:a16="http://schemas.microsoft.com/office/drawing/2014/main" val="20002"/>
                    </a:ext>
                  </a:extLst>
                </a:gridCol>
                <a:gridCol w="2399360">
                  <a:extLst>
                    <a:ext uri="{9D8B030D-6E8A-4147-A177-3AD203B41FA5}">
                      <a16:colId xmlns:a16="http://schemas.microsoft.com/office/drawing/2014/main" val="20003"/>
                    </a:ext>
                  </a:extLst>
                </a:gridCol>
              </a:tblGrid>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保護の種類</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lnSpc>
                          <a:spcPct val="150000"/>
                        </a:lnSpc>
                        <a:spcAft>
                          <a:spcPts val="0"/>
                        </a:spcAft>
                      </a:pPr>
                      <a:r>
                        <a:rPr lang="ja-JP" sz="1000" b="0" kern="100" dirty="0">
                          <a:solidFill>
                            <a:schemeClr val="tx1"/>
                          </a:solidFill>
                          <a:effectLst/>
                          <a:latin typeface="メイリオ" panose="020B0604030504040204" pitchFamily="50" charset="-128"/>
                          <a:ea typeface="メイリオ" panose="020B0604030504040204" pitchFamily="50" charset="-128"/>
                        </a:rPr>
                        <a:t>生活扶助・住宅扶助・医療扶助</a:t>
                      </a:r>
                      <a:endParaRPr lang="ja-JP" sz="10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0"/>
                  </a:ext>
                </a:extLst>
              </a:tr>
              <a:tr h="354700">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保護歴</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5</a:t>
                      </a: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年前に保護申請、開始となり現在に至る。</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1"/>
                  </a:ext>
                </a:extLst>
              </a:tr>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要介護度</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r>
                        <a:rPr lang="ja-JP" altLang="en-US" sz="1000" kern="100" dirty="0">
                          <a:solidFill>
                            <a:schemeClr val="tx1"/>
                          </a:solidFill>
                          <a:effectLst/>
                          <a:latin typeface="メイリオ" panose="020B0604030504040204" pitchFamily="50" charset="-128"/>
                          <a:ea typeface="メイリオ" panose="020B0604030504040204" pitchFamily="50" charset="-128"/>
                        </a:rPr>
                        <a:t>無</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2"/>
                  </a:ext>
                </a:extLst>
              </a:tr>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障害手帳</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無</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3"/>
                  </a:ext>
                </a:extLst>
              </a:tr>
              <a:tr h="692654">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傷病</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病名</a:t>
                      </a:r>
                      <a:r>
                        <a:rPr lang="en-US"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アルコール依存症、重度肝硬変</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4"/>
                  </a:ext>
                </a:extLst>
              </a:tr>
              <a:tr h="299403">
                <a:tc>
                  <a:txBody>
                    <a:bodyPr/>
                    <a:lstStyle/>
                    <a:p>
                      <a:pPr algn="ctr">
                        <a:spcAft>
                          <a:spcPts val="0"/>
                        </a:spcAft>
                      </a:pPr>
                      <a:r>
                        <a:rPr lang="en-US" sz="1100" kern="100" dirty="0">
                          <a:solidFill>
                            <a:schemeClr val="tx1"/>
                          </a:solidFill>
                          <a:effectLst/>
                          <a:latin typeface="メイリオ" panose="020B0604030504040204" pitchFamily="50" charset="-128"/>
                          <a:ea typeface="メイリオ" panose="020B0604030504040204" pitchFamily="50" charset="-128"/>
                        </a:rPr>
                        <a:t>ADL</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l">
                        <a:spcAft>
                          <a:spcPts val="0"/>
                        </a:spcAft>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現在のところ問題ない。</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482907">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資産</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just">
                        <a:spcAft>
                          <a:spcPts val="0"/>
                        </a:spcAft>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活用可能な資産なし</a:t>
                      </a:r>
                      <a:endParaRPr 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spcAft>
                          <a:spcPts val="0"/>
                        </a:spcAft>
                      </a:pPr>
                      <a:r>
                        <a:rPr lang="ja-JP" altLang="en-US" sz="1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負債</a:t>
                      </a:r>
                      <a:endParaRPr lang="ja-JP" sz="1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無し</a:t>
                      </a:r>
                      <a:endParaRPr lang="ja-JP" altLang="ja-JP" sz="10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収入、給付</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Bef>
                          <a:spcPts val="600"/>
                        </a:spcBef>
                        <a:spcAft>
                          <a:spcPts val="0"/>
                        </a:spcAft>
                      </a:pPr>
                      <a:r>
                        <a:rPr lang="en-US" sz="1000" kern="100" dirty="0">
                          <a:solidFill>
                            <a:schemeClr val="tx1"/>
                          </a:solidFill>
                          <a:effectLst/>
                          <a:latin typeface="メイリオ" panose="020B0604030504040204" pitchFamily="50" charset="-128"/>
                          <a:ea typeface="メイリオ" panose="020B0604030504040204" pitchFamily="50" charset="-128"/>
                        </a:rPr>
                        <a:t> </a:t>
                      </a:r>
                      <a:r>
                        <a:rPr lang="ja-JP" altLang="en-US" sz="1000" kern="100" dirty="0">
                          <a:solidFill>
                            <a:schemeClr val="tx1"/>
                          </a:solidFill>
                          <a:effectLst/>
                          <a:latin typeface="メイリオ" panose="020B0604030504040204" pitchFamily="50" charset="-128"/>
                          <a:ea typeface="メイリオ" panose="020B0604030504040204" pitchFamily="50" charset="-128"/>
                        </a:rPr>
                        <a:t>無し</a:t>
                      </a:r>
                      <a:endParaRPr lang="ja-JP" sz="1000" kern="100" dirty="0">
                        <a:solidFill>
                          <a:schemeClr val="tx1"/>
                        </a:solidFill>
                        <a:effectLst/>
                        <a:latin typeface="メイリオ" panose="020B0604030504040204" pitchFamily="50" charset="-128"/>
                        <a:ea typeface="メイリオ" panose="020B0604030504040204" pitchFamily="50" charset="-128"/>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7"/>
                  </a:ext>
                </a:extLst>
              </a:tr>
            </a:tbl>
          </a:graphicData>
        </a:graphic>
      </p:graphicFrame>
      <p:sp>
        <p:nvSpPr>
          <p:cNvPr id="10" name="正方形/長方形 9">
            <a:extLst>
              <a:ext uri="{FF2B5EF4-FFF2-40B4-BE49-F238E27FC236}">
                <a16:creationId xmlns:a16="http://schemas.microsoft.com/office/drawing/2014/main" id="{09983D62-EF82-A61E-B6B7-974B14949769}"/>
              </a:ext>
            </a:extLst>
          </p:cNvPr>
          <p:cNvSpPr/>
          <p:nvPr/>
        </p:nvSpPr>
        <p:spPr>
          <a:xfrm>
            <a:off x="134938" y="1658536"/>
            <a:ext cx="4465637" cy="186531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E4739136-5940-7046-6FCF-F4C8DB51F54C}"/>
              </a:ext>
            </a:extLst>
          </p:cNvPr>
          <p:cNvSpPr txBox="1"/>
          <p:nvPr/>
        </p:nvSpPr>
        <p:spPr>
          <a:xfrm>
            <a:off x="144463" y="1703312"/>
            <a:ext cx="942975" cy="160337"/>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dirty="0">
                <a:latin typeface="メイリオ" panose="020B0604030504040204" pitchFamily="50" charset="-128"/>
                <a:ea typeface="メイリオ" panose="020B0604030504040204" pitchFamily="50" charset="-128"/>
              </a:rPr>
              <a:t>【</a:t>
            </a:r>
            <a:r>
              <a:rPr kumimoji="1" lang="ja-JP" altLang="en-US" sz="1050" b="1" dirty="0">
                <a:latin typeface="メイリオ" panose="020B0604030504040204" pitchFamily="50" charset="-128"/>
                <a:ea typeface="メイリオ" panose="020B0604030504040204" pitchFamily="50" charset="-128"/>
              </a:rPr>
              <a:t>家族関係図</a:t>
            </a:r>
            <a:r>
              <a:rPr kumimoji="1" lang="en-US" altLang="ja-JP" sz="1050" b="1" dirty="0">
                <a:latin typeface="メイリオ" panose="020B0604030504040204" pitchFamily="50" charset="-128"/>
                <a:ea typeface="メイリオ" panose="020B0604030504040204" pitchFamily="50" charset="-128"/>
              </a:rPr>
              <a:t>】</a:t>
            </a:r>
            <a:endParaRPr kumimoji="1" lang="ja-JP" altLang="en-US" sz="1050" b="1" dirty="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C9D3C25F-4DA1-6057-9745-68782DCDD32E}"/>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ja-JP" altLang="en-US" sz="2000" b="1" spc="200" dirty="0">
                <a:solidFill>
                  <a:schemeClr val="tx1"/>
                </a:solidFill>
                <a:latin typeface="メイリオ" panose="020B0604030504040204" pitchFamily="50" charset="-128"/>
                <a:ea typeface="メイリオ" panose="020B0604030504040204" pitchFamily="50" charset="-128"/>
              </a:rPr>
              <a:t>はじめに：検討したい事例の概要</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25" name="正方形/長方形 24">
            <a:extLst>
              <a:ext uri="{FF2B5EF4-FFF2-40B4-BE49-F238E27FC236}">
                <a16:creationId xmlns:a16="http://schemas.microsoft.com/office/drawing/2014/main" id="{DCC88755-8708-9BF0-A08F-5072D862A5CB}"/>
              </a:ext>
            </a:extLst>
          </p:cNvPr>
          <p:cNvSpPr/>
          <p:nvPr/>
        </p:nvSpPr>
        <p:spPr>
          <a:xfrm>
            <a:off x="4677569" y="3926224"/>
            <a:ext cx="5040000" cy="172708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spcBef>
                <a:spcPts val="300"/>
              </a:spcBef>
              <a:spcAft>
                <a:spcPts val="0"/>
              </a:spcAft>
              <a:buFont typeface="Arial" panose="020B0604020202020204" pitchFamily="34" charset="0"/>
              <a:buChar char="•"/>
              <a:defRPr/>
            </a:pP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主は県内某市で長男として出生、姉１人あり。小学生の頃に父母が離婚し母に育てられるも数年前に母死亡。父の所在は不明。</a:t>
            </a: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高校卒業後</a:t>
            </a:r>
            <a:r>
              <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rPr>
              <a:t>IT</a:t>
            </a: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企業に就職しシステムエンジニアとして勤める。</a:t>
            </a:r>
            <a:r>
              <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rPr>
              <a:t>20</a:t>
            </a: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歳の時に職場結婚。</a:t>
            </a:r>
            <a:r>
              <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rPr>
              <a:t>21</a:t>
            </a: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歳の時に長男誕生。</a:t>
            </a:r>
          </a:p>
          <a:p>
            <a:pPr marL="171450" indent="-171450" eaLnBrk="1" fontAlgn="auto" hangingPunct="1">
              <a:spcBef>
                <a:spcPts val="300"/>
              </a:spcBef>
              <a:spcAft>
                <a:spcPts val="0"/>
              </a:spcAft>
              <a:buFont typeface="Arial" panose="020B0604020202020204" pitchFamily="34" charset="0"/>
              <a:buChar char="•"/>
              <a:defRPr/>
            </a:pPr>
            <a:r>
              <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rPr>
              <a:t>33</a:t>
            </a: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歳の時に妻の不倫が原因で離婚。子どもは前妻が引き取る。</a:t>
            </a: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それまではきっちり仕事をこなし実直と評価されていたが、離婚後飲酒量が増え、体調を崩し</a:t>
            </a:r>
            <a:r>
              <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rPr>
              <a:t>35</a:t>
            </a: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歳の時に退職。通院するとアルコール依存症及び肝硬変と診断され入院。医療費の支払いが困難であるため生活保護の申請に至る。</a:t>
            </a:r>
          </a:p>
        </p:txBody>
      </p:sp>
      <p:sp>
        <p:nvSpPr>
          <p:cNvPr id="30" name="正方形/長方形 29">
            <a:extLst>
              <a:ext uri="{FF2B5EF4-FFF2-40B4-BE49-F238E27FC236}">
                <a16:creationId xmlns:a16="http://schemas.microsoft.com/office/drawing/2014/main" id="{3FA05185-60A2-C675-617B-2DD0AC7ABDDC}"/>
              </a:ext>
            </a:extLst>
          </p:cNvPr>
          <p:cNvSpPr/>
          <p:nvPr/>
        </p:nvSpPr>
        <p:spPr>
          <a:xfrm>
            <a:off x="4677569" y="2332529"/>
            <a:ext cx="5040000" cy="153166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spcBef>
                <a:spcPts val="0"/>
              </a:spcBef>
              <a:spcAft>
                <a:spcPts val="0"/>
              </a:spcAft>
              <a:buFont typeface="Arial" panose="020B0604020202020204" pitchFamily="34" charset="0"/>
              <a:buChar char="•"/>
              <a:defRPr/>
            </a:pP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木造２階建ての１ルームアパートの１階に居住。家賃は住宅扶助基準内。</a:t>
            </a: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退院にあたり保証人がおらず保証協会を利用して住宅を確保した。</a:t>
            </a:r>
            <a:b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b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（姉は生活保護受給し収入無し）</a:t>
            </a: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自宅内は整頓されており、清潔に保たれている。</a:t>
            </a: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食事はほとんど摂っておらず、保護費の多くを酒の購入にあてている。訪問の都度、飲酒している。</a:t>
            </a: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現在、通院は中断している。</a:t>
            </a:r>
          </a:p>
        </p:txBody>
      </p:sp>
      <p:sp>
        <p:nvSpPr>
          <p:cNvPr id="31" name="正方形/長方形 30">
            <a:extLst>
              <a:ext uri="{FF2B5EF4-FFF2-40B4-BE49-F238E27FC236}">
                <a16:creationId xmlns:a16="http://schemas.microsoft.com/office/drawing/2014/main" id="{B2782E5B-7B4F-DD3B-A92A-E733B53011C6}"/>
              </a:ext>
            </a:extLst>
          </p:cNvPr>
          <p:cNvSpPr/>
          <p:nvPr/>
        </p:nvSpPr>
        <p:spPr>
          <a:xfrm>
            <a:off x="4677569" y="631749"/>
            <a:ext cx="5040000" cy="162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spcBef>
                <a:spcPts val="300"/>
              </a:spcBef>
              <a:spcAft>
                <a:spcPts val="0"/>
              </a:spcAft>
              <a:buFont typeface="Arial" panose="020B0604020202020204" pitchFamily="34" charset="0"/>
              <a:buChar char="•"/>
              <a:defRPr/>
            </a:pP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アルコール依存症と肝硬変を患い入院治療を行っていたが、入院中に飲酒、無断外泊、看護師への暴言などがあり強制退院となる。居住支援法人の支援を受けて、新たにアパートを借り居宅生活を開始した。居住支援法人の職員が見守りのため自宅を訪問すると、ほぼ毎回飲酒している。</a:t>
            </a: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姉とは関係良好であったが、主がアルコール依存症になったことを契機に関係が悪化。（姉は別の市で生活保護受給中）</a:t>
            </a: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ケースワーカーには「いつか姉と子どもに会いたい」と話す。</a:t>
            </a:r>
          </a:p>
        </p:txBody>
      </p:sp>
      <p:sp>
        <p:nvSpPr>
          <p:cNvPr id="32" name="テキスト ボックス 31">
            <a:extLst>
              <a:ext uri="{FF2B5EF4-FFF2-40B4-BE49-F238E27FC236}">
                <a16:creationId xmlns:a16="http://schemas.microsoft.com/office/drawing/2014/main" id="{5611E64B-E5A4-1FF6-C645-203D3F62550B}"/>
              </a:ext>
            </a:extLst>
          </p:cNvPr>
          <p:cNvSpPr txBox="1"/>
          <p:nvPr/>
        </p:nvSpPr>
        <p:spPr>
          <a:xfrm>
            <a:off x="4672013" y="665420"/>
            <a:ext cx="1032334"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世帯の概要</a:t>
            </a:r>
            <a:r>
              <a:rPr kumimoji="1" lang="en-US" altLang="ja-JP" sz="1050" b="1" spc="100" dirty="0">
                <a:latin typeface="メイリオ" panose="020B0604030504040204" pitchFamily="50" charset="-128"/>
                <a:ea typeface="メイリオ" panose="020B0604030504040204" pitchFamily="50" charset="-128"/>
              </a:rPr>
              <a:t>】</a:t>
            </a:r>
            <a:endParaRPr kumimoji="1" lang="ja-JP" altLang="en-US" sz="1050" b="1" spc="100" dirty="0">
              <a:latin typeface="メイリオ" panose="020B0604030504040204" pitchFamily="50" charset="-128"/>
              <a:ea typeface="メイリオ" panose="020B0604030504040204" pitchFamily="50" charset="-128"/>
            </a:endParaRPr>
          </a:p>
        </p:txBody>
      </p:sp>
      <p:sp>
        <p:nvSpPr>
          <p:cNvPr id="36" name="テキスト ボックス 35">
            <a:extLst>
              <a:ext uri="{FF2B5EF4-FFF2-40B4-BE49-F238E27FC236}">
                <a16:creationId xmlns:a16="http://schemas.microsoft.com/office/drawing/2014/main" id="{DFCBABCA-C3AF-E74C-CAF5-31B742A98A84}"/>
              </a:ext>
            </a:extLst>
          </p:cNvPr>
          <p:cNvSpPr txBox="1"/>
          <p:nvPr/>
        </p:nvSpPr>
        <p:spPr>
          <a:xfrm>
            <a:off x="4672013" y="3952465"/>
            <a:ext cx="737381"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生活歴</a:t>
            </a:r>
            <a:r>
              <a:rPr kumimoji="1" lang="en-US" altLang="ja-JP" sz="1050" spc="100" dirty="0">
                <a:latin typeface="メイリオ" panose="020B0604030504040204" pitchFamily="50" charset="-128"/>
                <a:ea typeface="メイリオ" panose="020B0604030504040204" pitchFamily="50" charset="-128"/>
              </a:rPr>
              <a:t>】</a:t>
            </a:r>
            <a:endParaRPr kumimoji="1" lang="ja-JP" altLang="en-US" sz="1050" spc="100" dirty="0">
              <a:latin typeface="メイリオ" panose="020B0604030504040204" pitchFamily="50" charset="-128"/>
              <a:ea typeface="メイリオ" panose="020B0604030504040204" pitchFamily="50" charset="-128"/>
            </a:endParaRPr>
          </a:p>
        </p:txBody>
      </p:sp>
      <p:sp>
        <p:nvSpPr>
          <p:cNvPr id="37" name="テキスト ボックス 36">
            <a:extLst>
              <a:ext uri="{FF2B5EF4-FFF2-40B4-BE49-F238E27FC236}">
                <a16:creationId xmlns:a16="http://schemas.microsoft.com/office/drawing/2014/main" id="{F17ADACA-E1D1-AB8B-1CA6-7B75B02B7A02}"/>
              </a:ext>
            </a:extLst>
          </p:cNvPr>
          <p:cNvSpPr txBox="1"/>
          <p:nvPr/>
        </p:nvSpPr>
        <p:spPr>
          <a:xfrm>
            <a:off x="4672013" y="2394559"/>
            <a:ext cx="1917192"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住環境・日常生活の状況</a:t>
            </a:r>
            <a:r>
              <a:rPr kumimoji="1" lang="en-US" altLang="ja-JP" sz="1050" b="1" spc="100" dirty="0">
                <a:latin typeface="メイリオ" panose="020B0604030504040204" pitchFamily="50" charset="-128"/>
                <a:ea typeface="メイリオ" panose="020B0604030504040204" pitchFamily="50" charset="-128"/>
              </a:rPr>
              <a:t>】</a:t>
            </a:r>
            <a:endParaRPr kumimoji="1" lang="ja-JP" altLang="en-US" sz="1050" b="1" spc="100" dirty="0">
              <a:latin typeface="メイリオ" panose="020B0604030504040204" pitchFamily="50" charset="-128"/>
              <a:ea typeface="メイリオ" panose="020B0604030504040204" pitchFamily="50" charset="-128"/>
            </a:endParaRPr>
          </a:p>
        </p:txBody>
      </p:sp>
      <p:sp>
        <p:nvSpPr>
          <p:cNvPr id="38" name="正方形/長方形 37">
            <a:extLst>
              <a:ext uri="{FF2B5EF4-FFF2-40B4-BE49-F238E27FC236}">
                <a16:creationId xmlns:a16="http://schemas.microsoft.com/office/drawing/2014/main" id="{2AB32368-2618-A36F-1E85-091F69DAD92F}"/>
              </a:ext>
            </a:extLst>
          </p:cNvPr>
          <p:cNvSpPr/>
          <p:nvPr/>
        </p:nvSpPr>
        <p:spPr>
          <a:xfrm>
            <a:off x="4677569" y="5734081"/>
            <a:ext cx="5040000" cy="943696"/>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　</a:t>
            </a:r>
            <a:endPar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　体調を気遣って通院を促しても拒否が強い。</a:t>
            </a:r>
            <a:endPar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　食事も摂れておらず、体調が気がかり。</a:t>
            </a:r>
          </a:p>
        </p:txBody>
      </p:sp>
      <p:sp>
        <p:nvSpPr>
          <p:cNvPr id="39" name="テキスト ボックス 38">
            <a:extLst>
              <a:ext uri="{FF2B5EF4-FFF2-40B4-BE49-F238E27FC236}">
                <a16:creationId xmlns:a16="http://schemas.microsoft.com/office/drawing/2014/main" id="{0060B186-DC5E-A6E1-5BDA-8E9A4C55B6FE}"/>
              </a:ext>
            </a:extLst>
          </p:cNvPr>
          <p:cNvSpPr txBox="1"/>
          <p:nvPr/>
        </p:nvSpPr>
        <p:spPr>
          <a:xfrm>
            <a:off x="4743864" y="5780604"/>
            <a:ext cx="2212144"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事例提出者が困っていること</a:t>
            </a:r>
            <a:r>
              <a:rPr kumimoji="1" lang="en-US" altLang="ja-JP" sz="1050" b="1" spc="100" dirty="0">
                <a:latin typeface="メイリオ" panose="020B0604030504040204" pitchFamily="50" charset="-128"/>
                <a:ea typeface="メイリオ" panose="020B0604030504040204" pitchFamily="50" charset="-128"/>
              </a:rPr>
              <a:t>】</a:t>
            </a:r>
            <a:endParaRPr kumimoji="1" lang="ja-JP" altLang="en-US" sz="1050" b="1" spc="100" dirty="0">
              <a:latin typeface="メイリオ" panose="020B0604030504040204" pitchFamily="50" charset="-128"/>
              <a:ea typeface="メイリオ" panose="020B0604030504040204" pitchFamily="50" charset="-128"/>
            </a:endParaRPr>
          </a:p>
        </p:txBody>
      </p:sp>
      <p:sp>
        <p:nvSpPr>
          <p:cNvPr id="40" name="吹き出し: 角を丸めた四角形 39">
            <a:extLst>
              <a:ext uri="{FF2B5EF4-FFF2-40B4-BE49-F238E27FC236}">
                <a16:creationId xmlns:a16="http://schemas.microsoft.com/office/drawing/2014/main" id="{965433F6-6FE6-E524-76A1-D699D0E22A2F}"/>
              </a:ext>
            </a:extLst>
          </p:cNvPr>
          <p:cNvSpPr/>
          <p:nvPr/>
        </p:nvSpPr>
        <p:spPr>
          <a:xfrm>
            <a:off x="7697971" y="112604"/>
            <a:ext cx="2096591"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分かっていることだけで</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かまいません</a:t>
            </a:r>
          </a:p>
        </p:txBody>
      </p:sp>
      <p:grpSp>
        <p:nvGrpSpPr>
          <p:cNvPr id="3" name="グループ化 14">
            <a:extLst>
              <a:ext uri="{FF2B5EF4-FFF2-40B4-BE49-F238E27FC236}">
                <a16:creationId xmlns:a16="http://schemas.microsoft.com/office/drawing/2014/main" id="{416AF2AE-4D70-2FCD-8960-3901645E22B2}"/>
              </a:ext>
            </a:extLst>
          </p:cNvPr>
          <p:cNvGrpSpPr>
            <a:grpSpLocks/>
          </p:cNvGrpSpPr>
          <p:nvPr/>
        </p:nvGrpSpPr>
        <p:grpSpPr bwMode="auto">
          <a:xfrm>
            <a:off x="1543649" y="1838370"/>
            <a:ext cx="1917699" cy="1451523"/>
            <a:chOff x="1547813" y="2063750"/>
            <a:chExt cx="1917699" cy="1452200"/>
          </a:xfrm>
        </p:grpSpPr>
        <p:sp>
          <p:nvSpPr>
            <p:cNvPr id="7" name="正方形/長方形 6">
              <a:extLst>
                <a:ext uri="{FF2B5EF4-FFF2-40B4-BE49-F238E27FC236}">
                  <a16:creationId xmlns:a16="http://schemas.microsoft.com/office/drawing/2014/main" id="{7F1CCBD0-C5BF-8433-CFF4-489536FFDB65}"/>
                </a:ext>
              </a:extLst>
            </p:cNvPr>
            <p:cNvSpPr/>
            <p:nvPr/>
          </p:nvSpPr>
          <p:spPr>
            <a:xfrm>
              <a:off x="2987675" y="2743517"/>
              <a:ext cx="323850" cy="324001"/>
            </a:xfrm>
            <a:prstGeom prst="rect">
              <a:avLst/>
            </a:prstGeom>
            <a:noFill/>
            <a:ln w="50800" cmpd="dbl">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050" dirty="0">
                <a:solidFill>
                  <a:schemeClr val="tx1"/>
                </a:solidFill>
                <a:latin typeface="メイリオ" panose="020B0604030504040204" pitchFamily="50" charset="-128"/>
                <a:ea typeface="メイリオ" panose="020B0604030504040204" pitchFamily="50" charset="-128"/>
              </a:endParaRPr>
            </a:p>
          </p:txBody>
        </p:sp>
        <p:cxnSp>
          <p:nvCxnSpPr>
            <p:cNvPr id="12" name="コネクタ: カギ線 11">
              <a:extLst>
                <a:ext uri="{FF2B5EF4-FFF2-40B4-BE49-F238E27FC236}">
                  <a16:creationId xmlns:a16="http://schemas.microsoft.com/office/drawing/2014/main" id="{6FFC0309-ED03-4180-F660-E916D521A788}"/>
                </a:ext>
              </a:extLst>
            </p:cNvPr>
            <p:cNvCxnSpPr>
              <a:cxnSpLocks/>
            </p:cNvCxnSpPr>
            <p:nvPr/>
          </p:nvCxnSpPr>
          <p:spPr>
            <a:xfrm flipV="1">
              <a:off x="2271713" y="2217810"/>
              <a:ext cx="366712" cy="0"/>
            </a:xfrm>
            <a:prstGeom prst="bentConnector3">
              <a:avLst/>
            </a:prstGeom>
            <a:ln w="25400" cmpd="dbl">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正方形/長方形 16">
              <a:extLst>
                <a:ext uri="{FF2B5EF4-FFF2-40B4-BE49-F238E27FC236}">
                  <a16:creationId xmlns:a16="http://schemas.microsoft.com/office/drawing/2014/main" id="{18B72B5E-DB40-B546-36C7-8174E6D78E91}"/>
                </a:ext>
              </a:extLst>
            </p:cNvPr>
            <p:cNvSpPr/>
            <p:nvPr/>
          </p:nvSpPr>
          <p:spPr>
            <a:xfrm>
              <a:off x="2577989" y="3191949"/>
              <a:ext cx="325437" cy="32400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050" dirty="0">
                <a:solidFill>
                  <a:schemeClr val="tx1"/>
                </a:solidFill>
                <a:latin typeface="メイリオ" panose="020B0604030504040204" pitchFamily="50" charset="-128"/>
                <a:ea typeface="メイリオ" panose="020B0604030504040204" pitchFamily="50" charset="-128"/>
              </a:endParaRPr>
            </a:p>
          </p:txBody>
        </p:sp>
        <p:grpSp>
          <p:nvGrpSpPr>
            <p:cNvPr id="19" name="グループ化 25">
              <a:extLst>
                <a:ext uri="{FF2B5EF4-FFF2-40B4-BE49-F238E27FC236}">
                  <a16:creationId xmlns:a16="http://schemas.microsoft.com/office/drawing/2014/main" id="{6A9416E5-2121-B4C9-14B6-5AA0209ED1C4}"/>
                </a:ext>
              </a:extLst>
            </p:cNvPr>
            <p:cNvGrpSpPr>
              <a:grpSpLocks/>
            </p:cNvGrpSpPr>
            <p:nvPr/>
          </p:nvGrpSpPr>
          <p:grpSpPr bwMode="auto">
            <a:xfrm>
              <a:off x="2776207" y="2828069"/>
              <a:ext cx="98211" cy="128650"/>
              <a:chOff x="5989238" y="2599755"/>
              <a:chExt cx="128406" cy="180898"/>
            </a:xfrm>
          </p:grpSpPr>
          <p:cxnSp>
            <p:nvCxnSpPr>
              <p:cNvPr id="54" name="直線コネクタ 53">
                <a:extLst>
                  <a:ext uri="{FF2B5EF4-FFF2-40B4-BE49-F238E27FC236}">
                    <a16:creationId xmlns:a16="http://schemas.microsoft.com/office/drawing/2014/main" id="{EE1F1237-34D3-85E0-A235-1E2847EFE284}"/>
                  </a:ext>
                </a:extLst>
              </p:cNvPr>
              <p:cNvCxnSpPr/>
              <p:nvPr/>
            </p:nvCxnSpPr>
            <p:spPr>
              <a:xfrm flipH="1">
                <a:off x="5989238" y="2599755"/>
                <a:ext cx="87183" cy="1451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直線コネクタ 54">
                <a:extLst>
                  <a:ext uri="{FF2B5EF4-FFF2-40B4-BE49-F238E27FC236}">
                    <a16:creationId xmlns:a16="http://schemas.microsoft.com/office/drawing/2014/main" id="{EE7F06BC-B647-4381-EF2D-C462F184E5E4}"/>
                  </a:ext>
                </a:extLst>
              </p:cNvPr>
              <p:cNvCxnSpPr/>
              <p:nvPr/>
            </p:nvCxnSpPr>
            <p:spPr>
              <a:xfrm flipH="1">
                <a:off x="6030467" y="2635492"/>
                <a:ext cx="87177" cy="1451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1" name="楕円 12">
              <a:extLst>
                <a:ext uri="{FF2B5EF4-FFF2-40B4-BE49-F238E27FC236}">
                  <a16:creationId xmlns:a16="http://schemas.microsoft.com/office/drawing/2014/main" id="{F1E7947A-4370-DF9B-67FD-E7D55146EEB0}"/>
                </a:ext>
              </a:extLst>
            </p:cNvPr>
            <p:cNvSpPr/>
            <p:nvPr/>
          </p:nvSpPr>
          <p:spPr>
            <a:xfrm>
              <a:off x="2190750" y="2733988"/>
              <a:ext cx="323850" cy="32559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050" dirty="0">
                <a:solidFill>
                  <a:srgbClr val="FF0000"/>
                </a:solidFill>
                <a:latin typeface="メイリオ" panose="020B0604030504040204" pitchFamily="50" charset="-128"/>
                <a:ea typeface="メイリオ" panose="020B0604030504040204" pitchFamily="50" charset="-128"/>
              </a:endParaRPr>
            </a:p>
          </p:txBody>
        </p:sp>
        <p:sp>
          <p:nvSpPr>
            <p:cNvPr id="26" name="フローチャート: 和接合 25">
              <a:extLst>
                <a:ext uri="{FF2B5EF4-FFF2-40B4-BE49-F238E27FC236}">
                  <a16:creationId xmlns:a16="http://schemas.microsoft.com/office/drawing/2014/main" id="{655F5B98-8AF1-FB3A-B7A5-2835A6595DAE}"/>
                </a:ext>
              </a:extLst>
            </p:cNvPr>
            <p:cNvSpPr/>
            <p:nvPr/>
          </p:nvSpPr>
          <p:spPr>
            <a:xfrm>
              <a:off x="2638425" y="2063750"/>
              <a:ext cx="323850" cy="324001"/>
            </a:xfrm>
            <a:prstGeom prst="flowChartSummingJuncti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cxnSp>
          <p:nvCxnSpPr>
            <p:cNvPr id="27" name="コネクタ: カギ線 26">
              <a:extLst>
                <a:ext uri="{FF2B5EF4-FFF2-40B4-BE49-F238E27FC236}">
                  <a16:creationId xmlns:a16="http://schemas.microsoft.com/office/drawing/2014/main" id="{66DB6B6C-D238-35B5-032B-B379BBD368DD}"/>
                </a:ext>
              </a:extLst>
            </p:cNvPr>
            <p:cNvCxnSpPr>
              <a:cxnSpLocks/>
            </p:cNvCxnSpPr>
            <p:nvPr/>
          </p:nvCxnSpPr>
          <p:spPr>
            <a:xfrm rot="16200000" flipH="1" flipV="1">
              <a:off x="2427287" y="2021204"/>
              <a:ext cx="4764" cy="1439862"/>
            </a:xfrm>
            <a:prstGeom prst="bentConnector3">
              <a:avLst>
                <a:gd name="adj1" fmla="val -4799496"/>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楕円 12">
              <a:extLst>
                <a:ext uri="{FF2B5EF4-FFF2-40B4-BE49-F238E27FC236}">
                  <a16:creationId xmlns:a16="http://schemas.microsoft.com/office/drawing/2014/main" id="{FDC2DC46-AA19-6FA7-4629-34A6D3F03F55}"/>
                </a:ext>
              </a:extLst>
            </p:cNvPr>
            <p:cNvSpPr/>
            <p:nvPr/>
          </p:nvSpPr>
          <p:spPr>
            <a:xfrm>
              <a:off x="1547813" y="2748282"/>
              <a:ext cx="323850" cy="32400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050" dirty="0">
                <a:solidFill>
                  <a:srgbClr val="FF0000"/>
                </a:solidFill>
                <a:latin typeface="メイリオ" panose="020B0604030504040204" pitchFamily="50" charset="-128"/>
                <a:ea typeface="メイリオ" panose="020B0604030504040204" pitchFamily="50" charset="-128"/>
              </a:endParaRPr>
            </a:p>
          </p:txBody>
        </p:sp>
        <p:sp>
          <p:nvSpPr>
            <p:cNvPr id="46" name="正方形/長方形 45">
              <a:extLst>
                <a:ext uri="{FF2B5EF4-FFF2-40B4-BE49-F238E27FC236}">
                  <a16:creationId xmlns:a16="http://schemas.microsoft.com/office/drawing/2014/main" id="{E224A237-D284-77E0-0F98-15492EB5696C}"/>
                </a:ext>
              </a:extLst>
            </p:cNvPr>
            <p:cNvSpPr/>
            <p:nvPr/>
          </p:nvSpPr>
          <p:spPr>
            <a:xfrm>
              <a:off x="1947863" y="2063750"/>
              <a:ext cx="323850" cy="32400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050" dirty="0">
                <a:solidFill>
                  <a:schemeClr val="tx1"/>
                </a:solidFill>
                <a:latin typeface="メイリオ" panose="020B0604030504040204" pitchFamily="50" charset="-128"/>
                <a:ea typeface="メイリオ" panose="020B0604030504040204" pitchFamily="50" charset="-128"/>
              </a:endParaRPr>
            </a:p>
          </p:txBody>
        </p:sp>
        <p:grpSp>
          <p:nvGrpSpPr>
            <p:cNvPr id="47" name="グループ化 48">
              <a:extLst>
                <a:ext uri="{FF2B5EF4-FFF2-40B4-BE49-F238E27FC236}">
                  <a16:creationId xmlns:a16="http://schemas.microsoft.com/office/drawing/2014/main" id="{3C98A424-CCFD-D30F-6CD7-07B40E2AF4A6}"/>
                </a:ext>
              </a:extLst>
            </p:cNvPr>
            <p:cNvGrpSpPr>
              <a:grpSpLocks/>
            </p:cNvGrpSpPr>
            <p:nvPr/>
          </p:nvGrpSpPr>
          <p:grpSpPr bwMode="auto">
            <a:xfrm>
              <a:off x="2343946" y="2153444"/>
              <a:ext cx="96838" cy="130175"/>
              <a:chOff x="5781368" y="2608770"/>
              <a:chExt cx="126616" cy="180811"/>
            </a:xfrm>
          </p:grpSpPr>
          <p:cxnSp>
            <p:nvCxnSpPr>
              <p:cNvPr id="52" name="直線コネクタ 51">
                <a:extLst>
                  <a:ext uri="{FF2B5EF4-FFF2-40B4-BE49-F238E27FC236}">
                    <a16:creationId xmlns:a16="http://schemas.microsoft.com/office/drawing/2014/main" id="{8A54B872-D3C2-FF02-37E6-38E9D0842AC7}"/>
                  </a:ext>
                </a:extLst>
              </p:cNvPr>
              <p:cNvCxnSpPr/>
              <p:nvPr/>
            </p:nvCxnSpPr>
            <p:spPr>
              <a:xfrm flipH="1">
                <a:off x="5782404" y="2607725"/>
                <a:ext cx="85101" cy="1433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86FAEC80-6525-8561-0CD1-1C8B437FA27D}"/>
                  </a:ext>
                </a:extLst>
              </p:cNvPr>
              <p:cNvCxnSpPr/>
              <p:nvPr/>
            </p:nvCxnSpPr>
            <p:spPr>
              <a:xfrm flipH="1">
                <a:off x="5823917" y="2645228"/>
                <a:ext cx="85101" cy="14339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8" name="直線コネクタ 47">
              <a:extLst>
                <a:ext uri="{FF2B5EF4-FFF2-40B4-BE49-F238E27FC236}">
                  <a16:creationId xmlns:a16="http://schemas.microsoft.com/office/drawing/2014/main" id="{7D57868B-D962-C409-0338-1ADF28C1E7BF}"/>
                </a:ext>
              </a:extLst>
            </p:cNvPr>
            <p:cNvCxnSpPr>
              <a:cxnSpLocks/>
            </p:cNvCxnSpPr>
            <p:nvPr/>
          </p:nvCxnSpPr>
          <p:spPr>
            <a:xfrm>
              <a:off x="2738438" y="2900753"/>
              <a:ext cx="0" cy="2874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直線コネクタ 48">
              <a:extLst>
                <a:ext uri="{FF2B5EF4-FFF2-40B4-BE49-F238E27FC236}">
                  <a16:creationId xmlns:a16="http://schemas.microsoft.com/office/drawing/2014/main" id="{53435989-476D-C3DC-A103-DA924EB8FDC6}"/>
                </a:ext>
              </a:extLst>
            </p:cNvPr>
            <p:cNvCxnSpPr>
              <a:cxnSpLocks/>
            </p:cNvCxnSpPr>
            <p:nvPr/>
          </p:nvCxnSpPr>
          <p:spPr>
            <a:xfrm>
              <a:off x="2465388" y="2224163"/>
              <a:ext cx="0" cy="2874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楕円 49">
              <a:extLst>
                <a:ext uri="{FF2B5EF4-FFF2-40B4-BE49-F238E27FC236}">
                  <a16:creationId xmlns:a16="http://schemas.microsoft.com/office/drawing/2014/main" id="{9A8E0CE2-CA3A-15EF-F4BE-7BFC2FC30D89}"/>
                </a:ext>
              </a:extLst>
            </p:cNvPr>
            <p:cNvSpPr/>
            <p:nvPr/>
          </p:nvSpPr>
          <p:spPr>
            <a:xfrm>
              <a:off x="2903739" y="2615787"/>
              <a:ext cx="561773" cy="551790"/>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sz="1050">
                <a:latin typeface="メイリオ" panose="020B0604030504040204" pitchFamily="50" charset="-128"/>
                <a:ea typeface="メイリオ" panose="020B0604030504040204" pitchFamily="50" charset="-128"/>
              </a:endParaRPr>
            </a:p>
          </p:txBody>
        </p:sp>
        <p:cxnSp>
          <p:nvCxnSpPr>
            <p:cNvPr id="51" name="直線コネクタ 50">
              <a:extLst>
                <a:ext uri="{FF2B5EF4-FFF2-40B4-BE49-F238E27FC236}">
                  <a16:creationId xmlns:a16="http://schemas.microsoft.com/office/drawing/2014/main" id="{3F149208-DB14-2F3F-14CD-7CC9F8EEFF14}"/>
                </a:ext>
              </a:extLst>
            </p:cNvPr>
            <p:cNvCxnSpPr>
              <a:cxnSpLocks/>
            </p:cNvCxnSpPr>
            <p:nvPr/>
          </p:nvCxnSpPr>
          <p:spPr>
            <a:xfrm rot="5400000">
              <a:off x="2747169" y="2661832"/>
              <a:ext cx="0" cy="468312"/>
            </a:xfrm>
            <a:prstGeom prst="line">
              <a:avLst/>
            </a:prstGeom>
            <a:ln w="25400" cmpd="dbl">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917832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A935F-549E-4DBD-D6A2-02403138611C}"/>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25DD9C60-8A3D-7E78-AFA7-5728CE94306A}"/>
              </a:ext>
            </a:extLst>
          </p:cNvPr>
          <p:cNvSpPr/>
          <p:nvPr/>
        </p:nvSpPr>
        <p:spPr>
          <a:xfrm>
            <a:off x="1290638" y="904875"/>
            <a:ext cx="8296275" cy="682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事例を読み、どのような課題があるか考えてみましょう。</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主以外の世帯員がいれば、世帯員も含めて考えてみましょう。</a:t>
            </a:r>
          </a:p>
        </p:txBody>
      </p:sp>
      <p:sp>
        <p:nvSpPr>
          <p:cNvPr id="37892" name="スライド番号プレースホルダー 2">
            <a:extLst>
              <a:ext uri="{FF2B5EF4-FFF2-40B4-BE49-F238E27FC236}">
                <a16:creationId xmlns:a16="http://schemas.microsoft.com/office/drawing/2014/main" id="{65B35C5E-3F9C-2081-D82D-7DC0C68025F2}"/>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28</a:t>
            </a:fld>
            <a:endParaRPr lang="ja-JP" altLang="en-US" sz="1200">
              <a:solidFill>
                <a:srgbClr val="898989"/>
              </a:solidFill>
            </a:endParaRPr>
          </a:p>
        </p:txBody>
      </p:sp>
      <p:sp>
        <p:nvSpPr>
          <p:cNvPr id="3" name="正方形/長方形 2">
            <a:extLst>
              <a:ext uri="{FF2B5EF4-FFF2-40B4-BE49-F238E27FC236}">
                <a16:creationId xmlns:a16="http://schemas.microsoft.com/office/drawing/2014/main" id="{58C53263-BD7E-A417-4254-A59B95C0F8B2}"/>
              </a:ext>
            </a:extLst>
          </p:cNvPr>
          <p:cNvSpPr/>
          <p:nvPr/>
        </p:nvSpPr>
        <p:spPr>
          <a:xfrm>
            <a:off x="376238" y="1664496"/>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endParaRPr kumimoji="1" lang="ja-JP" altLang="en-US"/>
          </a:p>
        </p:txBody>
      </p:sp>
      <p:sp>
        <p:nvSpPr>
          <p:cNvPr id="17" name="正方形/長方形 16">
            <a:extLst>
              <a:ext uri="{FF2B5EF4-FFF2-40B4-BE49-F238E27FC236}">
                <a16:creationId xmlns:a16="http://schemas.microsoft.com/office/drawing/2014/main" id="{F155AA74-74F0-37FB-59C5-EBB40F484E78}"/>
              </a:ext>
            </a:extLst>
          </p:cNvPr>
          <p:cNvSpPr/>
          <p:nvPr/>
        </p:nvSpPr>
        <p:spPr>
          <a:xfrm>
            <a:off x="3848986" y="6371434"/>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sp>
        <p:nvSpPr>
          <p:cNvPr id="2" name="正方形/長方形 1">
            <a:extLst>
              <a:ext uri="{FF2B5EF4-FFF2-40B4-BE49-F238E27FC236}">
                <a16:creationId xmlns:a16="http://schemas.microsoft.com/office/drawing/2014/main" id="{C77247FC-5F41-D6BB-F96B-F4AD01669335}"/>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STEP1</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：主の課題を分析する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pic>
        <p:nvPicPr>
          <p:cNvPr id="5" name="図 4" descr="黒い背景と白い文字のロゴ&#10;&#10;AI によって生成されたコンテンツは間違っている可能性があります。">
            <a:extLst>
              <a:ext uri="{FF2B5EF4-FFF2-40B4-BE49-F238E27FC236}">
                <a16:creationId xmlns:a16="http://schemas.microsoft.com/office/drawing/2014/main" id="{59D8BF1E-16C2-7388-7027-28C8AFBE19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087" y="644103"/>
            <a:ext cx="1020393" cy="1020393"/>
          </a:xfrm>
          <a:prstGeom prst="rect">
            <a:avLst/>
          </a:prstGeom>
        </p:spPr>
      </p:pic>
      <p:pic>
        <p:nvPicPr>
          <p:cNvPr id="9" name="図 8" descr="レゴ が含まれている画像&#10;&#10;AI によって生成されたコンテンツは間違っている可能性があります。">
            <a:extLst>
              <a:ext uri="{FF2B5EF4-FFF2-40B4-BE49-F238E27FC236}">
                <a16:creationId xmlns:a16="http://schemas.microsoft.com/office/drawing/2014/main" id="{788C943F-0BDD-7419-6654-39C285329E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76574" y="5789818"/>
            <a:ext cx="1163232" cy="1163232"/>
          </a:xfrm>
          <a:prstGeom prst="rect">
            <a:avLst/>
          </a:prstGeom>
        </p:spPr>
      </p:pic>
      <p:sp>
        <p:nvSpPr>
          <p:cNvPr id="10" name="吹き出し: 角を丸めた四角形 9">
            <a:extLst>
              <a:ext uri="{FF2B5EF4-FFF2-40B4-BE49-F238E27FC236}">
                <a16:creationId xmlns:a16="http://schemas.microsoft.com/office/drawing/2014/main" id="{7E119280-2980-E270-EA1B-8C5B22FF94F0}"/>
              </a:ext>
            </a:extLst>
          </p:cNvPr>
          <p:cNvSpPr/>
          <p:nvPr/>
        </p:nvSpPr>
        <p:spPr>
          <a:xfrm>
            <a:off x="7389628" y="1572384"/>
            <a:ext cx="2360014"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a:t>
            </a:r>
            <a:r>
              <a:rPr kumimoji="1" lang="en-US" altLang="ja-JP" sz="1200" spc="100" dirty="0">
                <a:solidFill>
                  <a:schemeClr val="tx1"/>
                </a:solidFill>
                <a:latin typeface="メイリオ" panose="020B0604030504040204" pitchFamily="50" charset="-128"/>
                <a:ea typeface="メイリオ" panose="020B0604030504040204" pitchFamily="50" charset="-128"/>
              </a:rPr>
              <a:t>3</a:t>
            </a:r>
            <a:r>
              <a:rPr kumimoji="1" lang="ja-JP" altLang="en-US" sz="1200" spc="100" dirty="0">
                <a:solidFill>
                  <a:schemeClr val="tx1"/>
                </a:solidFill>
                <a:latin typeface="メイリオ" panose="020B0604030504040204" pitchFamily="50" charset="-128"/>
                <a:ea typeface="メイリオ" panose="020B0604030504040204" pitchFamily="50" charset="-128"/>
              </a:rPr>
              <a:t>つの自立」の観点から</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考えてみることも有効です</a:t>
            </a:r>
          </a:p>
        </p:txBody>
      </p:sp>
    </p:spTree>
    <p:extLst>
      <p:ext uri="{BB962C8B-B14F-4D97-AF65-F5344CB8AC3E}">
        <p14:creationId xmlns:p14="http://schemas.microsoft.com/office/powerpoint/2010/main" val="2886074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スライド番号プレースホルダー 2">
            <a:extLst>
              <a:ext uri="{FF2B5EF4-FFF2-40B4-BE49-F238E27FC236}">
                <a16:creationId xmlns:a16="http://schemas.microsoft.com/office/drawing/2014/main" id="{EE2ADFD1-3335-02B7-D702-B13430423FC0}"/>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D09741B2-9C28-49AE-9278-344A95A6BFB2}" type="slidenum">
              <a:rPr lang="ja-JP" altLang="en-US" sz="1000">
                <a:solidFill>
                  <a:srgbClr val="898989"/>
                </a:solidFill>
              </a:rPr>
              <a:pPr>
                <a:lnSpc>
                  <a:spcPct val="100000"/>
                </a:lnSpc>
                <a:spcBef>
                  <a:spcPct val="0"/>
                </a:spcBef>
                <a:buFontTx/>
                <a:buNone/>
              </a:pPr>
              <a:t>2</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04B863B6-76EA-CD6A-4BF1-B3B876BAA0F2}"/>
              </a:ext>
            </a:extLst>
          </p:cNvPr>
          <p:cNvSpPr/>
          <p:nvPr/>
        </p:nvSpPr>
        <p:spPr>
          <a:xfrm>
            <a:off x="328246" y="1479549"/>
            <a:ext cx="9198342" cy="2961821"/>
          </a:xfrm>
          <a:prstGeom prst="rect">
            <a:avLst/>
          </a:prstGeom>
          <a:noFill/>
          <a:ln w="57150">
            <a:noFill/>
            <a:prstDash val="solid"/>
          </a:ln>
        </p:spPr>
        <p:style>
          <a:lnRef idx="2">
            <a:schemeClr val="accent3"/>
          </a:lnRef>
          <a:fillRef idx="1">
            <a:schemeClr val="lt1"/>
          </a:fillRef>
          <a:effectRef idx="0">
            <a:schemeClr val="accent3"/>
          </a:effectRef>
          <a:fontRef idx="minor">
            <a:schemeClr val="dk1"/>
          </a:fontRef>
        </p:style>
        <p:txBody>
          <a:bodyPr anchor="ctr"/>
          <a:lstStyle/>
          <a:p>
            <a:pPr marL="914400" lvl="1" indent="-457200" eaLnBrk="1" fontAlgn="auto" hangingPunct="1">
              <a:spcBef>
                <a:spcPts val="0"/>
              </a:spcBef>
              <a:spcAft>
                <a:spcPts val="0"/>
              </a:spcAft>
              <a:buFont typeface="Wingdings" panose="05000000000000000000" pitchFamily="2" charset="2"/>
              <a:buChar char="ü"/>
              <a:defRPr/>
            </a:pPr>
            <a:r>
              <a:rPr kumimoji="1" lang="ja-JP" altLang="en-US" sz="3200" b="1" spc="300" dirty="0">
                <a:solidFill>
                  <a:schemeClr val="tx1"/>
                </a:solidFill>
                <a:latin typeface="メイリオ" panose="020B0604030504040204" pitchFamily="50" charset="-128"/>
                <a:ea typeface="メイリオ" panose="020B0604030504040204" pitchFamily="50" charset="-128"/>
              </a:rPr>
              <a:t>依存症についての基本的な知識を学び、支援にあたっての姿勢を理解する</a:t>
            </a:r>
            <a:endParaRPr kumimoji="1" lang="ja-JP" altLang="en-US" sz="3200" b="1" spc="300" dirty="0">
              <a:latin typeface="メイリオ" panose="020B0604030504040204" pitchFamily="50" charset="-128"/>
              <a:ea typeface="メイリオ" panose="020B0604030504040204" pitchFamily="50" charset="-128"/>
            </a:endParaRPr>
          </a:p>
        </p:txBody>
      </p:sp>
    </p:spTree>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E8287-E9C0-FB65-4866-B439C09C9980}"/>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5FF67855-3F64-AE5A-1215-A85F709D62B0}"/>
              </a:ext>
            </a:extLst>
          </p:cNvPr>
          <p:cNvSpPr/>
          <p:nvPr/>
        </p:nvSpPr>
        <p:spPr>
          <a:xfrm>
            <a:off x="1290638" y="904875"/>
            <a:ext cx="8296275" cy="682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事例を読み、どのような課題があるか考えてみましょう。</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主以外の世帯員がいれば、世帯員も含めて考えてみましょう。</a:t>
            </a:r>
          </a:p>
        </p:txBody>
      </p:sp>
      <p:sp>
        <p:nvSpPr>
          <p:cNvPr id="37892" name="スライド番号プレースホルダー 2">
            <a:extLst>
              <a:ext uri="{FF2B5EF4-FFF2-40B4-BE49-F238E27FC236}">
                <a16:creationId xmlns:a16="http://schemas.microsoft.com/office/drawing/2014/main" id="{7CD9BA36-4044-C53A-4D71-9EFD5AC27FE1}"/>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29</a:t>
            </a:fld>
            <a:endParaRPr lang="ja-JP" altLang="en-US" sz="1200">
              <a:solidFill>
                <a:srgbClr val="898989"/>
              </a:solidFill>
            </a:endParaRPr>
          </a:p>
        </p:txBody>
      </p:sp>
      <p:sp>
        <p:nvSpPr>
          <p:cNvPr id="3" name="正方形/長方形 2">
            <a:extLst>
              <a:ext uri="{FF2B5EF4-FFF2-40B4-BE49-F238E27FC236}">
                <a16:creationId xmlns:a16="http://schemas.microsoft.com/office/drawing/2014/main" id="{7797CD0D-D292-C155-F5BD-658DC8823F1B}"/>
              </a:ext>
            </a:extLst>
          </p:cNvPr>
          <p:cNvSpPr/>
          <p:nvPr/>
        </p:nvSpPr>
        <p:spPr>
          <a:xfrm>
            <a:off x="376238" y="1664496"/>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eaLnBrk="1" fontAlgn="auto" hangingPunct="1">
              <a:spcBef>
                <a:spcPts val="0"/>
              </a:spcBef>
              <a:spcAft>
                <a:spcPts val="0"/>
              </a:spcAft>
              <a:defRPr/>
            </a:pPr>
            <a:r>
              <a:rPr kumimoji="1" lang="ja-JP" altLang="en-US" sz="1600" b="1" spc="100" dirty="0">
                <a:solidFill>
                  <a:schemeClr val="accent2">
                    <a:lumMod val="50000"/>
                  </a:schemeClr>
                </a:solidFill>
                <a:latin typeface="メイリオ" panose="020B0604030504040204" pitchFamily="50" charset="-128"/>
                <a:ea typeface="メイリオ" panose="020B0604030504040204" pitchFamily="50" charset="-128"/>
              </a:rPr>
              <a:t>１．日常生活の側面における課題（健康・住まい・生活・就労・家族関係など）</a:t>
            </a: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・飲酒量が多い。</a:t>
            </a: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・通院できていない。</a:t>
            </a: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・栄養のある食事がとれていない。</a:t>
            </a:r>
          </a:p>
          <a:p>
            <a:pPr eaLnBrk="1" fontAlgn="auto" hangingPunct="1">
              <a:spcBef>
                <a:spcPts val="0"/>
              </a:spcBef>
              <a:spcAft>
                <a:spcPts val="0"/>
              </a:spcAft>
              <a:defRPr/>
            </a:pPr>
            <a:endParaRPr kumimoji="1" lang="ja-JP" altLang="en-US" sz="1600" b="1"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b="1" spc="100" dirty="0">
                <a:solidFill>
                  <a:schemeClr val="accent2">
                    <a:lumMod val="50000"/>
                  </a:schemeClr>
                </a:solidFill>
                <a:latin typeface="メイリオ" panose="020B0604030504040204" pitchFamily="50" charset="-128"/>
                <a:ea typeface="メイリオ" panose="020B0604030504040204" pitchFamily="50" charset="-128"/>
              </a:rPr>
              <a:t>２．社会生活の側面における課題（人との交流・近隣や地域との関わり・社会参加など）</a:t>
            </a: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・親族含めて、他者との交流がない。</a:t>
            </a: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・社会とのつながりがない。</a:t>
            </a:r>
          </a:p>
          <a:p>
            <a:pPr eaLnBrk="1" fontAlgn="auto" hangingPunct="1">
              <a:spcBef>
                <a:spcPts val="0"/>
              </a:spcBef>
              <a:spcAft>
                <a:spcPts val="0"/>
              </a:spcAft>
              <a:defRPr/>
            </a:pPr>
            <a:endParaRPr kumimoji="1" lang="ja-JP" altLang="en-US" sz="1600" b="1"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b="1" spc="100" dirty="0">
                <a:solidFill>
                  <a:schemeClr val="accent2">
                    <a:lumMod val="50000"/>
                  </a:schemeClr>
                </a:solidFill>
                <a:latin typeface="メイリオ" panose="020B0604030504040204" pitchFamily="50" charset="-128"/>
                <a:ea typeface="メイリオ" panose="020B0604030504040204" pitchFamily="50" charset="-128"/>
              </a:rPr>
              <a:t>３．経済的な側面における課題（収入・債務・家計のやりくりなど）</a:t>
            </a: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・保護費の多くを酒の購入にあてている。</a:t>
            </a:r>
          </a:p>
        </p:txBody>
      </p:sp>
      <p:sp>
        <p:nvSpPr>
          <p:cNvPr id="17" name="正方形/長方形 16">
            <a:extLst>
              <a:ext uri="{FF2B5EF4-FFF2-40B4-BE49-F238E27FC236}">
                <a16:creationId xmlns:a16="http://schemas.microsoft.com/office/drawing/2014/main" id="{660F2EB2-5FE2-FC8A-17C3-10C9EC635BBA}"/>
              </a:ext>
            </a:extLst>
          </p:cNvPr>
          <p:cNvSpPr/>
          <p:nvPr/>
        </p:nvSpPr>
        <p:spPr>
          <a:xfrm>
            <a:off x="3848986" y="6371434"/>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sp>
        <p:nvSpPr>
          <p:cNvPr id="2" name="正方形/長方形 1">
            <a:extLst>
              <a:ext uri="{FF2B5EF4-FFF2-40B4-BE49-F238E27FC236}">
                <a16:creationId xmlns:a16="http://schemas.microsoft.com/office/drawing/2014/main" id="{9966A75E-0B7C-1446-E05A-17B1357BC4D6}"/>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STEP1</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：主の課題を分析する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pic>
        <p:nvPicPr>
          <p:cNvPr id="5" name="図 4" descr="黒い背景と白い文字のロゴ&#10;&#10;AI によって生成されたコンテンツは間違っている可能性があります。">
            <a:extLst>
              <a:ext uri="{FF2B5EF4-FFF2-40B4-BE49-F238E27FC236}">
                <a16:creationId xmlns:a16="http://schemas.microsoft.com/office/drawing/2014/main" id="{E9381AA8-44BD-06CC-C11A-C6DE9E41BD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087" y="644103"/>
            <a:ext cx="1020393" cy="1020393"/>
          </a:xfrm>
          <a:prstGeom prst="rect">
            <a:avLst/>
          </a:prstGeom>
        </p:spPr>
      </p:pic>
      <p:pic>
        <p:nvPicPr>
          <p:cNvPr id="9" name="図 8" descr="レゴ が含まれている画像&#10;&#10;AI によって生成されたコンテンツは間違っている可能性があります。">
            <a:extLst>
              <a:ext uri="{FF2B5EF4-FFF2-40B4-BE49-F238E27FC236}">
                <a16:creationId xmlns:a16="http://schemas.microsoft.com/office/drawing/2014/main" id="{F81E4AFB-143B-0E39-B679-F32BFC2B01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76574" y="5789818"/>
            <a:ext cx="1163232" cy="1163232"/>
          </a:xfrm>
          <a:prstGeom prst="rect">
            <a:avLst/>
          </a:prstGeom>
        </p:spPr>
      </p:pic>
      <p:sp>
        <p:nvSpPr>
          <p:cNvPr id="4" name="吹き出し: 角を丸めた四角形 3">
            <a:extLst>
              <a:ext uri="{FF2B5EF4-FFF2-40B4-BE49-F238E27FC236}">
                <a16:creationId xmlns:a16="http://schemas.microsoft.com/office/drawing/2014/main" id="{E046BAF9-3B6A-DD76-23C9-4E1381F89DC3}"/>
              </a:ext>
            </a:extLst>
          </p:cNvPr>
          <p:cNvSpPr/>
          <p:nvPr/>
        </p:nvSpPr>
        <p:spPr>
          <a:xfrm>
            <a:off x="7389628" y="1476689"/>
            <a:ext cx="2360014"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a:t>
            </a:r>
            <a:r>
              <a:rPr kumimoji="1" lang="en-US" altLang="ja-JP" sz="1200" spc="100" dirty="0">
                <a:solidFill>
                  <a:schemeClr val="tx1"/>
                </a:solidFill>
                <a:latin typeface="メイリオ" panose="020B0604030504040204" pitchFamily="50" charset="-128"/>
                <a:ea typeface="メイリオ" panose="020B0604030504040204" pitchFamily="50" charset="-128"/>
              </a:rPr>
              <a:t>3</a:t>
            </a:r>
            <a:r>
              <a:rPr kumimoji="1" lang="ja-JP" altLang="en-US" sz="1200" spc="100" dirty="0">
                <a:solidFill>
                  <a:schemeClr val="tx1"/>
                </a:solidFill>
                <a:latin typeface="メイリオ" panose="020B0604030504040204" pitchFamily="50" charset="-128"/>
                <a:ea typeface="メイリオ" panose="020B0604030504040204" pitchFamily="50" charset="-128"/>
              </a:rPr>
              <a:t>つの自立」の観点から</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考えてみることも有効です</a:t>
            </a:r>
          </a:p>
        </p:txBody>
      </p:sp>
    </p:spTree>
    <p:extLst>
      <p:ext uri="{BB962C8B-B14F-4D97-AF65-F5344CB8AC3E}">
        <p14:creationId xmlns:p14="http://schemas.microsoft.com/office/powerpoint/2010/main" val="21106746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30DCDEAA-ABF1-4216-AB4D-74D8D9ABE3D6}"/>
              </a:ext>
            </a:extLst>
          </p:cNvPr>
          <p:cNvGraphicFramePr>
            <a:graphicFrameLocks noGrp="1"/>
          </p:cNvGraphicFramePr>
          <p:nvPr/>
        </p:nvGraphicFramePr>
        <p:xfrm>
          <a:off x="250032" y="2287847"/>
          <a:ext cx="9405936" cy="3591790"/>
        </p:xfrm>
        <a:graphic>
          <a:graphicData uri="http://schemas.openxmlformats.org/drawingml/2006/table">
            <a:tbl>
              <a:tblPr firstRow="1" bandRow="1">
                <a:tableStyleId>{5C22544A-7EE6-4342-B048-85BDC9FD1C3A}</a:tableStyleId>
              </a:tblPr>
              <a:tblGrid>
                <a:gridCol w="2351484">
                  <a:extLst>
                    <a:ext uri="{9D8B030D-6E8A-4147-A177-3AD203B41FA5}">
                      <a16:colId xmlns:a16="http://schemas.microsoft.com/office/drawing/2014/main" val="20000"/>
                    </a:ext>
                  </a:extLst>
                </a:gridCol>
                <a:gridCol w="2351484">
                  <a:extLst>
                    <a:ext uri="{9D8B030D-6E8A-4147-A177-3AD203B41FA5}">
                      <a16:colId xmlns:a16="http://schemas.microsoft.com/office/drawing/2014/main" val="20001"/>
                    </a:ext>
                  </a:extLst>
                </a:gridCol>
                <a:gridCol w="2351484">
                  <a:extLst>
                    <a:ext uri="{9D8B030D-6E8A-4147-A177-3AD203B41FA5}">
                      <a16:colId xmlns:a16="http://schemas.microsoft.com/office/drawing/2014/main" val="20002"/>
                    </a:ext>
                  </a:extLst>
                </a:gridCol>
                <a:gridCol w="2351484">
                  <a:extLst>
                    <a:ext uri="{9D8B030D-6E8A-4147-A177-3AD203B41FA5}">
                      <a16:colId xmlns:a16="http://schemas.microsoft.com/office/drawing/2014/main" val="20003"/>
                    </a:ext>
                  </a:extLst>
                </a:gridCol>
              </a:tblGrid>
              <a:tr h="370880">
                <a:tc>
                  <a:txBody>
                    <a:bodyPr/>
                    <a:lstStyle/>
                    <a:p>
                      <a:pPr algn="ctr"/>
                      <a:r>
                        <a:rPr kumimoji="1" lang="ja-JP" altLang="en-US" sz="1800" dirty="0">
                          <a:latin typeface="メイリオ" panose="020B0604030504040204" pitchFamily="50" charset="-128"/>
                          <a:ea typeface="メイリオ" panose="020B0604030504040204" pitchFamily="50" charset="-128"/>
                        </a:rPr>
                        <a:t>①性質・性格</a:t>
                      </a:r>
                    </a:p>
                  </a:txBody>
                  <a:tcPr marL="91447" marR="91447" marT="45725" marB="45725">
                    <a:solidFill>
                      <a:schemeClr val="tx2"/>
                    </a:solidFill>
                  </a:tcPr>
                </a:tc>
                <a:tc>
                  <a:txBody>
                    <a:bodyPr/>
                    <a:lstStyle/>
                    <a:p>
                      <a:pPr algn="ctr"/>
                      <a:r>
                        <a:rPr kumimoji="1" lang="ja-JP" altLang="en-US" sz="1800" dirty="0">
                          <a:latin typeface="メイリオ" panose="020B0604030504040204" pitchFamily="50" charset="-128"/>
                          <a:ea typeface="メイリオ" panose="020B0604030504040204" pitchFamily="50" charset="-128"/>
                        </a:rPr>
                        <a:t>②技能・才能</a:t>
                      </a:r>
                    </a:p>
                  </a:txBody>
                  <a:tcPr marL="91447" marR="91447" marT="45725" marB="45725">
                    <a:solidFill>
                      <a:schemeClr val="tx2"/>
                    </a:solidFill>
                  </a:tcPr>
                </a:tc>
                <a:tc>
                  <a:txBody>
                    <a:bodyPr/>
                    <a:lstStyle/>
                    <a:p>
                      <a:pPr algn="ctr"/>
                      <a:r>
                        <a:rPr kumimoji="1" lang="ja-JP" altLang="en-US" sz="1800" dirty="0">
                          <a:latin typeface="メイリオ" panose="020B0604030504040204" pitchFamily="50" charset="-128"/>
                          <a:ea typeface="メイリオ" panose="020B0604030504040204" pitchFamily="50" charset="-128"/>
                        </a:rPr>
                        <a:t>③環境</a:t>
                      </a:r>
                    </a:p>
                  </a:txBody>
                  <a:tcPr marL="91447" marR="91447" marT="45725" marB="45725">
                    <a:solidFill>
                      <a:schemeClr val="tx2"/>
                    </a:solidFill>
                  </a:tcPr>
                </a:tc>
                <a:tc>
                  <a:txBody>
                    <a:bodyPr/>
                    <a:lstStyle/>
                    <a:p>
                      <a:pPr algn="ctr"/>
                      <a:r>
                        <a:rPr kumimoji="1" lang="ja-JP" altLang="en-US" sz="1800" dirty="0">
                          <a:latin typeface="メイリオ" panose="020B0604030504040204" pitchFamily="50" charset="-128"/>
                          <a:ea typeface="メイリオ" panose="020B0604030504040204" pitchFamily="50" charset="-128"/>
                        </a:rPr>
                        <a:t>④関心・願望</a:t>
                      </a:r>
                    </a:p>
                  </a:txBody>
                  <a:tcPr marL="91447" marR="91447" marT="45725" marB="45725">
                    <a:solidFill>
                      <a:schemeClr val="tx2"/>
                    </a:solidFill>
                  </a:tcPr>
                </a:tc>
                <a:extLst>
                  <a:ext uri="{0D108BD9-81ED-4DB2-BD59-A6C34878D82A}">
                    <a16:rowId xmlns:a16="http://schemas.microsoft.com/office/drawing/2014/main" val="10000"/>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正直である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金銭管理が正確</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相談できる家族がいる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読書が好き</a:t>
                      </a:r>
                    </a:p>
                  </a:txBody>
                  <a:tcPr marL="91447" marR="91447" marT="45725" marB="45725" anchor="ctr"/>
                </a:tc>
                <a:extLst>
                  <a:ext uri="{0D108BD9-81ED-4DB2-BD59-A6C34878D82A}">
                    <a16:rowId xmlns:a16="http://schemas.microsoft.com/office/drawing/2014/main" val="10001"/>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思いやりがある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記憶力が高い</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心の支えになっている猫がいる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魚釣りが好き</a:t>
                      </a:r>
                    </a:p>
                  </a:txBody>
                  <a:tcPr marL="91447" marR="91447" marT="45725" marB="45725" anchor="ctr"/>
                </a:tc>
                <a:extLst>
                  <a:ext uri="{0D108BD9-81ED-4DB2-BD59-A6C34878D82A}">
                    <a16:rowId xmlns:a16="http://schemas.microsoft.com/office/drawing/2014/main" val="10002"/>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勤勉である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花を生けられる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年金を受給している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映画が好き</a:t>
                      </a:r>
                    </a:p>
                  </a:txBody>
                  <a:tcPr marL="91447" marR="91447" marT="45725" marB="45725" anchor="ctr"/>
                </a:tc>
                <a:extLst>
                  <a:ext uri="{0D108BD9-81ED-4DB2-BD59-A6C34878D82A}">
                    <a16:rowId xmlns:a16="http://schemas.microsoft.com/office/drawing/2014/main" val="10003"/>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親切である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数字が得意</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安心して暮らせる</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住まいがある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コーヒーが好き</a:t>
                      </a:r>
                    </a:p>
                  </a:txBody>
                  <a:tcPr marL="91447" marR="91447" marT="45725" marB="45725" anchor="ctr"/>
                </a:tc>
                <a:extLst>
                  <a:ext uri="{0D108BD9-81ED-4DB2-BD59-A6C34878D82A}">
                    <a16:rowId xmlns:a16="http://schemas.microsoft.com/office/drawing/2014/main" val="10004"/>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辛抱強い</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英語が得意</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近所に親友がいる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将来の夢がある</a:t>
                      </a:r>
                    </a:p>
                  </a:txBody>
                  <a:tcPr marL="91447" marR="91447" marT="45725" marB="45725" anchor="ctr"/>
                </a:tc>
                <a:extLst>
                  <a:ext uri="{0D108BD9-81ED-4DB2-BD59-A6C34878D82A}">
                    <a16:rowId xmlns:a16="http://schemas.microsoft.com/office/drawing/2014/main" val="10005"/>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感性が豊か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野球に詳しい</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近所に</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子育てサロンがある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旅行がしたい</a:t>
                      </a:r>
                    </a:p>
                  </a:txBody>
                  <a:tcPr marL="91447" marR="91447" marT="45725" marB="45725" anchor="ctr"/>
                </a:tc>
                <a:extLst>
                  <a:ext uri="{0D108BD9-81ED-4DB2-BD59-A6C34878D82A}">
                    <a16:rowId xmlns:a16="http://schemas.microsoft.com/office/drawing/2014/main" val="10006"/>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a:t>
                      </a:r>
                    </a:p>
                  </a:txBody>
                  <a:tcPr marL="91447" marR="91447" marT="45725" marB="45725" anchor="ctr"/>
                </a:tc>
                <a:extLst>
                  <a:ext uri="{0D108BD9-81ED-4DB2-BD59-A6C34878D82A}">
                    <a16:rowId xmlns:a16="http://schemas.microsoft.com/office/drawing/2014/main" val="10007"/>
                  </a:ext>
                </a:extLst>
              </a:tr>
            </a:tbl>
          </a:graphicData>
        </a:graphic>
      </p:graphicFrame>
      <p:sp>
        <p:nvSpPr>
          <p:cNvPr id="44081" name="テキスト ボックス 2">
            <a:extLst>
              <a:ext uri="{FF2B5EF4-FFF2-40B4-BE49-F238E27FC236}">
                <a16:creationId xmlns:a16="http://schemas.microsoft.com/office/drawing/2014/main" id="{3C9B6219-EDC8-AB31-CCE2-1943AE64CBCA}"/>
              </a:ext>
            </a:extLst>
          </p:cNvPr>
          <p:cNvSpPr txBox="1">
            <a:spLocks noChangeArrowheads="1"/>
          </p:cNvSpPr>
          <p:nvPr/>
        </p:nvSpPr>
        <p:spPr bwMode="auto">
          <a:xfrm>
            <a:off x="3514145" y="1887737"/>
            <a:ext cx="287771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ja-JP" sz="2000" spc="100" dirty="0">
                <a:latin typeface="メイリオ" panose="020B0604030504040204" pitchFamily="50" charset="-128"/>
                <a:ea typeface="メイリオ" panose="020B0604030504040204" pitchFamily="50" charset="-128"/>
              </a:rPr>
              <a:t>【</a:t>
            </a:r>
            <a:r>
              <a:rPr lang="ja-JP" altLang="en-US" sz="2000" spc="100" dirty="0">
                <a:latin typeface="メイリオ" panose="020B0604030504040204" pitchFamily="50" charset="-128"/>
                <a:ea typeface="メイリオ" panose="020B0604030504040204" pitchFamily="50" charset="-128"/>
              </a:rPr>
              <a:t>ストレングスの例</a:t>
            </a:r>
            <a:r>
              <a:rPr lang="en-US" altLang="ja-JP" sz="2000" spc="100" dirty="0">
                <a:latin typeface="メイリオ" panose="020B0604030504040204" pitchFamily="50" charset="-128"/>
                <a:ea typeface="メイリオ" panose="020B0604030504040204" pitchFamily="50" charset="-128"/>
              </a:rPr>
              <a:t>】</a:t>
            </a:r>
            <a:endParaRPr lang="ja-JP" altLang="en-US" sz="2000" spc="100" dirty="0">
              <a:latin typeface="メイリオ" panose="020B0604030504040204" pitchFamily="50" charset="-128"/>
              <a:ea typeface="メイリオ" panose="020B0604030504040204" pitchFamily="50" charset="-128"/>
            </a:endParaRPr>
          </a:p>
        </p:txBody>
      </p:sp>
      <p:sp>
        <p:nvSpPr>
          <p:cNvPr id="44082" name="テキスト ボックス 9">
            <a:extLst>
              <a:ext uri="{FF2B5EF4-FFF2-40B4-BE49-F238E27FC236}">
                <a16:creationId xmlns:a16="http://schemas.microsoft.com/office/drawing/2014/main" id="{CE7687C3-0519-680A-7C6A-2506B9060856}"/>
              </a:ext>
            </a:extLst>
          </p:cNvPr>
          <p:cNvSpPr txBox="1">
            <a:spLocks noChangeArrowheads="1"/>
          </p:cNvSpPr>
          <p:nvPr/>
        </p:nvSpPr>
        <p:spPr bwMode="auto">
          <a:xfrm>
            <a:off x="453000" y="6024673"/>
            <a:ext cx="90000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☞上記のストレングスの例を参考に、主のストレングスを考えてみましょう。</a:t>
            </a:r>
          </a:p>
        </p:txBody>
      </p:sp>
      <p:sp>
        <p:nvSpPr>
          <p:cNvPr id="44083" name="テキスト ボックス 10">
            <a:extLst>
              <a:ext uri="{FF2B5EF4-FFF2-40B4-BE49-F238E27FC236}">
                <a16:creationId xmlns:a16="http://schemas.microsoft.com/office/drawing/2014/main" id="{24D65EE4-68AB-3CE9-C021-7F6723DC5984}"/>
              </a:ext>
            </a:extLst>
          </p:cNvPr>
          <p:cNvSpPr txBox="1">
            <a:spLocks noChangeArrowheads="1"/>
          </p:cNvSpPr>
          <p:nvPr/>
        </p:nvSpPr>
        <p:spPr bwMode="auto">
          <a:xfrm>
            <a:off x="453000" y="867694"/>
            <a:ext cx="9000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課題解決にあたっては、「課題（できていないこと・取り組むべきこと）」だけでなく、本人のもつ強みやよいところ（ストレングス）も把握し、支援の方向性を検討していくことが大切です。</a:t>
            </a:r>
          </a:p>
        </p:txBody>
      </p:sp>
      <p:sp>
        <p:nvSpPr>
          <p:cNvPr id="7" name="スライド番号プレースホルダー 2">
            <a:extLst>
              <a:ext uri="{FF2B5EF4-FFF2-40B4-BE49-F238E27FC236}">
                <a16:creationId xmlns:a16="http://schemas.microsoft.com/office/drawing/2014/main" id="{67D9EE3A-4379-4CCD-AFC8-6A56D7FBB520}"/>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30</a:t>
            </a:fld>
            <a:endParaRPr lang="ja-JP" altLang="en-US">
              <a:solidFill>
                <a:srgbClr val="898989"/>
              </a:solidFill>
            </a:endParaRPr>
          </a:p>
        </p:txBody>
      </p:sp>
      <p:sp>
        <p:nvSpPr>
          <p:cNvPr id="3" name="正方形/長方形 2">
            <a:extLst>
              <a:ext uri="{FF2B5EF4-FFF2-40B4-BE49-F238E27FC236}">
                <a16:creationId xmlns:a16="http://schemas.microsoft.com/office/drawing/2014/main" id="{1077023F-69E0-1042-4A76-CBF321D071A8}"/>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STEP2</a:t>
            </a:r>
            <a:r>
              <a:rPr kumimoji="1" lang="ja-JP" altLang="en-US" sz="2000" b="1" spc="200" dirty="0">
                <a:solidFill>
                  <a:schemeClr val="tx1"/>
                </a:solidFill>
                <a:latin typeface="メイリオ" panose="020B0604030504040204" pitchFamily="50" charset="-128"/>
                <a:ea typeface="メイリオ" panose="020B0604030504040204" pitchFamily="50" charset="-128"/>
              </a:rPr>
              <a:t>：主のストレングスを考える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7F3E8-D30C-2166-A7D2-3139B1F941F9}"/>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BF191167-CC43-3F75-159A-BD69F2096328}"/>
              </a:ext>
            </a:extLst>
          </p:cNvPr>
          <p:cNvSpPr/>
          <p:nvPr/>
        </p:nvSpPr>
        <p:spPr>
          <a:xfrm>
            <a:off x="1290638" y="912437"/>
            <a:ext cx="829627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主のストレングスを挙げてみましょう。</a:t>
            </a:r>
          </a:p>
        </p:txBody>
      </p:sp>
      <p:sp>
        <p:nvSpPr>
          <p:cNvPr id="37892" name="スライド番号プレースホルダー 2">
            <a:extLst>
              <a:ext uri="{FF2B5EF4-FFF2-40B4-BE49-F238E27FC236}">
                <a16:creationId xmlns:a16="http://schemas.microsoft.com/office/drawing/2014/main" id="{10EA3E17-88AD-6338-1F8B-A4038C0F1211}"/>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31</a:t>
            </a:fld>
            <a:endParaRPr lang="ja-JP" altLang="en-US" sz="1200">
              <a:solidFill>
                <a:srgbClr val="898989"/>
              </a:solidFill>
            </a:endParaRPr>
          </a:p>
        </p:txBody>
      </p:sp>
      <p:sp>
        <p:nvSpPr>
          <p:cNvPr id="2" name="正方形/長方形 1">
            <a:extLst>
              <a:ext uri="{FF2B5EF4-FFF2-40B4-BE49-F238E27FC236}">
                <a16:creationId xmlns:a16="http://schemas.microsoft.com/office/drawing/2014/main" id="{B1A6EAA2-C412-34AE-4F52-9D511E8057F9}"/>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STEP2</a:t>
            </a:r>
            <a:r>
              <a:rPr kumimoji="1" lang="ja-JP" altLang="en-US" sz="2000" b="1" spc="200" dirty="0">
                <a:solidFill>
                  <a:schemeClr val="tx1"/>
                </a:solidFill>
                <a:latin typeface="メイリオ" panose="020B0604030504040204" pitchFamily="50" charset="-128"/>
                <a:ea typeface="メイリオ" panose="020B0604030504040204" pitchFamily="50" charset="-128"/>
              </a:rPr>
              <a:t>：主のストレングスを考える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pic>
        <p:nvPicPr>
          <p:cNvPr id="9" name="図 8" descr="レゴ が含まれている画像&#10;&#10;AI によって生成されたコンテンツは間違っている可能性があります。">
            <a:extLst>
              <a:ext uri="{FF2B5EF4-FFF2-40B4-BE49-F238E27FC236}">
                <a16:creationId xmlns:a16="http://schemas.microsoft.com/office/drawing/2014/main" id="{38D2341C-E9EE-4CDC-2B95-E149EC1313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6574" y="5789818"/>
            <a:ext cx="1163232" cy="1163232"/>
          </a:xfrm>
          <a:prstGeom prst="rect">
            <a:avLst/>
          </a:prstGeom>
        </p:spPr>
      </p:pic>
      <p:graphicFrame>
        <p:nvGraphicFramePr>
          <p:cNvPr id="4" name="表 3">
            <a:extLst>
              <a:ext uri="{FF2B5EF4-FFF2-40B4-BE49-F238E27FC236}">
                <a16:creationId xmlns:a16="http://schemas.microsoft.com/office/drawing/2014/main" id="{76B789B9-C85C-F849-11AD-EBA2C0B58D17}"/>
              </a:ext>
            </a:extLst>
          </p:cNvPr>
          <p:cNvGraphicFramePr>
            <a:graphicFrameLocks noGrp="1"/>
          </p:cNvGraphicFramePr>
          <p:nvPr/>
        </p:nvGraphicFramePr>
        <p:xfrm>
          <a:off x="250824" y="1664496"/>
          <a:ext cx="9404352" cy="4282819"/>
        </p:xfrm>
        <a:graphic>
          <a:graphicData uri="http://schemas.openxmlformats.org/drawingml/2006/table">
            <a:tbl>
              <a:tblPr firstRow="1" bandRow="1">
                <a:tableStyleId>{5C22544A-7EE6-4342-B048-85BDC9FD1C3A}</a:tableStyleId>
              </a:tblPr>
              <a:tblGrid>
                <a:gridCol w="2351088">
                  <a:extLst>
                    <a:ext uri="{9D8B030D-6E8A-4147-A177-3AD203B41FA5}">
                      <a16:colId xmlns:a16="http://schemas.microsoft.com/office/drawing/2014/main" val="20000"/>
                    </a:ext>
                  </a:extLst>
                </a:gridCol>
                <a:gridCol w="2351088">
                  <a:extLst>
                    <a:ext uri="{9D8B030D-6E8A-4147-A177-3AD203B41FA5}">
                      <a16:colId xmlns:a16="http://schemas.microsoft.com/office/drawing/2014/main" val="20001"/>
                    </a:ext>
                  </a:extLst>
                </a:gridCol>
                <a:gridCol w="2351088">
                  <a:extLst>
                    <a:ext uri="{9D8B030D-6E8A-4147-A177-3AD203B41FA5}">
                      <a16:colId xmlns:a16="http://schemas.microsoft.com/office/drawing/2014/main" val="20002"/>
                    </a:ext>
                  </a:extLst>
                </a:gridCol>
                <a:gridCol w="2351088">
                  <a:extLst>
                    <a:ext uri="{9D8B030D-6E8A-4147-A177-3AD203B41FA5}">
                      <a16:colId xmlns:a16="http://schemas.microsoft.com/office/drawing/2014/main" val="20003"/>
                    </a:ext>
                  </a:extLst>
                </a:gridCol>
              </a:tblGrid>
              <a:tr h="437608">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①性質・性格</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②技能・才能</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③環境</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④関心・願望</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3845211">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7" name="正方形/長方形 6">
            <a:extLst>
              <a:ext uri="{FF2B5EF4-FFF2-40B4-BE49-F238E27FC236}">
                <a16:creationId xmlns:a16="http://schemas.microsoft.com/office/drawing/2014/main" id="{18B09483-6211-536B-B916-23716E87FE49}"/>
              </a:ext>
            </a:extLst>
          </p:cNvPr>
          <p:cNvSpPr/>
          <p:nvPr/>
        </p:nvSpPr>
        <p:spPr>
          <a:xfrm>
            <a:off x="3848986" y="6371434"/>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pic>
        <p:nvPicPr>
          <p:cNvPr id="10" name="図 9" descr="黒い背景と白い文字のロゴ&#10;&#10;AI によって生成されたコンテンツは間違っている可能性があります。">
            <a:extLst>
              <a:ext uri="{FF2B5EF4-FFF2-40B4-BE49-F238E27FC236}">
                <a16:creationId xmlns:a16="http://schemas.microsoft.com/office/drawing/2014/main" id="{EE708250-DC5B-2F54-076D-D8E5630844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9087" y="644103"/>
            <a:ext cx="1020393" cy="1020393"/>
          </a:xfrm>
          <a:prstGeom prst="rect">
            <a:avLst/>
          </a:prstGeom>
        </p:spPr>
      </p:pic>
    </p:spTree>
    <p:extLst>
      <p:ext uri="{BB962C8B-B14F-4D97-AF65-F5344CB8AC3E}">
        <p14:creationId xmlns:p14="http://schemas.microsoft.com/office/powerpoint/2010/main" val="13014817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5901F-427C-984B-7883-E1E306BB0090}"/>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B533423F-E586-2742-3C4C-D514177EA185}"/>
              </a:ext>
            </a:extLst>
          </p:cNvPr>
          <p:cNvSpPr/>
          <p:nvPr/>
        </p:nvSpPr>
        <p:spPr>
          <a:xfrm>
            <a:off x="1290638" y="912437"/>
            <a:ext cx="829627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主のストレングスを挙げてみましょう。</a:t>
            </a:r>
          </a:p>
        </p:txBody>
      </p:sp>
      <p:sp>
        <p:nvSpPr>
          <p:cNvPr id="37892" name="スライド番号プレースホルダー 2">
            <a:extLst>
              <a:ext uri="{FF2B5EF4-FFF2-40B4-BE49-F238E27FC236}">
                <a16:creationId xmlns:a16="http://schemas.microsoft.com/office/drawing/2014/main" id="{970F9734-3CF1-D9A8-D2D8-F03C7089CC30}"/>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32</a:t>
            </a:fld>
            <a:endParaRPr lang="ja-JP" altLang="en-US" sz="1200">
              <a:solidFill>
                <a:srgbClr val="898989"/>
              </a:solidFill>
            </a:endParaRPr>
          </a:p>
        </p:txBody>
      </p:sp>
      <p:sp>
        <p:nvSpPr>
          <p:cNvPr id="2" name="正方形/長方形 1">
            <a:extLst>
              <a:ext uri="{FF2B5EF4-FFF2-40B4-BE49-F238E27FC236}">
                <a16:creationId xmlns:a16="http://schemas.microsoft.com/office/drawing/2014/main" id="{9DD4A935-8772-1A5F-C436-CBCC060B71CA}"/>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STEP2</a:t>
            </a:r>
            <a:r>
              <a:rPr kumimoji="1" lang="ja-JP" altLang="en-US" sz="2000" b="1" spc="200" dirty="0">
                <a:solidFill>
                  <a:schemeClr val="tx1"/>
                </a:solidFill>
                <a:latin typeface="メイリオ" panose="020B0604030504040204" pitchFamily="50" charset="-128"/>
                <a:ea typeface="メイリオ" panose="020B0604030504040204" pitchFamily="50" charset="-128"/>
              </a:rPr>
              <a:t>：主のストレングスを考える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pic>
        <p:nvPicPr>
          <p:cNvPr id="9" name="図 8" descr="レゴ が含まれている画像&#10;&#10;AI によって生成されたコンテンツは間違っている可能性があります。">
            <a:extLst>
              <a:ext uri="{FF2B5EF4-FFF2-40B4-BE49-F238E27FC236}">
                <a16:creationId xmlns:a16="http://schemas.microsoft.com/office/drawing/2014/main" id="{FEE91341-A0E2-7167-1ED1-E95A566010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6574" y="5789818"/>
            <a:ext cx="1163232" cy="1163232"/>
          </a:xfrm>
          <a:prstGeom prst="rect">
            <a:avLst/>
          </a:prstGeom>
        </p:spPr>
      </p:pic>
      <p:graphicFrame>
        <p:nvGraphicFramePr>
          <p:cNvPr id="4" name="表 3">
            <a:extLst>
              <a:ext uri="{FF2B5EF4-FFF2-40B4-BE49-F238E27FC236}">
                <a16:creationId xmlns:a16="http://schemas.microsoft.com/office/drawing/2014/main" id="{D6812E8D-9EF3-9F76-C6A9-03122B85E94C}"/>
              </a:ext>
            </a:extLst>
          </p:cNvPr>
          <p:cNvGraphicFramePr>
            <a:graphicFrameLocks noGrp="1"/>
          </p:cNvGraphicFramePr>
          <p:nvPr>
            <p:extLst>
              <p:ext uri="{D42A27DB-BD31-4B8C-83A1-F6EECF244321}">
                <p14:modId xmlns:p14="http://schemas.microsoft.com/office/powerpoint/2010/main" val="2742653512"/>
              </p:ext>
            </p:extLst>
          </p:nvPr>
        </p:nvGraphicFramePr>
        <p:xfrm>
          <a:off x="250824" y="1664496"/>
          <a:ext cx="9404352" cy="4282819"/>
        </p:xfrm>
        <a:graphic>
          <a:graphicData uri="http://schemas.openxmlformats.org/drawingml/2006/table">
            <a:tbl>
              <a:tblPr firstRow="1" bandRow="1">
                <a:tableStyleId>{5C22544A-7EE6-4342-B048-85BDC9FD1C3A}</a:tableStyleId>
              </a:tblPr>
              <a:tblGrid>
                <a:gridCol w="2351088">
                  <a:extLst>
                    <a:ext uri="{9D8B030D-6E8A-4147-A177-3AD203B41FA5}">
                      <a16:colId xmlns:a16="http://schemas.microsoft.com/office/drawing/2014/main" val="20000"/>
                    </a:ext>
                  </a:extLst>
                </a:gridCol>
                <a:gridCol w="2351088">
                  <a:extLst>
                    <a:ext uri="{9D8B030D-6E8A-4147-A177-3AD203B41FA5}">
                      <a16:colId xmlns:a16="http://schemas.microsoft.com/office/drawing/2014/main" val="20001"/>
                    </a:ext>
                  </a:extLst>
                </a:gridCol>
                <a:gridCol w="2351088">
                  <a:extLst>
                    <a:ext uri="{9D8B030D-6E8A-4147-A177-3AD203B41FA5}">
                      <a16:colId xmlns:a16="http://schemas.microsoft.com/office/drawing/2014/main" val="20002"/>
                    </a:ext>
                  </a:extLst>
                </a:gridCol>
                <a:gridCol w="2351088">
                  <a:extLst>
                    <a:ext uri="{9D8B030D-6E8A-4147-A177-3AD203B41FA5}">
                      <a16:colId xmlns:a16="http://schemas.microsoft.com/office/drawing/2014/main" val="20003"/>
                    </a:ext>
                  </a:extLst>
                </a:gridCol>
              </a:tblGrid>
              <a:tr h="437608">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①性質・性格</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②技能・才能</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③環境</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④関心・願望</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3845211">
                <a:tc>
                  <a:txBody>
                    <a:bodyPr/>
                    <a:lstStyle/>
                    <a:p>
                      <a:pPr marL="216000" indent="-216000" algn="l">
                        <a:spcBef>
                          <a:spcPts val="600"/>
                        </a:spcBef>
                      </a:pPr>
                      <a:endParaRPr kumimoji="1" lang="en-US" altLang="ja-JP" sz="1800" spc="10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dirty="0">
                          <a:solidFill>
                            <a:schemeClr val="accent2">
                              <a:lumMod val="50000"/>
                            </a:schemeClr>
                          </a:solidFill>
                          <a:latin typeface="メイリオ" panose="020B0604030504040204" pitchFamily="50" charset="-128"/>
                          <a:ea typeface="メイリオ" panose="020B0604030504040204" pitchFamily="50" charset="-128"/>
                        </a:rPr>
                        <a:t>・実直である。</a:t>
                      </a:r>
                    </a:p>
                    <a:p>
                      <a:pPr marL="216000" indent="-216000" algn="l">
                        <a:spcBef>
                          <a:spcPts val="600"/>
                        </a:spcBef>
                      </a:pPr>
                      <a:r>
                        <a:rPr kumimoji="1" lang="ja-JP" altLang="en-US" sz="1800" spc="100" dirty="0">
                          <a:solidFill>
                            <a:schemeClr val="accent2">
                              <a:lumMod val="50000"/>
                            </a:schemeClr>
                          </a:solidFill>
                          <a:latin typeface="メイリオ" panose="020B0604030504040204" pitchFamily="50" charset="-128"/>
                          <a:ea typeface="メイリオ" panose="020B0604030504040204" pitchFamily="50" charset="-128"/>
                        </a:rPr>
                        <a:t>・自分の考えを伝えられる。</a:t>
                      </a:r>
                    </a:p>
                    <a:p>
                      <a:pPr marL="216000" indent="-216000" algn="l">
                        <a:spcBef>
                          <a:spcPts val="600"/>
                        </a:spcBef>
                      </a:pPr>
                      <a:r>
                        <a:rPr kumimoji="1" lang="ja-JP" altLang="en-US" sz="1800" spc="100" dirty="0">
                          <a:solidFill>
                            <a:schemeClr val="accent2">
                              <a:lumMod val="50000"/>
                            </a:schemeClr>
                          </a:solidFill>
                          <a:latin typeface="メイリオ" panose="020B0604030504040204" pitchFamily="50" charset="-128"/>
                          <a:ea typeface="メイリオ" panose="020B0604030504040204" pitchFamily="50" charset="-128"/>
                        </a:rPr>
                        <a:t>・家族（姉・子ども）への愛情をもっている。</a:t>
                      </a:r>
                      <a:endParaRPr kumimoji="1" lang="en-US" altLang="ja-JP" sz="1800" spc="100" dirty="0">
                        <a:solidFill>
                          <a:schemeClr val="accent2">
                            <a:lumMod val="50000"/>
                          </a:schemeClr>
                        </a:solidFill>
                        <a:latin typeface="メイリオ" panose="020B0604030504040204" pitchFamily="50" charset="-128"/>
                        <a:ea typeface="メイリオ" panose="020B0604030504040204" pitchFamily="50" charset="-128"/>
                      </a:endParaRPr>
                    </a:p>
                  </a:txBody>
                  <a:tcPr marL="91431" marR="91431"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216000" algn="l">
                        <a:spcBef>
                          <a:spcPts val="600"/>
                        </a:spcBef>
                      </a:pPr>
                      <a:endParaRPr kumimoji="1" lang="en-US" altLang="ja-JP" sz="1800" spc="10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dirty="0">
                          <a:solidFill>
                            <a:schemeClr val="accent2">
                              <a:lumMod val="50000"/>
                            </a:schemeClr>
                          </a:solidFill>
                          <a:latin typeface="メイリオ" panose="020B0604030504040204" pitchFamily="50" charset="-128"/>
                          <a:ea typeface="メイリオ" panose="020B0604030504040204" pitchFamily="50" charset="-128"/>
                        </a:rPr>
                        <a:t>・長年、システムエンジニアとして働き、評価される技術を持っている。</a:t>
                      </a:r>
                      <a:endParaRPr kumimoji="1" lang="en-US" altLang="ja-JP" sz="1800" spc="10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dirty="0">
                          <a:solidFill>
                            <a:schemeClr val="accent2">
                              <a:lumMod val="50000"/>
                            </a:schemeClr>
                          </a:solidFill>
                          <a:latin typeface="メイリオ" panose="020B0604030504040204" pitchFamily="50" charset="-128"/>
                          <a:ea typeface="メイリオ" panose="020B0604030504040204" pitchFamily="50" charset="-128"/>
                        </a:rPr>
                        <a:t>・自宅は清潔に保たれている。</a:t>
                      </a:r>
                      <a:endParaRPr kumimoji="1" lang="en-US" altLang="ja-JP" sz="1800" spc="100" dirty="0">
                        <a:solidFill>
                          <a:schemeClr val="accent2">
                            <a:lumMod val="50000"/>
                          </a:schemeClr>
                        </a:solidFill>
                        <a:latin typeface="メイリオ" panose="020B0604030504040204" pitchFamily="50" charset="-128"/>
                        <a:ea typeface="メイリオ" panose="020B0604030504040204" pitchFamily="50" charset="-128"/>
                      </a:endParaRPr>
                    </a:p>
                  </a:txBody>
                  <a:tcPr marL="91431" marR="91431"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216000" algn="l">
                        <a:spcBef>
                          <a:spcPts val="600"/>
                        </a:spcBef>
                      </a:pPr>
                      <a:endParaRPr kumimoji="1" lang="en-US" altLang="ja-JP" sz="1800" spc="100" dirty="0">
                        <a:solidFill>
                          <a:schemeClr val="accent2">
                            <a:lumMod val="50000"/>
                          </a:schemeClr>
                        </a:solidFill>
                        <a:latin typeface="メイリオ" panose="020B0604030504040204" pitchFamily="50" charset="-128"/>
                        <a:ea typeface="メイリオ" panose="020B0604030504040204" pitchFamily="50" charset="-128"/>
                      </a:endParaRPr>
                    </a:p>
                    <a:p>
                      <a:pPr marL="216000" marR="0" lvl="0" indent="-216000" algn="l" defTabSz="914400" rtl="0" eaLnBrk="1" fontAlgn="auto" latinLnBrk="0" hangingPunct="1">
                        <a:lnSpc>
                          <a:spcPct val="100000"/>
                        </a:lnSpc>
                        <a:spcBef>
                          <a:spcPts val="600"/>
                        </a:spcBef>
                        <a:spcAft>
                          <a:spcPts val="0"/>
                        </a:spcAft>
                        <a:buClrTx/>
                        <a:buSzTx/>
                        <a:buFontTx/>
                        <a:buNone/>
                        <a:tabLst/>
                        <a:defRPr/>
                      </a:pPr>
                      <a:r>
                        <a:rPr kumimoji="1" lang="ja-JP" altLang="en-US" sz="1800" spc="100" dirty="0">
                          <a:solidFill>
                            <a:schemeClr val="accent2">
                              <a:lumMod val="50000"/>
                            </a:schemeClr>
                          </a:solidFill>
                          <a:latin typeface="メイリオ" panose="020B0604030504040204" pitchFamily="50" charset="-128"/>
                          <a:ea typeface="メイリオ" panose="020B0604030504040204" pitchFamily="50" charset="-128"/>
                        </a:rPr>
                        <a:t>・在宅生活ができている。</a:t>
                      </a:r>
                      <a:endParaRPr kumimoji="1" lang="en-US" altLang="ja-JP" sz="1800" spc="100" dirty="0">
                        <a:solidFill>
                          <a:schemeClr val="accent2">
                            <a:lumMod val="50000"/>
                          </a:schemeClr>
                        </a:solidFill>
                        <a:latin typeface="メイリオ" panose="020B0604030504040204" pitchFamily="50" charset="-128"/>
                        <a:ea typeface="メイリオ" panose="020B0604030504040204" pitchFamily="50" charset="-128"/>
                      </a:endParaRPr>
                    </a:p>
                    <a:p>
                      <a:pPr marL="216000" marR="0" lvl="0" indent="-216000" algn="l" defTabSz="914400" rtl="0" eaLnBrk="1" fontAlgn="auto" latinLnBrk="0" hangingPunct="1">
                        <a:lnSpc>
                          <a:spcPct val="100000"/>
                        </a:lnSpc>
                        <a:spcBef>
                          <a:spcPts val="600"/>
                        </a:spcBef>
                        <a:spcAft>
                          <a:spcPts val="0"/>
                        </a:spcAft>
                        <a:buClrTx/>
                        <a:buSzTx/>
                        <a:buFontTx/>
                        <a:buNone/>
                        <a:tabLst/>
                        <a:defRPr/>
                      </a:pPr>
                      <a:r>
                        <a:rPr kumimoji="1" lang="ja-JP" altLang="en-US" sz="1800" spc="100" dirty="0">
                          <a:solidFill>
                            <a:schemeClr val="accent2">
                              <a:lumMod val="50000"/>
                            </a:schemeClr>
                          </a:solidFill>
                          <a:latin typeface="メイリオ" panose="020B0604030504040204" pitchFamily="50" charset="-128"/>
                          <a:ea typeface="メイリオ" panose="020B0604030504040204" pitchFamily="50" charset="-128"/>
                        </a:rPr>
                        <a:t>・居住支援法人が定期的に訪問している。</a:t>
                      </a:r>
                      <a:endParaRPr kumimoji="1" lang="en-US" altLang="ja-JP" sz="1800" spc="10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dirty="0">
                          <a:solidFill>
                            <a:schemeClr val="accent2">
                              <a:lumMod val="50000"/>
                            </a:schemeClr>
                          </a:solidFill>
                          <a:latin typeface="メイリオ" panose="020B0604030504040204" pitchFamily="50" charset="-128"/>
                          <a:ea typeface="メイリオ" panose="020B0604030504040204" pitchFamily="50" charset="-128"/>
                        </a:rPr>
                        <a:t>・アルコール依存症の治療ができる病院がある。</a:t>
                      </a:r>
                    </a:p>
                    <a:p>
                      <a:pPr marL="216000" indent="-216000" algn="l">
                        <a:spcBef>
                          <a:spcPts val="600"/>
                        </a:spcBef>
                      </a:pPr>
                      <a:r>
                        <a:rPr kumimoji="1" lang="ja-JP" altLang="en-US" sz="1800" b="0" i="0" u="none" strike="noStrike" kern="1200" cap="none" spc="100" normalizeH="0" baseline="0" noProof="0" dirty="0">
                          <a:ln>
                            <a:noFill/>
                          </a:ln>
                          <a:solidFill>
                            <a:srgbClr val="C0504D">
                              <a:lumMod val="50000"/>
                            </a:srgbClr>
                          </a:solidFill>
                          <a:effectLst/>
                          <a:uLnTx/>
                          <a:uFillTx/>
                          <a:latin typeface="メイリオ" panose="020B0604030504040204" pitchFamily="50" charset="-128"/>
                          <a:ea typeface="メイリオ" panose="020B0604030504040204" pitchFamily="50" charset="-128"/>
                          <a:cs typeface="+mn-cs"/>
                        </a:rPr>
                        <a:t>・ケースワーカーが支援している。</a:t>
                      </a:r>
                      <a:endParaRPr kumimoji="1" lang="ja-JP" altLang="en-US" sz="1800" spc="100" dirty="0">
                        <a:solidFill>
                          <a:schemeClr val="accent2">
                            <a:lumMod val="50000"/>
                          </a:schemeClr>
                        </a:solidFill>
                        <a:latin typeface="メイリオ" panose="020B0604030504040204" pitchFamily="50" charset="-128"/>
                        <a:ea typeface="メイリオ" panose="020B0604030504040204" pitchFamily="50" charset="-128"/>
                      </a:endParaRPr>
                    </a:p>
                  </a:txBody>
                  <a:tcPr marL="91431" marR="91431"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216000" algn="l">
                        <a:spcBef>
                          <a:spcPts val="600"/>
                        </a:spcBef>
                      </a:pP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rPr>
                        <a:t>・いつか姉と子どもに会いたい。</a:t>
                      </a:r>
                    </a:p>
                    <a:p>
                      <a:pPr marL="216000" indent="-216000" algn="l">
                        <a:spcBef>
                          <a:spcPts val="600"/>
                        </a:spcBef>
                      </a:pP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txBody>
                  <a:tcPr marL="91431" marR="91431"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7" name="正方形/長方形 6">
            <a:extLst>
              <a:ext uri="{FF2B5EF4-FFF2-40B4-BE49-F238E27FC236}">
                <a16:creationId xmlns:a16="http://schemas.microsoft.com/office/drawing/2014/main" id="{D8125F01-9876-029C-4333-744F1EF524E6}"/>
              </a:ext>
            </a:extLst>
          </p:cNvPr>
          <p:cNvSpPr/>
          <p:nvPr/>
        </p:nvSpPr>
        <p:spPr>
          <a:xfrm>
            <a:off x="3848986" y="6371434"/>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pic>
        <p:nvPicPr>
          <p:cNvPr id="10" name="図 9" descr="黒い背景と白い文字のロゴ&#10;&#10;AI によって生成されたコンテンツは間違っている可能性があります。">
            <a:extLst>
              <a:ext uri="{FF2B5EF4-FFF2-40B4-BE49-F238E27FC236}">
                <a16:creationId xmlns:a16="http://schemas.microsoft.com/office/drawing/2014/main" id="{21172F16-F735-F3BC-7A11-BC9452E76C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9087" y="644103"/>
            <a:ext cx="1020393" cy="1020393"/>
          </a:xfrm>
          <a:prstGeom prst="rect">
            <a:avLst/>
          </a:prstGeom>
        </p:spPr>
      </p:pic>
    </p:spTree>
    <p:extLst>
      <p:ext uri="{BB962C8B-B14F-4D97-AF65-F5344CB8AC3E}">
        <p14:creationId xmlns:p14="http://schemas.microsoft.com/office/powerpoint/2010/main" val="7353884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685A5-0F81-9BDA-5E40-AA28B944E674}"/>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D05E5EA4-46FC-9355-7007-CAD1725A314F}"/>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33</a:t>
            </a:fld>
            <a:endParaRPr lang="ja-JP" altLang="en-US">
              <a:solidFill>
                <a:srgbClr val="898989"/>
              </a:solidFill>
            </a:endParaRPr>
          </a:p>
        </p:txBody>
      </p:sp>
      <p:sp>
        <p:nvSpPr>
          <p:cNvPr id="3" name="正方形/長方形 2">
            <a:extLst>
              <a:ext uri="{FF2B5EF4-FFF2-40B4-BE49-F238E27FC236}">
                <a16:creationId xmlns:a16="http://schemas.microsoft.com/office/drawing/2014/main" id="{4A4CD5DB-3097-6D12-EE7E-E297CBFB09F7}"/>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STEP3</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：主の課題の背景にあるものを考える～氷山モデル～</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A0BCB5BD-124E-08A0-D9CA-70B01C7B9D1C}"/>
              </a:ext>
            </a:extLst>
          </p:cNvPr>
          <p:cNvSpPr txBox="1"/>
          <p:nvPr/>
        </p:nvSpPr>
        <p:spPr>
          <a:xfrm>
            <a:off x="8072056" y="3316868"/>
            <a:ext cx="1828800" cy="585787"/>
          </a:xfrm>
          <a:prstGeom prst="rect">
            <a:avLst/>
          </a:prstGeom>
          <a:noFill/>
          <a:ln w="57150">
            <a:noFill/>
          </a:ln>
        </p:spPr>
        <p:txBody>
          <a:bodyPr anchor="ctr"/>
          <a:lstStyle/>
          <a:p>
            <a:pPr algn="ctr">
              <a:defRPr/>
            </a:pPr>
            <a:r>
              <a:rPr lang="ja-JP" altLang="en-US" sz="1600" b="1" spc="100" dirty="0">
                <a:solidFill>
                  <a:srgbClr val="C00000"/>
                </a:solidFill>
                <a:latin typeface="Meiryo UI" panose="020B0604030504040204" pitchFamily="50" charset="-128"/>
                <a:ea typeface="Meiryo UI" panose="020B0604030504040204" pitchFamily="50" charset="-128"/>
              </a:rPr>
              <a:t>ここがポイント</a:t>
            </a:r>
          </a:p>
        </p:txBody>
      </p:sp>
      <p:sp>
        <p:nvSpPr>
          <p:cNvPr id="10" name="テキスト ボックス 9">
            <a:extLst>
              <a:ext uri="{FF2B5EF4-FFF2-40B4-BE49-F238E27FC236}">
                <a16:creationId xmlns:a16="http://schemas.microsoft.com/office/drawing/2014/main" id="{7AB00B91-E1C8-ECDF-41F9-01591787A583}"/>
              </a:ext>
            </a:extLst>
          </p:cNvPr>
          <p:cNvSpPr txBox="1"/>
          <p:nvPr/>
        </p:nvSpPr>
        <p:spPr>
          <a:xfrm>
            <a:off x="276225" y="716819"/>
            <a:ext cx="9359900" cy="923330"/>
          </a:xfrm>
          <a:prstGeom prst="rect">
            <a:avLst/>
          </a:prstGeom>
          <a:noFill/>
        </p:spPr>
        <p:txBody>
          <a:bodyPr>
            <a:spAutoFit/>
          </a:bodyPr>
          <a:lstStyle/>
          <a:p>
            <a:pPr eaLnBrk="1" fontAlgn="auto" hangingPunct="1">
              <a:spcBef>
                <a:spcPts val="0"/>
              </a:spcBef>
              <a:spcAft>
                <a:spcPts val="0"/>
              </a:spcAft>
              <a:defRPr/>
            </a:pPr>
            <a:r>
              <a:rPr kumimoji="1" lang="ja-JP" altLang="en-US" spc="100" dirty="0">
                <a:latin typeface="メイリオ" panose="020B0604030504040204" pitchFamily="50" charset="-128"/>
                <a:ea typeface="メイリオ" panose="020B0604030504040204" pitchFamily="50" charset="-128"/>
              </a:rPr>
              <a:t>　下図は「生活困窮の氷山モデル」といわれるものです。目の前にいる相談者・要保護者の言葉や行動を通じて、その人がおかれている状況や背景に目を向けられるよう、身につけておきたい考え方です。</a:t>
            </a:r>
            <a:endParaRPr kumimoji="1" lang="en-US" altLang="ja-JP" sz="1600" dirty="0">
              <a:latin typeface="メイリオ" panose="020B0604030504040204" pitchFamily="50" charset="-128"/>
              <a:ea typeface="メイリオ" panose="020B0604030504040204" pitchFamily="50" charset="-128"/>
            </a:endParaRPr>
          </a:p>
        </p:txBody>
      </p:sp>
      <p:pic>
        <p:nvPicPr>
          <p:cNvPr id="2" name="図 2">
            <a:extLst>
              <a:ext uri="{FF2B5EF4-FFF2-40B4-BE49-F238E27FC236}">
                <a16:creationId xmlns:a16="http://schemas.microsoft.com/office/drawing/2014/main" id="{9C11DAB1-E97B-8BEA-175B-4A5A631D48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6038" y="1726449"/>
            <a:ext cx="6773924" cy="4498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四角形: 角を丸くする 10">
            <a:extLst>
              <a:ext uri="{FF2B5EF4-FFF2-40B4-BE49-F238E27FC236}">
                <a16:creationId xmlns:a16="http://schemas.microsoft.com/office/drawing/2014/main" id="{3D008C2E-9325-5A80-ED46-D6781471BF90}"/>
              </a:ext>
            </a:extLst>
          </p:cNvPr>
          <p:cNvSpPr/>
          <p:nvPr/>
        </p:nvSpPr>
        <p:spPr>
          <a:xfrm>
            <a:off x="5789507" y="3940116"/>
            <a:ext cx="2402006" cy="1265488"/>
          </a:xfrm>
          <a:prstGeom prst="roundRect">
            <a:avLst>
              <a:gd name="adj" fmla="val 11626"/>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 name="直線コネクタ 12">
            <a:extLst>
              <a:ext uri="{FF2B5EF4-FFF2-40B4-BE49-F238E27FC236}">
                <a16:creationId xmlns:a16="http://schemas.microsoft.com/office/drawing/2014/main" id="{5BFCEA4E-D804-A59F-BDD4-87EBE28695D6}"/>
              </a:ext>
            </a:extLst>
          </p:cNvPr>
          <p:cNvCxnSpPr>
            <a:stCxn id="11" idx="3"/>
          </p:cNvCxnSpPr>
          <p:nvPr/>
        </p:nvCxnSpPr>
        <p:spPr>
          <a:xfrm flipV="1">
            <a:off x="8191513" y="3881378"/>
            <a:ext cx="504967" cy="69148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E5EB3ED9-36DA-EF0F-4481-8F04CFEF3DCA}"/>
              </a:ext>
            </a:extLst>
          </p:cNvPr>
          <p:cNvSpPr txBox="1"/>
          <p:nvPr/>
        </p:nvSpPr>
        <p:spPr>
          <a:xfrm>
            <a:off x="1153331" y="6239889"/>
            <a:ext cx="7599339" cy="338554"/>
          </a:xfrm>
          <a:prstGeom prst="rect">
            <a:avLst/>
          </a:prstGeom>
          <a:noFill/>
        </p:spPr>
        <p:txBody>
          <a:bodyPr wrap="square">
            <a:spAutoFit/>
          </a:bodyPr>
          <a:lstStyle/>
          <a:p>
            <a:pPr algn="ctr" eaLnBrk="1" fontAlgn="auto" hangingPunct="1">
              <a:spcBef>
                <a:spcPts val="0"/>
              </a:spcBef>
              <a:spcAft>
                <a:spcPts val="0"/>
              </a:spcAft>
              <a:defRPr/>
            </a:pPr>
            <a:r>
              <a:rPr kumimoji="1" lang="ja-JP" altLang="en-US" sz="1600" b="1" spc="100" dirty="0">
                <a:latin typeface="メイリオ" panose="020B0604030504040204" pitchFamily="50" charset="-128"/>
                <a:ea typeface="メイリオ" panose="020B0604030504040204" pitchFamily="50" charset="-128"/>
              </a:rPr>
              <a:t>☞事例の主の困りごとと、その背景にあるものを考えてみましょう。</a:t>
            </a:r>
            <a:endParaRPr kumimoji="1" lang="en-US" altLang="ja-JP" sz="1400" b="1" dirty="0">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C11B48C5-69A1-8FFF-3906-28B892620B61}"/>
              </a:ext>
            </a:extLst>
          </p:cNvPr>
          <p:cNvSpPr/>
          <p:nvPr/>
        </p:nvSpPr>
        <p:spPr>
          <a:xfrm>
            <a:off x="0" y="6687940"/>
            <a:ext cx="7872389" cy="170259"/>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tIns="0" bIns="0" anchor="ctr">
            <a:spAutoFit/>
          </a:bodyPr>
          <a:lstStyle/>
          <a:p>
            <a:pPr eaLnBrk="1" fontAlgn="auto" hangingPunct="1">
              <a:spcBef>
                <a:spcPts val="0"/>
              </a:spcBef>
              <a:spcAft>
                <a:spcPts val="0"/>
              </a:spcAft>
              <a:defRPr/>
            </a:pPr>
            <a:r>
              <a:rPr kumimoji="1" lang="ja-JP" altLang="en-US" sz="1000" spc="100" dirty="0">
                <a:solidFill>
                  <a:schemeClr val="tx1"/>
                </a:solidFill>
                <a:latin typeface="メイリオ" panose="020B0604030504040204" pitchFamily="50" charset="-128"/>
                <a:ea typeface="メイリオ" panose="020B0604030504040204" pitchFamily="50" charset="-128"/>
              </a:rPr>
              <a:t>出典：社会的包摂サポートセンター編</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相談支援員必携 事例で見る生活困窮者</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中央法規出版</a:t>
            </a:r>
            <a:r>
              <a:rPr kumimoji="1" lang="en-US" altLang="ja-JP" sz="1000" spc="100" dirty="0">
                <a:solidFill>
                  <a:schemeClr val="tx1"/>
                </a:solidFill>
                <a:latin typeface="メイリオ" panose="020B0604030504040204" pitchFamily="50" charset="-128"/>
                <a:ea typeface="メイリオ" panose="020B0604030504040204" pitchFamily="50" charset="-128"/>
              </a:rPr>
              <a:t>,2015</a:t>
            </a:r>
            <a:r>
              <a:rPr kumimoji="1" lang="ja-JP" altLang="en-US" sz="1000" spc="100" dirty="0">
                <a:solidFill>
                  <a:schemeClr val="tx1"/>
                </a:solidFill>
                <a:latin typeface="メイリオ" panose="020B0604030504040204" pitchFamily="50" charset="-128"/>
                <a:ea typeface="メイリオ" panose="020B0604030504040204" pitchFamily="50" charset="-128"/>
              </a:rPr>
              <a:t>年</a:t>
            </a:r>
            <a:r>
              <a:rPr kumimoji="1" lang="en-US" altLang="ja-JP" sz="1000" spc="100" dirty="0">
                <a:solidFill>
                  <a:schemeClr val="tx1"/>
                </a:solidFill>
                <a:latin typeface="メイリオ" panose="020B0604030504040204" pitchFamily="50" charset="-128"/>
                <a:ea typeface="メイリオ" panose="020B0604030504040204" pitchFamily="50" charset="-128"/>
              </a:rPr>
              <a:t>,p4</a:t>
            </a:r>
            <a:r>
              <a:rPr kumimoji="1" lang="ja-JP" altLang="en-US" sz="1000" spc="100" dirty="0">
                <a:solidFill>
                  <a:schemeClr val="tx1"/>
                </a:solidFill>
                <a:latin typeface="メイリオ" panose="020B0604030504040204" pitchFamily="50" charset="-128"/>
                <a:ea typeface="メイリオ" panose="020B0604030504040204" pitchFamily="50" charset="-128"/>
              </a:rPr>
              <a:t>をもとに作成</a:t>
            </a:r>
          </a:p>
        </p:txBody>
      </p:sp>
    </p:spTree>
    <p:extLst>
      <p:ext uri="{BB962C8B-B14F-4D97-AF65-F5344CB8AC3E}">
        <p14:creationId xmlns:p14="http://schemas.microsoft.com/office/powerpoint/2010/main" val="32995470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55DE5-DE8E-DE6A-1223-BCD4227E9F27}"/>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BF8A4C26-71D7-FA03-0D6D-D09514D49CE9}"/>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34</a:t>
            </a:fld>
            <a:endParaRPr lang="ja-JP" altLang="en-US">
              <a:solidFill>
                <a:srgbClr val="898989"/>
              </a:solidFill>
            </a:endParaRPr>
          </a:p>
        </p:txBody>
      </p:sp>
      <p:sp>
        <p:nvSpPr>
          <p:cNvPr id="3" name="正方形/長方形 2">
            <a:extLst>
              <a:ext uri="{FF2B5EF4-FFF2-40B4-BE49-F238E27FC236}">
                <a16:creationId xmlns:a16="http://schemas.microsoft.com/office/drawing/2014/main" id="{D1E7BF3B-CC05-E68D-6DBA-BE671E201031}"/>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STEP3</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：主の課題の背景にあるものを考える～氷山モデル～</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4" name="四角形: 角を丸くする 3">
            <a:extLst>
              <a:ext uri="{FF2B5EF4-FFF2-40B4-BE49-F238E27FC236}">
                <a16:creationId xmlns:a16="http://schemas.microsoft.com/office/drawing/2014/main" id="{90BE0FA1-BD33-3857-0CE3-AA5827CBF745}"/>
              </a:ext>
            </a:extLst>
          </p:cNvPr>
          <p:cNvSpPr/>
          <p:nvPr/>
        </p:nvSpPr>
        <p:spPr>
          <a:xfrm>
            <a:off x="0" y="6687940"/>
            <a:ext cx="7872389" cy="170259"/>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tIns="0" bIns="0" anchor="ctr">
            <a:spAutoFit/>
          </a:bodyPr>
          <a:lstStyle/>
          <a:p>
            <a:pPr eaLnBrk="1" fontAlgn="auto" hangingPunct="1">
              <a:spcBef>
                <a:spcPts val="0"/>
              </a:spcBef>
              <a:spcAft>
                <a:spcPts val="0"/>
              </a:spcAft>
              <a:defRPr/>
            </a:pPr>
            <a:r>
              <a:rPr kumimoji="1" lang="ja-JP" altLang="en-US" sz="1000" spc="100" dirty="0">
                <a:solidFill>
                  <a:schemeClr val="tx1"/>
                </a:solidFill>
                <a:latin typeface="メイリオ" panose="020B0604030504040204" pitchFamily="50" charset="-128"/>
                <a:ea typeface="メイリオ" panose="020B0604030504040204" pitchFamily="50" charset="-128"/>
              </a:rPr>
              <a:t>出典：社会的包摂サポートセンター編</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相談支援員必携 事例で見る生活困窮者</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中央法規出版</a:t>
            </a:r>
            <a:r>
              <a:rPr kumimoji="1" lang="en-US" altLang="ja-JP" sz="1000" spc="100" dirty="0">
                <a:solidFill>
                  <a:schemeClr val="tx1"/>
                </a:solidFill>
                <a:latin typeface="メイリオ" panose="020B0604030504040204" pitchFamily="50" charset="-128"/>
                <a:ea typeface="メイリオ" panose="020B0604030504040204" pitchFamily="50" charset="-128"/>
              </a:rPr>
              <a:t>,2015</a:t>
            </a:r>
            <a:r>
              <a:rPr kumimoji="1" lang="ja-JP" altLang="en-US" sz="1000" spc="100" dirty="0">
                <a:solidFill>
                  <a:schemeClr val="tx1"/>
                </a:solidFill>
                <a:latin typeface="メイリオ" panose="020B0604030504040204" pitchFamily="50" charset="-128"/>
                <a:ea typeface="メイリオ" panose="020B0604030504040204" pitchFamily="50" charset="-128"/>
              </a:rPr>
              <a:t>年</a:t>
            </a:r>
            <a:r>
              <a:rPr kumimoji="1" lang="en-US" altLang="ja-JP" sz="1000" spc="100" dirty="0">
                <a:solidFill>
                  <a:schemeClr val="tx1"/>
                </a:solidFill>
                <a:latin typeface="メイリオ" panose="020B0604030504040204" pitchFamily="50" charset="-128"/>
                <a:ea typeface="メイリオ" panose="020B0604030504040204" pitchFamily="50" charset="-128"/>
              </a:rPr>
              <a:t>,p4</a:t>
            </a:r>
            <a:r>
              <a:rPr kumimoji="1" lang="ja-JP" altLang="en-US" sz="1000" spc="100">
                <a:solidFill>
                  <a:schemeClr val="tx1"/>
                </a:solidFill>
                <a:latin typeface="メイリオ" panose="020B0604030504040204" pitchFamily="50" charset="-128"/>
                <a:ea typeface="メイリオ" panose="020B0604030504040204" pitchFamily="50" charset="-128"/>
              </a:rPr>
              <a:t>をもとに作成</a:t>
            </a:r>
            <a:endParaRPr kumimoji="1" lang="ja-JP" altLang="en-US" sz="1000" spc="100" dirty="0">
              <a:solidFill>
                <a:schemeClr val="tx1"/>
              </a:solidFill>
              <a:latin typeface="メイリオ" panose="020B0604030504040204" pitchFamily="50" charset="-128"/>
              <a:ea typeface="メイリオ" panose="020B0604030504040204" pitchFamily="50" charset="-128"/>
            </a:endParaRPr>
          </a:p>
        </p:txBody>
      </p:sp>
      <p:sp>
        <p:nvSpPr>
          <p:cNvPr id="2" name="フリーフォーム: 図形 1">
            <a:extLst>
              <a:ext uri="{FF2B5EF4-FFF2-40B4-BE49-F238E27FC236}">
                <a16:creationId xmlns:a16="http://schemas.microsoft.com/office/drawing/2014/main" id="{9854C330-CE0B-E4E2-9E11-094AC6C2229E}"/>
              </a:ext>
            </a:extLst>
          </p:cNvPr>
          <p:cNvSpPr/>
          <p:nvPr/>
        </p:nvSpPr>
        <p:spPr>
          <a:xfrm>
            <a:off x="765289" y="1605075"/>
            <a:ext cx="3559611" cy="4614971"/>
          </a:xfrm>
          <a:custGeom>
            <a:avLst/>
            <a:gdLst>
              <a:gd name="connsiteX0" fmla="*/ 1463040 w 3759200"/>
              <a:gd name="connsiteY0" fmla="*/ 0 h 4053840"/>
              <a:gd name="connsiteX1" fmla="*/ 1463040 w 3759200"/>
              <a:gd name="connsiteY1" fmla="*/ 0 h 4053840"/>
              <a:gd name="connsiteX2" fmla="*/ 1351280 w 3759200"/>
              <a:gd name="connsiteY2" fmla="*/ 40640 h 4053840"/>
              <a:gd name="connsiteX3" fmla="*/ 1290320 w 3759200"/>
              <a:gd name="connsiteY3" fmla="*/ 81280 h 4053840"/>
              <a:gd name="connsiteX4" fmla="*/ 1219200 w 3759200"/>
              <a:gd name="connsiteY4" fmla="*/ 121920 h 4053840"/>
              <a:gd name="connsiteX5" fmla="*/ 1168400 w 3759200"/>
              <a:gd name="connsiteY5" fmla="*/ 132080 h 4053840"/>
              <a:gd name="connsiteX6" fmla="*/ 1076960 w 3759200"/>
              <a:gd name="connsiteY6" fmla="*/ 213360 h 4053840"/>
              <a:gd name="connsiteX7" fmla="*/ 1005840 w 3759200"/>
              <a:gd name="connsiteY7" fmla="*/ 233680 h 4053840"/>
              <a:gd name="connsiteX8" fmla="*/ 975360 w 3759200"/>
              <a:gd name="connsiteY8" fmla="*/ 254000 h 4053840"/>
              <a:gd name="connsiteX9" fmla="*/ 944880 w 3759200"/>
              <a:gd name="connsiteY9" fmla="*/ 264160 h 4053840"/>
              <a:gd name="connsiteX10" fmla="*/ 883920 w 3759200"/>
              <a:gd name="connsiteY10" fmla="*/ 304800 h 4053840"/>
              <a:gd name="connsiteX11" fmla="*/ 853440 w 3759200"/>
              <a:gd name="connsiteY11" fmla="*/ 325120 h 4053840"/>
              <a:gd name="connsiteX12" fmla="*/ 822960 w 3759200"/>
              <a:gd name="connsiteY12" fmla="*/ 355600 h 4053840"/>
              <a:gd name="connsiteX13" fmla="*/ 782320 w 3759200"/>
              <a:gd name="connsiteY13" fmla="*/ 386080 h 4053840"/>
              <a:gd name="connsiteX14" fmla="*/ 701040 w 3759200"/>
              <a:gd name="connsiteY14" fmla="*/ 406400 h 4053840"/>
              <a:gd name="connsiteX15" fmla="*/ 680720 w 3759200"/>
              <a:gd name="connsiteY15" fmla="*/ 436880 h 4053840"/>
              <a:gd name="connsiteX16" fmla="*/ 650240 w 3759200"/>
              <a:gd name="connsiteY16" fmla="*/ 447040 h 4053840"/>
              <a:gd name="connsiteX17" fmla="*/ 579120 w 3759200"/>
              <a:gd name="connsiteY17" fmla="*/ 477520 h 4053840"/>
              <a:gd name="connsiteX18" fmla="*/ 518160 w 3759200"/>
              <a:gd name="connsiteY18" fmla="*/ 528320 h 4053840"/>
              <a:gd name="connsiteX19" fmla="*/ 487680 w 3759200"/>
              <a:gd name="connsiteY19" fmla="*/ 558800 h 4053840"/>
              <a:gd name="connsiteX20" fmla="*/ 467360 w 3759200"/>
              <a:gd name="connsiteY20" fmla="*/ 589280 h 4053840"/>
              <a:gd name="connsiteX21" fmla="*/ 426720 w 3759200"/>
              <a:gd name="connsiteY21" fmla="*/ 599440 h 4053840"/>
              <a:gd name="connsiteX22" fmla="*/ 365760 w 3759200"/>
              <a:gd name="connsiteY22" fmla="*/ 650240 h 4053840"/>
              <a:gd name="connsiteX23" fmla="*/ 274320 w 3759200"/>
              <a:gd name="connsiteY23" fmla="*/ 701040 h 4053840"/>
              <a:gd name="connsiteX24" fmla="*/ 264160 w 3759200"/>
              <a:gd name="connsiteY24" fmla="*/ 894080 h 4053840"/>
              <a:gd name="connsiteX25" fmla="*/ 243840 w 3759200"/>
              <a:gd name="connsiteY25" fmla="*/ 934720 h 4053840"/>
              <a:gd name="connsiteX26" fmla="*/ 233680 w 3759200"/>
              <a:gd name="connsiteY26" fmla="*/ 965200 h 4053840"/>
              <a:gd name="connsiteX27" fmla="*/ 213360 w 3759200"/>
              <a:gd name="connsiteY27" fmla="*/ 1076960 h 4053840"/>
              <a:gd name="connsiteX28" fmla="*/ 203200 w 3759200"/>
              <a:gd name="connsiteY28" fmla="*/ 1107440 h 4053840"/>
              <a:gd name="connsiteX29" fmla="*/ 193040 w 3759200"/>
              <a:gd name="connsiteY29" fmla="*/ 1148080 h 4053840"/>
              <a:gd name="connsiteX30" fmla="*/ 182880 w 3759200"/>
              <a:gd name="connsiteY30" fmla="*/ 1239520 h 4053840"/>
              <a:gd name="connsiteX31" fmla="*/ 172720 w 3759200"/>
              <a:gd name="connsiteY31" fmla="*/ 1280160 h 4053840"/>
              <a:gd name="connsiteX32" fmla="*/ 152400 w 3759200"/>
              <a:gd name="connsiteY32" fmla="*/ 1361440 h 4053840"/>
              <a:gd name="connsiteX33" fmla="*/ 132080 w 3759200"/>
              <a:gd name="connsiteY33" fmla="*/ 1534160 h 4053840"/>
              <a:gd name="connsiteX34" fmla="*/ 111760 w 3759200"/>
              <a:gd name="connsiteY34" fmla="*/ 1564640 h 4053840"/>
              <a:gd name="connsiteX35" fmla="*/ 101600 w 3759200"/>
              <a:gd name="connsiteY35" fmla="*/ 1635760 h 4053840"/>
              <a:gd name="connsiteX36" fmla="*/ 71120 w 3759200"/>
              <a:gd name="connsiteY36" fmla="*/ 1666240 h 4053840"/>
              <a:gd name="connsiteX37" fmla="*/ 60960 w 3759200"/>
              <a:gd name="connsiteY37" fmla="*/ 1757680 h 4053840"/>
              <a:gd name="connsiteX38" fmla="*/ 50800 w 3759200"/>
              <a:gd name="connsiteY38" fmla="*/ 1788160 h 4053840"/>
              <a:gd name="connsiteX39" fmla="*/ 40640 w 3759200"/>
              <a:gd name="connsiteY39" fmla="*/ 1869440 h 4053840"/>
              <a:gd name="connsiteX40" fmla="*/ 20320 w 3759200"/>
              <a:gd name="connsiteY40" fmla="*/ 1899920 h 4053840"/>
              <a:gd name="connsiteX41" fmla="*/ 10160 w 3759200"/>
              <a:gd name="connsiteY41" fmla="*/ 2021840 h 4053840"/>
              <a:gd name="connsiteX42" fmla="*/ 0 w 3759200"/>
              <a:gd name="connsiteY42" fmla="*/ 2072640 h 4053840"/>
              <a:gd name="connsiteX43" fmla="*/ 10160 w 3759200"/>
              <a:gd name="connsiteY43" fmla="*/ 2316480 h 4053840"/>
              <a:gd name="connsiteX44" fmla="*/ 40640 w 3759200"/>
              <a:gd name="connsiteY44" fmla="*/ 2367280 h 4053840"/>
              <a:gd name="connsiteX45" fmla="*/ 60960 w 3759200"/>
              <a:gd name="connsiteY45" fmla="*/ 2448560 h 4053840"/>
              <a:gd name="connsiteX46" fmla="*/ 81280 w 3759200"/>
              <a:gd name="connsiteY46" fmla="*/ 2489200 h 4053840"/>
              <a:gd name="connsiteX47" fmla="*/ 71120 w 3759200"/>
              <a:gd name="connsiteY47" fmla="*/ 2844800 h 4053840"/>
              <a:gd name="connsiteX48" fmla="*/ 91440 w 3759200"/>
              <a:gd name="connsiteY48" fmla="*/ 2997200 h 4053840"/>
              <a:gd name="connsiteX49" fmla="*/ 101600 w 3759200"/>
              <a:gd name="connsiteY49" fmla="*/ 3027680 h 4053840"/>
              <a:gd name="connsiteX50" fmla="*/ 132080 w 3759200"/>
              <a:gd name="connsiteY50" fmla="*/ 3058160 h 4053840"/>
              <a:gd name="connsiteX51" fmla="*/ 142240 w 3759200"/>
              <a:gd name="connsiteY51" fmla="*/ 3108960 h 4053840"/>
              <a:gd name="connsiteX52" fmla="*/ 162560 w 3759200"/>
              <a:gd name="connsiteY52" fmla="*/ 3139440 h 4053840"/>
              <a:gd name="connsiteX53" fmla="*/ 182880 w 3759200"/>
              <a:gd name="connsiteY53" fmla="*/ 3230880 h 4053840"/>
              <a:gd name="connsiteX54" fmla="*/ 203200 w 3759200"/>
              <a:gd name="connsiteY54" fmla="*/ 3261360 h 4053840"/>
              <a:gd name="connsiteX55" fmla="*/ 223520 w 3759200"/>
              <a:gd name="connsiteY55" fmla="*/ 3312160 h 4053840"/>
              <a:gd name="connsiteX56" fmla="*/ 284480 w 3759200"/>
              <a:gd name="connsiteY56" fmla="*/ 3362960 h 4053840"/>
              <a:gd name="connsiteX57" fmla="*/ 335280 w 3759200"/>
              <a:gd name="connsiteY57" fmla="*/ 3413760 h 4053840"/>
              <a:gd name="connsiteX58" fmla="*/ 396240 w 3759200"/>
              <a:gd name="connsiteY58" fmla="*/ 3454400 h 4053840"/>
              <a:gd name="connsiteX59" fmla="*/ 457200 w 3759200"/>
              <a:gd name="connsiteY59" fmla="*/ 3495040 h 4053840"/>
              <a:gd name="connsiteX60" fmla="*/ 497840 w 3759200"/>
              <a:gd name="connsiteY60" fmla="*/ 3525520 h 4053840"/>
              <a:gd name="connsiteX61" fmla="*/ 538480 w 3759200"/>
              <a:gd name="connsiteY61" fmla="*/ 3545840 h 4053840"/>
              <a:gd name="connsiteX62" fmla="*/ 599440 w 3759200"/>
              <a:gd name="connsiteY62" fmla="*/ 3586480 h 4053840"/>
              <a:gd name="connsiteX63" fmla="*/ 670560 w 3759200"/>
              <a:gd name="connsiteY63" fmla="*/ 3677920 h 4053840"/>
              <a:gd name="connsiteX64" fmla="*/ 690880 w 3759200"/>
              <a:gd name="connsiteY64" fmla="*/ 3708400 h 4053840"/>
              <a:gd name="connsiteX65" fmla="*/ 751840 w 3759200"/>
              <a:gd name="connsiteY65" fmla="*/ 3769360 h 4053840"/>
              <a:gd name="connsiteX66" fmla="*/ 782320 w 3759200"/>
              <a:gd name="connsiteY66" fmla="*/ 3779520 h 4053840"/>
              <a:gd name="connsiteX67" fmla="*/ 843280 w 3759200"/>
              <a:gd name="connsiteY67" fmla="*/ 3820160 h 4053840"/>
              <a:gd name="connsiteX68" fmla="*/ 863600 w 3759200"/>
              <a:gd name="connsiteY68" fmla="*/ 3850640 h 4053840"/>
              <a:gd name="connsiteX69" fmla="*/ 894080 w 3759200"/>
              <a:gd name="connsiteY69" fmla="*/ 3860800 h 4053840"/>
              <a:gd name="connsiteX70" fmla="*/ 924560 w 3759200"/>
              <a:gd name="connsiteY70" fmla="*/ 3881120 h 4053840"/>
              <a:gd name="connsiteX71" fmla="*/ 995680 w 3759200"/>
              <a:gd name="connsiteY71" fmla="*/ 3911600 h 4053840"/>
              <a:gd name="connsiteX72" fmla="*/ 1168400 w 3759200"/>
              <a:gd name="connsiteY72" fmla="*/ 3942080 h 4053840"/>
              <a:gd name="connsiteX73" fmla="*/ 1219200 w 3759200"/>
              <a:gd name="connsiteY73" fmla="*/ 3952240 h 4053840"/>
              <a:gd name="connsiteX74" fmla="*/ 1259840 w 3759200"/>
              <a:gd name="connsiteY74" fmla="*/ 3962400 h 4053840"/>
              <a:gd name="connsiteX75" fmla="*/ 1503680 w 3759200"/>
              <a:gd name="connsiteY75" fmla="*/ 3972560 h 4053840"/>
              <a:gd name="connsiteX76" fmla="*/ 1564640 w 3759200"/>
              <a:gd name="connsiteY76" fmla="*/ 3992880 h 4053840"/>
              <a:gd name="connsiteX77" fmla="*/ 1808480 w 3759200"/>
              <a:gd name="connsiteY77" fmla="*/ 4013200 h 4053840"/>
              <a:gd name="connsiteX78" fmla="*/ 1899920 w 3759200"/>
              <a:gd name="connsiteY78" fmla="*/ 4033520 h 4053840"/>
              <a:gd name="connsiteX79" fmla="*/ 2164080 w 3759200"/>
              <a:gd name="connsiteY79" fmla="*/ 4053840 h 4053840"/>
              <a:gd name="connsiteX80" fmla="*/ 2905760 w 3759200"/>
              <a:gd name="connsiteY80" fmla="*/ 4043680 h 4053840"/>
              <a:gd name="connsiteX81" fmla="*/ 2946400 w 3759200"/>
              <a:gd name="connsiteY81" fmla="*/ 3982720 h 4053840"/>
              <a:gd name="connsiteX82" fmla="*/ 3017520 w 3759200"/>
              <a:gd name="connsiteY82" fmla="*/ 3942080 h 4053840"/>
              <a:gd name="connsiteX83" fmla="*/ 3058160 w 3759200"/>
              <a:gd name="connsiteY83" fmla="*/ 3911600 h 4053840"/>
              <a:gd name="connsiteX84" fmla="*/ 3108960 w 3759200"/>
              <a:gd name="connsiteY84" fmla="*/ 3789680 h 4053840"/>
              <a:gd name="connsiteX85" fmla="*/ 3139440 w 3759200"/>
              <a:gd name="connsiteY85" fmla="*/ 3779520 h 4053840"/>
              <a:gd name="connsiteX86" fmla="*/ 3190240 w 3759200"/>
              <a:gd name="connsiteY86" fmla="*/ 3738880 h 4053840"/>
              <a:gd name="connsiteX87" fmla="*/ 3230880 w 3759200"/>
              <a:gd name="connsiteY87" fmla="*/ 3657600 h 4053840"/>
              <a:gd name="connsiteX88" fmla="*/ 3271520 w 3759200"/>
              <a:gd name="connsiteY88" fmla="*/ 3637280 h 4053840"/>
              <a:gd name="connsiteX89" fmla="*/ 3302000 w 3759200"/>
              <a:gd name="connsiteY89" fmla="*/ 3535680 h 4053840"/>
              <a:gd name="connsiteX90" fmla="*/ 3332480 w 3759200"/>
              <a:gd name="connsiteY90" fmla="*/ 3434080 h 4053840"/>
              <a:gd name="connsiteX91" fmla="*/ 3342640 w 3759200"/>
              <a:gd name="connsiteY91" fmla="*/ 3403600 h 4053840"/>
              <a:gd name="connsiteX92" fmla="*/ 3362960 w 3759200"/>
              <a:gd name="connsiteY92" fmla="*/ 3373120 h 4053840"/>
              <a:gd name="connsiteX93" fmla="*/ 3373120 w 3759200"/>
              <a:gd name="connsiteY93" fmla="*/ 3342640 h 4053840"/>
              <a:gd name="connsiteX94" fmla="*/ 3413760 w 3759200"/>
              <a:gd name="connsiteY94" fmla="*/ 3281680 h 4053840"/>
              <a:gd name="connsiteX95" fmla="*/ 3434080 w 3759200"/>
              <a:gd name="connsiteY95" fmla="*/ 3251200 h 4053840"/>
              <a:gd name="connsiteX96" fmla="*/ 3454400 w 3759200"/>
              <a:gd name="connsiteY96" fmla="*/ 3169920 h 4053840"/>
              <a:gd name="connsiteX97" fmla="*/ 3495040 w 3759200"/>
              <a:gd name="connsiteY97" fmla="*/ 3068320 h 4053840"/>
              <a:gd name="connsiteX98" fmla="*/ 3515360 w 3759200"/>
              <a:gd name="connsiteY98" fmla="*/ 2976880 h 4053840"/>
              <a:gd name="connsiteX99" fmla="*/ 3525520 w 3759200"/>
              <a:gd name="connsiteY99" fmla="*/ 2915920 h 4053840"/>
              <a:gd name="connsiteX100" fmla="*/ 3545840 w 3759200"/>
              <a:gd name="connsiteY100" fmla="*/ 2834640 h 4053840"/>
              <a:gd name="connsiteX101" fmla="*/ 3566160 w 3759200"/>
              <a:gd name="connsiteY101" fmla="*/ 2722880 h 4053840"/>
              <a:gd name="connsiteX102" fmla="*/ 3576320 w 3759200"/>
              <a:gd name="connsiteY102" fmla="*/ 2499360 h 4053840"/>
              <a:gd name="connsiteX103" fmla="*/ 3586480 w 3759200"/>
              <a:gd name="connsiteY103" fmla="*/ 2448560 h 4053840"/>
              <a:gd name="connsiteX104" fmla="*/ 3616960 w 3759200"/>
              <a:gd name="connsiteY104" fmla="*/ 2418080 h 4053840"/>
              <a:gd name="connsiteX105" fmla="*/ 3647440 w 3759200"/>
              <a:gd name="connsiteY105" fmla="*/ 2377440 h 4053840"/>
              <a:gd name="connsiteX106" fmla="*/ 3698240 w 3759200"/>
              <a:gd name="connsiteY106" fmla="*/ 2286000 h 4053840"/>
              <a:gd name="connsiteX107" fmla="*/ 3728720 w 3759200"/>
              <a:gd name="connsiteY107" fmla="*/ 2265680 h 4053840"/>
              <a:gd name="connsiteX108" fmla="*/ 3759200 w 3759200"/>
              <a:gd name="connsiteY108" fmla="*/ 2143760 h 4053840"/>
              <a:gd name="connsiteX109" fmla="*/ 3749040 w 3759200"/>
              <a:gd name="connsiteY109" fmla="*/ 1696720 h 4053840"/>
              <a:gd name="connsiteX110" fmla="*/ 3738880 w 3759200"/>
              <a:gd name="connsiteY110" fmla="*/ 1666240 h 4053840"/>
              <a:gd name="connsiteX111" fmla="*/ 3718560 w 3759200"/>
              <a:gd name="connsiteY111" fmla="*/ 1625600 h 4053840"/>
              <a:gd name="connsiteX112" fmla="*/ 3677920 w 3759200"/>
              <a:gd name="connsiteY112" fmla="*/ 1544320 h 4053840"/>
              <a:gd name="connsiteX113" fmla="*/ 3647440 w 3759200"/>
              <a:gd name="connsiteY113" fmla="*/ 1473200 h 4053840"/>
              <a:gd name="connsiteX114" fmla="*/ 3627120 w 3759200"/>
              <a:gd name="connsiteY114" fmla="*/ 1391920 h 4053840"/>
              <a:gd name="connsiteX115" fmla="*/ 3596640 w 3759200"/>
              <a:gd name="connsiteY115" fmla="*/ 1351280 h 4053840"/>
              <a:gd name="connsiteX116" fmla="*/ 3556000 w 3759200"/>
              <a:gd name="connsiteY116" fmla="*/ 1290320 h 4053840"/>
              <a:gd name="connsiteX117" fmla="*/ 3535680 w 3759200"/>
              <a:gd name="connsiteY117" fmla="*/ 1219200 h 4053840"/>
              <a:gd name="connsiteX118" fmla="*/ 3484880 w 3759200"/>
              <a:gd name="connsiteY118" fmla="*/ 1148080 h 4053840"/>
              <a:gd name="connsiteX119" fmla="*/ 3454400 w 3759200"/>
              <a:gd name="connsiteY119" fmla="*/ 1097280 h 4053840"/>
              <a:gd name="connsiteX120" fmla="*/ 3434080 w 3759200"/>
              <a:gd name="connsiteY120" fmla="*/ 1066800 h 4053840"/>
              <a:gd name="connsiteX121" fmla="*/ 3413760 w 3759200"/>
              <a:gd name="connsiteY121" fmla="*/ 1005840 h 4053840"/>
              <a:gd name="connsiteX122" fmla="*/ 3373120 w 3759200"/>
              <a:gd name="connsiteY122" fmla="*/ 944880 h 4053840"/>
              <a:gd name="connsiteX123" fmla="*/ 3352800 w 3759200"/>
              <a:gd name="connsiteY123" fmla="*/ 904240 h 4053840"/>
              <a:gd name="connsiteX124" fmla="*/ 3322320 w 3759200"/>
              <a:gd name="connsiteY124" fmla="*/ 883920 h 4053840"/>
              <a:gd name="connsiteX125" fmla="*/ 3281680 w 3759200"/>
              <a:gd name="connsiteY125" fmla="*/ 863600 h 4053840"/>
              <a:gd name="connsiteX126" fmla="*/ 3210560 w 3759200"/>
              <a:gd name="connsiteY126" fmla="*/ 843280 h 4053840"/>
              <a:gd name="connsiteX127" fmla="*/ 3139440 w 3759200"/>
              <a:gd name="connsiteY127" fmla="*/ 833120 h 4053840"/>
              <a:gd name="connsiteX128" fmla="*/ 3088640 w 3759200"/>
              <a:gd name="connsiteY128" fmla="*/ 812800 h 4053840"/>
              <a:gd name="connsiteX129" fmla="*/ 3007360 w 3759200"/>
              <a:gd name="connsiteY129" fmla="*/ 792480 h 4053840"/>
              <a:gd name="connsiteX130" fmla="*/ 2976880 w 3759200"/>
              <a:gd name="connsiteY130" fmla="*/ 762000 h 4053840"/>
              <a:gd name="connsiteX131" fmla="*/ 2915920 w 3759200"/>
              <a:gd name="connsiteY131" fmla="*/ 711200 h 4053840"/>
              <a:gd name="connsiteX132" fmla="*/ 2854960 w 3759200"/>
              <a:gd name="connsiteY132" fmla="*/ 640080 h 4053840"/>
              <a:gd name="connsiteX133" fmla="*/ 2783840 w 3759200"/>
              <a:gd name="connsiteY133" fmla="*/ 609600 h 4053840"/>
              <a:gd name="connsiteX134" fmla="*/ 2743200 w 3759200"/>
              <a:gd name="connsiteY134" fmla="*/ 589280 h 4053840"/>
              <a:gd name="connsiteX135" fmla="*/ 2682240 w 3759200"/>
              <a:gd name="connsiteY135" fmla="*/ 568960 h 4053840"/>
              <a:gd name="connsiteX136" fmla="*/ 2651760 w 3759200"/>
              <a:gd name="connsiteY136" fmla="*/ 548640 h 4053840"/>
              <a:gd name="connsiteX137" fmla="*/ 2590800 w 3759200"/>
              <a:gd name="connsiteY137" fmla="*/ 538480 h 4053840"/>
              <a:gd name="connsiteX138" fmla="*/ 2519680 w 3759200"/>
              <a:gd name="connsiteY138" fmla="*/ 518160 h 4053840"/>
              <a:gd name="connsiteX139" fmla="*/ 2479040 w 3759200"/>
              <a:gd name="connsiteY139" fmla="*/ 508000 h 4053840"/>
              <a:gd name="connsiteX140" fmla="*/ 2448560 w 3759200"/>
              <a:gd name="connsiteY140" fmla="*/ 487680 h 4053840"/>
              <a:gd name="connsiteX141" fmla="*/ 2418080 w 3759200"/>
              <a:gd name="connsiteY141" fmla="*/ 426720 h 4053840"/>
              <a:gd name="connsiteX142" fmla="*/ 2387600 w 3759200"/>
              <a:gd name="connsiteY142" fmla="*/ 396240 h 4053840"/>
              <a:gd name="connsiteX143" fmla="*/ 2346960 w 3759200"/>
              <a:gd name="connsiteY143" fmla="*/ 304800 h 4053840"/>
              <a:gd name="connsiteX144" fmla="*/ 2336800 w 3759200"/>
              <a:gd name="connsiteY144" fmla="*/ 274320 h 4053840"/>
              <a:gd name="connsiteX145" fmla="*/ 2245360 w 3759200"/>
              <a:gd name="connsiteY145" fmla="*/ 243840 h 4053840"/>
              <a:gd name="connsiteX146" fmla="*/ 2143760 w 3759200"/>
              <a:gd name="connsiteY146" fmla="*/ 223520 h 4053840"/>
              <a:gd name="connsiteX147" fmla="*/ 2113280 w 3759200"/>
              <a:gd name="connsiteY147" fmla="*/ 203200 h 4053840"/>
              <a:gd name="connsiteX148" fmla="*/ 2042160 w 3759200"/>
              <a:gd name="connsiteY148" fmla="*/ 182880 h 4053840"/>
              <a:gd name="connsiteX149" fmla="*/ 1981200 w 3759200"/>
              <a:gd name="connsiteY149" fmla="*/ 132080 h 4053840"/>
              <a:gd name="connsiteX150" fmla="*/ 1920240 w 3759200"/>
              <a:gd name="connsiteY150" fmla="*/ 91440 h 4053840"/>
              <a:gd name="connsiteX151" fmla="*/ 1859280 w 3759200"/>
              <a:gd name="connsiteY151" fmla="*/ 71120 h 4053840"/>
              <a:gd name="connsiteX152" fmla="*/ 1828800 w 3759200"/>
              <a:gd name="connsiteY152" fmla="*/ 50800 h 4053840"/>
              <a:gd name="connsiteX153" fmla="*/ 1737360 w 3759200"/>
              <a:gd name="connsiteY153" fmla="*/ 30480 h 4053840"/>
              <a:gd name="connsiteX154" fmla="*/ 1666240 w 3759200"/>
              <a:gd name="connsiteY154" fmla="*/ 10160 h 4053840"/>
              <a:gd name="connsiteX155" fmla="*/ 1463040 w 3759200"/>
              <a:gd name="connsiteY155" fmla="*/ 0 h 40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3759200" h="4053840">
                <a:moveTo>
                  <a:pt x="1463040" y="0"/>
                </a:moveTo>
                <a:lnTo>
                  <a:pt x="1463040" y="0"/>
                </a:lnTo>
                <a:cubicBezTo>
                  <a:pt x="1425787" y="13547"/>
                  <a:pt x="1387147" y="23761"/>
                  <a:pt x="1351280" y="40640"/>
                </a:cubicBezTo>
                <a:cubicBezTo>
                  <a:pt x="1329183" y="51039"/>
                  <a:pt x="1310640" y="67733"/>
                  <a:pt x="1290320" y="81280"/>
                </a:cubicBezTo>
                <a:cubicBezTo>
                  <a:pt x="1268023" y="96145"/>
                  <a:pt x="1244981" y="113326"/>
                  <a:pt x="1219200" y="121920"/>
                </a:cubicBezTo>
                <a:cubicBezTo>
                  <a:pt x="1202817" y="127381"/>
                  <a:pt x="1185333" y="128693"/>
                  <a:pt x="1168400" y="132080"/>
                </a:cubicBezTo>
                <a:cubicBezTo>
                  <a:pt x="1141473" y="159007"/>
                  <a:pt x="1113220" y="195230"/>
                  <a:pt x="1076960" y="213360"/>
                </a:cubicBezTo>
                <a:cubicBezTo>
                  <a:pt x="1062384" y="220648"/>
                  <a:pt x="1018861" y="230425"/>
                  <a:pt x="1005840" y="233680"/>
                </a:cubicBezTo>
                <a:cubicBezTo>
                  <a:pt x="995680" y="240453"/>
                  <a:pt x="986282" y="248539"/>
                  <a:pt x="975360" y="254000"/>
                </a:cubicBezTo>
                <a:cubicBezTo>
                  <a:pt x="965781" y="258789"/>
                  <a:pt x="954242" y="258959"/>
                  <a:pt x="944880" y="264160"/>
                </a:cubicBezTo>
                <a:cubicBezTo>
                  <a:pt x="923532" y="276020"/>
                  <a:pt x="904240" y="291253"/>
                  <a:pt x="883920" y="304800"/>
                </a:cubicBezTo>
                <a:cubicBezTo>
                  <a:pt x="873760" y="311573"/>
                  <a:pt x="862074" y="316486"/>
                  <a:pt x="853440" y="325120"/>
                </a:cubicBezTo>
                <a:cubicBezTo>
                  <a:pt x="843280" y="335280"/>
                  <a:pt x="833869" y="346249"/>
                  <a:pt x="822960" y="355600"/>
                </a:cubicBezTo>
                <a:cubicBezTo>
                  <a:pt x="810103" y="366620"/>
                  <a:pt x="797951" y="379567"/>
                  <a:pt x="782320" y="386080"/>
                </a:cubicBezTo>
                <a:cubicBezTo>
                  <a:pt x="756541" y="396821"/>
                  <a:pt x="701040" y="406400"/>
                  <a:pt x="701040" y="406400"/>
                </a:cubicBezTo>
                <a:cubicBezTo>
                  <a:pt x="694267" y="416560"/>
                  <a:pt x="690255" y="429252"/>
                  <a:pt x="680720" y="436880"/>
                </a:cubicBezTo>
                <a:cubicBezTo>
                  <a:pt x="672357" y="443570"/>
                  <a:pt x="659819" y="442251"/>
                  <a:pt x="650240" y="447040"/>
                </a:cubicBezTo>
                <a:cubicBezTo>
                  <a:pt x="580076" y="482122"/>
                  <a:pt x="663700" y="456375"/>
                  <a:pt x="579120" y="477520"/>
                </a:cubicBezTo>
                <a:cubicBezTo>
                  <a:pt x="490072" y="566568"/>
                  <a:pt x="603030" y="457595"/>
                  <a:pt x="518160" y="528320"/>
                </a:cubicBezTo>
                <a:cubicBezTo>
                  <a:pt x="507122" y="537518"/>
                  <a:pt x="496878" y="547762"/>
                  <a:pt x="487680" y="558800"/>
                </a:cubicBezTo>
                <a:cubicBezTo>
                  <a:pt x="479863" y="568181"/>
                  <a:pt x="477520" y="582507"/>
                  <a:pt x="467360" y="589280"/>
                </a:cubicBezTo>
                <a:cubicBezTo>
                  <a:pt x="455742" y="597026"/>
                  <a:pt x="440267" y="596053"/>
                  <a:pt x="426720" y="599440"/>
                </a:cubicBezTo>
                <a:cubicBezTo>
                  <a:pt x="393380" y="649450"/>
                  <a:pt x="423051" y="615866"/>
                  <a:pt x="365760" y="650240"/>
                </a:cubicBezTo>
                <a:cubicBezTo>
                  <a:pt x="278421" y="702643"/>
                  <a:pt x="335628" y="680604"/>
                  <a:pt x="274320" y="701040"/>
                </a:cubicBezTo>
                <a:cubicBezTo>
                  <a:pt x="270933" y="765387"/>
                  <a:pt x="272494" y="830186"/>
                  <a:pt x="264160" y="894080"/>
                </a:cubicBezTo>
                <a:cubicBezTo>
                  <a:pt x="262201" y="909098"/>
                  <a:pt x="249806" y="920799"/>
                  <a:pt x="243840" y="934720"/>
                </a:cubicBezTo>
                <a:cubicBezTo>
                  <a:pt x="239621" y="944564"/>
                  <a:pt x="236003" y="954745"/>
                  <a:pt x="233680" y="965200"/>
                </a:cubicBezTo>
                <a:cubicBezTo>
                  <a:pt x="215563" y="1046724"/>
                  <a:pt x="231850" y="1003000"/>
                  <a:pt x="213360" y="1076960"/>
                </a:cubicBezTo>
                <a:cubicBezTo>
                  <a:pt x="210763" y="1087350"/>
                  <a:pt x="206142" y="1097142"/>
                  <a:pt x="203200" y="1107440"/>
                </a:cubicBezTo>
                <a:cubicBezTo>
                  <a:pt x="199364" y="1120866"/>
                  <a:pt x="196427" y="1134533"/>
                  <a:pt x="193040" y="1148080"/>
                </a:cubicBezTo>
                <a:cubicBezTo>
                  <a:pt x="189653" y="1178560"/>
                  <a:pt x="187543" y="1209209"/>
                  <a:pt x="182880" y="1239520"/>
                </a:cubicBezTo>
                <a:cubicBezTo>
                  <a:pt x="180757" y="1253321"/>
                  <a:pt x="175749" y="1266529"/>
                  <a:pt x="172720" y="1280160"/>
                </a:cubicBezTo>
                <a:cubicBezTo>
                  <a:pt x="156373" y="1353722"/>
                  <a:pt x="170555" y="1306974"/>
                  <a:pt x="152400" y="1361440"/>
                </a:cubicBezTo>
                <a:cubicBezTo>
                  <a:pt x="150795" y="1383915"/>
                  <a:pt x="155172" y="1487975"/>
                  <a:pt x="132080" y="1534160"/>
                </a:cubicBezTo>
                <a:cubicBezTo>
                  <a:pt x="126619" y="1545082"/>
                  <a:pt x="118533" y="1554480"/>
                  <a:pt x="111760" y="1564640"/>
                </a:cubicBezTo>
                <a:cubicBezTo>
                  <a:pt x="108373" y="1588347"/>
                  <a:pt x="110494" y="1613525"/>
                  <a:pt x="101600" y="1635760"/>
                </a:cubicBezTo>
                <a:cubicBezTo>
                  <a:pt x="96264" y="1649101"/>
                  <a:pt x="75664" y="1652609"/>
                  <a:pt x="71120" y="1666240"/>
                </a:cubicBezTo>
                <a:cubicBezTo>
                  <a:pt x="61422" y="1695334"/>
                  <a:pt x="66002" y="1727430"/>
                  <a:pt x="60960" y="1757680"/>
                </a:cubicBezTo>
                <a:cubicBezTo>
                  <a:pt x="59199" y="1768244"/>
                  <a:pt x="54187" y="1778000"/>
                  <a:pt x="50800" y="1788160"/>
                </a:cubicBezTo>
                <a:cubicBezTo>
                  <a:pt x="47413" y="1815253"/>
                  <a:pt x="47824" y="1843098"/>
                  <a:pt x="40640" y="1869440"/>
                </a:cubicBezTo>
                <a:cubicBezTo>
                  <a:pt x="37427" y="1881221"/>
                  <a:pt x="22715" y="1887946"/>
                  <a:pt x="20320" y="1899920"/>
                </a:cubicBezTo>
                <a:cubicBezTo>
                  <a:pt x="12322" y="1939909"/>
                  <a:pt x="14925" y="1981338"/>
                  <a:pt x="10160" y="2021840"/>
                </a:cubicBezTo>
                <a:cubicBezTo>
                  <a:pt x="8142" y="2038990"/>
                  <a:pt x="3387" y="2055707"/>
                  <a:pt x="0" y="2072640"/>
                </a:cubicBezTo>
                <a:cubicBezTo>
                  <a:pt x="3387" y="2153920"/>
                  <a:pt x="-956" y="2235892"/>
                  <a:pt x="10160" y="2316480"/>
                </a:cubicBezTo>
                <a:cubicBezTo>
                  <a:pt x="12858" y="2336042"/>
                  <a:pt x="31809" y="2349617"/>
                  <a:pt x="40640" y="2367280"/>
                </a:cubicBezTo>
                <a:cubicBezTo>
                  <a:pt x="55847" y="2397694"/>
                  <a:pt x="49367" y="2413781"/>
                  <a:pt x="60960" y="2448560"/>
                </a:cubicBezTo>
                <a:cubicBezTo>
                  <a:pt x="65749" y="2462928"/>
                  <a:pt x="74507" y="2475653"/>
                  <a:pt x="81280" y="2489200"/>
                </a:cubicBezTo>
                <a:cubicBezTo>
                  <a:pt x="77893" y="2607733"/>
                  <a:pt x="71120" y="2726218"/>
                  <a:pt x="71120" y="2844800"/>
                </a:cubicBezTo>
                <a:cubicBezTo>
                  <a:pt x="71120" y="2904721"/>
                  <a:pt x="76472" y="2944812"/>
                  <a:pt x="91440" y="2997200"/>
                </a:cubicBezTo>
                <a:cubicBezTo>
                  <a:pt x="94382" y="3007498"/>
                  <a:pt x="95659" y="3018769"/>
                  <a:pt x="101600" y="3027680"/>
                </a:cubicBezTo>
                <a:cubicBezTo>
                  <a:pt x="109570" y="3039635"/>
                  <a:pt x="121920" y="3048000"/>
                  <a:pt x="132080" y="3058160"/>
                </a:cubicBezTo>
                <a:cubicBezTo>
                  <a:pt x="135467" y="3075093"/>
                  <a:pt x="136177" y="3092791"/>
                  <a:pt x="142240" y="3108960"/>
                </a:cubicBezTo>
                <a:cubicBezTo>
                  <a:pt x="146527" y="3120393"/>
                  <a:pt x="158273" y="3128007"/>
                  <a:pt x="162560" y="3139440"/>
                </a:cubicBezTo>
                <a:cubicBezTo>
                  <a:pt x="177026" y="3178015"/>
                  <a:pt x="167264" y="3194444"/>
                  <a:pt x="182880" y="3230880"/>
                </a:cubicBezTo>
                <a:cubicBezTo>
                  <a:pt x="187690" y="3242103"/>
                  <a:pt x="197739" y="3250438"/>
                  <a:pt x="203200" y="3261360"/>
                </a:cubicBezTo>
                <a:cubicBezTo>
                  <a:pt x="211356" y="3277672"/>
                  <a:pt x="213854" y="3296694"/>
                  <a:pt x="223520" y="3312160"/>
                </a:cubicBezTo>
                <a:cubicBezTo>
                  <a:pt x="237489" y="3334511"/>
                  <a:pt x="263414" y="3348916"/>
                  <a:pt x="284480" y="3362960"/>
                </a:cubicBezTo>
                <a:cubicBezTo>
                  <a:pt x="321733" y="3418840"/>
                  <a:pt x="284480" y="3371427"/>
                  <a:pt x="335280" y="3413760"/>
                </a:cubicBezTo>
                <a:cubicBezTo>
                  <a:pt x="386017" y="3456041"/>
                  <a:pt x="342675" y="3436545"/>
                  <a:pt x="396240" y="3454400"/>
                </a:cubicBezTo>
                <a:cubicBezTo>
                  <a:pt x="467171" y="3525331"/>
                  <a:pt x="388583" y="3455830"/>
                  <a:pt x="457200" y="3495040"/>
                </a:cubicBezTo>
                <a:cubicBezTo>
                  <a:pt x="471902" y="3503441"/>
                  <a:pt x="483481" y="3516545"/>
                  <a:pt x="497840" y="3525520"/>
                </a:cubicBezTo>
                <a:cubicBezTo>
                  <a:pt x="510683" y="3533547"/>
                  <a:pt x="525493" y="3538048"/>
                  <a:pt x="538480" y="3545840"/>
                </a:cubicBezTo>
                <a:cubicBezTo>
                  <a:pt x="559421" y="3558405"/>
                  <a:pt x="599440" y="3586480"/>
                  <a:pt x="599440" y="3586480"/>
                </a:cubicBezTo>
                <a:cubicBezTo>
                  <a:pt x="658538" y="3684977"/>
                  <a:pt x="597755" y="3592981"/>
                  <a:pt x="670560" y="3677920"/>
                </a:cubicBezTo>
                <a:cubicBezTo>
                  <a:pt x="678507" y="3687191"/>
                  <a:pt x="682768" y="3699274"/>
                  <a:pt x="690880" y="3708400"/>
                </a:cubicBezTo>
                <a:cubicBezTo>
                  <a:pt x="709972" y="3729878"/>
                  <a:pt x="724578" y="3760273"/>
                  <a:pt x="751840" y="3769360"/>
                </a:cubicBezTo>
                <a:cubicBezTo>
                  <a:pt x="762000" y="3772747"/>
                  <a:pt x="772958" y="3774319"/>
                  <a:pt x="782320" y="3779520"/>
                </a:cubicBezTo>
                <a:cubicBezTo>
                  <a:pt x="803668" y="3791380"/>
                  <a:pt x="843280" y="3820160"/>
                  <a:pt x="843280" y="3820160"/>
                </a:cubicBezTo>
                <a:cubicBezTo>
                  <a:pt x="850053" y="3830320"/>
                  <a:pt x="854065" y="3843012"/>
                  <a:pt x="863600" y="3850640"/>
                </a:cubicBezTo>
                <a:cubicBezTo>
                  <a:pt x="871963" y="3857330"/>
                  <a:pt x="884501" y="3856011"/>
                  <a:pt x="894080" y="3860800"/>
                </a:cubicBezTo>
                <a:cubicBezTo>
                  <a:pt x="905002" y="3866261"/>
                  <a:pt x="913958" y="3875062"/>
                  <a:pt x="924560" y="3881120"/>
                </a:cubicBezTo>
                <a:cubicBezTo>
                  <a:pt x="949901" y="3895601"/>
                  <a:pt x="968423" y="3904166"/>
                  <a:pt x="995680" y="3911600"/>
                </a:cubicBezTo>
                <a:cubicBezTo>
                  <a:pt x="1113815" y="3943819"/>
                  <a:pt x="1041404" y="3923938"/>
                  <a:pt x="1168400" y="3942080"/>
                </a:cubicBezTo>
                <a:cubicBezTo>
                  <a:pt x="1185495" y="3944522"/>
                  <a:pt x="1202343" y="3948494"/>
                  <a:pt x="1219200" y="3952240"/>
                </a:cubicBezTo>
                <a:cubicBezTo>
                  <a:pt x="1232831" y="3955269"/>
                  <a:pt x="1245912" y="3961405"/>
                  <a:pt x="1259840" y="3962400"/>
                </a:cubicBezTo>
                <a:cubicBezTo>
                  <a:pt x="1340984" y="3968196"/>
                  <a:pt x="1422400" y="3969173"/>
                  <a:pt x="1503680" y="3972560"/>
                </a:cubicBezTo>
                <a:cubicBezTo>
                  <a:pt x="1524000" y="3979333"/>
                  <a:pt x="1543327" y="3990749"/>
                  <a:pt x="1564640" y="3992880"/>
                </a:cubicBezTo>
                <a:cubicBezTo>
                  <a:pt x="1713538" y="4007770"/>
                  <a:pt x="1632291" y="4000615"/>
                  <a:pt x="1808480" y="4013200"/>
                </a:cubicBezTo>
                <a:cubicBezTo>
                  <a:pt x="1855847" y="4028989"/>
                  <a:pt x="1833505" y="4023302"/>
                  <a:pt x="1899920" y="4033520"/>
                </a:cubicBezTo>
                <a:cubicBezTo>
                  <a:pt x="2020181" y="4052022"/>
                  <a:pt x="1986537" y="4044496"/>
                  <a:pt x="2164080" y="4053840"/>
                </a:cubicBezTo>
                <a:lnTo>
                  <a:pt x="2905760" y="4043680"/>
                </a:lnTo>
                <a:cubicBezTo>
                  <a:pt x="2939350" y="4041912"/>
                  <a:pt x="2935023" y="3999786"/>
                  <a:pt x="2946400" y="3982720"/>
                </a:cubicBezTo>
                <a:cubicBezTo>
                  <a:pt x="2970612" y="3946402"/>
                  <a:pt x="2978627" y="3951803"/>
                  <a:pt x="3017520" y="3942080"/>
                </a:cubicBezTo>
                <a:cubicBezTo>
                  <a:pt x="3031067" y="3931920"/>
                  <a:pt x="3048767" y="3925689"/>
                  <a:pt x="3058160" y="3911600"/>
                </a:cubicBezTo>
                <a:cubicBezTo>
                  <a:pt x="3115013" y="3826320"/>
                  <a:pt x="3037772" y="3872733"/>
                  <a:pt x="3108960" y="3789680"/>
                </a:cubicBezTo>
                <a:cubicBezTo>
                  <a:pt x="3115930" y="3781549"/>
                  <a:pt x="3129280" y="3782907"/>
                  <a:pt x="3139440" y="3779520"/>
                </a:cubicBezTo>
                <a:cubicBezTo>
                  <a:pt x="3156373" y="3765973"/>
                  <a:pt x="3174906" y="3754214"/>
                  <a:pt x="3190240" y="3738880"/>
                </a:cubicBezTo>
                <a:cubicBezTo>
                  <a:pt x="3262497" y="3666623"/>
                  <a:pt x="3143563" y="3759470"/>
                  <a:pt x="3230880" y="3657600"/>
                </a:cubicBezTo>
                <a:cubicBezTo>
                  <a:pt x="3240737" y="3646101"/>
                  <a:pt x="3257973" y="3644053"/>
                  <a:pt x="3271520" y="3637280"/>
                </a:cubicBezTo>
                <a:cubicBezTo>
                  <a:pt x="3307397" y="3583465"/>
                  <a:pt x="3285656" y="3625574"/>
                  <a:pt x="3302000" y="3535680"/>
                </a:cubicBezTo>
                <a:cubicBezTo>
                  <a:pt x="3308142" y="3501899"/>
                  <a:pt x="3321876" y="3465891"/>
                  <a:pt x="3332480" y="3434080"/>
                </a:cubicBezTo>
                <a:cubicBezTo>
                  <a:pt x="3335867" y="3423920"/>
                  <a:pt x="3336699" y="3412511"/>
                  <a:pt x="3342640" y="3403600"/>
                </a:cubicBezTo>
                <a:cubicBezTo>
                  <a:pt x="3349413" y="3393440"/>
                  <a:pt x="3357499" y="3384042"/>
                  <a:pt x="3362960" y="3373120"/>
                </a:cubicBezTo>
                <a:cubicBezTo>
                  <a:pt x="3367749" y="3363541"/>
                  <a:pt x="3367919" y="3352002"/>
                  <a:pt x="3373120" y="3342640"/>
                </a:cubicBezTo>
                <a:cubicBezTo>
                  <a:pt x="3384980" y="3321292"/>
                  <a:pt x="3400213" y="3302000"/>
                  <a:pt x="3413760" y="3281680"/>
                </a:cubicBezTo>
                <a:lnTo>
                  <a:pt x="3434080" y="3251200"/>
                </a:lnTo>
                <a:cubicBezTo>
                  <a:pt x="3440853" y="3224107"/>
                  <a:pt x="3444028" y="3195850"/>
                  <a:pt x="3454400" y="3169920"/>
                </a:cubicBezTo>
                <a:cubicBezTo>
                  <a:pt x="3467947" y="3136053"/>
                  <a:pt x="3486193" y="3103706"/>
                  <a:pt x="3495040" y="3068320"/>
                </a:cubicBezTo>
                <a:cubicBezTo>
                  <a:pt x="3505912" y="3024833"/>
                  <a:pt x="3506761" y="3024174"/>
                  <a:pt x="3515360" y="2976880"/>
                </a:cubicBezTo>
                <a:cubicBezTo>
                  <a:pt x="3519045" y="2956612"/>
                  <a:pt x="3521204" y="2936063"/>
                  <a:pt x="3525520" y="2915920"/>
                </a:cubicBezTo>
                <a:cubicBezTo>
                  <a:pt x="3531372" y="2888613"/>
                  <a:pt x="3540844" y="2862117"/>
                  <a:pt x="3545840" y="2834640"/>
                </a:cubicBezTo>
                <a:lnTo>
                  <a:pt x="3566160" y="2722880"/>
                </a:lnTo>
                <a:cubicBezTo>
                  <a:pt x="3569547" y="2648373"/>
                  <a:pt x="3570810" y="2573740"/>
                  <a:pt x="3576320" y="2499360"/>
                </a:cubicBezTo>
                <a:cubicBezTo>
                  <a:pt x="3577596" y="2482139"/>
                  <a:pt x="3578757" y="2464006"/>
                  <a:pt x="3586480" y="2448560"/>
                </a:cubicBezTo>
                <a:cubicBezTo>
                  <a:pt x="3592906" y="2435709"/>
                  <a:pt x="3607609" y="2428989"/>
                  <a:pt x="3616960" y="2418080"/>
                </a:cubicBezTo>
                <a:cubicBezTo>
                  <a:pt x="3627980" y="2405223"/>
                  <a:pt x="3637280" y="2390987"/>
                  <a:pt x="3647440" y="2377440"/>
                </a:cubicBezTo>
                <a:cubicBezTo>
                  <a:pt x="3667072" y="2318545"/>
                  <a:pt x="3656124" y="2321097"/>
                  <a:pt x="3698240" y="2286000"/>
                </a:cubicBezTo>
                <a:cubicBezTo>
                  <a:pt x="3707621" y="2278183"/>
                  <a:pt x="3718560" y="2272453"/>
                  <a:pt x="3728720" y="2265680"/>
                </a:cubicBezTo>
                <a:cubicBezTo>
                  <a:pt x="3755554" y="2185177"/>
                  <a:pt x="3745519" y="2225848"/>
                  <a:pt x="3759200" y="2143760"/>
                </a:cubicBezTo>
                <a:cubicBezTo>
                  <a:pt x="3755813" y="1994747"/>
                  <a:pt x="3755377" y="1845637"/>
                  <a:pt x="3749040" y="1696720"/>
                </a:cubicBezTo>
                <a:cubicBezTo>
                  <a:pt x="3748585" y="1686020"/>
                  <a:pt x="3743099" y="1676084"/>
                  <a:pt x="3738880" y="1666240"/>
                </a:cubicBezTo>
                <a:cubicBezTo>
                  <a:pt x="3732914" y="1652319"/>
                  <a:pt x="3723878" y="1639781"/>
                  <a:pt x="3718560" y="1625600"/>
                </a:cubicBezTo>
                <a:cubicBezTo>
                  <a:pt x="3690026" y="1549510"/>
                  <a:pt x="3734079" y="1619199"/>
                  <a:pt x="3677920" y="1544320"/>
                </a:cubicBezTo>
                <a:cubicBezTo>
                  <a:pt x="3656775" y="1459740"/>
                  <a:pt x="3682522" y="1543364"/>
                  <a:pt x="3647440" y="1473200"/>
                </a:cubicBezTo>
                <a:cubicBezTo>
                  <a:pt x="3610664" y="1399647"/>
                  <a:pt x="3673492" y="1496258"/>
                  <a:pt x="3627120" y="1391920"/>
                </a:cubicBezTo>
                <a:cubicBezTo>
                  <a:pt x="3620243" y="1376446"/>
                  <a:pt x="3606351" y="1365152"/>
                  <a:pt x="3596640" y="1351280"/>
                </a:cubicBezTo>
                <a:cubicBezTo>
                  <a:pt x="3582635" y="1331273"/>
                  <a:pt x="3569547" y="1310640"/>
                  <a:pt x="3556000" y="1290320"/>
                </a:cubicBezTo>
                <a:cubicBezTo>
                  <a:pt x="3549227" y="1266613"/>
                  <a:pt x="3544837" y="1242092"/>
                  <a:pt x="3535680" y="1219200"/>
                </a:cubicBezTo>
                <a:cubicBezTo>
                  <a:pt x="3531136" y="1207841"/>
                  <a:pt x="3487783" y="1152435"/>
                  <a:pt x="3484880" y="1148080"/>
                </a:cubicBezTo>
                <a:cubicBezTo>
                  <a:pt x="3473926" y="1131649"/>
                  <a:pt x="3464866" y="1114026"/>
                  <a:pt x="3454400" y="1097280"/>
                </a:cubicBezTo>
                <a:cubicBezTo>
                  <a:pt x="3447928" y="1086925"/>
                  <a:pt x="3439039" y="1077958"/>
                  <a:pt x="3434080" y="1066800"/>
                </a:cubicBezTo>
                <a:cubicBezTo>
                  <a:pt x="3425381" y="1047227"/>
                  <a:pt x="3425641" y="1023662"/>
                  <a:pt x="3413760" y="1005840"/>
                </a:cubicBezTo>
                <a:cubicBezTo>
                  <a:pt x="3400213" y="985520"/>
                  <a:pt x="3384042" y="966723"/>
                  <a:pt x="3373120" y="944880"/>
                </a:cubicBezTo>
                <a:cubicBezTo>
                  <a:pt x="3366347" y="931333"/>
                  <a:pt x="3362496" y="915875"/>
                  <a:pt x="3352800" y="904240"/>
                </a:cubicBezTo>
                <a:cubicBezTo>
                  <a:pt x="3344983" y="894859"/>
                  <a:pt x="3332922" y="889978"/>
                  <a:pt x="3322320" y="883920"/>
                </a:cubicBezTo>
                <a:cubicBezTo>
                  <a:pt x="3309170" y="876406"/>
                  <a:pt x="3295601" y="869566"/>
                  <a:pt x="3281680" y="863600"/>
                </a:cubicBezTo>
                <a:cubicBezTo>
                  <a:pt x="3265645" y="856728"/>
                  <a:pt x="3225484" y="845994"/>
                  <a:pt x="3210560" y="843280"/>
                </a:cubicBezTo>
                <a:cubicBezTo>
                  <a:pt x="3186999" y="838996"/>
                  <a:pt x="3163147" y="836507"/>
                  <a:pt x="3139440" y="833120"/>
                </a:cubicBezTo>
                <a:cubicBezTo>
                  <a:pt x="3122507" y="826347"/>
                  <a:pt x="3106071" y="818163"/>
                  <a:pt x="3088640" y="812800"/>
                </a:cubicBezTo>
                <a:cubicBezTo>
                  <a:pt x="3061948" y="804587"/>
                  <a:pt x="3007360" y="792480"/>
                  <a:pt x="3007360" y="792480"/>
                </a:cubicBezTo>
                <a:cubicBezTo>
                  <a:pt x="2997200" y="782320"/>
                  <a:pt x="2987918" y="771198"/>
                  <a:pt x="2976880" y="762000"/>
                </a:cubicBezTo>
                <a:cubicBezTo>
                  <a:pt x="2933287" y="725673"/>
                  <a:pt x="2956396" y="759772"/>
                  <a:pt x="2915920" y="711200"/>
                </a:cubicBezTo>
                <a:cubicBezTo>
                  <a:pt x="2881790" y="670244"/>
                  <a:pt x="2909229" y="680782"/>
                  <a:pt x="2854960" y="640080"/>
                </a:cubicBezTo>
                <a:cubicBezTo>
                  <a:pt x="2825008" y="617616"/>
                  <a:pt x="2814358" y="622679"/>
                  <a:pt x="2783840" y="609600"/>
                </a:cubicBezTo>
                <a:cubicBezTo>
                  <a:pt x="2769919" y="603634"/>
                  <a:pt x="2757262" y="594905"/>
                  <a:pt x="2743200" y="589280"/>
                </a:cubicBezTo>
                <a:cubicBezTo>
                  <a:pt x="2723313" y="581325"/>
                  <a:pt x="2700062" y="580841"/>
                  <a:pt x="2682240" y="568960"/>
                </a:cubicBezTo>
                <a:cubicBezTo>
                  <a:pt x="2672080" y="562187"/>
                  <a:pt x="2663344" y="552501"/>
                  <a:pt x="2651760" y="548640"/>
                </a:cubicBezTo>
                <a:cubicBezTo>
                  <a:pt x="2632217" y="542126"/>
                  <a:pt x="2611000" y="542520"/>
                  <a:pt x="2590800" y="538480"/>
                </a:cubicBezTo>
                <a:cubicBezTo>
                  <a:pt x="2537864" y="527893"/>
                  <a:pt x="2564869" y="531071"/>
                  <a:pt x="2519680" y="518160"/>
                </a:cubicBezTo>
                <a:cubicBezTo>
                  <a:pt x="2506254" y="514324"/>
                  <a:pt x="2492587" y="511387"/>
                  <a:pt x="2479040" y="508000"/>
                </a:cubicBezTo>
                <a:cubicBezTo>
                  <a:pt x="2468880" y="501227"/>
                  <a:pt x="2457194" y="496314"/>
                  <a:pt x="2448560" y="487680"/>
                </a:cubicBezTo>
                <a:cubicBezTo>
                  <a:pt x="2400599" y="439719"/>
                  <a:pt x="2451134" y="476300"/>
                  <a:pt x="2418080" y="426720"/>
                </a:cubicBezTo>
                <a:cubicBezTo>
                  <a:pt x="2410110" y="414765"/>
                  <a:pt x="2397760" y="406400"/>
                  <a:pt x="2387600" y="396240"/>
                </a:cubicBezTo>
                <a:cubicBezTo>
                  <a:pt x="2335176" y="238969"/>
                  <a:pt x="2395262" y="401404"/>
                  <a:pt x="2346960" y="304800"/>
                </a:cubicBezTo>
                <a:cubicBezTo>
                  <a:pt x="2342171" y="295221"/>
                  <a:pt x="2345983" y="279830"/>
                  <a:pt x="2336800" y="274320"/>
                </a:cubicBezTo>
                <a:cubicBezTo>
                  <a:pt x="2309250" y="257790"/>
                  <a:pt x="2276865" y="250141"/>
                  <a:pt x="2245360" y="243840"/>
                </a:cubicBezTo>
                <a:lnTo>
                  <a:pt x="2143760" y="223520"/>
                </a:lnTo>
                <a:cubicBezTo>
                  <a:pt x="2133600" y="216747"/>
                  <a:pt x="2124503" y="208010"/>
                  <a:pt x="2113280" y="203200"/>
                </a:cubicBezTo>
                <a:cubicBezTo>
                  <a:pt x="2067706" y="183668"/>
                  <a:pt x="2081703" y="202651"/>
                  <a:pt x="2042160" y="182880"/>
                </a:cubicBezTo>
                <a:cubicBezTo>
                  <a:pt x="1998593" y="161097"/>
                  <a:pt x="2021646" y="163538"/>
                  <a:pt x="1981200" y="132080"/>
                </a:cubicBezTo>
                <a:cubicBezTo>
                  <a:pt x="1961923" y="117087"/>
                  <a:pt x="1943408" y="99163"/>
                  <a:pt x="1920240" y="91440"/>
                </a:cubicBezTo>
                <a:cubicBezTo>
                  <a:pt x="1899920" y="84667"/>
                  <a:pt x="1877102" y="83001"/>
                  <a:pt x="1859280" y="71120"/>
                </a:cubicBezTo>
                <a:cubicBezTo>
                  <a:pt x="1849120" y="64347"/>
                  <a:pt x="1840023" y="55610"/>
                  <a:pt x="1828800" y="50800"/>
                </a:cubicBezTo>
                <a:cubicBezTo>
                  <a:pt x="1814198" y="44542"/>
                  <a:pt x="1748933" y="33373"/>
                  <a:pt x="1737360" y="30480"/>
                </a:cubicBezTo>
                <a:cubicBezTo>
                  <a:pt x="1705239" y="22450"/>
                  <a:pt x="1702137" y="14383"/>
                  <a:pt x="1666240" y="10160"/>
                </a:cubicBezTo>
                <a:cubicBezTo>
                  <a:pt x="1571049" y="-1039"/>
                  <a:pt x="1496907" y="1693"/>
                  <a:pt x="1463040" y="0"/>
                </a:cubicBezTo>
                <a:close/>
              </a:path>
            </a:pathLst>
          </a:custGeom>
          <a:solidFill>
            <a:srgbClr val="FCFDFE"/>
          </a:solidFill>
          <a:ln>
            <a:solidFill>
              <a:srgbClr val="DFE9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1" name="フリーフォーム: 図形 10">
            <a:extLst>
              <a:ext uri="{FF2B5EF4-FFF2-40B4-BE49-F238E27FC236}">
                <a16:creationId xmlns:a16="http://schemas.microsoft.com/office/drawing/2014/main" id="{F059CA7A-E72A-635F-ACF8-253BA1337DBA}"/>
              </a:ext>
            </a:extLst>
          </p:cNvPr>
          <p:cNvSpPr/>
          <p:nvPr/>
        </p:nvSpPr>
        <p:spPr>
          <a:xfrm>
            <a:off x="1414577" y="2597263"/>
            <a:ext cx="735012" cy="2009775"/>
          </a:xfrm>
          <a:custGeom>
            <a:avLst/>
            <a:gdLst>
              <a:gd name="connsiteX0" fmla="*/ 535104 w 735129"/>
              <a:gd name="connsiteY0" fmla="*/ 0 h 2009775"/>
              <a:gd name="connsiteX1" fmla="*/ 535104 w 735129"/>
              <a:gd name="connsiteY1" fmla="*/ 0 h 2009775"/>
              <a:gd name="connsiteX2" fmla="*/ 430329 w 735129"/>
              <a:gd name="connsiteY2" fmla="*/ 76200 h 2009775"/>
              <a:gd name="connsiteX3" fmla="*/ 373179 w 735129"/>
              <a:gd name="connsiteY3" fmla="*/ 95250 h 2009775"/>
              <a:gd name="connsiteX4" fmla="*/ 154104 w 735129"/>
              <a:gd name="connsiteY4" fmla="*/ 266700 h 2009775"/>
              <a:gd name="connsiteX5" fmla="*/ 77904 w 735129"/>
              <a:gd name="connsiteY5" fmla="*/ 400050 h 2009775"/>
              <a:gd name="connsiteX6" fmla="*/ 11229 w 735129"/>
              <a:gd name="connsiteY6" fmla="*/ 495300 h 2009775"/>
              <a:gd name="connsiteX7" fmla="*/ 30279 w 735129"/>
              <a:gd name="connsiteY7" fmla="*/ 1228725 h 2009775"/>
              <a:gd name="connsiteX8" fmla="*/ 49329 w 735129"/>
              <a:gd name="connsiteY8" fmla="*/ 1257300 h 2009775"/>
              <a:gd name="connsiteX9" fmla="*/ 77904 w 735129"/>
              <a:gd name="connsiteY9" fmla="*/ 1304925 h 2009775"/>
              <a:gd name="connsiteX10" fmla="*/ 106479 w 735129"/>
              <a:gd name="connsiteY10" fmla="*/ 1343025 h 2009775"/>
              <a:gd name="connsiteX11" fmla="*/ 154104 w 735129"/>
              <a:gd name="connsiteY11" fmla="*/ 1409700 h 2009775"/>
              <a:gd name="connsiteX12" fmla="*/ 163629 w 735129"/>
              <a:gd name="connsiteY12" fmla="*/ 1438275 h 2009775"/>
              <a:gd name="connsiteX13" fmla="*/ 163629 w 735129"/>
              <a:gd name="connsiteY13" fmla="*/ 1704975 h 2009775"/>
              <a:gd name="connsiteX14" fmla="*/ 154104 w 735129"/>
              <a:gd name="connsiteY14" fmla="*/ 1838325 h 2009775"/>
              <a:gd name="connsiteX15" fmla="*/ 211254 w 735129"/>
              <a:gd name="connsiteY15" fmla="*/ 1885950 h 2009775"/>
              <a:gd name="connsiteX16" fmla="*/ 306504 w 735129"/>
              <a:gd name="connsiteY16" fmla="*/ 1971675 h 2009775"/>
              <a:gd name="connsiteX17" fmla="*/ 335079 w 735129"/>
              <a:gd name="connsiteY17" fmla="*/ 1990725 h 2009775"/>
              <a:gd name="connsiteX18" fmla="*/ 392229 w 735129"/>
              <a:gd name="connsiteY18" fmla="*/ 2009775 h 2009775"/>
              <a:gd name="connsiteX19" fmla="*/ 497004 w 735129"/>
              <a:gd name="connsiteY19" fmla="*/ 1990725 h 2009775"/>
              <a:gd name="connsiteX20" fmla="*/ 516054 w 735129"/>
              <a:gd name="connsiteY20" fmla="*/ 1962150 h 2009775"/>
              <a:gd name="connsiteX21" fmla="*/ 544629 w 735129"/>
              <a:gd name="connsiteY21" fmla="*/ 1933575 h 2009775"/>
              <a:gd name="connsiteX22" fmla="*/ 620829 w 735129"/>
              <a:gd name="connsiteY22" fmla="*/ 1847850 h 2009775"/>
              <a:gd name="connsiteX23" fmla="*/ 611304 w 735129"/>
              <a:gd name="connsiteY23" fmla="*/ 1695450 h 2009775"/>
              <a:gd name="connsiteX24" fmla="*/ 601779 w 735129"/>
              <a:gd name="connsiteY24" fmla="*/ 1657350 h 2009775"/>
              <a:gd name="connsiteX25" fmla="*/ 592254 w 735129"/>
              <a:gd name="connsiteY25" fmla="*/ 1609725 h 2009775"/>
              <a:gd name="connsiteX26" fmla="*/ 582729 w 735129"/>
              <a:gd name="connsiteY26" fmla="*/ 1524000 h 2009775"/>
              <a:gd name="connsiteX27" fmla="*/ 573204 w 735129"/>
              <a:gd name="connsiteY27" fmla="*/ 1476375 h 2009775"/>
              <a:gd name="connsiteX28" fmla="*/ 563679 w 735129"/>
              <a:gd name="connsiteY28" fmla="*/ 1409700 h 2009775"/>
              <a:gd name="connsiteX29" fmla="*/ 573204 w 735129"/>
              <a:gd name="connsiteY29" fmla="*/ 1266825 h 2009775"/>
              <a:gd name="connsiteX30" fmla="*/ 601779 w 735129"/>
              <a:gd name="connsiteY30" fmla="*/ 1238250 h 2009775"/>
              <a:gd name="connsiteX31" fmla="*/ 630354 w 735129"/>
              <a:gd name="connsiteY31" fmla="*/ 1162050 h 2009775"/>
              <a:gd name="connsiteX32" fmla="*/ 687504 w 735129"/>
              <a:gd name="connsiteY32" fmla="*/ 1076325 h 2009775"/>
              <a:gd name="connsiteX33" fmla="*/ 706554 w 735129"/>
              <a:gd name="connsiteY33" fmla="*/ 1047750 h 2009775"/>
              <a:gd name="connsiteX34" fmla="*/ 735129 w 735129"/>
              <a:gd name="connsiteY34" fmla="*/ 742950 h 2009775"/>
              <a:gd name="connsiteX35" fmla="*/ 725604 w 735129"/>
              <a:gd name="connsiteY35" fmla="*/ 571500 h 2009775"/>
              <a:gd name="connsiteX36" fmla="*/ 716079 w 735129"/>
              <a:gd name="connsiteY36" fmla="*/ 533400 h 2009775"/>
              <a:gd name="connsiteX37" fmla="*/ 687504 w 735129"/>
              <a:gd name="connsiteY37" fmla="*/ 447675 h 2009775"/>
              <a:gd name="connsiteX38" fmla="*/ 677979 w 735129"/>
              <a:gd name="connsiteY38" fmla="*/ 419100 h 2009775"/>
              <a:gd name="connsiteX39" fmla="*/ 658929 w 735129"/>
              <a:gd name="connsiteY39" fmla="*/ 342900 h 2009775"/>
              <a:gd name="connsiteX40" fmla="*/ 649404 w 735129"/>
              <a:gd name="connsiteY40" fmla="*/ 314325 h 2009775"/>
              <a:gd name="connsiteX41" fmla="*/ 639879 w 735129"/>
              <a:gd name="connsiteY41" fmla="*/ 276225 h 2009775"/>
              <a:gd name="connsiteX42" fmla="*/ 620829 w 735129"/>
              <a:gd name="connsiteY42" fmla="*/ 247650 h 2009775"/>
              <a:gd name="connsiteX43" fmla="*/ 592254 w 735129"/>
              <a:gd name="connsiteY43" fmla="*/ 180975 h 2009775"/>
              <a:gd name="connsiteX44" fmla="*/ 582729 w 735129"/>
              <a:gd name="connsiteY44" fmla="*/ 142875 h 2009775"/>
              <a:gd name="connsiteX45" fmla="*/ 563679 w 735129"/>
              <a:gd name="connsiteY45" fmla="*/ 85725 h 2009775"/>
              <a:gd name="connsiteX46" fmla="*/ 535104 w 735129"/>
              <a:gd name="connsiteY46" fmla="*/ 0 h 2009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35129" h="2009775">
                <a:moveTo>
                  <a:pt x="535104" y="0"/>
                </a:moveTo>
                <a:lnTo>
                  <a:pt x="535104" y="0"/>
                </a:lnTo>
                <a:cubicBezTo>
                  <a:pt x="500179" y="25400"/>
                  <a:pt x="471298" y="62544"/>
                  <a:pt x="430329" y="76200"/>
                </a:cubicBezTo>
                <a:cubicBezTo>
                  <a:pt x="411279" y="82550"/>
                  <a:pt x="389887" y="84111"/>
                  <a:pt x="373179" y="95250"/>
                </a:cubicBezTo>
                <a:cubicBezTo>
                  <a:pt x="281814" y="156160"/>
                  <a:pt x="228639" y="183396"/>
                  <a:pt x="154104" y="266700"/>
                </a:cubicBezTo>
                <a:cubicBezTo>
                  <a:pt x="36911" y="397681"/>
                  <a:pt x="134880" y="305090"/>
                  <a:pt x="77904" y="400050"/>
                </a:cubicBezTo>
                <a:cubicBezTo>
                  <a:pt x="57964" y="433283"/>
                  <a:pt x="11229" y="495300"/>
                  <a:pt x="11229" y="495300"/>
                </a:cubicBezTo>
                <a:cubicBezTo>
                  <a:pt x="4527" y="830421"/>
                  <a:pt x="-18301" y="937247"/>
                  <a:pt x="30279" y="1228725"/>
                </a:cubicBezTo>
                <a:cubicBezTo>
                  <a:pt x="32161" y="1240017"/>
                  <a:pt x="43262" y="1247592"/>
                  <a:pt x="49329" y="1257300"/>
                </a:cubicBezTo>
                <a:cubicBezTo>
                  <a:pt x="59141" y="1272999"/>
                  <a:pt x="67635" y="1289521"/>
                  <a:pt x="77904" y="1304925"/>
                </a:cubicBezTo>
                <a:cubicBezTo>
                  <a:pt x="86710" y="1318134"/>
                  <a:pt x="97252" y="1330107"/>
                  <a:pt x="106479" y="1343025"/>
                </a:cubicBezTo>
                <a:cubicBezTo>
                  <a:pt x="176119" y="1440521"/>
                  <a:pt x="60717" y="1285184"/>
                  <a:pt x="154104" y="1409700"/>
                </a:cubicBezTo>
                <a:cubicBezTo>
                  <a:pt x="157279" y="1419225"/>
                  <a:pt x="160871" y="1428621"/>
                  <a:pt x="163629" y="1438275"/>
                </a:cubicBezTo>
                <a:cubicBezTo>
                  <a:pt x="191890" y="1537188"/>
                  <a:pt x="172309" y="1540058"/>
                  <a:pt x="163629" y="1704975"/>
                </a:cubicBezTo>
                <a:cubicBezTo>
                  <a:pt x="161287" y="1749477"/>
                  <a:pt x="157279" y="1793875"/>
                  <a:pt x="154104" y="1838325"/>
                </a:cubicBezTo>
                <a:cubicBezTo>
                  <a:pt x="223200" y="1855599"/>
                  <a:pt x="167671" y="1831472"/>
                  <a:pt x="211254" y="1885950"/>
                </a:cubicBezTo>
                <a:cubicBezTo>
                  <a:pt x="240972" y="1923097"/>
                  <a:pt x="269630" y="1945337"/>
                  <a:pt x="306504" y="1971675"/>
                </a:cubicBezTo>
                <a:cubicBezTo>
                  <a:pt x="315819" y="1978329"/>
                  <a:pt x="324618" y="1986076"/>
                  <a:pt x="335079" y="1990725"/>
                </a:cubicBezTo>
                <a:cubicBezTo>
                  <a:pt x="353429" y="1998880"/>
                  <a:pt x="392229" y="2009775"/>
                  <a:pt x="392229" y="2009775"/>
                </a:cubicBezTo>
                <a:cubicBezTo>
                  <a:pt x="427154" y="2003425"/>
                  <a:pt x="463872" y="2003468"/>
                  <a:pt x="497004" y="1990725"/>
                </a:cubicBezTo>
                <a:cubicBezTo>
                  <a:pt x="507689" y="1986616"/>
                  <a:pt x="508725" y="1970944"/>
                  <a:pt x="516054" y="1962150"/>
                </a:cubicBezTo>
                <a:cubicBezTo>
                  <a:pt x="524678" y="1951802"/>
                  <a:pt x="535759" y="1943712"/>
                  <a:pt x="544629" y="1933575"/>
                </a:cubicBezTo>
                <a:cubicBezTo>
                  <a:pt x="630939" y="1834935"/>
                  <a:pt x="535675" y="1933004"/>
                  <a:pt x="620829" y="1847850"/>
                </a:cubicBezTo>
                <a:cubicBezTo>
                  <a:pt x="617654" y="1797050"/>
                  <a:pt x="616369" y="1746097"/>
                  <a:pt x="611304" y="1695450"/>
                </a:cubicBezTo>
                <a:cubicBezTo>
                  <a:pt x="610001" y="1682424"/>
                  <a:pt x="604619" y="1670129"/>
                  <a:pt x="601779" y="1657350"/>
                </a:cubicBezTo>
                <a:cubicBezTo>
                  <a:pt x="598267" y="1641546"/>
                  <a:pt x="594544" y="1625752"/>
                  <a:pt x="592254" y="1609725"/>
                </a:cubicBezTo>
                <a:cubicBezTo>
                  <a:pt x="588188" y="1581263"/>
                  <a:pt x="586795" y="1552462"/>
                  <a:pt x="582729" y="1524000"/>
                </a:cubicBezTo>
                <a:cubicBezTo>
                  <a:pt x="580439" y="1507973"/>
                  <a:pt x="575866" y="1492344"/>
                  <a:pt x="573204" y="1476375"/>
                </a:cubicBezTo>
                <a:cubicBezTo>
                  <a:pt x="569513" y="1454230"/>
                  <a:pt x="566854" y="1431925"/>
                  <a:pt x="563679" y="1409700"/>
                </a:cubicBezTo>
                <a:cubicBezTo>
                  <a:pt x="566854" y="1362075"/>
                  <a:pt x="562850" y="1313419"/>
                  <a:pt x="573204" y="1266825"/>
                </a:cubicBezTo>
                <a:cubicBezTo>
                  <a:pt x="576126" y="1253675"/>
                  <a:pt x="593949" y="1249211"/>
                  <a:pt x="601779" y="1238250"/>
                </a:cubicBezTo>
                <a:cubicBezTo>
                  <a:pt x="659934" y="1156834"/>
                  <a:pt x="586730" y="1243066"/>
                  <a:pt x="630354" y="1162050"/>
                </a:cubicBezTo>
                <a:cubicBezTo>
                  <a:pt x="646636" y="1131812"/>
                  <a:pt x="668454" y="1104900"/>
                  <a:pt x="687504" y="1076325"/>
                </a:cubicBezTo>
                <a:lnTo>
                  <a:pt x="706554" y="1047750"/>
                </a:lnTo>
                <a:cubicBezTo>
                  <a:pt x="744101" y="897561"/>
                  <a:pt x="724514" y="997709"/>
                  <a:pt x="735129" y="742950"/>
                </a:cubicBezTo>
                <a:cubicBezTo>
                  <a:pt x="731954" y="685800"/>
                  <a:pt x="730786" y="628503"/>
                  <a:pt x="725604" y="571500"/>
                </a:cubicBezTo>
                <a:cubicBezTo>
                  <a:pt x="724419" y="558463"/>
                  <a:pt x="719929" y="545912"/>
                  <a:pt x="716079" y="533400"/>
                </a:cubicBezTo>
                <a:cubicBezTo>
                  <a:pt x="707221" y="504611"/>
                  <a:pt x="697029" y="476250"/>
                  <a:pt x="687504" y="447675"/>
                </a:cubicBezTo>
                <a:cubicBezTo>
                  <a:pt x="684329" y="438150"/>
                  <a:pt x="680414" y="428840"/>
                  <a:pt x="677979" y="419100"/>
                </a:cubicBezTo>
                <a:cubicBezTo>
                  <a:pt x="671629" y="393700"/>
                  <a:pt x="667208" y="367738"/>
                  <a:pt x="658929" y="342900"/>
                </a:cubicBezTo>
                <a:cubicBezTo>
                  <a:pt x="655754" y="333375"/>
                  <a:pt x="652162" y="323979"/>
                  <a:pt x="649404" y="314325"/>
                </a:cubicBezTo>
                <a:cubicBezTo>
                  <a:pt x="645808" y="301738"/>
                  <a:pt x="645036" y="288257"/>
                  <a:pt x="639879" y="276225"/>
                </a:cubicBezTo>
                <a:cubicBezTo>
                  <a:pt x="635370" y="265703"/>
                  <a:pt x="627179" y="257175"/>
                  <a:pt x="620829" y="247650"/>
                </a:cubicBezTo>
                <a:cubicBezTo>
                  <a:pt x="593483" y="138267"/>
                  <a:pt x="631721" y="273065"/>
                  <a:pt x="592254" y="180975"/>
                </a:cubicBezTo>
                <a:cubicBezTo>
                  <a:pt x="587097" y="168943"/>
                  <a:pt x="586491" y="155414"/>
                  <a:pt x="582729" y="142875"/>
                </a:cubicBezTo>
                <a:cubicBezTo>
                  <a:pt x="576959" y="123641"/>
                  <a:pt x="569449" y="104959"/>
                  <a:pt x="563679" y="85725"/>
                </a:cubicBezTo>
                <a:cubicBezTo>
                  <a:pt x="553384" y="51408"/>
                  <a:pt x="539867" y="14288"/>
                  <a:pt x="535104" y="0"/>
                </a:cubicBezTo>
                <a:close/>
              </a:path>
            </a:pathLst>
          </a:custGeom>
          <a:solidFill>
            <a:srgbClr val="D1DFE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3" name="フリーフォーム: 図形 12">
            <a:extLst>
              <a:ext uri="{FF2B5EF4-FFF2-40B4-BE49-F238E27FC236}">
                <a16:creationId xmlns:a16="http://schemas.microsoft.com/office/drawing/2014/main" id="{D7B48A36-269D-B82D-688B-0A521FA1A592}"/>
              </a:ext>
            </a:extLst>
          </p:cNvPr>
          <p:cNvSpPr/>
          <p:nvPr/>
        </p:nvSpPr>
        <p:spPr>
          <a:xfrm>
            <a:off x="3006839" y="3344976"/>
            <a:ext cx="1135063" cy="2333625"/>
          </a:xfrm>
          <a:custGeom>
            <a:avLst/>
            <a:gdLst>
              <a:gd name="connsiteX0" fmla="*/ 1115767 w 1134817"/>
              <a:gd name="connsiteY0" fmla="*/ 0 h 2333625"/>
              <a:gd name="connsiteX1" fmla="*/ 1115767 w 1134817"/>
              <a:gd name="connsiteY1" fmla="*/ 0 h 2333625"/>
              <a:gd name="connsiteX2" fmla="*/ 1125292 w 1134817"/>
              <a:gd name="connsiteY2" fmla="*/ 457200 h 2333625"/>
              <a:gd name="connsiteX3" fmla="*/ 1134817 w 1134817"/>
              <a:gd name="connsiteY3" fmla="*/ 781050 h 2333625"/>
              <a:gd name="connsiteX4" fmla="*/ 1115767 w 1134817"/>
              <a:gd name="connsiteY4" fmla="*/ 876300 h 2333625"/>
              <a:gd name="connsiteX5" fmla="*/ 1077667 w 1134817"/>
              <a:gd name="connsiteY5" fmla="*/ 952500 h 2333625"/>
              <a:gd name="connsiteX6" fmla="*/ 1039567 w 1134817"/>
              <a:gd name="connsiteY6" fmla="*/ 990600 h 2333625"/>
              <a:gd name="connsiteX7" fmla="*/ 991942 w 1134817"/>
              <a:gd name="connsiteY7" fmla="*/ 1085850 h 2333625"/>
              <a:gd name="connsiteX8" fmla="*/ 972892 w 1134817"/>
              <a:gd name="connsiteY8" fmla="*/ 1123950 h 2333625"/>
              <a:gd name="connsiteX9" fmla="*/ 963367 w 1134817"/>
              <a:gd name="connsiteY9" fmla="*/ 1219200 h 2333625"/>
              <a:gd name="connsiteX10" fmla="*/ 887167 w 1134817"/>
              <a:gd name="connsiteY10" fmla="*/ 1409700 h 2333625"/>
              <a:gd name="connsiteX11" fmla="*/ 868117 w 1134817"/>
              <a:gd name="connsiteY11" fmla="*/ 1438275 h 2333625"/>
              <a:gd name="connsiteX12" fmla="*/ 849067 w 1134817"/>
              <a:gd name="connsiteY12" fmla="*/ 1476375 h 2333625"/>
              <a:gd name="connsiteX13" fmla="*/ 744292 w 1134817"/>
              <a:gd name="connsiteY13" fmla="*/ 1543050 h 2333625"/>
              <a:gd name="connsiteX14" fmla="*/ 658567 w 1134817"/>
              <a:gd name="connsiteY14" fmla="*/ 1695450 h 2333625"/>
              <a:gd name="connsiteX15" fmla="*/ 582367 w 1134817"/>
              <a:gd name="connsiteY15" fmla="*/ 1800225 h 2333625"/>
              <a:gd name="connsiteX16" fmla="*/ 553792 w 1134817"/>
              <a:gd name="connsiteY16" fmla="*/ 1838325 h 2333625"/>
              <a:gd name="connsiteX17" fmla="*/ 525217 w 1134817"/>
              <a:gd name="connsiteY17" fmla="*/ 1885950 h 2333625"/>
              <a:gd name="connsiteX18" fmla="*/ 496642 w 1134817"/>
              <a:gd name="connsiteY18" fmla="*/ 1914525 h 2333625"/>
              <a:gd name="connsiteX19" fmla="*/ 477592 w 1134817"/>
              <a:gd name="connsiteY19" fmla="*/ 1943100 h 2333625"/>
              <a:gd name="connsiteX20" fmla="*/ 439492 w 1134817"/>
              <a:gd name="connsiteY20" fmla="*/ 1971675 h 2333625"/>
              <a:gd name="connsiteX21" fmla="*/ 382342 w 1134817"/>
              <a:gd name="connsiteY21" fmla="*/ 2009775 h 2333625"/>
              <a:gd name="connsiteX22" fmla="*/ 363292 w 1134817"/>
              <a:gd name="connsiteY22" fmla="*/ 2038350 h 2333625"/>
              <a:gd name="connsiteX23" fmla="*/ 296617 w 1134817"/>
              <a:gd name="connsiteY23" fmla="*/ 2095500 h 2333625"/>
              <a:gd name="connsiteX24" fmla="*/ 268042 w 1134817"/>
              <a:gd name="connsiteY24" fmla="*/ 2143125 h 2333625"/>
              <a:gd name="connsiteX25" fmla="*/ 229942 w 1134817"/>
              <a:gd name="connsiteY25" fmla="*/ 2171700 h 2333625"/>
              <a:gd name="connsiteX26" fmla="*/ 172792 w 1134817"/>
              <a:gd name="connsiteY26" fmla="*/ 2228850 h 2333625"/>
              <a:gd name="connsiteX27" fmla="*/ 144217 w 1134817"/>
              <a:gd name="connsiteY27" fmla="*/ 2247900 h 2333625"/>
              <a:gd name="connsiteX28" fmla="*/ 115642 w 1134817"/>
              <a:gd name="connsiteY28" fmla="*/ 2276475 h 2333625"/>
              <a:gd name="connsiteX29" fmla="*/ 77542 w 1134817"/>
              <a:gd name="connsiteY29" fmla="*/ 2324100 h 2333625"/>
              <a:gd name="connsiteX30" fmla="*/ 39442 w 1134817"/>
              <a:gd name="connsiteY30" fmla="*/ 2333625 h 2333625"/>
              <a:gd name="connsiteX31" fmla="*/ 1342 w 1134817"/>
              <a:gd name="connsiteY31" fmla="*/ 2314575 h 2333625"/>
              <a:gd name="connsiteX32" fmla="*/ 10867 w 1134817"/>
              <a:gd name="connsiteY32" fmla="*/ 2286000 h 2333625"/>
              <a:gd name="connsiteX33" fmla="*/ 29917 w 1134817"/>
              <a:gd name="connsiteY33" fmla="*/ 2238375 h 2333625"/>
              <a:gd name="connsiteX34" fmla="*/ 68017 w 1134817"/>
              <a:gd name="connsiteY34" fmla="*/ 2162175 h 2333625"/>
              <a:gd name="connsiteX35" fmla="*/ 106117 w 1134817"/>
              <a:gd name="connsiteY35" fmla="*/ 2047875 h 2333625"/>
              <a:gd name="connsiteX36" fmla="*/ 115642 w 1134817"/>
              <a:gd name="connsiteY36" fmla="*/ 2009775 h 2333625"/>
              <a:gd name="connsiteX37" fmla="*/ 144217 w 1134817"/>
              <a:gd name="connsiteY37" fmla="*/ 1962150 h 2333625"/>
              <a:gd name="connsiteX38" fmla="*/ 172792 w 1134817"/>
              <a:gd name="connsiteY38" fmla="*/ 1876425 h 2333625"/>
              <a:gd name="connsiteX39" fmla="*/ 182317 w 1134817"/>
              <a:gd name="connsiteY39" fmla="*/ 1743075 h 2333625"/>
              <a:gd name="connsiteX40" fmla="*/ 201367 w 1134817"/>
              <a:gd name="connsiteY40" fmla="*/ 1685925 h 2333625"/>
              <a:gd name="connsiteX41" fmla="*/ 229942 w 1134817"/>
              <a:gd name="connsiteY41" fmla="*/ 1571625 h 2333625"/>
              <a:gd name="connsiteX42" fmla="*/ 258517 w 1134817"/>
              <a:gd name="connsiteY42" fmla="*/ 1485900 h 2333625"/>
              <a:gd name="connsiteX43" fmla="*/ 268042 w 1134817"/>
              <a:gd name="connsiteY43" fmla="*/ 1343025 h 2333625"/>
              <a:gd name="connsiteX44" fmla="*/ 287092 w 1134817"/>
              <a:gd name="connsiteY44" fmla="*/ 1314450 h 2333625"/>
              <a:gd name="connsiteX45" fmla="*/ 363292 w 1134817"/>
              <a:gd name="connsiteY45" fmla="*/ 1219200 h 2333625"/>
              <a:gd name="connsiteX46" fmla="*/ 391867 w 1134817"/>
              <a:gd name="connsiteY46" fmla="*/ 1152525 h 2333625"/>
              <a:gd name="connsiteX47" fmla="*/ 401392 w 1134817"/>
              <a:gd name="connsiteY47" fmla="*/ 1123950 h 2333625"/>
              <a:gd name="connsiteX48" fmla="*/ 439492 w 1134817"/>
              <a:gd name="connsiteY48" fmla="*/ 1066800 h 2333625"/>
              <a:gd name="connsiteX49" fmla="*/ 468067 w 1134817"/>
              <a:gd name="connsiteY49" fmla="*/ 1009650 h 2333625"/>
              <a:gd name="connsiteX50" fmla="*/ 506167 w 1134817"/>
              <a:gd name="connsiteY50" fmla="*/ 971550 h 2333625"/>
              <a:gd name="connsiteX51" fmla="*/ 553792 w 1134817"/>
              <a:gd name="connsiteY51" fmla="*/ 904875 h 2333625"/>
              <a:gd name="connsiteX52" fmla="*/ 677617 w 1134817"/>
              <a:gd name="connsiteY52" fmla="*/ 800100 h 2333625"/>
              <a:gd name="connsiteX53" fmla="*/ 706192 w 1134817"/>
              <a:gd name="connsiteY53" fmla="*/ 790575 h 2333625"/>
              <a:gd name="connsiteX54" fmla="*/ 734767 w 1134817"/>
              <a:gd name="connsiteY54" fmla="*/ 771525 h 2333625"/>
              <a:gd name="connsiteX55" fmla="*/ 810967 w 1134817"/>
              <a:gd name="connsiteY55" fmla="*/ 733425 h 2333625"/>
              <a:gd name="connsiteX56" fmla="*/ 877642 w 1134817"/>
              <a:gd name="connsiteY56" fmla="*/ 666750 h 2333625"/>
              <a:gd name="connsiteX57" fmla="*/ 906217 w 1134817"/>
              <a:gd name="connsiteY57" fmla="*/ 638175 h 2333625"/>
              <a:gd name="connsiteX58" fmla="*/ 915742 w 1134817"/>
              <a:gd name="connsiteY58" fmla="*/ 590550 h 2333625"/>
              <a:gd name="connsiteX59" fmla="*/ 934792 w 1134817"/>
              <a:gd name="connsiteY59" fmla="*/ 514350 h 2333625"/>
              <a:gd name="connsiteX60" fmla="*/ 972892 w 1134817"/>
              <a:gd name="connsiteY60" fmla="*/ 285750 h 2333625"/>
              <a:gd name="connsiteX61" fmla="*/ 982417 w 1134817"/>
              <a:gd name="connsiteY61" fmla="*/ 228600 h 2333625"/>
              <a:gd name="connsiteX62" fmla="*/ 1001467 w 1134817"/>
              <a:gd name="connsiteY62" fmla="*/ 200025 h 2333625"/>
              <a:gd name="connsiteX63" fmla="*/ 1010992 w 1134817"/>
              <a:gd name="connsiteY63" fmla="*/ 161925 h 2333625"/>
              <a:gd name="connsiteX64" fmla="*/ 1030042 w 1134817"/>
              <a:gd name="connsiteY64" fmla="*/ 133350 h 2333625"/>
              <a:gd name="connsiteX65" fmla="*/ 1039567 w 1134817"/>
              <a:gd name="connsiteY65" fmla="*/ 104775 h 2333625"/>
              <a:gd name="connsiteX66" fmla="*/ 1087192 w 1134817"/>
              <a:gd name="connsiteY66" fmla="*/ 47625 h 2333625"/>
              <a:gd name="connsiteX67" fmla="*/ 1115767 w 1134817"/>
              <a:gd name="connsiteY67" fmla="*/ 0 h 2333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134817" h="2333625">
                <a:moveTo>
                  <a:pt x="1115767" y="0"/>
                </a:moveTo>
                <a:lnTo>
                  <a:pt x="1115767" y="0"/>
                </a:lnTo>
                <a:cubicBezTo>
                  <a:pt x="1118942" y="152400"/>
                  <a:pt x="1121575" y="304812"/>
                  <a:pt x="1125292" y="457200"/>
                </a:cubicBezTo>
                <a:cubicBezTo>
                  <a:pt x="1127925" y="565165"/>
                  <a:pt x="1134817" y="673053"/>
                  <a:pt x="1134817" y="781050"/>
                </a:cubicBezTo>
                <a:cubicBezTo>
                  <a:pt x="1134817" y="816087"/>
                  <a:pt x="1127497" y="845021"/>
                  <a:pt x="1115767" y="876300"/>
                </a:cubicBezTo>
                <a:cubicBezTo>
                  <a:pt x="1104525" y="906278"/>
                  <a:pt x="1098127" y="928630"/>
                  <a:pt x="1077667" y="952500"/>
                </a:cubicBezTo>
                <a:cubicBezTo>
                  <a:pt x="1065978" y="966137"/>
                  <a:pt x="1049279" y="975492"/>
                  <a:pt x="1039567" y="990600"/>
                </a:cubicBezTo>
                <a:cubicBezTo>
                  <a:pt x="1020371" y="1020460"/>
                  <a:pt x="1007817" y="1054100"/>
                  <a:pt x="991942" y="1085850"/>
                </a:cubicBezTo>
                <a:lnTo>
                  <a:pt x="972892" y="1123950"/>
                </a:lnTo>
                <a:cubicBezTo>
                  <a:pt x="969717" y="1155700"/>
                  <a:pt x="970439" y="1188085"/>
                  <a:pt x="963367" y="1219200"/>
                </a:cubicBezTo>
                <a:cubicBezTo>
                  <a:pt x="947115" y="1290709"/>
                  <a:pt x="921429" y="1346887"/>
                  <a:pt x="887167" y="1409700"/>
                </a:cubicBezTo>
                <a:cubicBezTo>
                  <a:pt x="881685" y="1419750"/>
                  <a:pt x="873797" y="1428336"/>
                  <a:pt x="868117" y="1438275"/>
                </a:cubicBezTo>
                <a:cubicBezTo>
                  <a:pt x="861072" y="1450603"/>
                  <a:pt x="859906" y="1467203"/>
                  <a:pt x="849067" y="1476375"/>
                </a:cubicBezTo>
                <a:cubicBezTo>
                  <a:pt x="817465" y="1503115"/>
                  <a:pt x="744292" y="1543050"/>
                  <a:pt x="744292" y="1543050"/>
                </a:cubicBezTo>
                <a:cubicBezTo>
                  <a:pt x="715717" y="1593850"/>
                  <a:pt x="692849" y="1648313"/>
                  <a:pt x="658567" y="1695450"/>
                </a:cubicBezTo>
                <a:lnTo>
                  <a:pt x="582367" y="1800225"/>
                </a:lnTo>
                <a:cubicBezTo>
                  <a:pt x="572979" y="1813027"/>
                  <a:pt x="561960" y="1824712"/>
                  <a:pt x="553792" y="1838325"/>
                </a:cubicBezTo>
                <a:cubicBezTo>
                  <a:pt x="544267" y="1854200"/>
                  <a:pt x="536325" y="1871139"/>
                  <a:pt x="525217" y="1885950"/>
                </a:cubicBezTo>
                <a:cubicBezTo>
                  <a:pt x="517135" y="1896726"/>
                  <a:pt x="505266" y="1904177"/>
                  <a:pt x="496642" y="1914525"/>
                </a:cubicBezTo>
                <a:cubicBezTo>
                  <a:pt x="489313" y="1923319"/>
                  <a:pt x="485687" y="1935005"/>
                  <a:pt x="477592" y="1943100"/>
                </a:cubicBezTo>
                <a:cubicBezTo>
                  <a:pt x="466367" y="1954325"/>
                  <a:pt x="451545" y="1961344"/>
                  <a:pt x="439492" y="1971675"/>
                </a:cubicBezTo>
                <a:cubicBezTo>
                  <a:pt x="394088" y="2010593"/>
                  <a:pt x="430948" y="1993573"/>
                  <a:pt x="382342" y="2009775"/>
                </a:cubicBezTo>
                <a:cubicBezTo>
                  <a:pt x="375992" y="2019300"/>
                  <a:pt x="371387" y="2030255"/>
                  <a:pt x="363292" y="2038350"/>
                </a:cubicBezTo>
                <a:cubicBezTo>
                  <a:pt x="298444" y="2103198"/>
                  <a:pt x="376275" y="1993083"/>
                  <a:pt x="296617" y="2095500"/>
                </a:cubicBezTo>
                <a:cubicBezTo>
                  <a:pt x="285251" y="2110113"/>
                  <a:pt x="280233" y="2129192"/>
                  <a:pt x="268042" y="2143125"/>
                </a:cubicBezTo>
                <a:cubicBezTo>
                  <a:pt x="257588" y="2155072"/>
                  <a:pt x="241742" y="2161080"/>
                  <a:pt x="229942" y="2171700"/>
                </a:cubicBezTo>
                <a:cubicBezTo>
                  <a:pt x="209917" y="2189722"/>
                  <a:pt x="195208" y="2213906"/>
                  <a:pt x="172792" y="2228850"/>
                </a:cubicBezTo>
                <a:cubicBezTo>
                  <a:pt x="163267" y="2235200"/>
                  <a:pt x="153011" y="2240571"/>
                  <a:pt x="144217" y="2247900"/>
                </a:cubicBezTo>
                <a:cubicBezTo>
                  <a:pt x="133869" y="2256524"/>
                  <a:pt x="124512" y="2266338"/>
                  <a:pt x="115642" y="2276475"/>
                </a:cubicBezTo>
                <a:cubicBezTo>
                  <a:pt x="102255" y="2291775"/>
                  <a:pt x="93806" y="2311902"/>
                  <a:pt x="77542" y="2324100"/>
                </a:cubicBezTo>
                <a:cubicBezTo>
                  <a:pt x="67069" y="2331955"/>
                  <a:pt x="52142" y="2330450"/>
                  <a:pt x="39442" y="2333625"/>
                </a:cubicBezTo>
                <a:cubicBezTo>
                  <a:pt x="26742" y="2327275"/>
                  <a:pt x="8647" y="2326751"/>
                  <a:pt x="1342" y="2314575"/>
                </a:cubicBezTo>
                <a:cubicBezTo>
                  <a:pt x="-3824" y="2305966"/>
                  <a:pt x="7342" y="2295401"/>
                  <a:pt x="10867" y="2286000"/>
                </a:cubicBezTo>
                <a:cubicBezTo>
                  <a:pt x="16870" y="2269991"/>
                  <a:pt x="22752" y="2253899"/>
                  <a:pt x="29917" y="2238375"/>
                </a:cubicBezTo>
                <a:cubicBezTo>
                  <a:pt x="41817" y="2212591"/>
                  <a:pt x="57470" y="2188542"/>
                  <a:pt x="68017" y="2162175"/>
                </a:cubicBezTo>
                <a:cubicBezTo>
                  <a:pt x="82932" y="2124887"/>
                  <a:pt x="94138" y="2086208"/>
                  <a:pt x="106117" y="2047875"/>
                </a:cubicBezTo>
                <a:cubicBezTo>
                  <a:pt x="110022" y="2035380"/>
                  <a:pt x="110325" y="2021738"/>
                  <a:pt x="115642" y="2009775"/>
                </a:cubicBezTo>
                <a:cubicBezTo>
                  <a:pt x="123161" y="1992857"/>
                  <a:pt x="135938" y="1978709"/>
                  <a:pt x="144217" y="1962150"/>
                </a:cubicBezTo>
                <a:cubicBezTo>
                  <a:pt x="162151" y="1926282"/>
                  <a:pt x="163697" y="1912805"/>
                  <a:pt x="172792" y="1876425"/>
                </a:cubicBezTo>
                <a:cubicBezTo>
                  <a:pt x="175967" y="1831975"/>
                  <a:pt x="175706" y="1787145"/>
                  <a:pt x="182317" y="1743075"/>
                </a:cubicBezTo>
                <a:cubicBezTo>
                  <a:pt x="185296" y="1723217"/>
                  <a:pt x="197429" y="1705616"/>
                  <a:pt x="201367" y="1685925"/>
                </a:cubicBezTo>
                <a:cubicBezTo>
                  <a:pt x="223654" y="1574490"/>
                  <a:pt x="194696" y="1712610"/>
                  <a:pt x="229942" y="1571625"/>
                </a:cubicBezTo>
                <a:cubicBezTo>
                  <a:pt x="248406" y="1497767"/>
                  <a:pt x="226829" y="1549277"/>
                  <a:pt x="258517" y="1485900"/>
                </a:cubicBezTo>
                <a:cubicBezTo>
                  <a:pt x="261692" y="1438275"/>
                  <a:pt x="260195" y="1390106"/>
                  <a:pt x="268042" y="1343025"/>
                </a:cubicBezTo>
                <a:cubicBezTo>
                  <a:pt x="269924" y="1331733"/>
                  <a:pt x="281972" y="1324689"/>
                  <a:pt x="287092" y="1314450"/>
                </a:cubicBezTo>
                <a:cubicBezTo>
                  <a:pt x="326021" y="1236593"/>
                  <a:pt x="228585" y="1353907"/>
                  <a:pt x="363292" y="1219200"/>
                </a:cubicBezTo>
                <a:cubicBezTo>
                  <a:pt x="372817" y="1196975"/>
                  <a:pt x="382887" y="1174976"/>
                  <a:pt x="391867" y="1152525"/>
                </a:cubicBezTo>
                <a:cubicBezTo>
                  <a:pt x="395596" y="1143203"/>
                  <a:pt x="396516" y="1132727"/>
                  <a:pt x="401392" y="1123950"/>
                </a:cubicBezTo>
                <a:cubicBezTo>
                  <a:pt x="412511" y="1103936"/>
                  <a:pt x="428373" y="1086814"/>
                  <a:pt x="439492" y="1066800"/>
                </a:cubicBezTo>
                <a:cubicBezTo>
                  <a:pt x="466179" y="1018763"/>
                  <a:pt x="428008" y="1056386"/>
                  <a:pt x="468067" y="1009650"/>
                </a:cubicBezTo>
                <a:cubicBezTo>
                  <a:pt x="479756" y="996013"/>
                  <a:pt x="494478" y="985187"/>
                  <a:pt x="506167" y="971550"/>
                </a:cubicBezTo>
                <a:cubicBezTo>
                  <a:pt x="583847" y="880924"/>
                  <a:pt x="449255" y="1019865"/>
                  <a:pt x="553792" y="904875"/>
                </a:cubicBezTo>
                <a:cubicBezTo>
                  <a:pt x="576127" y="880306"/>
                  <a:pt x="638406" y="813170"/>
                  <a:pt x="677617" y="800100"/>
                </a:cubicBezTo>
                <a:cubicBezTo>
                  <a:pt x="687142" y="796925"/>
                  <a:pt x="697212" y="795065"/>
                  <a:pt x="706192" y="790575"/>
                </a:cubicBezTo>
                <a:cubicBezTo>
                  <a:pt x="716431" y="785455"/>
                  <a:pt x="724528" y="776645"/>
                  <a:pt x="734767" y="771525"/>
                </a:cubicBezTo>
                <a:cubicBezTo>
                  <a:pt x="770294" y="753762"/>
                  <a:pt x="783382" y="758251"/>
                  <a:pt x="810967" y="733425"/>
                </a:cubicBezTo>
                <a:cubicBezTo>
                  <a:pt x="834329" y="712399"/>
                  <a:pt x="855417" y="688975"/>
                  <a:pt x="877642" y="666750"/>
                </a:cubicBezTo>
                <a:lnTo>
                  <a:pt x="906217" y="638175"/>
                </a:lnTo>
                <a:cubicBezTo>
                  <a:pt x="909392" y="622300"/>
                  <a:pt x="912102" y="606325"/>
                  <a:pt x="915742" y="590550"/>
                </a:cubicBezTo>
                <a:cubicBezTo>
                  <a:pt x="921629" y="565039"/>
                  <a:pt x="934792" y="514350"/>
                  <a:pt x="934792" y="514350"/>
                </a:cubicBezTo>
                <a:cubicBezTo>
                  <a:pt x="955255" y="309721"/>
                  <a:pt x="925302" y="380929"/>
                  <a:pt x="972892" y="285750"/>
                </a:cubicBezTo>
                <a:cubicBezTo>
                  <a:pt x="976067" y="266700"/>
                  <a:pt x="976310" y="246922"/>
                  <a:pt x="982417" y="228600"/>
                </a:cubicBezTo>
                <a:cubicBezTo>
                  <a:pt x="986037" y="217740"/>
                  <a:pt x="996958" y="210547"/>
                  <a:pt x="1001467" y="200025"/>
                </a:cubicBezTo>
                <a:cubicBezTo>
                  <a:pt x="1006624" y="187993"/>
                  <a:pt x="1005835" y="173957"/>
                  <a:pt x="1010992" y="161925"/>
                </a:cubicBezTo>
                <a:cubicBezTo>
                  <a:pt x="1015501" y="151403"/>
                  <a:pt x="1024922" y="143589"/>
                  <a:pt x="1030042" y="133350"/>
                </a:cubicBezTo>
                <a:cubicBezTo>
                  <a:pt x="1034532" y="124370"/>
                  <a:pt x="1035077" y="113755"/>
                  <a:pt x="1039567" y="104775"/>
                </a:cubicBezTo>
                <a:cubicBezTo>
                  <a:pt x="1047713" y="88483"/>
                  <a:pt x="1072145" y="56653"/>
                  <a:pt x="1087192" y="47625"/>
                </a:cubicBezTo>
                <a:cubicBezTo>
                  <a:pt x="1092637" y="44358"/>
                  <a:pt x="1111004" y="7938"/>
                  <a:pt x="1115767" y="0"/>
                </a:cubicBezTo>
                <a:close/>
              </a:path>
            </a:pathLst>
          </a:custGeom>
          <a:solidFill>
            <a:srgbClr val="BED3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4" name="フリーフォーム: 図形 13">
            <a:extLst>
              <a:ext uri="{FF2B5EF4-FFF2-40B4-BE49-F238E27FC236}">
                <a16:creationId xmlns:a16="http://schemas.microsoft.com/office/drawing/2014/main" id="{BA8B53B7-A430-16A8-7292-861D94485C4B}"/>
              </a:ext>
            </a:extLst>
          </p:cNvPr>
          <p:cNvSpPr/>
          <p:nvPr/>
        </p:nvSpPr>
        <p:spPr>
          <a:xfrm rot="2012491">
            <a:off x="600189" y="4873738"/>
            <a:ext cx="2162175" cy="614363"/>
          </a:xfrm>
          <a:custGeom>
            <a:avLst/>
            <a:gdLst>
              <a:gd name="connsiteX0" fmla="*/ 57321 w 2163352"/>
              <a:gd name="connsiteY0" fmla="*/ 0 h 614493"/>
              <a:gd name="connsiteX1" fmla="*/ 57321 w 2163352"/>
              <a:gd name="connsiteY1" fmla="*/ 0 h 614493"/>
              <a:gd name="connsiteX2" fmla="*/ 95421 w 2163352"/>
              <a:gd name="connsiteY2" fmla="*/ 76200 h 614493"/>
              <a:gd name="connsiteX3" fmla="*/ 133521 w 2163352"/>
              <a:gd name="connsiteY3" fmla="*/ 114300 h 614493"/>
              <a:gd name="connsiteX4" fmla="*/ 247821 w 2163352"/>
              <a:gd name="connsiteY4" fmla="*/ 200025 h 614493"/>
              <a:gd name="connsiteX5" fmla="*/ 324021 w 2163352"/>
              <a:gd name="connsiteY5" fmla="*/ 257175 h 614493"/>
              <a:gd name="connsiteX6" fmla="*/ 400221 w 2163352"/>
              <a:gd name="connsiteY6" fmla="*/ 314325 h 614493"/>
              <a:gd name="connsiteX7" fmla="*/ 485946 w 2163352"/>
              <a:gd name="connsiteY7" fmla="*/ 381000 h 614493"/>
              <a:gd name="connsiteX8" fmla="*/ 685971 w 2163352"/>
              <a:gd name="connsiteY8" fmla="*/ 476250 h 614493"/>
              <a:gd name="connsiteX9" fmla="*/ 724071 w 2163352"/>
              <a:gd name="connsiteY9" fmla="*/ 514350 h 614493"/>
              <a:gd name="connsiteX10" fmla="*/ 781221 w 2163352"/>
              <a:gd name="connsiteY10" fmla="*/ 561975 h 614493"/>
              <a:gd name="connsiteX11" fmla="*/ 790746 w 2163352"/>
              <a:gd name="connsiteY11" fmla="*/ 590550 h 614493"/>
              <a:gd name="connsiteX12" fmla="*/ 1419396 w 2163352"/>
              <a:gd name="connsiteY12" fmla="*/ 552450 h 614493"/>
              <a:gd name="connsiteX13" fmla="*/ 1552746 w 2163352"/>
              <a:gd name="connsiteY13" fmla="*/ 561975 h 614493"/>
              <a:gd name="connsiteX14" fmla="*/ 1590846 w 2163352"/>
              <a:gd name="connsiteY14" fmla="*/ 514350 h 614493"/>
              <a:gd name="connsiteX15" fmla="*/ 1619421 w 2163352"/>
              <a:gd name="connsiteY15" fmla="*/ 495300 h 614493"/>
              <a:gd name="connsiteX16" fmla="*/ 1657521 w 2163352"/>
              <a:gd name="connsiteY16" fmla="*/ 466725 h 614493"/>
              <a:gd name="connsiteX17" fmla="*/ 1695621 w 2163352"/>
              <a:gd name="connsiteY17" fmla="*/ 457200 h 614493"/>
              <a:gd name="connsiteX18" fmla="*/ 1962321 w 2163352"/>
              <a:gd name="connsiteY18" fmla="*/ 438150 h 614493"/>
              <a:gd name="connsiteX19" fmla="*/ 1971846 w 2163352"/>
              <a:gd name="connsiteY19" fmla="*/ 409575 h 614493"/>
              <a:gd name="connsiteX20" fmla="*/ 2048046 w 2163352"/>
              <a:gd name="connsiteY20" fmla="*/ 371475 h 614493"/>
              <a:gd name="connsiteX21" fmla="*/ 2133771 w 2163352"/>
              <a:gd name="connsiteY21" fmla="*/ 352425 h 614493"/>
              <a:gd name="connsiteX22" fmla="*/ 2162346 w 2163352"/>
              <a:gd name="connsiteY22" fmla="*/ 333375 h 614493"/>
              <a:gd name="connsiteX23" fmla="*/ 2114721 w 2163352"/>
              <a:gd name="connsiteY23" fmla="*/ 323850 h 614493"/>
              <a:gd name="connsiteX24" fmla="*/ 2028996 w 2163352"/>
              <a:gd name="connsiteY24" fmla="*/ 333375 h 614493"/>
              <a:gd name="connsiteX25" fmla="*/ 1028871 w 2163352"/>
              <a:gd name="connsiteY25" fmla="*/ 323850 h 614493"/>
              <a:gd name="connsiteX26" fmla="*/ 1000296 w 2163352"/>
              <a:gd name="connsiteY26" fmla="*/ 304800 h 614493"/>
              <a:gd name="connsiteX27" fmla="*/ 971721 w 2163352"/>
              <a:gd name="connsiteY27" fmla="*/ 295275 h 614493"/>
              <a:gd name="connsiteX28" fmla="*/ 905046 w 2163352"/>
              <a:gd name="connsiteY28" fmla="*/ 238125 h 614493"/>
              <a:gd name="connsiteX29" fmla="*/ 876471 w 2163352"/>
              <a:gd name="connsiteY29" fmla="*/ 209550 h 614493"/>
              <a:gd name="connsiteX30" fmla="*/ 790746 w 2163352"/>
              <a:gd name="connsiteY30" fmla="*/ 180975 h 614493"/>
              <a:gd name="connsiteX31" fmla="*/ 371646 w 2163352"/>
              <a:gd name="connsiteY31" fmla="*/ 171450 h 614493"/>
              <a:gd name="connsiteX32" fmla="*/ 181146 w 2163352"/>
              <a:gd name="connsiteY32" fmla="*/ 133350 h 614493"/>
              <a:gd name="connsiteX33" fmla="*/ 171621 w 2163352"/>
              <a:gd name="connsiteY33" fmla="*/ 104775 h 614493"/>
              <a:gd name="connsiteX34" fmla="*/ 162096 w 2163352"/>
              <a:gd name="connsiteY34" fmla="*/ 66675 h 614493"/>
              <a:gd name="connsiteX35" fmla="*/ 57321 w 2163352"/>
              <a:gd name="connsiteY35" fmla="*/ 57150 h 614493"/>
              <a:gd name="connsiteX36" fmla="*/ 171 w 2163352"/>
              <a:gd name="connsiteY36" fmla="*/ 28575 h 614493"/>
              <a:gd name="connsiteX37" fmla="*/ 57321 w 2163352"/>
              <a:gd name="connsiteY37" fmla="*/ 0 h 61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163352" h="614493">
                <a:moveTo>
                  <a:pt x="57321" y="0"/>
                </a:moveTo>
                <a:lnTo>
                  <a:pt x="57321" y="0"/>
                </a:lnTo>
                <a:cubicBezTo>
                  <a:pt x="70021" y="25400"/>
                  <a:pt x="79669" y="52571"/>
                  <a:pt x="95421" y="76200"/>
                </a:cubicBezTo>
                <a:cubicBezTo>
                  <a:pt x="105384" y="91144"/>
                  <a:pt x="119582" y="102974"/>
                  <a:pt x="133521" y="114300"/>
                </a:cubicBezTo>
                <a:cubicBezTo>
                  <a:pt x="170483" y="144332"/>
                  <a:pt x="209416" y="171861"/>
                  <a:pt x="247821" y="200025"/>
                </a:cubicBezTo>
                <a:cubicBezTo>
                  <a:pt x="297857" y="236718"/>
                  <a:pt x="259385" y="200619"/>
                  <a:pt x="324021" y="257175"/>
                </a:cubicBezTo>
                <a:cubicBezTo>
                  <a:pt x="459021" y="375300"/>
                  <a:pt x="212770" y="173737"/>
                  <a:pt x="400221" y="314325"/>
                </a:cubicBezTo>
                <a:cubicBezTo>
                  <a:pt x="457879" y="357569"/>
                  <a:pt x="395673" y="338013"/>
                  <a:pt x="485946" y="381000"/>
                </a:cubicBezTo>
                <a:cubicBezTo>
                  <a:pt x="552621" y="412750"/>
                  <a:pt x="633752" y="424031"/>
                  <a:pt x="685971" y="476250"/>
                </a:cubicBezTo>
                <a:cubicBezTo>
                  <a:pt x="698671" y="488950"/>
                  <a:pt x="710434" y="502661"/>
                  <a:pt x="724071" y="514350"/>
                </a:cubicBezTo>
                <a:cubicBezTo>
                  <a:pt x="816898" y="593916"/>
                  <a:pt x="682135" y="462889"/>
                  <a:pt x="781221" y="561975"/>
                </a:cubicBezTo>
                <a:cubicBezTo>
                  <a:pt x="784396" y="571500"/>
                  <a:pt x="780707" y="590391"/>
                  <a:pt x="790746" y="590550"/>
                </a:cubicBezTo>
                <a:cubicBezTo>
                  <a:pt x="1339065" y="599253"/>
                  <a:pt x="1209204" y="657546"/>
                  <a:pt x="1419396" y="552450"/>
                </a:cubicBezTo>
                <a:cubicBezTo>
                  <a:pt x="1463846" y="555625"/>
                  <a:pt x="1508260" y="564592"/>
                  <a:pt x="1552746" y="561975"/>
                </a:cubicBezTo>
                <a:cubicBezTo>
                  <a:pt x="1592849" y="559616"/>
                  <a:pt x="1574917" y="534262"/>
                  <a:pt x="1590846" y="514350"/>
                </a:cubicBezTo>
                <a:cubicBezTo>
                  <a:pt x="1597997" y="505411"/>
                  <a:pt x="1610106" y="501954"/>
                  <a:pt x="1619421" y="495300"/>
                </a:cubicBezTo>
                <a:cubicBezTo>
                  <a:pt x="1632339" y="486073"/>
                  <a:pt x="1643322" y="473825"/>
                  <a:pt x="1657521" y="466725"/>
                </a:cubicBezTo>
                <a:cubicBezTo>
                  <a:pt x="1669230" y="460871"/>
                  <a:pt x="1682587" y="458422"/>
                  <a:pt x="1695621" y="457200"/>
                </a:cubicBezTo>
                <a:cubicBezTo>
                  <a:pt x="1784358" y="448881"/>
                  <a:pt x="1873421" y="444500"/>
                  <a:pt x="1962321" y="438150"/>
                </a:cubicBezTo>
                <a:cubicBezTo>
                  <a:pt x="1965496" y="428625"/>
                  <a:pt x="1965418" y="417288"/>
                  <a:pt x="1971846" y="409575"/>
                </a:cubicBezTo>
                <a:cubicBezTo>
                  <a:pt x="1996580" y="379894"/>
                  <a:pt x="2014203" y="379285"/>
                  <a:pt x="2048046" y="371475"/>
                </a:cubicBezTo>
                <a:lnTo>
                  <a:pt x="2133771" y="352425"/>
                </a:lnTo>
                <a:cubicBezTo>
                  <a:pt x="2143296" y="346075"/>
                  <a:pt x="2168696" y="342900"/>
                  <a:pt x="2162346" y="333375"/>
                </a:cubicBezTo>
                <a:cubicBezTo>
                  <a:pt x="2153366" y="319905"/>
                  <a:pt x="2130910" y="323850"/>
                  <a:pt x="2114721" y="323850"/>
                </a:cubicBezTo>
                <a:cubicBezTo>
                  <a:pt x="2085970" y="323850"/>
                  <a:pt x="2057571" y="330200"/>
                  <a:pt x="2028996" y="333375"/>
                </a:cubicBezTo>
                <a:lnTo>
                  <a:pt x="1028871" y="323850"/>
                </a:lnTo>
                <a:cubicBezTo>
                  <a:pt x="1017428" y="323532"/>
                  <a:pt x="1010535" y="309920"/>
                  <a:pt x="1000296" y="304800"/>
                </a:cubicBezTo>
                <a:cubicBezTo>
                  <a:pt x="991316" y="300310"/>
                  <a:pt x="981246" y="298450"/>
                  <a:pt x="971721" y="295275"/>
                </a:cubicBezTo>
                <a:cubicBezTo>
                  <a:pt x="900816" y="224370"/>
                  <a:pt x="990580" y="311439"/>
                  <a:pt x="905046" y="238125"/>
                </a:cubicBezTo>
                <a:cubicBezTo>
                  <a:pt x="894819" y="229359"/>
                  <a:pt x="887432" y="217380"/>
                  <a:pt x="876471" y="209550"/>
                </a:cubicBezTo>
                <a:cubicBezTo>
                  <a:pt x="853380" y="193056"/>
                  <a:pt x="818671" y="182115"/>
                  <a:pt x="790746" y="180975"/>
                </a:cubicBezTo>
                <a:cubicBezTo>
                  <a:pt x="651126" y="175276"/>
                  <a:pt x="511346" y="174625"/>
                  <a:pt x="371646" y="171450"/>
                </a:cubicBezTo>
                <a:cubicBezTo>
                  <a:pt x="316498" y="163572"/>
                  <a:pt x="225977" y="152563"/>
                  <a:pt x="181146" y="133350"/>
                </a:cubicBezTo>
                <a:cubicBezTo>
                  <a:pt x="171918" y="129395"/>
                  <a:pt x="174379" y="114429"/>
                  <a:pt x="171621" y="104775"/>
                </a:cubicBezTo>
                <a:cubicBezTo>
                  <a:pt x="168025" y="92188"/>
                  <a:pt x="174180" y="71710"/>
                  <a:pt x="162096" y="66675"/>
                </a:cubicBezTo>
                <a:cubicBezTo>
                  <a:pt x="129725" y="53187"/>
                  <a:pt x="92246" y="60325"/>
                  <a:pt x="57321" y="57150"/>
                </a:cubicBezTo>
                <a:cubicBezTo>
                  <a:pt x="53514" y="55881"/>
                  <a:pt x="-3522" y="39654"/>
                  <a:pt x="171" y="28575"/>
                </a:cubicBezTo>
                <a:cubicBezTo>
                  <a:pt x="4373" y="15970"/>
                  <a:pt x="47796" y="4763"/>
                  <a:pt x="57321" y="0"/>
                </a:cubicBezTo>
                <a:close/>
              </a:path>
            </a:pathLst>
          </a:custGeom>
          <a:solidFill>
            <a:srgbClr val="BED3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5" name="テキスト ボックス 21">
            <a:extLst>
              <a:ext uri="{FF2B5EF4-FFF2-40B4-BE49-F238E27FC236}">
                <a16:creationId xmlns:a16="http://schemas.microsoft.com/office/drawing/2014/main" id="{7778BA22-788B-3E11-D1AB-F06627015051}"/>
              </a:ext>
            </a:extLst>
          </p:cNvPr>
          <p:cNvSpPr txBox="1">
            <a:spLocks noChangeArrowheads="1"/>
          </p:cNvSpPr>
          <p:nvPr/>
        </p:nvSpPr>
        <p:spPr bwMode="auto">
          <a:xfrm>
            <a:off x="157277" y="1153625"/>
            <a:ext cx="310854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①表面化している困りごと</a:t>
            </a:r>
          </a:p>
        </p:txBody>
      </p:sp>
      <p:sp>
        <p:nvSpPr>
          <p:cNvPr id="16" name="正方形/長方形 15">
            <a:extLst>
              <a:ext uri="{FF2B5EF4-FFF2-40B4-BE49-F238E27FC236}">
                <a16:creationId xmlns:a16="http://schemas.microsoft.com/office/drawing/2014/main" id="{4004A8A6-A654-60E3-D991-2B10AD68D539}"/>
              </a:ext>
            </a:extLst>
          </p:cNvPr>
          <p:cNvSpPr/>
          <p:nvPr/>
        </p:nvSpPr>
        <p:spPr>
          <a:xfrm>
            <a:off x="157277" y="2966594"/>
            <a:ext cx="4621212" cy="3664507"/>
          </a:xfrm>
          <a:prstGeom prst="rect">
            <a:avLst/>
          </a:prstGeom>
          <a:solidFill>
            <a:schemeClr val="accent1">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8" name="テキスト ボックス 23">
            <a:extLst>
              <a:ext uri="{FF2B5EF4-FFF2-40B4-BE49-F238E27FC236}">
                <a16:creationId xmlns:a16="http://schemas.microsoft.com/office/drawing/2014/main" id="{6B17E3B1-87E1-BC6E-2C94-53CF269F2A3D}"/>
              </a:ext>
            </a:extLst>
          </p:cNvPr>
          <p:cNvSpPr txBox="1">
            <a:spLocks noChangeArrowheads="1"/>
          </p:cNvSpPr>
          <p:nvPr/>
        </p:nvSpPr>
        <p:spPr bwMode="auto">
          <a:xfrm>
            <a:off x="138227" y="4670538"/>
            <a:ext cx="3954929"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②</a:t>
            </a:r>
            <a:r>
              <a:rPr lang="en-US" altLang="ja-JP" sz="1800" spc="100" dirty="0">
                <a:latin typeface="メイリオ" panose="020B0604030504040204" pitchFamily="50" charset="-128"/>
                <a:ea typeface="メイリオ" panose="020B0604030504040204" pitchFamily="50" charset="-128"/>
              </a:rPr>
              <a:t>-b </a:t>
            </a:r>
            <a:r>
              <a:rPr lang="ja-JP" altLang="en-US" sz="1800" spc="100" dirty="0">
                <a:latin typeface="メイリオ" panose="020B0604030504040204" pitchFamily="50" charset="-128"/>
                <a:ea typeface="メイリオ" panose="020B0604030504040204" pitchFamily="50" charset="-128"/>
              </a:rPr>
              <a:t>排除を強化する価値観・思想</a:t>
            </a:r>
          </a:p>
        </p:txBody>
      </p:sp>
      <p:cxnSp>
        <p:nvCxnSpPr>
          <p:cNvPr id="19" name="直線コネクタ 18">
            <a:extLst>
              <a:ext uri="{FF2B5EF4-FFF2-40B4-BE49-F238E27FC236}">
                <a16:creationId xmlns:a16="http://schemas.microsoft.com/office/drawing/2014/main" id="{06D48C39-1D52-566A-5E2D-0603DA95DA75}"/>
              </a:ext>
            </a:extLst>
          </p:cNvPr>
          <p:cNvCxnSpPr>
            <a:cxnSpLocks/>
          </p:cNvCxnSpPr>
          <p:nvPr/>
        </p:nvCxnSpPr>
        <p:spPr>
          <a:xfrm>
            <a:off x="121148" y="2955855"/>
            <a:ext cx="9663704" cy="0"/>
          </a:xfrm>
          <a:prstGeom prst="line">
            <a:avLst/>
          </a:prstGeom>
          <a:ln w="3810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0" name="テキスト ボックス 22">
            <a:extLst>
              <a:ext uri="{FF2B5EF4-FFF2-40B4-BE49-F238E27FC236}">
                <a16:creationId xmlns:a16="http://schemas.microsoft.com/office/drawing/2014/main" id="{D123A2BF-2C4C-A238-7AE0-8D5FB6503AD8}"/>
              </a:ext>
            </a:extLst>
          </p:cNvPr>
          <p:cNvSpPr txBox="1">
            <a:spLocks noChangeArrowheads="1"/>
          </p:cNvSpPr>
          <p:nvPr/>
        </p:nvSpPr>
        <p:spPr bwMode="auto">
          <a:xfrm>
            <a:off x="138227" y="3052619"/>
            <a:ext cx="419217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②</a:t>
            </a:r>
            <a:r>
              <a:rPr lang="en-US" altLang="ja-JP" sz="1800" spc="100" dirty="0">
                <a:latin typeface="メイリオ" panose="020B0604030504040204" pitchFamily="50" charset="-128"/>
                <a:ea typeface="メイリオ" panose="020B0604030504040204" pitchFamily="50" charset="-128"/>
              </a:rPr>
              <a:t>-a</a:t>
            </a:r>
            <a:r>
              <a:rPr lang="ja-JP" altLang="en-US" sz="1800" spc="100" dirty="0">
                <a:latin typeface="メイリオ" panose="020B0604030504040204" pitchFamily="50" charset="-128"/>
                <a:ea typeface="メイリオ" panose="020B0604030504040204" pitchFamily="50" charset="-128"/>
              </a:rPr>
              <a:t> 背後や近接関係にある社会問題</a:t>
            </a:r>
          </a:p>
        </p:txBody>
      </p:sp>
      <p:sp>
        <p:nvSpPr>
          <p:cNvPr id="21" name="フリーフォーム: 図形 20">
            <a:extLst>
              <a:ext uri="{FF2B5EF4-FFF2-40B4-BE49-F238E27FC236}">
                <a16:creationId xmlns:a16="http://schemas.microsoft.com/office/drawing/2014/main" id="{9EFE31EC-07DE-44EE-B4C3-DDE4063CA8BE}"/>
              </a:ext>
            </a:extLst>
          </p:cNvPr>
          <p:cNvSpPr/>
          <p:nvPr/>
        </p:nvSpPr>
        <p:spPr>
          <a:xfrm>
            <a:off x="1471727" y="1920988"/>
            <a:ext cx="419100" cy="450850"/>
          </a:xfrm>
          <a:custGeom>
            <a:avLst/>
            <a:gdLst>
              <a:gd name="connsiteX0" fmla="*/ 238296 w 419904"/>
              <a:gd name="connsiteY0" fmla="*/ 0 h 450298"/>
              <a:gd name="connsiteX1" fmla="*/ 238296 w 419904"/>
              <a:gd name="connsiteY1" fmla="*/ 0 h 450298"/>
              <a:gd name="connsiteX2" fmla="*/ 171621 w 419904"/>
              <a:gd name="connsiteY2" fmla="*/ 47625 h 450298"/>
              <a:gd name="connsiteX3" fmla="*/ 104946 w 419904"/>
              <a:gd name="connsiteY3" fmla="*/ 76200 h 450298"/>
              <a:gd name="connsiteX4" fmla="*/ 28746 w 419904"/>
              <a:gd name="connsiteY4" fmla="*/ 104775 h 450298"/>
              <a:gd name="connsiteX5" fmla="*/ 19221 w 419904"/>
              <a:gd name="connsiteY5" fmla="*/ 133350 h 450298"/>
              <a:gd name="connsiteX6" fmla="*/ 171 w 419904"/>
              <a:gd name="connsiteY6" fmla="*/ 171450 h 450298"/>
              <a:gd name="connsiteX7" fmla="*/ 9696 w 419904"/>
              <a:gd name="connsiteY7" fmla="*/ 200025 h 450298"/>
              <a:gd name="connsiteX8" fmla="*/ 38271 w 419904"/>
              <a:gd name="connsiteY8" fmla="*/ 342900 h 450298"/>
              <a:gd name="connsiteX9" fmla="*/ 66846 w 419904"/>
              <a:gd name="connsiteY9" fmla="*/ 352425 h 450298"/>
              <a:gd name="connsiteX10" fmla="*/ 76371 w 419904"/>
              <a:gd name="connsiteY10" fmla="*/ 447675 h 450298"/>
              <a:gd name="connsiteX11" fmla="*/ 104946 w 419904"/>
              <a:gd name="connsiteY11" fmla="*/ 438150 h 450298"/>
              <a:gd name="connsiteX12" fmla="*/ 381171 w 419904"/>
              <a:gd name="connsiteY12" fmla="*/ 419100 h 450298"/>
              <a:gd name="connsiteX13" fmla="*/ 390696 w 419904"/>
              <a:gd name="connsiteY13" fmla="*/ 333375 h 450298"/>
              <a:gd name="connsiteX14" fmla="*/ 419271 w 419904"/>
              <a:gd name="connsiteY14" fmla="*/ 304800 h 450298"/>
              <a:gd name="connsiteX15" fmla="*/ 324021 w 419904"/>
              <a:gd name="connsiteY15" fmla="*/ 257175 h 450298"/>
              <a:gd name="connsiteX16" fmla="*/ 314496 w 419904"/>
              <a:gd name="connsiteY16" fmla="*/ 104775 h 450298"/>
              <a:gd name="connsiteX17" fmla="*/ 304971 w 419904"/>
              <a:gd name="connsiteY17" fmla="*/ 57150 h 450298"/>
              <a:gd name="connsiteX18" fmla="*/ 276396 w 419904"/>
              <a:gd name="connsiteY18" fmla="*/ 38100 h 450298"/>
              <a:gd name="connsiteX19" fmla="*/ 238296 w 419904"/>
              <a:gd name="connsiteY19" fmla="*/ 0 h 450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19904" h="450298">
                <a:moveTo>
                  <a:pt x="238296" y="0"/>
                </a:moveTo>
                <a:lnTo>
                  <a:pt x="238296" y="0"/>
                </a:lnTo>
                <a:cubicBezTo>
                  <a:pt x="216071" y="15875"/>
                  <a:pt x="194663" y="32962"/>
                  <a:pt x="171621" y="47625"/>
                </a:cubicBezTo>
                <a:cubicBezTo>
                  <a:pt x="98946" y="93873"/>
                  <a:pt x="165089" y="46128"/>
                  <a:pt x="104946" y="76200"/>
                </a:cubicBezTo>
                <a:cubicBezTo>
                  <a:pt x="39542" y="108902"/>
                  <a:pt x="120630" y="86398"/>
                  <a:pt x="28746" y="104775"/>
                </a:cubicBezTo>
                <a:cubicBezTo>
                  <a:pt x="25571" y="114300"/>
                  <a:pt x="23176" y="124122"/>
                  <a:pt x="19221" y="133350"/>
                </a:cubicBezTo>
                <a:cubicBezTo>
                  <a:pt x="13628" y="146401"/>
                  <a:pt x="2179" y="157394"/>
                  <a:pt x="171" y="171450"/>
                </a:cubicBezTo>
                <a:cubicBezTo>
                  <a:pt x="-1249" y="181389"/>
                  <a:pt x="6521" y="190500"/>
                  <a:pt x="9696" y="200025"/>
                </a:cubicBezTo>
                <a:cubicBezTo>
                  <a:pt x="11769" y="224896"/>
                  <a:pt x="530" y="312707"/>
                  <a:pt x="38271" y="342900"/>
                </a:cubicBezTo>
                <a:cubicBezTo>
                  <a:pt x="46111" y="349172"/>
                  <a:pt x="57321" y="349250"/>
                  <a:pt x="66846" y="352425"/>
                </a:cubicBezTo>
                <a:cubicBezTo>
                  <a:pt x="70021" y="384175"/>
                  <a:pt x="63412" y="418517"/>
                  <a:pt x="76371" y="447675"/>
                </a:cubicBezTo>
                <a:cubicBezTo>
                  <a:pt x="80449" y="456850"/>
                  <a:pt x="94950" y="439087"/>
                  <a:pt x="104946" y="438150"/>
                </a:cubicBezTo>
                <a:cubicBezTo>
                  <a:pt x="196837" y="429535"/>
                  <a:pt x="289096" y="425450"/>
                  <a:pt x="381171" y="419100"/>
                </a:cubicBezTo>
                <a:cubicBezTo>
                  <a:pt x="384346" y="390525"/>
                  <a:pt x="381604" y="360650"/>
                  <a:pt x="390696" y="333375"/>
                </a:cubicBezTo>
                <a:cubicBezTo>
                  <a:pt x="394956" y="320596"/>
                  <a:pt x="424577" y="317181"/>
                  <a:pt x="419271" y="304800"/>
                </a:cubicBezTo>
                <a:cubicBezTo>
                  <a:pt x="405663" y="273047"/>
                  <a:pt x="353209" y="264472"/>
                  <a:pt x="324021" y="257175"/>
                </a:cubicBezTo>
                <a:cubicBezTo>
                  <a:pt x="320846" y="206375"/>
                  <a:pt x="319322" y="155445"/>
                  <a:pt x="314496" y="104775"/>
                </a:cubicBezTo>
                <a:cubicBezTo>
                  <a:pt x="312961" y="88659"/>
                  <a:pt x="313003" y="71206"/>
                  <a:pt x="304971" y="57150"/>
                </a:cubicBezTo>
                <a:cubicBezTo>
                  <a:pt x="299291" y="47211"/>
                  <a:pt x="285921" y="44450"/>
                  <a:pt x="276396" y="38100"/>
                </a:cubicBezTo>
                <a:cubicBezTo>
                  <a:pt x="255338" y="-4016"/>
                  <a:pt x="244646" y="6350"/>
                  <a:pt x="238296"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22" name="フリーフォーム: 図形 21">
            <a:extLst>
              <a:ext uri="{FF2B5EF4-FFF2-40B4-BE49-F238E27FC236}">
                <a16:creationId xmlns:a16="http://schemas.microsoft.com/office/drawing/2014/main" id="{2F3D26A6-C8EA-AE12-805A-5EA04F4E5A35}"/>
              </a:ext>
            </a:extLst>
          </p:cNvPr>
          <p:cNvSpPr/>
          <p:nvPr/>
        </p:nvSpPr>
        <p:spPr>
          <a:xfrm>
            <a:off x="2595677" y="1784463"/>
            <a:ext cx="773112" cy="638175"/>
          </a:xfrm>
          <a:custGeom>
            <a:avLst/>
            <a:gdLst>
              <a:gd name="connsiteX0" fmla="*/ 0 w 772528"/>
              <a:gd name="connsiteY0" fmla="*/ 0 h 638175"/>
              <a:gd name="connsiteX1" fmla="*/ 0 w 772528"/>
              <a:gd name="connsiteY1" fmla="*/ 0 h 638175"/>
              <a:gd name="connsiteX2" fmla="*/ 76200 w 772528"/>
              <a:gd name="connsiteY2" fmla="*/ 133350 h 638175"/>
              <a:gd name="connsiteX3" fmla="*/ 161925 w 772528"/>
              <a:gd name="connsiteY3" fmla="*/ 180975 h 638175"/>
              <a:gd name="connsiteX4" fmla="*/ 200025 w 772528"/>
              <a:gd name="connsiteY4" fmla="*/ 219075 h 638175"/>
              <a:gd name="connsiteX5" fmla="*/ 314325 w 772528"/>
              <a:gd name="connsiteY5" fmla="*/ 304800 h 638175"/>
              <a:gd name="connsiteX6" fmla="*/ 342900 w 772528"/>
              <a:gd name="connsiteY6" fmla="*/ 333375 h 638175"/>
              <a:gd name="connsiteX7" fmla="*/ 390525 w 772528"/>
              <a:gd name="connsiteY7" fmla="*/ 371475 h 638175"/>
              <a:gd name="connsiteX8" fmla="*/ 428625 w 772528"/>
              <a:gd name="connsiteY8" fmla="*/ 419100 h 638175"/>
              <a:gd name="connsiteX9" fmla="*/ 533400 w 772528"/>
              <a:gd name="connsiteY9" fmla="*/ 485775 h 638175"/>
              <a:gd name="connsiteX10" fmla="*/ 561975 w 772528"/>
              <a:gd name="connsiteY10" fmla="*/ 495300 h 638175"/>
              <a:gd name="connsiteX11" fmla="*/ 638175 w 772528"/>
              <a:gd name="connsiteY11" fmla="*/ 590550 h 638175"/>
              <a:gd name="connsiteX12" fmla="*/ 666750 w 772528"/>
              <a:gd name="connsiteY12" fmla="*/ 609600 h 638175"/>
              <a:gd name="connsiteX13" fmla="*/ 752475 w 772528"/>
              <a:gd name="connsiteY13" fmla="*/ 638175 h 638175"/>
              <a:gd name="connsiteX14" fmla="*/ 771525 w 772528"/>
              <a:gd name="connsiteY14" fmla="*/ 609600 h 638175"/>
              <a:gd name="connsiteX15" fmla="*/ 742950 w 772528"/>
              <a:gd name="connsiteY15" fmla="*/ 533400 h 638175"/>
              <a:gd name="connsiteX16" fmla="*/ 733425 w 772528"/>
              <a:gd name="connsiteY16" fmla="*/ 504825 h 638175"/>
              <a:gd name="connsiteX17" fmla="*/ 704850 w 772528"/>
              <a:gd name="connsiteY17" fmla="*/ 485775 h 638175"/>
              <a:gd name="connsiteX18" fmla="*/ 676275 w 772528"/>
              <a:gd name="connsiteY18" fmla="*/ 457200 h 638175"/>
              <a:gd name="connsiteX19" fmla="*/ 666750 w 772528"/>
              <a:gd name="connsiteY19" fmla="*/ 428625 h 638175"/>
              <a:gd name="connsiteX20" fmla="*/ 657225 w 772528"/>
              <a:gd name="connsiteY20" fmla="*/ 352425 h 638175"/>
              <a:gd name="connsiteX21" fmla="*/ 638175 w 772528"/>
              <a:gd name="connsiteY21" fmla="*/ 314325 h 638175"/>
              <a:gd name="connsiteX22" fmla="*/ 628650 w 772528"/>
              <a:gd name="connsiteY22" fmla="*/ 276225 h 638175"/>
              <a:gd name="connsiteX23" fmla="*/ 600075 w 772528"/>
              <a:gd name="connsiteY23" fmla="*/ 257175 h 638175"/>
              <a:gd name="connsiteX24" fmla="*/ 571500 w 772528"/>
              <a:gd name="connsiteY24" fmla="*/ 219075 h 638175"/>
              <a:gd name="connsiteX25" fmla="*/ 523875 w 772528"/>
              <a:gd name="connsiteY25" fmla="*/ 209550 h 638175"/>
              <a:gd name="connsiteX26" fmla="*/ 457200 w 772528"/>
              <a:gd name="connsiteY26" fmla="*/ 180975 h 638175"/>
              <a:gd name="connsiteX27" fmla="*/ 400050 w 772528"/>
              <a:gd name="connsiteY27" fmla="*/ 171450 h 638175"/>
              <a:gd name="connsiteX28" fmla="*/ 361950 w 772528"/>
              <a:gd name="connsiteY28" fmla="*/ 152400 h 638175"/>
              <a:gd name="connsiteX29" fmla="*/ 161925 w 772528"/>
              <a:gd name="connsiteY29" fmla="*/ 123825 h 638175"/>
              <a:gd name="connsiteX30" fmla="*/ 133350 w 772528"/>
              <a:gd name="connsiteY30" fmla="*/ 114300 h 638175"/>
              <a:gd name="connsiteX31" fmla="*/ 47625 w 772528"/>
              <a:gd name="connsiteY31" fmla="*/ 47625 h 638175"/>
              <a:gd name="connsiteX32" fmla="*/ 0 w 772528"/>
              <a:gd name="connsiteY32" fmla="*/ 0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72528" h="638175">
                <a:moveTo>
                  <a:pt x="0" y="0"/>
                </a:moveTo>
                <a:lnTo>
                  <a:pt x="0" y="0"/>
                </a:lnTo>
                <a:cubicBezTo>
                  <a:pt x="28627" y="64411"/>
                  <a:pt x="30093" y="87243"/>
                  <a:pt x="76200" y="133350"/>
                </a:cubicBezTo>
                <a:cubicBezTo>
                  <a:pt x="95203" y="152353"/>
                  <a:pt x="145316" y="169349"/>
                  <a:pt x="161925" y="180975"/>
                </a:cubicBezTo>
                <a:cubicBezTo>
                  <a:pt x="176639" y="191275"/>
                  <a:pt x="186086" y="207749"/>
                  <a:pt x="200025" y="219075"/>
                </a:cubicBezTo>
                <a:cubicBezTo>
                  <a:pt x="236987" y="249107"/>
                  <a:pt x="280649" y="271124"/>
                  <a:pt x="314325" y="304800"/>
                </a:cubicBezTo>
                <a:cubicBezTo>
                  <a:pt x="323850" y="314325"/>
                  <a:pt x="332763" y="324505"/>
                  <a:pt x="342900" y="333375"/>
                </a:cubicBezTo>
                <a:cubicBezTo>
                  <a:pt x="358200" y="346762"/>
                  <a:pt x="376150" y="357100"/>
                  <a:pt x="390525" y="371475"/>
                </a:cubicBezTo>
                <a:cubicBezTo>
                  <a:pt x="404900" y="385850"/>
                  <a:pt x="413582" y="405425"/>
                  <a:pt x="428625" y="419100"/>
                </a:cubicBezTo>
                <a:cubicBezTo>
                  <a:pt x="457261" y="445132"/>
                  <a:pt x="496654" y="470027"/>
                  <a:pt x="533400" y="485775"/>
                </a:cubicBezTo>
                <a:cubicBezTo>
                  <a:pt x="542628" y="489730"/>
                  <a:pt x="552450" y="492125"/>
                  <a:pt x="561975" y="495300"/>
                </a:cubicBezTo>
                <a:cubicBezTo>
                  <a:pt x="588841" y="535599"/>
                  <a:pt x="595108" y="547483"/>
                  <a:pt x="638175" y="590550"/>
                </a:cubicBezTo>
                <a:cubicBezTo>
                  <a:pt x="646270" y="598645"/>
                  <a:pt x="656183" y="605197"/>
                  <a:pt x="666750" y="609600"/>
                </a:cubicBezTo>
                <a:cubicBezTo>
                  <a:pt x="694554" y="621185"/>
                  <a:pt x="752475" y="638175"/>
                  <a:pt x="752475" y="638175"/>
                </a:cubicBezTo>
                <a:cubicBezTo>
                  <a:pt x="758825" y="628650"/>
                  <a:pt x="770105" y="620959"/>
                  <a:pt x="771525" y="609600"/>
                </a:cubicBezTo>
                <a:cubicBezTo>
                  <a:pt x="777038" y="565496"/>
                  <a:pt x="758759" y="565018"/>
                  <a:pt x="742950" y="533400"/>
                </a:cubicBezTo>
                <a:cubicBezTo>
                  <a:pt x="738460" y="524420"/>
                  <a:pt x="739697" y="512665"/>
                  <a:pt x="733425" y="504825"/>
                </a:cubicBezTo>
                <a:cubicBezTo>
                  <a:pt x="726274" y="495886"/>
                  <a:pt x="713644" y="493104"/>
                  <a:pt x="704850" y="485775"/>
                </a:cubicBezTo>
                <a:cubicBezTo>
                  <a:pt x="694502" y="477151"/>
                  <a:pt x="685800" y="466725"/>
                  <a:pt x="676275" y="457200"/>
                </a:cubicBezTo>
                <a:cubicBezTo>
                  <a:pt x="673100" y="447675"/>
                  <a:pt x="668546" y="438503"/>
                  <a:pt x="666750" y="428625"/>
                </a:cubicBezTo>
                <a:cubicBezTo>
                  <a:pt x="662171" y="403440"/>
                  <a:pt x="663433" y="377258"/>
                  <a:pt x="657225" y="352425"/>
                </a:cubicBezTo>
                <a:cubicBezTo>
                  <a:pt x="653781" y="338650"/>
                  <a:pt x="643161" y="327620"/>
                  <a:pt x="638175" y="314325"/>
                </a:cubicBezTo>
                <a:cubicBezTo>
                  <a:pt x="633578" y="302068"/>
                  <a:pt x="635912" y="287117"/>
                  <a:pt x="628650" y="276225"/>
                </a:cubicBezTo>
                <a:cubicBezTo>
                  <a:pt x="622300" y="266700"/>
                  <a:pt x="608170" y="265270"/>
                  <a:pt x="600075" y="257175"/>
                </a:cubicBezTo>
                <a:cubicBezTo>
                  <a:pt x="588850" y="245950"/>
                  <a:pt x="584962" y="227489"/>
                  <a:pt x="571500" y="219075"/>
                </a:cubicBezTo>
                <a:cubicBezTo>
                  <a:pt x="557771" y="210495"/>
                  <a:pt x="539581" y="213477"/>
                  <a:pt x="523875" y="209550"/>
                </a:cubicBezTo>
                <a:cubicBezTo>
                  <a:pt x="418742" y="183267"/>
                  <a:pt x="593499" y="221865"/>
                  <a:pt x="457200" y="180975"/>
                </a:cubicBezTo>
                <a:cubicBezTo>
                  <a:pt x="438702" y="175426"/>
                  <a:pt x="419100" y="174625"/>
                  <a:pt x="400050" y="171450"/>
                </a:cubicBezTo>
                <a:cubicBezTo>
                  <a:pt x="387350" y="165100"/>
                  <a:pt x="375873" y="155185"/>
                  <a:pt x="361950" y="152400"/>
                </a:cubicBezTo>
                <a:cubicBezTo>
                  <a:pt x="295906" y="139191"/>
                  <a:pt x="161925" y="123825"/>
                  <a:pt x="161925" y="123825"/>
                </a:cubicBezTo>
                <a:cubicBezTo>
                  <a:pt x="152400" y="120650"/>
                  <a:pt x="141704" y="119869"/>
                  <a:pt x="133350" y="114300"/>
                </a:cubicBezTo>
                <a:cubicBezTo>
                  <a:pt x="84040" y="81426"/>
                  <a:pt x="123710" y="72987"/>
                  <a:pt x="47625" y="47625"/>
                </a:cubicBezTo>
                <a:cubicBezTo>
                  <a:pt x="14790" y="36680"/>
                  <a:pt x="7937" y="7937"/>
                  <a:pt x="0"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23" name="フリーフォーム: 図形 22">
            <a:extLst>
              <a:ext uri="{FF2B5EF4-FFF2-40B4-BE49-F238E27FC236}">
                <a16:creationId xmlns:a16="http://schemas.microsoft.com/office/drawing/2014/main" id="{B0AC89D1-6AD3-CC5E-85D5-C9395108445B}"/>
              </a:ext>
            </a:extLst>
          </p:cNvPr>
          <p:cNvSpPr/>
          <p:nvPr/>
        </p:nvSpPr>
        <p:spPr>
          <a:xfrm>
            <a:off x="2086089" y="1605076"/>
            <a:ext cx="314325" cy="842962"/>
          </a:xfrm>
          <a:custGeom>
            <a:avLst/>
            <a:gdLst>
              <a:gd name="connsiteX0" fmla="*/ 285750 w 314394"/>
              <a:gd name="connsiteY0" fmla="*/ 0 h 842418"/>
              <a:gd name="connsiteX1" fmla="*/ 285750 w 314394"/>
              <a:gd name="connsiteY1" fmla="*/ 0 h 842418"/>
              <a:gd name="connsiteX2" fmla="*/ 190500 w 314394"/>
              <a:gd name="connsiteY2" fmla="*/ 28575 h 842418"/>
              <a:gd name="connsiteX3" fmla="*/ 152400 w 314394"/>
              <a:gd name="connsiteY3" fmla="*/ 57150 h 842418"/>
              <a:gd name="connsiteX4" fmla="*/ 66675 w 314394"/>
              <a:gd name="connsiteY4" fmla="*/ 104775 h 842418"/>
              <a:gd name="connsiteX5" fmla="*/ 47625 w 314394"/>
              <a:gd name="connsiteY5" fmla="*/ 133350 h 842418"/>
              <a:gd name="connsiteX6" fmla="*/ 0 w 314394"/>
              <a:gd name="connsiteY6" fmla="*/ 238125 h 842418"/>
              <a:gd name="connsiteX7" fmla="*/ 9525 w 314394"/>
              <a:gd name="connsiteY7" fmla="*/ 371475 h 842418"/>
              <a:gd name="connsiteX8" fmla="*/ 28575 w 314394"/>
              <a:gd name="connsiteY8" fmla="*/ 419100 h 842418"/>
              <a:gd name="connsiteX9" fmla="*/ 38100 w 314394"/>
              <a:gd name="connsiteY9" fmla="*/ 514350 h 842418"/>
              <a:gd name="connsiteX10" fmla="*/ 66675 w 314394"/>
              <a:gd name="connsiteY10" fmla="*/ 638175 h 842418"/>
              <a:gd name="connsiteX11" fmla="*/ 95250 w 314394"/>
              <a:gd name="connsiteY11" fmla="*/ 800100 h 842418"/>
              <a:gd name="connsiteX12" fmla="*/ 104775 w 314394"/>
              <a:gd name="connsiteY12" fmla="*/ 600075 h 842418"/>
              <a:gd name="connsiteX13" fmla="*/ 114300 w 314394"/>
              <a:gd name="connsiteY13" fmla="*/ 571500 h 842418"/>
              <a:gd name="connsiteX14" fmla="*/ 123825 w 314394"/>
              <a:gd name="connsiteY14" fmla="*/ 523875 h 842418"/>
              <a:gd name="connsiteX15" fmla="*/ 142875 w 314394"/>
              <a:gd name="connsiteY15" fmla="*/ 285750 h 842418"/>
              <a:gd name="connsiteX16" fmla="*/ 152400 w 314394"/>
              <a:gd name="connsiteY16" fmla="*/ 257175 h 842418"/>
              <a:gd name="connsiteX17" fmla="*/ 200025 w 314394"/>
              <a:gd name="connsiteY17" fmla="*/ 209550 h 842418"/>
              <a:gd name="connsiteX18" fmla="*/ 257175 w 314394"/>
              <a:gd name="connsiteY18" fmla="*/ 190500 h 842418"/>
              <a:gd name="connsiteX19" fmla="*/ 295275 w 314394"/>
              <a:gd name="connsiteY19" fmla="*/ 104775 h 842418"/>
              <a:gd name="connsiteX20" fmla="*/ 304800 w 314394"/>
              <a:gd name="connsiteY20" fmla="*/ 66675 h 842418"/>
              <a:gd name="connsiteX21" fmla="*/ 314325 w 314394"/>
              <a:gd name="connsiteY21" fmla="*/ 38100 h 842418"/>
              <a:gd name="connsiteX22" fmla="*/ 285750 w 314394"/>
              <a:gd name="connsiteY22" fmla="*/ 0 h 84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14394" h="842418">
                <a:moveTo>
                  <a:pt x="285750" y="0"/>
                </a:moveTo>
                <a:lnTo>
                  <a:pt x="285750" y="0"/>
                </a:lnTo>
                <a:cubicBezTo>
                  <a:pt x="254000" y="9525"/>
                  <a:pt x="220968" y="15517"/>
                  <a:pt x="190500" y="28575"/>
                </a:cubicBezTo>
                <a:cubicBezTo>
                  <a:pt x="175909" y="34828"/>
                  <a:pt x="166013" y="48982"/>
                  <a:pt x="152400" y="57150"/>
                </a:cubicBezTo>
                <a:cubicBezTo>
                  <a:pt x="-16073" y="158234"/>
                  <a:pt x="167302" y="37690"/>
                  <a:pt x="66675" y="104775"/>
                </a:cubicBezTo>
                <a:cubicBezTo>
                  <a:pt x="60325" y="114300"/>
                  <a:pt x="53184" y="123343"/>
                  <a:pt x="47625" y="133350"/>
                </a:cubicBezTo>
                <a:cubicBezTo>
                  <a:pt x="21753" y="179920"/>
                  <a:pt x="18652" y="191494"/>
                  <a:pt x="0" y="238125"/>
                </a:cubicBezTo>
                <a:cubicBezTo>
                  <a:pt x="3175" y="282575"/>
                  <a:pt x="2575" y="327457"/>
                  <a:pt x="9525" y="371475"/>
                </a:cubicBezTo>
                <a:cubicBezTo>
                  <a:pt x="12192" y="388364"/>
                  <a:pt x="25222" y="402334"/>
                  <a:pt x="28575" y="419100"/>
                </a:cubicBezTo>
                <a:cubicBezTo>
                  <a:pt x="34833" y="450389"/>
                  <a:pt x="32633" y="482914"/>
                  <a:pt x="38100" y="514350"/>
                </a:cubicBezTo>
                <a:cubicBezTo>
                  <a:pt x="45358" y="556083"/>
                  <a:pt x="57150" y="596900"/>
                  <a:pt x="66675" y="638175"/>
                </a:cubicBezTo>
                <a:cubicBezTo>
                  <a:pt x="86724" y="838665"/>
                  <a:pt x="65544" y="889217"/>
                  <a:pt x="95250" y="800100"/>
                </a:cubicBezTo>
                <a:cubicBezTo>
                  <a:pt x="98425" y="733425"/>
                  <a:pt x="99232" y="666595"/>
                  <a:pt x="104775" y="600075"/>
                </a:cubicBezTo>
                <a:cubicBezTo>
                  <a:pt x="105609" y="590069"/>
                  <a:pt x="111865" y="581240"/>
                  <a:pt x="114300" y="571500"/>
                </a:cubicBezTo>
                <a:cubicBezTo>
                  <a:pt x="118227" y="555794"/>
                  <a:pt x="120650" y="539750"/>
                  <a:pt x="123825" y="523875"/>
                </a:cubicBezTo>
                <a:cubicBezTo>
                  <a:pt x="128760" y="425175"/>
                  <a:pt x="122256" y="368227"/>
                  <a:pt x="142875" y="285750"/>
                </a:cubicBezTo>
                <a:cubicBezTo>
                  <a:pt x="145310" y="276010"/>
                  <a:pt x="147910" y="266155"/>
                  <a:pt x="152400" y="257175"/>
                </a:cubicBezTo>
                <a:cubicBezTo>
                  <a:pt x="164193" y="233589"/>
                  <a:pt x="175532" y="220436"/>
                  <a:pt x="200025" y="209550"/>
                </a:cubicBezTo>
                <a:cubicBezTo>
                  <a:pt x="218375" y="201395"/>
                  <a:pt x="257175" y="190500"/>
                  <a:pt x="257175" y="190500"/>
                </a:cubicBezTo>
                <a:cubicBezTo>
                  <a:pt x="279845" y="122490"/>
                  <a:pt x="265086" y="150058"/>
                  <a:pt x="295275" y="104775"/>
                </a:cubicBezTo>
                <a:cubicBezTo>
                  <a:pt x="298450" y="92075"/>
                  <a:pt x="301204" y="79262"/>
                  <a:pt x="304800" y="66675"/>
                </a:cubicBezTo>
                <a:cubicBezTo>
                  <a:pt x="307558" y="57021"/>
                  <a:pt x="312674" y="48004"/>
                  <a:pt x="314325" y="38100"/>
                </a:cubicBezTo>
                <a:cubicBezTo>
                  <a:pt x="315891" y="28705"/>
                  <a:pt x="290512" y="6350"/>
                  <a:pt x="285750"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5" name="テキスト ボックス 21">
            <a:extLst>
              <a:ext uri="{FF2B5EF4-FFF2-40B4-BE49-F238E27FC236}">
                <a16:creationId xmlns:a16="http://schemas.microsoft.com/office/drawing/2014/main" id="{4AA806FF-4FF3-FA1C-7E23-E87A305CEB50}"/>
              </a:ext>
            </a:extLst>
          </p:cNvPr>
          <p:cNvSpPr txBox="1">
            <a:spLocks noChangeArrowheads="1"/>
          </p:cNvSpPr>
          <p:nvPr/>
        </p:nvSpPr>
        <p:spPr bwMode="auto">
          <a:xfrm>
            <a:off x="157276" y="631162"/>
            <a:ext cx="815738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氷山モデルを用いて、主の課題の背景にあるものを考えてみましょう。</a:t>
            </a:r>
          </a:p>
        </p:txBody>
      </p:sp>
    </p:spTree>
    <p:extLst>
      <p:ext uri="{BB962C8B-B14F-4D97-AF65-F5344CB8AC3E}">
        <p14:creationId xmlns:p14="http://schemas.microsoft.com/office/powerpoint/2010/main" val="16079989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0F7BD-3A5C-95AA-B24E-D2EA608D15CA}"/>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4FB2D9D0-E7A5-CBC2-7B3A-13FF55E1DF07}"/>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35</a:t>
            </a:fld>
            <a:endParaRPr lang="ja-JP" altLang="en-US">
              <a:solidFill>
                <a:srgbClr val="898989"/>
              </a:solidFill>
            </a:endParaRPr>
          </a:p>
        </p:txBody>
      </p:sp>
      <p:sp>
        <p:nvSpPr>
          <p:cNvPr id="3" name="正方形/長方形 2">
            <a:extLst>
              <a:ext uri="{FF2B5EF4-FFF2-40B4-BE49-F238E27FC236}">
                <a16:creationId xmlns:a16="http://schemas.microsoft.com/office/drawing/2014/main" id="{29FCF5AA-09CC-6173-3D61-A9432BC1D8D7}"/>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STEP3</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：主の課題の背景にあるものを考える～氷山モデル～</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4" name="四角形: 角を丸くする 3">
            <a:extLst>
              <a:ext uri="{FF2B5EF4-FFF2-40B4-BE49-F238E27FC236}">
                <a16:creationId xmlns:a16="http://schemas.microsoft.com/office/drawing/2014/main" id="{2D71723C-3622-385D-81AA-84256BF9A481}"/>
              </a:ext>
            </a:extLst>
          </p:cNvPr>
          <p:cNvSpPr/>
          <p:nvPr/>
        </p:nvSpPr>
        <p:spPr>
          <a:xfrm>
            <a:off x="0" y="6687940"/>
            <a:ext cx="7872389" cy="170259"/>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tIns="0" bIns="0" anchor="ctr">
            <a:spAutoFit/>
          </a:bodyPr>
          <a:lstStyle/>
          <a:p>
            <a:pPr eaLnBrk="1" fontAlgn="auto" hangingPunct="1">
              <a:spcBef>
                <a:spcPts val="0"/>
              </a:spcBef>
              <a:spcAft>
                <a:spcPts val="0"/>
              </a:spcAft>
              <a:defRPr/>
            </a:pPr>
            <a:r>
              <a:rPr kumimoji="1" lang="ja-JP" altLang="en-US" sz="1000" spc="100" dirty="0">
                <a:solidFill>
                  <a:schemeClr val="tx1"/>
                </a:solidFill>
                <a:latin typeface="メイリオ" panose="020B0604030504040204" pitchFamily="50" charset="-128"/>
                <a:ea typeface="メイリオ" panose="020B0604030504040204" pitchFamily="50" charset="-128"/>
              </a:rPr>
              <a:t>出典：社会的包摂サポートセンター編</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相談支援員必携 事例で見る生活困窮者</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中央法規出版</a:t>
            </a:r>
            <a:r>
              <a:rPr kumimoji="1" lang="en-US" altLang="ja-JP" sz="1000" spc="100" dirty="0">
                <a:solidFill>
                  <a:schemeClr val="tx1"/>
                </a:solidFill>
                <a:latin typeface="メイリオ" panose="020B0604030504040204" pitchFamily="50" charset="-128"/>
                <a:ea typeface="メイリオ" panose="020B0604030504040204" pitchFamily="50" charset="-128"/>
              </a:rPr>
              <a:t>,2015</a:t>
            </a:r>
            <a:r>
              <a:rPr kumimoji="1" lang="ja-JP" altLang="en-US" sz="1000" spc="100" dirty="0">
                <a:solidFill>
                  <a:schemeClr val="tx1"/>
                </a:solidFill>
                <a:latin typeface="メイリオ" panose="020B0604030504040204" pitchFamily="50" charset="-128"/>
                <a:ea typeface="メイリオ" panose="020B0604030504040204" pitchFamily="50" charset="-128"/>
              </a:rPr>
              <a:t>年</a:t>
            </a:r>
            <a:r>
              <a:rPr kumimoji="1" lang="en-US" altLang="ja-JP" sz="1000" spc="100" dirty="0">
                <a:solidFill>
                  <a:schemeClr val="tx1"/>
                </a:solidFill>
                <a:latin typeface="メイリオ" panose="020B0604030504040204" pitchFamily="50" charset="-128"/>
                <a:ea typeface="メイリオ" panose="020B0604030504040204" pitchFamily="50" charset="-128"/>
              </a:rPr>
              <a:t>,p4</a:t>
            </a:r>
            <a:r>
              <a:rPr kumimoji="1" lang="ja-JP" altLang="en-US" sz="1000" spc="100" dirty="0">
                <a:solidFill>
                  <a:schemeClr val="tx1"/>
                </a:solidFill>
                <a:latin typeface="メイリオ" panose="020B0604030504040204" pitchFamily="50" charset="-128"/>
                <a:ea typeface="メイリオ" panose="020B0604030504040204" pitchFamily="50" charset="-128"/>
              </a:rPr>
              <a:t>をもとに作成</a:t>
            </a:r>
          </a:p>
        </p:txBody>
      </p:sp>
      <p:sp>
        <p:nvSpPr>
          <p:cNvPr id="2" name="フリーフォーム: 図形 1">
            <a:extLst>
              <a:ext uri="{FF2B5EF4-FFF2-40B4-BE49-F238E27FC236}">
                <a16:creationId xmlns:a16="http://schemas.microsoft.com/office/drawing/2014/main" id="{38B734D6-4452-9946-0BAD-14693C3F39FA}"/>
              </a:ext>
            </a:extLst>
          </p:cNvPr>
          <p:cNvSpPr/>
          <p:nvPr/>
        </p:nvSpPr>
        <p:spPr>
          <a:xfrm>
            <a:off x="765289" y="1605075"/>
            <a:ext cx="3559611" cy="4614971"/>
          </a:xfrm>
          <a:custGeom>
            <a:avLst/>
            <a:gdLst>
              <a:gd name="connsiteX0" fmla="*/ 1463040 w 3759200"/>
              <a:gd name="connsiteY0" fmla="*/ 0 h 4053840"/>
              <a:gd name="connsiteX1" fmla="*/ 1463040 w 3759200"/>
              <a:gd name="connsiteY1" fmla="*/ 0 h 4053840"/>
              <a:gd name="connsiteX2" fmla="*/ 1351280 w 3759200"/>
              <a:gd name="connsiteY2" fmla="*/ 40640 h 4053840"/>
              <a:gd name="connsiteX3" fmla="*/ 1290320 w 3759200"/>
              <a:gd name="connsiteY3" fmla="*/ 81280 h 4053840"/>
              <a:gd name="connsiteX4" fmla="*/ 1219200 w 3759200"/>
              <a:gd name="connsiteY4" fmla="*/ 121920 h 4053840"/>
              <a:gd name="connsiteX5" fmla="*/ 1168400 w 3759200"/>
              <a:gd name="connsiteY5" fmla="*/ 132080 h 4053840"/>
              <a:gd name="connsiteX6" fmla="*/ 1076960 w 3759200"/>
              <a:gd name="connsiteY6" fmla="*/ 213360 h 4053840"/>
              <a:gd name="connsiteX7" fmla="*/ 1005840 w 3759200"/>
              <a:gd name="connsiteY7" fmla="*/ 233680 h 4053840"/>
              <a:gd name="connsiteX8" fmla="*/ 975360 w 3759200"/>
              <a:gd name="connsiteY8" fmla="*/ 254000 h 4053840"/>
              <a:gd name="connsiteX9" fmla="*/ 944880 w 3759200"/>
              <a:gd name="connsiteY9" fmla="*/ 264160 h 4053840"/>
              <a:gd name="connsiteX10" fmla="*/ 883920 w 3759200"/>
              <a:gd name="connsiteY10" fmla="*/ 304800 h 4053840"/>
              <a:gd name="connsiteX11" fmla="*/ 853440 w 3759200"/>
              <a:gd name="connsiteY11" fmla="*/ 325120 h 4053840"/>
              <a:gd name="connsiteX12" fmla="*/ 822960 w 3759200"/>
              <a:gd name="connsiteY12" fmla="*/ 355600 h 4053840"/>
              <a:gd name="connsiteX13" fmla="*/ 782320 w 3759200"/>
              <a:gd name="connsiteY13" fmla="*/ 386080 h 4053840"/>
              <a:gd name="connsiteX14" fmla="*/ 701040 w 3759200"/>
              <a:gd name="connsiteY14" fmla="*/ 406400 h 4053840"/>
              <a:gd name="connsiteX15" fmla="*/ 680720 w 3759200"/>
              <a:gd name="connsiteY15" fmla="*/ 436880 h 4053840"/>
              <a:gd name="connsiteX16" fmla="*/ 650240 w 3759200"/>
              <a:gd name="connsiteY16" fmla="*/ 447040 h 4053840"/>
              <a:gd name="connsiteX17" fmla="*/ 579120 w 3759200"/>
              <a:gd name="connsiteY17" fmla="*/ 477520 h 4053840"/>
              <a:gd name="connsiteX18" fmla="*/ 518160 w 3759200"/>
              <a:gd name="connsiteY18" fmla="*/ 528320 h 4053840"/>
              <a:gd name="connsiteX19" fmla="*/ 487680 w 3759200"/>
              <a:gd name="connsiteY19" fmla="*/ 558800 h 4053840"/>
              <a:gd name="connsiteX20" fmla="*/ 467360 w 3759200"/>
              <a:gd name="connsiteY20" fmla="*/ 589280 h 4053840"/>
              <a:gd name="connsiteX21" fmla="*/ 426720 w 3759200"/>
              <a:gd name="connsiteY21" fmla="*/ 599440 h 4053840"/>
              <a:gd name="connsiteX22" fmla="*/ 365760 w 3759200"/>
              <a:gd name="connsiteY22" fmla="*/ 650240 h 4053840"/>
              <a:gd name="connsiteX23" fmla="*/ 274320 w 3759200"/>
              <a:gd name="connsiteY23" fmla="*/ 701040 h 4053840"/>
              <a:gd name="connsiteX24" fmla="*/ 264160 w 3759200"/>
              <a:gd name="connsiteY24" fmla="*/ 894080 h 4053840"/>
              <a:gd name="connsiteX25" fmla="*/ 243840 w 3759200"/>
              <a:gd name="connsiteY25" fmla="*/ 934720 h 4053840"/>
              <a:gd name="connsiteX26" fmla="*/ 233680 w 3759200"/>
              <a:gd name="connsiteY26" fmla="*/ 965200 h 4053840"/>
              <a:gd name="connsiteX27" fmla="*/ 213360 w 3759200"/>
              <a:gd name="connsiteY27" fmla="*/ 1076960 h 4053840"/>
              <a:gd name="connsiteX28" fmla="*/ 203200 w 3759200"/>
              <a:gd name="connsiteY28" fmla="*/ 1107440 h 4053840"/>
              <a:gd name="connsiteX29" fmla="*/ 193040 w 3759200"/>
              <a:gd name="connsiteY29" fmla="*/ 1148080 h 4053840"/>
              <a:gd name="connsiteX30" fmla="*/ 182880 w 3759200"/>
              <a:gd name="connsiteY30" fmla="*/ 1239520 h 4053840"/>
              <a:gd name="connsiteX31" fmla="*/ 172720 w 3759200"/>
              <a:gd name="connsiteY31" fmla="*/ 1280160 h 4053840"/>
              <a:gd name="connsiteX32" fmla="*/ 152400 w 3759200"/>
              <a:gd name="connsiteY32" fmla="*/ 1361440 h 4053840"/>
              <a:gd name="connsiteX33" fmla="*/ 132080 w 3759200"/>
              <a:gd name="connsiteY33" fmla="*/ 1534160 h 4053840"/>
              <a:gd name="connsiteX34" fmla="*/ 111760 w 3759200"/>
              <a:gd name="connsiteY34" fmla="*/ 1564640 h 4053840"/>
              <a:gd name="connsiteX35" fmla="*/ 101600 w 3759200"/>
              <a:gd name="connsiteY35" fmla="*/ 1635760 h 4053840"/>
              <a:gd name="connsiteX36" fmla="*/ 71120 w 3759200"/>
              <a:gd name="connsiteY36" fmla="*/ 1666240 h 4053840"/>
              <a:gd name="connsiteX37" fmla="*/ 60960 w 3759200"/>
              <a:gd name="connsiteY37" fmla="*/ 1757680 h 4053840"/>
              <a:gd name="connsiteX38" fmla="*/ 50800 w 3759200"/>
              <a:gd name="connsiteY38" fmla="*/ 1788160 h 4053840"/>
              <a:gd name="connsiteX39" fmla="*/ 40640 w 3759200"/>
              <a:gd name="connsiteY39" fmla="*/ 1869440 h 4053840"/>
              <a:gd name="connsiteX40" fmla="*/ 20320 w 3759200"/>
              <a:gd name="connsiteY40" fmla="*/ 1899920 h 4053840"/>
              <a:gd name="connsiteX41" fmla="*/ 10160 w 3759200"/>
              <a:gd name="connsiteY41" fmla="*/ 2021840 h 4053840"/>
              <a:gd name="connsiteX42" fmla="*/ 0 w 3759200"/>
              <a:gd name="connsiteY42" fmla="*/ 2072640 h 4053840"/>
              <a:gd name="connsiteX43" fmla="*/ 10160 w 3759200"/>
              <a:gd name="connsiteY43" fmla="*/ 2316480 h 4053840"/>
              <a:gd name="connsiteX44" fmla="*/ 40640 w 3759200"/>
              <a:gd name="connsiteY44" fmla="*/ 2367280 h 4053840"/>
              <a:gd name="connsiteX45" fmla="*/ 60960 w 3759200"/>
              <a:gd name="connsiteY45" fmla="*/ 2448560 h 4053840"/>
              <a:gd name="connsiteX46" fmla="*/ 81280 w 3759200"/>
              <a:gd name="connsiteY46" fmla="*/ 2489200 h 4053840"/>
              <a:gd name="connsiteX47" fmla="*/ 71120 w 3759200"/>
              <a:gd name="connsiteY47" fmla="*/ 2844800 h 4053840"/>
              <a:gd name="connsiteX48" fmla="*/ 91440 w 3759200"/>
              <a:gd name="connsiteY48" fmla="*/ 2997200 h 4053840"/>
              <a:gd name="connsiteX49" fmla="*/ 101600 w 3759200"/>
              <a:gd name="connsiteY49" fmla="*/ 3027680 h 4053840"/>
              <a:gd name="connsiteX50" fmla="*/ 132080 w 3759200"/>
              <a:gd name="connsiteY50" fmla="*/ 3058160 h 4053840"/>
              <a:gd name="connsiteX51" fmla="*/ 142240 w 3759200"/>
              <a:gd name="connsiteY51" fmla="*/ 3108960 h 4053840"/>
              <a:gd name="connsiteX52" fmla="*/ 162560 w 3759200"/>
              <a:gd name="connsiteY52" fmla="*/ 3139440 h 4053840"/>
              <a:gd name="connsiteX53" fmla="*/ 182880 w 3759200"/>
              <a:gd name="connsiteY53" fmla="*/ 3230880 h 4053840"/>
              <a:gd name="connsiteX54" fmla="*/ 203200 w 3759200"/>
              <a:gd name="connsiteY54" fmla="*/ 3261360 h 4053840"/>
              <a:gd name="connsiteX55" fmla="*/ 223520 w 3759200"/>
              <a:gd name="connsiteY55" fmla="*/ 3312160 h 4053840"/>
              <a:gd name="connsiteX56" fmla="*/ 284480 w 3759200"/>
              <a:gd name="connsiteY56" fmla="*/ 3362960 h 4053840"/>
              <a:gd name="connsiteX57" fmla="*/ 335280 w 3759200"/>
              <a:gd name="connsiteY57" fmla="*/ 3413760 h 4053840"/>
              <a:gd name="connsiteX58" fmla="*/ 396240 w 3759200"/>
              <a:gd name="connsiteY58" fmla="*/ 3454400 h 4053840"/>
              <a:gd name="connsiteX59" fmla="*/ 457200 w 3759200"/>
              <a:gd name="connsiteY59" fmla="*/ 3495040 h 4053840"/>
              <a:gd name="connsiteX60" fmla="*/ 497840 w 3759200"/>
              <a:gd name="connsiteY60" fmla="*/ 3525520 h 4053840"/>
              <a:gd name="connsiteX61" fmla="*/ 538480 w 3759200"/>
              <a:gd name="connsiteY61" fmla="*/ 3545840 h 4053840"/>
              <a:gd name="connsiteX62" fmla="*/ 599440 w 3759200"/>
              <a:gd name="connsiteY62" fmla="*/ 3586480 h 4053840"/>
              <a:gd name="connsiteX63" fmla="*/ 670560 w 3759200"/>
              <a:gd name="connsiteY63" fmla="*/ 3677920 h 4053840"/>
              <a:gd name="connsiteX64" fmla="*/ 690880 w 3759200"/>
              <a:gd name="connsiteY64" fmla="*/ 3708400 h 4053840"/>
              <a:gd name="connsiteX65" fmla="*/ 751840 w 3759200"/>
              <a:gd name="connsiteY65" fmla="*/ 3769360 h 4053840"/>
              <a:gd name="connsiteX66" fmla="*/ 782320 w 3759200"/>
              <a:gd name="connsiteY66" fmla="*/ 3779520 h 4053840"/>
              <a:gd name="connsiteX67" fmla="*/ 843280 w 3759200"/>
              <a:gd name="connsiteY67" fmla="*/ 3820160 h 4053840"/>
              <a:gd name="connsiteX68" fmla="*/ 863600 w 3759200"/>
              <a:gd name="connsiteY68" fmla="*/ 3850640 h 4053840"/>
              <a:gd name="connsiteX69" fmla="*/ 894080 w 3759200"/>
              <a:gd name="connsiteY69" fmla="*/ 3860800 h 4053840"/>
              <a:gd name="connsiteX70" fmla="*/ 924560 w 3759200"/>
              <a:gd name="connsiteY70" fmla="*/ 3881120 h 4053840"/>
              <a:gd name="connsiteX71" fmla="*/ 995680 w 3759200"/>
              <a:gd name="connsiteY71" fmla="*/ 3911600 h 4053840"/>
              <a:gd name="connsiteX72" fmla="*/ 1168400 w 3759200"/>
              <a:gd name="connsiteY72" fmla="*/ 3942080 h 4053840"/>
              <a:gd name="connsiteX73" fmla="*/ 1219200 w 3759200"/>
              <a:gd name="connsiteY73" fmla="*/ 3952240 h 4053840"/>
              <a:gd name="connsiteX74" fmla="*/ 1259840 w 3759200"/>
              <a:gd name="connsiteY74" fmla="*/ 3962400 h 4053840"/>
              <a:gd name="connsiteX75" fmla="*/ 1503680 w 3759200"/>
              <a:gd name="connsiteY75" fmla="*/ 3972560 h 4053840"/>
              <a:gd name="connsiteX76" fmla="*/ 1564640 w 3759200"/>
              <a:gd name="connsiteY76" fmla="*/ 3992880 h 4053840"/>
              <a:gd name="connsiteX77" fmla="*/ 1808480 w 3759200"/>
              <a:gd name="connsiteY77" fmla="*/ 4013200 h 4053840"/>
              <a:gd name="connsiteX78" fmla="*/ 1899920 w 3759200"/>
              <a:gd name="connsiteY78" fmla="*/ 4033520 h 4053840"/>
              <a:gd name="connsiteX79" fmla="*/ 2164080 w 3759200"/>
              <a:gd name="connsiteY79" fmla="*/ 4053840 h 4053840"/>
              <a:gd name="connsiteX80" fmla="*/ 2905760 w 3759200"/>
              <a:gd name="connsiteY80" fmla="*/ 4043680 h 4053840"/>
              <a:gd name="connsiteX81" fmla="*/ 2946400 w 3759200"/>
              <a:gd name="connsiteY81" fmla="*/ 3982720 h 4053840"/>
              <a:gd name="connsiteX82" fmla="*/ 3017520 w 3759200"/>
              <a:gd name="connsiteY82" fmla="*/ 3942080 h 4053840"/>
              <a:gd name="connsiteX83" fmla="*/ 3058160 w 3759200"/>
              <a:gd name="connsiteY83" fmla="*/ 3911600 h 4053840"/>
              <a:gd name="connsiteX84" fmla="*/ 3108960 w 3759200"/>
              <a:gd name="connsiteY84" fmla="*/ 3789680 h 4053840"/>
              <a:gd name="connsiteX85" fmla="*/ 3139440 w 3759200"/>
              <a:gd name="connsiteY85" fmla="*/ 3779520 h 4053840"/>
              <a:gd name="connsiteX86" fmla="*/ 3190240 w 3759200"/>
              <a:gd name="connsiteY86" fmla="*/ 3738880 h 4053840"/>
              <a:gd name="connsiteX87" fmla="*/ 3230880 w 3759200"/>
              <a:gd name="connsiteY87" fmla="*/ 3657600 h 4053840"/>
              <a:gd name="connsiteX88" fmla="*/ 3271520 w 3759200"/>
              <a:gd name="connsiteY88" fmla="*/ 3637280 h 4053840"/>
              <a:gd name="connsiteX89" fmla="*/ 3302000 w 3759200"/>
              <a:gd name="connsiteY89" fmla="*/ 3535680 h 4053840"/>
              <a:gd name="connsiteX90" fmla="*/ 3332480 w 3759200"/>
              <a:gd name="connsiteY90" fmla="*/ 3434080 h 4053840"/>
              <a:gd name="connsiteX91" fmla="*/ 3342640 w 3759200"/>
              <a:gd name="connsiteY91" fmla="*/ 3403600 h 4053840"/>
              <a:gd name="connsiteX92" fmla="*/ 3362960 w 3759200"/>
              <a:gd name="connsiteY92" fmla="*/ 3373120 h 4053840"/>
              <a:gd name="connsiteX93" fmla="*/ 3373120 w 3759200"/>
              <a:gd name="connsiteY93" fmla="*/ 3342640 h 4053840"/>
              <a:gd name="connsiteX94" fmla="*/ 3413760 w 3759200"/>
              <a:gd name="connsiteY94" fmla="*/ 3281680 h 4053840"/>
              <a:gd name="connsiteX95" fmla="*/ 3434080 w 3759200"/>
              <a:gd name="connsiteY95" fmla="*/ 3251200 h 4053840"/>
              <a:gd name="connsiteX96" fmla="*/ 3454400 w 3759200"/>
              <a:gd name="connsiteY96" fmla="*/ 3169920 h 4053840"/>
              <a:gd name="connsiteX97" fmla="*/ 3495040 w 3759200"/>
              <a:gd name="connsiteY97" fmla="*/ 3068320 h 4053840"/>
              <a:gd name="connsiteX98" fmla="*/ 3515360 w 3759200"/>
              <a:gd name="connsiteY98" fmla="*/ 2976880 h 4053840"/>
              <a:gd name="connsiteX99" fmla="*/ 3525520 w 3759200"/>
              <a:gd name="connsiteY99" fmla="*/ 2915920 h 4053840"/>
              <a:gd name="connsiteX100" fmla="*/ 3545840 w 3759200"/>
              <a:gd name="connsiteY100" fmla="*/ 2834640 h 4053840"/>
              <a:gd name="connsiteX101" fmla="*/ 3566160 w 3759200"/>
              <a:gd name="connsiteY101" fmla="*/ 2722880 h 4053840"/>
              <a:gd name="connsiteX102" fmla="*/ 3576320 w 3759200"/>
              <a:gd name="connsiteY102" fmla="*/ 2499360 h 4053840"/>
              <a:gd name="connsiteX103" fmla="*/ 3586480 w 3759200"/>
              <a:gd name="connsiteY103" fmla="*/ 2448560 h 4053840"/>
              <a:gd name="connsiteX104" fmla="*/ 3616960 w 3759200"/>
              <a:gd name="connsiteY104" fmla="*/ 2418080 h 4053840"/>
              <a:gd name="connsiteX105" fmla="*/ 3647440 w 3759200"/>
              <a:gd name="connsiteY105" fmla="*/ 2377440 h 4053840"/>
              <a:gd name="connsiteX106" fmla="*/ 3698240 w 3759200"/>
              <a:gd name="connsiteY106" fmla="*/ 2286000 h 4053840"/>
              <a:gd name="connsiteX107" fmla="*/ 3728720 w 3759200"/>
              <a:gd name="connsiteY107" fmla="*/ 2265680 h 4053840"/>
              <a:gd name="connsiteX108" fmla="*/ 3759200 w 3759200"/>
              <a:gd name="connsiteY108" fmla="*/ 2143760 h 4053840"/>
              <a:gd name="connsiteX109" fmla="*/ 3749040 w 3759200"/>
              <a:gd name="connsiteY109" fmla="*/ 1696720 h 4053840"/>
              <a:gd name="connsiteX110" fmla="*/ 3738880 w 3759200"/>
              <a:gd name="connsiteY110" fmla="*/ 1666240 h 4053840"/>
              <a:gd name="connsiteX111" fmla="*/ 3718560 w 3759200"/>
              <a:gd name="connsiteY111" fmla="*/ 1625600 h 4053840"/>
              <a:gd name="connsiteX112" fmla="*/ 3677920 w 3759200"/>
              <a:gd name="connsiteY112" fmla="*/ 1544320 h 4053840"/>
              <a:gd name="connsiteX113" fmla="*/ 3647440 w 3759200"/>
              <a:gd name="connsiteY113" fmla="*/ 1473200 h 4053840"/>
              <a:gd name="connsiteX114" fmla="*/ 3627120 w 3759200"/>
              <a:gd name="connsiteY114" fmla="*/ 1391920 h 4053840"/>
              <a:gd name="connsiteX115" fmla="*/ 3596640 w 3759200"/>
              <a:gd name="connsiteY115" fmla="*/ 1351280 h 4053840"/>
              <a:gd name="connsiteX116" fmla="*/ 3556000 w 3759200"/>
              <a:gd name="connsiteY116" fmla="*/ 1290320 h 4053840"/>
              <a:gd name="connsiteX117" fmla="*/ 3535680 w 3759200"/>
              <a:gd name="connsiteY117" fmla="*/ 1219200 h 4053840"/>
              <a:gd name="connsiteX118" fmla="*/ 3484880 w 3759200"/>
              <a:gd name="connsiteY118" fmla="*/ 1148080 h 4053840"/>
              <a:gd name="connsiteX119" fmla="*/ 3454400 w 3759200"/>
              <a:gd name="connsiteY119" fmla="*/ 1097280 h 4053840"/>
              <a:gd name="connsiteX120" fmla="*/ 3434080 w 3759200"/>
              <a:gd name="connsiteY120" fmla="*/ 1066800 h 4053840"/>
              <a:gd name="connsiteX121" fmla="*/ 3413760 w 3759200"/>
              <a:gd name="connsiteY121" fmla="*/ 1005840 h 4053840"/>
              <a:gd name="connsiteX122" fmla="*/ 3373120 w 3759200"/>
              <a:gd name="connsiteY122" fmla="*/ 944880 h 4053840"/>
              <a:gd name="connsiteX123" fmla="*/ 3352800 w 3759200"/>
              <a:gd name="connsiteY123" fmla="*/ 904240 h 4053840"/>
              <a:gd name="connsiteX124" fmla="*/ 3322320 w 3759200"/>
              <a:gd name="connsiteY124" fmla="*/ 883920 h 4053840"/>
              <a:gd name="connsiteX125" fmla="*/ 3281680 w 3759200"/>
              <a:gd name="connsiteY125" fmla="*/ 863600 h 4053840"/>
              <a:gd name="connsiteX126" fmla="*/ 3210560 w 3759200"/>
              <a:gd name="connsiteY126" fmla="*/ 843280 h 4053840"/>
              <a:gd name="connsiteX127" fmla="*/ 3139440 w 3759200"/>
              <a:gd name="connsiteY127" fmla="*/ 833120 h 4053840"/>
              <a:gd name="connsiteX128" fmla="*/ 3088640 w 3759200"/>
              <a:gd name="connsiteY128" fmla="*/ 812800 h 4053840"/>
              <a:gd name="connsiteX129" fmla="*/ 3007360 w 3759200"/>
              <a:gd name="connsiteY129" fmla="*/ 792480 h 4053840"/>
              <a:gd name="connsiteX130" fmla="*/ 2976880 w 3759200"/>
              <a:gd name="connsiteY130" fmla="*/ 762000 h 4053840"/>
              <a:gd name="connsiteX131" fmla="*/ 2915920 w 3759200"/>
              <a:gd name="connsiteY131" fmla="*/ 711200 h 4053840"/>
              <a:gd name="connsiteX132" fmla="*/ 2854960 w 3759200"/>
              <a:gd name="connsiteY132" fmla="*/ 640080 h 4053840"/>
              <a:gd name="connsiteX133" fmla="*/ 2783840 w 3759200"/>
              <a:gd name="connsiteY133" fmla="*/ 609600 h 4053840"/>
              <a:gd name="connsiteX134" fmla="*/ 2743200 w 3759200"/>
              <a:gd name="connsiteY134" fmla="*/ 589280 h 4053840"/>
              <a:gd name="connsiteX135" fmla="*/ 2682240 w 3759200"/>
              <a:gd name="connsiteY135" fmla="*/ 568960 h 4053840"/>
              <a:gd name="connsiteX136" fmla="*/ 2651760 w 3759200"/>
              <a:gd name="connsiteY136" fmla="*/ 548640 h 4053840"/>
              <a:gd name="connsiteX137" fmla="*/ 2590800 w 3759200"/>
              <a:gd name="connsiteY137" fmla="*/ 538480 h 4053840"/>
              <a:gd name="connsiteX138" fmla="*/ 2519680 w 3759200"/>
              <a:gd name="connsiteY138" fmla="*/ 518160 h 4053840"/>
              <a:gd name="connsiteX139" fmla="*/ 2479040 w 3759200"/>
              <a:gd name="connsiteY139" fmla="*/ 508000 h 4053840"/>
              <a:gd name="connsiteX140" fmla="*/ 2448560 w 3759200"/>
              <a:gd name="connsiteY140" fmla="*/ 487680 h 4053840"/>
              <a:gd name="connsiteX141" fmla="*/ 2418080 w 3759200"/>
              <a:gd name="connsiteY141" fmla="*/ 426720 h 4053840"/>
              <a:gd name="connsiteX142" fmla="*/ 2387600 w 3759200"/>
              <a:gd name="connsiteY142" fmla="*/ 396240 h 4053840"/>
              <a:gd name="connsiteX143" fmla="*/ 2346960 w 3759200"/>
              <a:gd name="connsiteY143" fmla="*/ 304800 h 4053840"/>
              <a:gd name="connsiteX144" fmla="*/ 2336800 w 3759200"/>
              <a:gd name="connsiteY144" fmla="*/ 274320 h 4053840"/>
              <a:gd name="connsiteX145" fmla="*/ 2245360 w 3759200"/>
              <a:gd name="connsiteY145" fmla="*/ 243840 h 4053840"/>
              <a:gd name="connsiteX146" fmla="*/ 2143760 w 3759200"/>
              <a:gd name="connsiteY146" fmla="*/ 223520 h 4053840"/>
              <a:gd name="connsiteX147" fmla="*/ 2113280 w 3759200"/>
              <a:gd name="connsiteY147" fmla="*/ 203200 h 4053840"/>
              <a:gd name="connsiteX148" fmla="*/ 2042160 w 3759200"/>
              <a:gd name="connsiteY148" fmla="*/ 182880 h 4053840"/>
              <a:gd name="connsiteX149" fmla="*/ 1981200 w 3759200"/>
              <a:gd name="connsiteY149" fmla="*/ 132080 h 4053840"/>
              <a:gd name="connsiteX150" fmla="*/ 1920240 w 3759200"/>
              <a:gd name="connsiteY150" fmla="*/ 91440 h 4053840"/>
              <a:gd name="connsiteX151" fmla="*/ 1859280 w 3759200"/>
              <a:gd name="connsiteY151" fmla="*/ 71120 h 4053840"/>
              <a:gd name="connsiteX152" fmla="*/ 1828800 w 3759200"/>
              <a:gd name="connsiteY152" fmla="*/ 50800 h 4053840"/>
              <a:gd name="connsiteX153" fmla="*/ 1737360 w 3759200"/>
              <a:gd name="connsiteY153" fmla="*/ 30480 h 4053840"/>
              <a:gd name="connsiteX154" fmla="*/ 1666240 w 3759200"/>
              <a:gd name="connsiteY154" fmla="*/ 10160 h 4053840"/>
              <a:gd name="connsiteX155" fmla="*/ 1463040 w 3759200"/>
              <a:gd name="connsiteY155" fmla="*/ 0 h 40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3759200" h="4053840">
                <a:moveTo>
                  <a:pt x="1463040" y="0"/>
                </a:moveTo>
                <a:lnTo>
                  <a:pt x="1463040" y="0"/>
                </a:lnTo>
                <a:cubicBezTo>
                  <a:pt x="1425787" y="13547"/>
                  <a:pt x="1387147" y="23761"/>
                  <a:pt x="1351280" y="40640"/>
                </a:cubicBezTo>
                <a:cubicBezTo>
                  <a:pt x="1329183" y="51039"/>
                  <a:pt x="1310640" y="67733"/>
                  <a:pt x="1290320" y="81280"/>
                </a:cubicBezTo>
                <a:cubicBezTo>
                  <a:pt x="1268023" y="96145"/>
                  <a:pt x="1244981" y="113326"/>
                  <a:pt x="1219200" y="121920"/>
                </a:cubicBezTo>
                <a:cubicBezTo>
                  <a:pt x="1202817" y="127381"/>
                  <a:pt x="1185333" y="128693"/>
                  <a:pt x="1168400" y="132080"/>
                </a:cubicBezTo>
                <a:cubicBezTo>
                  <a:pt x="1141473" y="159007"/>
                  <a:pt x="1113220" y="195230"/>
                  <a:pt x="1076960" y="213360"/>
                </a:cubicBezTo>
                <a:cubicBezTo>
                  <a:pt x="1062384" y="220648"/>
                  <a:pt x="1018861" y="230425"/>
                  <a:pt x="1005840" y="233680"/>
                </a:cubicBezTo>
                <a:cubicBezTo>
                  <a:pt x="995680" y="240453"/>
                  <a:pt x="986282" y="248539"/>
                  <a:pt x="975360" y="254000"/>
                </a:cubicBezTo>
                <a:cubicBezTo>
                  <a:pt x="965781" y="258789"/>
                  <a:pt x="954242" y="258959"/>
                  <a:pt x="944880" y="264160"/>
                </a:cubicBezTo>
                <a:cubicBezTo>
                  <a:pt x="923532" y="276020"/>
                  <a:pt x="904240" y="291253"/>
                  <a:pt x="883920" y="304800"/>
                </a:cubicBezTo>
                <a:cubicBezTo>
                  <a:pt x="873760" y="311573"/>
                  <a:pt x="862074" y="316486"/>
                  <a:pt x="853440" y="325120"/>
                </a:cubicBezTo>
                <a:cubicBezTo>
                  <a:pt x="843280" y="335280"/>
                  <a:pt x="833869" y="346249"/>
                  <a:pt x="822960" y="355600"/>
                </a:cubicBezTo>
                <a:cubicBezTo>
                  <a:pt x="810103" y="366620"/>
                  <a:pt x="797951" y="379567"/>
                  <a:pt x="782320" y="386080"/>
                </a:cubicBezTo>
                <a:cubicBezTo>
                  <a:pt x="756541" y="396821"/>
                  <a:pt x="701040" y="406400"/>
                  <a:pt x="701040" y="406400"/>
                </a:cubicBezTo>
                <a:cubicBezTo>
                  <a:pt x="694267" y="416560"/>
                  <a:pt x="690255" y="429252"/>
                  <a:pt x="680720" y="436880"/>
                </a:cubicBezTo>
                <a:cubicBezTo>
                  <a:pt x="672357" y="443570"/>
                  <a:pt x="659819" y="442251"/>
                  <a:pt x="650240" y="447040"/>
                </a:cubicBezTo>
                <a:cubicBezTo>
                  <a:pt x="580076" y="482122"/>
                  <a:pt x="663700" y="456375"/>
                  <a:pt x="579120" y="477520"/>
                </a:cubicBezTo>
                <a:cubicBezTo>
                  <a:pt x="490072" y="566568"/>
                  <a:pt x="603030" y="457595"/>
                  <a:pt x="518160" y="528320"/>
                </a:cubicBezTo>
                <a:cubicBezTo>
                  <a:pt x="507122" y="537518"/>
                  <a:pt x="496878" y="547762"/>
                  <a:pt x="487680" y="558800"/>
                </a:cubicBezTo>
                <a:cubicBezTo>
                  <a:pt x="479863" y="568181"/>
                  <a:pt x="477520" y="582507"/>
                  <a:pt x="467360" y="589280"/>
                </a:cubicBezTo>
                <a:cubicBezTo>
                  <a:pt x="455742" y="597026"/>
                  <a:pt x="440267" y="596053"/>
                  <a:pt x="426720" y="599440"/>
                </a:cubicBezTo>
                <a:cubicBezTo>
                  <a:pt x="393380" y="649450"/>
                  <a:pt x="423051" y="615866"/>
                  <a:pt x="365760" y="650240"/>
                </a:cubicBezTo>
                <a:cubicBezTo>
                  <a:pt x="278421" y="702643"/>
                  <a:pt x="335628" y="680604"/>
                  <a:pt x="274320" y="701040"/>
                </a:cubicBezTo>
                <a:cubicBezTo>
                  <a:pt x="270933" y="765387"/>
                  <a:pt x="272494" y="830186"/>
                  <a:pt x="264160" y="894080"/>
                </a:cubicBezTo>
                <a:cubicBezTo>
                  <a:pt x="262201" y="909098"/>
                  <a:pt x="249806" y="920799"/>
                  <a:pt x="243840" y="934720"/>
                </a:cubicBezTo>
                <a:cubicBezTo>
                  <a:pt x="239621" y="944564"/>
                  <a:pt x="236003" y="954745"/>
                  <a:pt x="233680" y="965200"/>
                </a:cubicBezTo>
                <a:cubicBezTo>
                  <a:pt x="215563" y="1046724"/>
                  <a:pt x="231850" y="1003000"/>
                  <a:pt x="213360" y="1076960"/>
                </a:cubicBezTo>
                <a:cubicBezTo>
                  <a:pt x="210763" y="1087350"/>
                  <a:pt x="206142" y="1097142"/>
                  <a:pt x="203200" y="1107440"/>
                </a:cubicBezTo>
                <a:cubicBezTo>
                  <a:pt x="199364" y="1120866"/>
                  <a:pt x="196427" y="1134533"/>
                  <a:pt x="193040" y="1148080"/>
                </a:cubicBezTo>
                <a:cubicBezTo>
                  <a:pt x="189653" y="1178560"/>
                  <a:pt x="187543" y="1209209"/>
                  <a:pt x="182880" y="1239520"/>
                </a:cubicBezTo>
                <a:cubicBezTo>
                  <a:pt x="180757" y="1253321"/>
                  <a:pt x="175749" y="1266529"/>
                  <a:pt x="172720" y="1280160"/>
                </a:cubicBezTo>
                <a:cubicBezTo>
                  <a:pt x="156373" y="1353722"/>
                  <a:pt x="170555" y="1306974"/>
                  <a:pt x="152400" y="1361440"/>
                </a:cubicBezTo>
                <a:cubicBezTo>
                  <a:pt x="150795" y="1383915"/>
                  <a:pt x="155172" y="1487975"/>
                  <a:pt x="132080" y="1534160"/>
                </a:cubicBezTo>
                <a:cubicBezTo>
                  <a:pt x="126619" y="1545082"/>
                  <a:pt x="118533" y="1554480"/>
                  <a:pt x="111760" y="1564640"/>
                </a:cubicBezTo>
                <a:cubicBezTo>
                  <a:pt x="108373" y="1588347"/>
                  <a:pt x="110494" y="1613525"/>
                  <a:pt x="101600" y="1635760"/>
                </a:cubicBezTo>
                <a:cubicBezTo>
                  <a:pt x="96264" y="1649101"/>
                  <a:pt x="75664" y="1652609"/>
                  <a:pt x="71120" y="1666240"/>
                </a:cubicBezTo>
                <a:cubicBezTo>
                  <a:pt x="61422" y="1695334"/>
                  <a:pt x="66002" y="1727430"/>
                  <a:pt x="60960" y="1757680"/>
                </a:cubicBezTo>
                <a:cubicBezTo>
                  <a:pt x="59199" y="1768244"/>
                  <a:pt x="54187" y="1778000"/>
                  <a:pt x="50800" y="1788160"/>
                </a:cubicBezTo>
                <a:cubicBezTo>
                  <a:pt x="47413" y="1815253"/>
                  <a:pt x="47824" y="1843098"/>
                  <a:pt x="40640" y="1869440"/>
                </a:cubicBezTo>
                <a:cubicBezTo>
                  <a:pt x="37427" y="1881221"/>
                  <a:pt x="22715" y="1887946"/>
                  <a:pt x="20320" y="1899920"/>
                </a:cubicBezTo>
                <a:cubicBezTo>
                  <a:pt x="12322" y="1939909"/>
                  <a:pt x="14925" y="1981338"/>
                  <a:pt x="10160" y="2021840"/>
                </a:cubicBezTo>
                <a:cubicBezTo>
                  <a:pt x="8142" y="2038990"/>
                  <a:pt x="3387" y="2055707"/>
                  <a:pt x="0" y="2072640"/>
                </a:cubicBezTo>
                <a:cubicBezTo>
                  <a:pt x="3387" y="2153920"/>
                  <a:pt x="-956" y="2235892"/>
                  <a:pt x="10160" y="2316480"/>
                </a:cubicBezTo>
                <a:cubicBezTo>
                  <a:pt x="12858" y="2336042"/>
                  <a:pt x="31809" y="2349617"/>
                  <a:pt x="40640" y="2367280"/>
                </a:cubicBezTo>
                <a:cubicBezTo>
                  <a:pt x="55847" y="2397694"/>
                  <a:pt x="49367" y="2413781"/>
                  <a:pt x="60960" y="2448560"/>
                </a:cubicBezTo>
                <a:cubicBezTo>
                  <a:pt x="65749" y="2462928"/>
                  <a:pt x="74507" y="2475653"/>
                  <a:pt x="81280" y="2489200"/>
                </a:cubicBezTo>
                <a:cubicBezTo>
                  <a:pt x="77893" y="2607733"/>
                  <a:pt x="71120" y="2726218"/>
                  <a:pt x="71120" y="2844800"/>
                </a:cubicBezTo>
                <a:cubicBezTo>
                  <a:pt x="71120" y="2904721"/>
                  <a:pt x="76472" y="2944812"/>
                  <a:pt x="91440" y="2997200"/>
                </a:cubicBezTo>
                <a:cubicBezTo>
                  <a:pt x="94382" y="3007498"/>
                  <a:pt x="95659" y="3018769"/>
                  <a:pt x="101600" y="3027680"/>
                </a:cubicBezTo>
                <a:cubicBezTo>
                  <a:pt x="109570" y="3039635"/>
                  <a:pt x="121920" y="3048000"/>
                  <a:pt x="132080" y="3058160"/>
                </a:cubicBezTo>
                <a:cubicBezTo>
                  <a:pt x="135467" y="3075093"/>
                  <a:pt x="136177" y="3092791"/>
                  <a:pt x="142240" y="3108960"/>
                </a:cubicBezTo>
                <a:cubicBezTo>
                  <a:pt x="146527" y="3120393"/>
                  <a:pt x="158273" y="3128007"/>
                  <a:pt x="162560" y="3139440"/>
                </a:cubicBezTo>
                <a:cubicBezTo>
                  <a:pt x="177026" y="3178015"/>
                  <a:pt x="167264" y="3194444"/>
                  <a:pt x="182880" y="3230880"/>
                </a:cubicBezTo>
                <a:cubicBezTo>
                  <a:pt x="187690" y="3242103"/>
                  <a:pt x="197739" y="3250438"/>
                  <a:pt x="203200" y="3261360"/>
                </a:cubicBezTo>
                <a:cubicBezTo>
                  <a:pt x="211356" y="3277672"/>
                  <a:pt x="213854" y="3296694"/>
                  <a:pt x="223520" y="3312160"/>
                </a:cubicBezTo>
                <a:cubicBezTo>
                  <a:pt x="237489" y="3334511"/>
                  <a:pt x="263414" y="3348916"/>
                  <a:pt x="284480" y="3362960"/>
                </a:cubicBezTo>
                <a:cubicBezTo>
                  <a:pt x="321733" y="3418840"/>
                  <a:pt x="284480" y="3371427"/>
                  <a:pt x="335280" y="3413760"/>
                </a:cubicBezTo>
                <a:cubicBezTo>
                  <a:pt x="386017" y="3456041"/>
                  <a:pt x="342675" y="3436545"/>
                  <a:pt x="396240" y="3454400"/>
                </a:cubicBezTo>
                <a:cubicBezTo>
                  <a:pt x="467171" y="3525331"/>
                  <a:pt x="388583" y="3455830"/>
                  <a:pt x="457200" y="3495040"/>
                </a:cubicBezTo>
                <a:cubicBezTo>
                  <a:pt x="471902" y="3503441"/>
                  <a:pt x="483481" y="3516545"/>
                  <a:pt x="497840" y="3525520"/>
                </a:cubicBezTo>
                <a:cubicBezTo>
                  <a:pt x="510683" y="3533547"/>
                  <a:pt x="525493" y="3538048"/>
                  <a:pt x="538480" y="3545840"/>
                </a:cubicBezTo>
                <a:cubicBezTo>
                  <a:pt x="559421" y="3558405"/>
                  <a:pt x="599440" y="3586480"/>
                  <a:pt x="599440" y="3586480"/>
                </a:cubicBezTo>
                <a:cubicBezTo>
                  <a:pt x="658538" y="3684977"/>
                  <a:pt x="597755" y="3592981"/>
                  <a:pt x="670560" y="3677920"/>
                </a:cubicBezTo>
                <a:cubicBezTo>
                  <a:pt x="678507" y="3687191"/>
                  <a:pt x="682768" y="3699274"/>
                  <a:pt x="690880" y="3708400"/>
                </a:cubicBezTo>
                <a:cubicBezTo>
                  <a:pt x="709972" y="3729878"/>
                  <a:pt x="724578" y="3760273"/>
                  <a:pt x="751840" y="3769360"/>
                </a:cubicBezTo>
                <a:cubicBezTo>
                  <a:pt x="762000" y="3772747"/>
                  <a:pt x="772958" y="3774319"/>
                  <a:pt x="782320" y="3779520"/>
                </a:cubicBezTo>
                <a:cubicBezTo>
                  <a:pt x="803668" y="3791380"/>
                  <a:pt x="843280" y="3820160"/>
                  <a:pt x="843280" y="3820160"/>
                </a:cubicBezTo>
                <a:cubicBezTo>
                  <a:pt x="850053" y="3830320"/>
                  <a:pt x="854065" y="3843012"/>
                  <a:pt x="863600" y="3850640"/>
                </a:cubicBezTo>
                <a:cubicBezTo>
                  <a:pt x="871963" y="3857330"/>
                  <a:pt x="884501" y="3856011"/>
                  <a:pt x="894080" y="3860800"/>
                </a:cubicBezTo>
                <a:cubicBezTo>
                  <a:pt x="905002" y="3866261"/>
                  <a:pt x="913958" y="3875062"/>
                  <a:pt x="924560" y="3881120"/>
                </a:cubicBezTo>
                <a:cubicBezTo>
                  <a:pt x="949901" y="3895601"/>
                  <a:pt x="968423" y="3904166"/>
                  <a:pt x="995680" y="3911600"/>
                </a:cubicBezTo>
                <a:cubicBezTo>
                  <a:pt x="1113815" y="3943819"/>
                  <a:pt x="1041404" y="3923938"/>
                  <a:pt x="1168400" y="3942080"/>
                </a:cubicBezTo>
                <a:cubicBezTo>
                  <a:pt x="1185495" y="3944522"/>
                  <a:pt x="1202343" y="3948494"/>
                  <a:pt x="1219200" y="3952240"/>
                </a:cubicBezTo>
                <a:cubicBezTo>
                  <a:pt x="1232831" y="3955269"/>
                  <a:pt x="1245912" y="3961405"/>
                  <a:pt x="1259840" y="3962400"/>
                </a:cubicBezTo>
                <a:cubicBezTo>
                  <a:pt x="1340984" y="3968196"/>
                  <a:pt x="1422400" y="3969173"/>
                  <a:pt x="1503680" y="3972560"/>
                </a:cubicBezTo>
                <a:cubicBezTo>
                  <a:pt x="1524000" y="3979333"/>
                  <a:pt x="1543327" y="3990749"/>
                  <a:pt x="1564640" y="3992880"/>
                </a:cubicBezTo>
                <a:cubicBezTo>
                  <a:pt x="1713538" y="4007770"/>
                  <a:pt x="1632291" y="4000615"/>
                  <a:pt x="1808480" y="4013200"/>
                </a:cubicBezTo>
                <a:cubicBezTo>
                  <a:pt x="1855847" y="4028989"/>
                  <a:pt x="1833505" y="4023302"/>
                  <a:pt x="1899920" y="4033520"/>
                </a:cubicBezTo>
                <a:cubicBezTo>
                  <a:pt x="2020181" y="4052022"/>
                  <a:pt x="1986537" y="4044496"/>
                  <a:pt x="2164080" y="4053840"/>
                </a:cubicBezTo>
                <a:lnTo>
                  <a:pt x="2905760" y="4043680"/>
                </a:lnTo>
                <a:cubicBezTo>
                  <a:pt x="2939350" y="4041912"/>
                  <a:pt x="2935023" y="3999786"/>
                  <a:pt x="2946400" y="3982720"/>
                </a:cubicBezTo>
                <a:cubicBezTo>
                  <a:pt x="2970612" y="3946402"/>
                  <a:pt x="2978627" y="3951803"/>
                  <a:pt x="3017520" y="3942080"/>
                </a:cubicBezTo>
                <a:cubicBezTo>
                  <a:pt x="3031067" y="3931920"/>
                  <a:pt x="3048767" y="3925689"/>
                  <a:pt x="3058160" y="3911600"/>
                </a:cubicBezTo>
                <a:cubicBezTo>
                  <a:pt x="3115013" y="3826320"/>
                  <a:pt x="3037772" y="3872733"/>
                  <a:pt x="3108960" y="3789680"/>
                </a:cubicBezTo>
                <a:cubicBezTo>
                  <a:pt x="3115930" y="3781549"/>
                  <a:pt x="3129280" y="3782907"/>
                  <a:pt x="3139440" y="3779520"/>
                </a:cubicBezTo>
                <a:cubicBezTo>
                  <a:pt x="3156373" y="3765973"/>
                  <a:pt x="3174906" y="3754214"/>
                  <a:pt x="3190240" y="3738880"/>
                </a:cubicBezTo>
                <a:cubicBezTo>
                  <a:pt x="3262497" y="3666623"/>
                  <a:pt x="3143563" y="3759470"/>
                  <a:pt x="3230880" y="3657600"/>
                </a:cubicBezTo>
                <a:cubicBezTo>
                  <a:pt x="3240737" y="3646101"/>
                  <a:pt x="3257973" y="3644053"/>
                  <a:pt x="3271520" y="3637280"/>
                </a:cubicBezTo>
                <a:cubicBezTo>
                  <a:pt x="3307397" y="3583465"/>
                  <a:pt x="3285656" y="3625574"/>
                  <a:pt x="3302000" y="3535680"/>
                </a:cubicBezTo>
                <a:cubicBezTo>
                  <a:pt x="3308142" y="3501899"/>
                  <a:pt x="3321876" y="3465891"/>
                  <a:pt x="3332480" y="3434080"/>
                </a:cubicBezTo>
                <a:cubicBezTo>
                  <a:pt x="3335867" y="3423920"/>
                  <a:pt x="3336699" y="3412511"/>
                  <a:pt x="3342640" y="3403600"/>
                </a:cubicBezTo>
                <a:cubicBezTo>
                  <a:pt x="3349413" y="3393440"/>
                  <a:pt x="3357499" y="3384042"/>
                  <a:pt x="3362960" y="3373120"/>
                </a:cubicBezTo>
                <a:cubicBezTo>
                  <a:pt x="3367749" y="3363541"/>
                  <a:pt x="3367919" y="3352002"/>
                  <a:pt x="3373120" y="3342640"/>
                </a:cubicBezTo>
                <a:cubicBezTo>
                  <a:pt x="3384980" y="3321292"/>
                  <a:pt x="3400213" y="3302000"/>
                  <a:pt x="3413760" y="3281680"/>
                </a:cubicBezTo>
                <a:lnTo>
                  <a:pt x="3434080" y="3251200"/>
                </a:lnTo>
                <a:cubicBezTo>
                  <a:pt x="3440853" y="3224107"/>
                  <a:pt x="3444028" y="3195850"/>
                  <a:pt x="3454400" y="3169920"/>
                </a:cubicBezTo>
                <a:cubicBezTo>
                  <a:pt x="3467947" y="3136053"/>
                  <a:pt x="3486193" y="3103706"/>
                  <a:pt x="3495040" y="3068320"/>
                </a:cubicBezTo>
                <a:cubicBezTo>
                  <a:pt x="3505912" y="3024833"/>
                  <a:pt x="3506761" y="3024174"/>
                  <a:pt x="3515360" y="2976880"/>
                </a:cubicBezTo>
                <a:cubicBezTo>
                  <a:pt x="3519045" y="2956612"/>
                  <a:pt x="3521204" y="2936063"/>
                  <a:pt x="3525520" y="2915920"/>
                </a:cubicBezTo>
                <a:cubicBezTo>
                  <a:pt x="3531372" y="2888613"/>
                  <a:pt x="3540844" y="2862117"/>
                  <a:pt x="3545840" y="2834640"/>
                </a:cubicBezTo>
                <a:lnTo>
                  <a:pt x="3566160" y="2722880"/>
                </a:lnTo>
                <a:cubicBezTo>
                  <a:pt x="3569547" y="2648373"/>
                  <a:pt x="3570810" y="2573740"/>
                  <a:pt x="3576320" y="2499360"/>
                </a:cubicBezTo>
                <a:cubicBezTo>
                  <a:pt x="3577596" y="2482139"/>
                  <a:pt x="3578757" y="2464006"/>
                  <a:pt x="3586480" y="2448560"/>
                </a:cubicBezTo>
                <a:cubicBezTo>
                  <a:pt x="3592906" y="2435709"/>
                  <a:pt x="3607609" y="2428989"/>
                  <a:pt x="3616960" y="2418080"/>
                </a:cubicBezTo>
                <a:cubicBezTo>
                  <a:pt x="3627980" y="2405223"/>
                  <a:pt x="3637280" y="2390987"/>
                  <a:pt x="3647440" y="2377440"/>
                </a:cubicBezTo>
                <a:cubicBezTo>
                  <a:pt x="3667072" y="2318545"/>
                  <a:pt x="3656124" y="2321097"/>
                  <a:pt x="3698240" y="2286000"/>
                </a:cubicBezTo>
                <a:cubicBezTo>
                  <a:pt x="3707621" y="2278183"/>
                  <a:pt x="3718560" y="2272453"/>
                  <a:pt x="3728720" y="2265680"/>
                </a:cubicBezTo>
                <a:cubicBezTo>
                  <a:pt x="3755554" y="2185177"/>
                  <a:pt x="3745519" y="2225848"/>
                  <a:pt x="3759200" y="2143760"/>
                </a:cubicBezTo>
                <a:cubicBezTo>
                  <a:pt x="3755813" y="1994747"/>
                  <a:pt x="3755377" y="1845637"/>
                  <a:pt x="3749040" y="1696720"/>
                </a:cubicBezTo>
                <a:cubicBezTo>
                  <a:pt x="3748585" y="1686020"/>
                  <a:pt x="3743099" y="1676084"/>
                  <a:pt x="3738880" y="1666240"/>
                </a:cubicBezTo>
                <a:cubicBezTo>
                  <a:pt x="3732914" y="1652319"/>
                  <a:pt x="3723878" y="1639781"/>
                  <a:pt x="3718560" y="1625600"/>
                </a:cubicBezTo>
                <a:cubicBezTo>
                  <a:pt x="3690026" y="1549510"/>
                  <a:pt x="3734079" y="1619199"/>
                  <a:pt x="3677920" y="1544320"/>
                </a:cubicBezTo>
                <a:cubicBezTo>
                  <a:pt x="3656775" y="1459740"/>
                  <a:pt x="3682522" y="1543364"/>
                  <a:pt x="3647440" y="1473200"/>
                </a:cubicBezTo>
                <a:cubicBezTo>
                  <a:pt x="3610664" y="1399647"/>
                  <a:pt x="3673492" y="1496258"/>
                  <a:pt x="3627120" y="1391920"/>
                </a:cubicBezTo>
                <a:cubicBezTo>
                  <a:pt x="3620243" y="1376446"/>
                  <a:pt x="3606351" y="1365152"/>
                  <a:pt x="3596640" y="1351280"/>
                </a:cubicBezTo>
                <a:cubicBezTo>
                  <a:pt x="3582635" y="1331273"/>
                  <a:pt x="3569547" y="1310640"/>
                  <a:pt x="3556000" y="1290320"/>
                </a:cubicBezTo>
                <a:cubicBezTo>
                  <a:pt x="3549227" y="1266613"/>
                  <a:pt x="3544837" y="1242092"/>
                  <a:pt x="3535680" y="1219200"/>
                </a:cubicBezTo>
                <a:cubicBezTo>
                  <a:pt x="3531136" y="1207841"/>
                  <a:pt x="3487783" y="1152435"/>
                  <a:pt x="3484880" y="1148080"/>
                </a:cubicBezTo>
                <a:cubicBezTo>
                  <a:pt x="3473926" y="1131649"/>
                  <a:pt x="3464866" y="1114026"/>
                  <a:pt x="3454400" y="1097280"/>
                </a:cubicBezTo>
                <a:cubicBezTo>
                  <a:pt x="3447928" y="1086925"/>
                  <a:pt x="3439039" y="1077958"/>
                  <a:pt x="3434080" y="1066800"/>
                </a:cubicBezTo>
                <a:cubicBezTo>
                  <a:pt x="3425381" y="1047227"/>
                  <a:pt x="3425641" y="1023662"/>
                  <a:pt x="3413760" y="1005840"/>
                </a:cubicBezTo>
                <a:cubicBezTo>
                  <a:pt x="3400213" y="985520"/>
                  <a:pt x="3384042" y="966723"/>
                  <a:pt x="3373120" y="944880"/>
                </a:cubicBezTo>
                <a:cubicBezTo>
                  <a:pt x="3366347" y="931333"/>
                  <a:pt x="3362496" y="915875"/>
                  <a:pt x="3352800" y="904240"/>
                </a:cubicBezTo>
                <a:cubicBezTo>
                  <a:pt x="3344983" y="894859"/>
                  <a:pt x="3332922" y="889978"/>
                  <a:pt x="3322320" y="883920"/>
                </a:cubicBezTo>
                <a:cubicBezTo>
                  <a:pt x="3309170" y="876406"/>
                  <a:pt x="3295601" y="869566"/>
                  <a:pt x="3281680" y="863600"/>
                </a:cubicBezTo>
                <a:cubicBezTo>
                  <a:pt x="3265645" y="856728"/>
                  <a:pt x="3225484" y="845994"/>
                  <a:pt x="3210560" y="843280"/>
                </a:cubicBezTo>
                <a:cubicBezTo>
                  <a:pt x="3186999" y="838996"/>
                  <a:pt x="3163147" y="836507"/>
                  <a:pt x="3139440" y="833120"/>
                </a:cubicBezTo>
                <a:cubicBezTo>
                  <a:pt x="3122507" y="826347"/>
                  <a:pt x="3106071" y="818163"/>
                  <a:pt x="3088640" y="812800"/>
                </a:cubicBezTo>
                <a:cubicBezTo>
                  <a:pt x="3061948" y="804587"/>
                  <a:pt x="3007360" y="792480"/>
                  <a:pt x="3007360" y="792480"/>
                </a:cubicBezTo>
                <a:cubicBezTo>
                  <a:pt x="2997200" y="782320"/>
                  <a:pt x="2987918" y="771198"/>
                  <a:pt x="2976880" y="762000"/>
                </a:cubicBezTo>
                <a:cubicBezTo>
                  <a:pt x="2933287" y="725673"/>
                  <a:pt x="2956396" y="759772"/>
                  <a:pt x="2915920" y="711200"/>
                </a:cubicBezTo>
                <a:cubicBezTo>
                  <a:pt x="2881790" y="670244"/>
                  <a:pt x="2909229" y="680782"/>
                  <a:pt x="2854960" y="640080"/>
                </a:cubicBezTo>
                <a:cubicBezTo>
                  <a:pt x="2825008" y="617616"/>
                  <a:pt x="2814358" y="622679"/>
                  <a:pt x="2783840" y="609600"/>
                </a:cubicBezTo>
                <a:cubicBezTo>
                  <a:pt x="2769919" y="603634"/>
                  <a:pt x="2757262" y="594905"/>
                  <a:pt x="2743200" y="589280"/>
                </a:cubicBezTo>
                <a:cubicBezTo>
                  <a:pt x="2723313" y="581325"/>
                  <a:pt x="2700062" y="580841"/>
                  <a:pt x="2682240" y="568960"/>
                </a:cubicBezTo>
                <a:cubicBezTo>
                  <a:pt x="2672080" y="562187"/>
                  <a:pt x="2663344" y="552501"/>
                  <a:pt x="2651760" y="548640"/>
                </a:cubicBezTo>
                <a:cubicBezTo>
                  <a:pt x="2632217" y="542126"/>
                  <a:pt x="2611000" y="542520"/>
                  <a:pt x="2590800" y="538480"/>
                </a:cubicBezTo>
                <a:cubicBezTo>
                  <a:pt x="2537864" y="527893"/>
                  <a:pt x="2564869" y="531071"/>
                  <a:pt x="2519680" y="518160"/>
                </a:cubicBezTo>
                <a:cubicBezTo>
                  <a:pt x="2506254" y="514324"/>
                  <a:pt x="2492587" y="511387"/>
                  <a:pt x="2479040" y="508000"/>
                </a:cubicBezTo>
                <a:cubicBezTo>
                  <a:pt x="2468880" y="501227"/>
                  <a:pt x="2457194" y="496314"/>
                  <a:pt x="2448560" y="487680"/>
                </a:cubicBezTo>
                <a:cubicBezTo>
                  <a:pt x="2400599" y="439719"/>
                  <a:pt x="2451134" y="476300"/>
                  <a:pt x="2418080" y="426720"/>
                </a:cubicBezTo>
                <a:cubicBezTo>
                  <a:pt x="2410110" y="414765"/>
                  <a:pt x="2397760" y="406400"/>
                  <a:pt x="2387600" y="396240"/>
                </a:cubicBezTo>
                <a:cubicBezTo>
                  <a:pt x="2335176" y="238969"/>
                  <a:pt x="2395262" y="401404"/>
                  <a:pt x="2346960" y="304800"/>
                </a:cubicBezTo>
                <a:cubicBezTo>
                  <a:pt x="2342171" y="295221"/>
                  <a:pt x="2345983" y="279830"/>
                  <a:pt x="2336800" y="274320"/>
                </a:cubicBezTo>
                <a:cubicBezTo>
                  <a:pt x="2309250" y="257790"/>
                  <a:pt x="2276865" y="250141"/>
                  <a:pt x="2245360" y="243840"/>
                </a:cubicBezTo>
                <a:lnTo>
                  <a:pt x="2143760" y="223520"/>
                </a:lnTo>
                <a:cubicBezTo>
                  <a:pt x="2133600" y="216747"/>
                  <a:pt x="2124503" y="208010"/>
                  <a:pt x="2113280" y="203200"/>
                </a:cubicBezTo>
                <a:cubicBezTo>
                  <a:pt x="2067706" y="183668"/>
                  <a:pt x="2081703" y="202651"/>
                  <a:pt x="2042160" y="182880"/>
                </a:cubicBezTo>
                <a:cubicBezTo>
                  <a:pt x="1998593" y="161097"/>
                  <a:pt x="2021646" y="163538"/>
                  <a:pt x="1981200" y="132080"/>
                </a:cubicBezTo>
                <a:cubicBezTo>
                  <a:pt x="1961923" y="117087"/>
                  <a:pt x="1943408" y="99163"/>
                  <a:pt x="1920240" y="91440"/>
                </a:cubicBezTo>
                <a:cubicBezTo>
                  <a:pt x="1899920" y="84667"/>
                  <a:pt x="1877102" y="83001"/>
                  <a:pt x="1859280" y="71120"/>
                </a:cubicBezTo>
                <a:cubicBezTo>
                  <a:pt x="1849120" y="64347"/>
                  <a:pt x="1840023" y="55610"/>
                  <a:pt x="1828800" y="50800"/>
                </a:cubicBezTo>
                <a:cubicBezTo>
                  <a:pt x="1814198" y="44542"/>
                  <a:pt x="1748933" y="33373"/>
                  <a:pt x="1737360" y="30480"/>
                </a:cubicBezTo>
                <a:cubicBezTo>
                  <a:pt x="1705239" y="22450"/>
                  <a:pt x="1702137" y="14383"/>
                  <a:pt x="1666240" y="10160"/>
                </a:cubicBezTo>
                <a:cubicBezTo>
                  <a:pt x="1571049" y="-1039"/>
                  <a:pt x="1496907" y="1693"/>
                  <a:pt x="1463040" y="0"/>
                </a:cubicBezTo>
                <a:close/>
              </a:path>
            </a:pathLst>
          </a:custGeom>
          <a:solidFill>
            <a:srgbClr val="FCFDFE"/>
          </a:solidFill>
          <a:ln>
            <a:solidFill>
              <a:srgbClr val="DFE9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1" name="フリーフォーム: 図形 10">
            <a:extLst>
              <a:ext uri="{FF2B5EF4-FFF2-40B4-BE49-F238E27FC236}">
                <a16:creationId xmlns:a16="http://schemas.microsoft.com/office/drawing/2014/main" id="{F62545BF-FDC3-3EBB-352B-C3A02036036F}"/>
              </a:ext>
            </a:extLst>
          </p:cNvPr>
          <p:cNvSpPr/>
          <p:nvPr/>
        </p:nvSpPr>
        <p:spPr>
          <a:xfrm>
            <a:off x="1414577" y="2597263"/>
            <a:ext cx="735012" cy="2009775"/>
          </a:xfrm>
          <a:custGeom>
            <a:avLst/>
            <a:gdLst>
              <a:gd name="connsiteX0" fmla="*/ 535104 w 735129"/>
              <a:gd name="connsiteY0" fmla="*/ 0 h 2009775"/>
              <a:gd name="connsiteX1" fmla="*/ 535104 w 735129"/>
              <a:gd name="connsiteY1" fmla="*/ 0 h 2009775"/>
              <a:gd name="connsiteX2" fmla="*/ 430329 w 735129"/>
              <a:gd name="connsiteY2" fmla="*/ 76200 h 2009775"/>
              <a:gd name="connsiteX3" fmla="*/ 373179 w 735129"/>
              <a:gd name="connsiteY3" fmla="*/ 95250 h 2009775"/>
              <a:gd name="connsiteX4" fmla="*/ 154104 w 735129"/>
              <a:gd name="connsiteY4" fmla="*/ 266700 h 2009775"/>
              <a:gd name="connsiteX5" fmla="*/ 77904 w 735129"/>
              <a:gd name="connsiteY5" fmla="*/ 400050 h 2009775"/>
              <a:gd name="connsiteX6" fmla="*/ 11229 w 735129"/>
              <a:gd name="connsiteY6" fmla="*/ 495300 h 2009775"/>
              <a:gd name="connsiteX7" fmla="*/ 30279 w 735129"/>
              <a:gd name="connsiteY7" fmla="*/ 1228725 h 2009775"/>
              <a:gd name="connsiteX8" fmla="*/ 49329 w 735129"/>
              <a:gd name="connsiteY8" fmla="*/ 1257300 h 2009775"/>
              <a:gd name="connsiteX9" fmla="*/ 77904 w 735129"/>
              <a:gd name="connsiteY9" fmla="*/ 1304925 h 2009775"/>
              <a:gd name="connsiteX10" fmla="*/ 106479 w 735129"/>
              <a:gd name="connsiteY10" fmla="*/ 1343025 h 2009775"/>
              <a:gd name="connsiteX11" fmla="*/ 154104 w 735129"/>
              <a:gd name="connsiteY11" fmla="*/ 1409700 h 2009775"/>
              <a:gd name="connsiteX12" fmla="*/ 163629 w 735129"/>
              <a:gd name="connsiteY12" fmla="*/ 1438275 h 2009775"/>
              <a:gd name="connsiteX13" fmla="*/ 163629 w 735129"/>
              <a:gd name="connsiteY13" fmla="*/ 1704975 h 2009775"/>
              <a:gd name="connsiteX14" fmla="*/ 154104 w 735129"/>
              <a:gd name="connsiteY14" fmla="*/ 1838325 h 2009775"/>
              <a:gd name="connsiteX15" fmla="*/ 211254 w 735129"/>
              <a:gd name="connsiteY15" fmla="*/ 1885950 h 2009775"/>
              <a:gd name="connsiteX16" fmla="*/ 306504 w 735129"/>
              <a:gd name="connsiteY16" fmla="*/ 1971675 h 2009775"/>
              <a:gd name="connsiteX17" fmla="*/ 335079 w 735129"/>
              <a:gd name="connsiteY17" fmla="*/ 1990725 h 2009775"/>
              <a:gd name="connsiteX18" fmla="*/ 392229 w 735129"/>
              <a:gd name="connsiteY18" fmla="*/ 2009775 h 2009775"/>
              <a:gd name="connsiteX19" fmla="*/ 497004 w 735129"/>
              <a:gd name="connsiteY19" fmla="*/ 1990725 h 2009775"/>
              <a:gd name="connsiteX20" fmla="*/ 516054 w 735129"/>
              <a:gd name="connsiteY20" fmla="*/ 1962150 h 2009775"/>
              <a:gd name="connsiteX21" fmla="*/ 544629 w 735129"/>
              <a:gd name="connsiteY21" fmla="*/ 1933575 h 2009775"/>
              <a:gd name="connsiteX22" fmla="*/ 620829 w 735129"/>
              <a:gd name="connsiteY22" fmla="*/ 1847850 h 2009775"/>
              <a:gd name="connsiteX23" fmla="*/ 611304 w 735129"/>
              <a:gd name="connsiteY23" fmla="*/ 1695450 h 2009775"/>
              <a:gd name="connsiteX24" fmla="*/ 601779 w 735129"/>
              <a:gd name="connsiteY24" fmla="*/ 1657350 h 2009775"/>
              <a:gd name="connsiteX25" fmla="*/ 592254 w 735129"/>
              <a:gd name="connsiteY25" fmla="*/ 1609725 h 2009775"/>
              <a:gd name="connsiteX26" fmla="*/ 582729 w 735129"/>
              <a:gd name="connsiteY26" fmla="*/ 1524000 h 2009775"/>
              <a:gd name="connsiteX27" fmla="*/ 573204 w 735129"/>
              <a:gd name="connsiteY27" fmla="*/ 1476375 h 2009775"/>
              <a:gd name="connsiteX28" fmla="*/ 563679 w 735129"/>
              <a:gd name="connsiteY28" fmla="*/ 1409700 h 2009775"/>
              <a:gd name="connsiteX29" fmla="*/ 573204 w 735129"/>
              <a:gd name="connsiteY29" fmla="*/ 1266825 h 2009775"/>
              <a:gd name="connsiteX30" fmla="*/ 601779 w 735129"/>
              <a:gd name="connsiteY30" fmla="*/ 1238250 h 2009775"/>
              <a:gd name="connsiteX31" fmla="*/ 630354 w 735129"/>
              <a:gd name="connsiteY31" fmla="*/ 1162050 h 2009775"/>
              <a:gd name="connsiteX32" fmla="*/ 687504 w 735129"/>
              <a:gd name="connsiteY32" fmla="*/ 1076325 h 2009775"/>
              <a:gd name="connsiteX33" fmla="*/ 706554 w 735129"/>
              <a:gd name="connsiteY33" fmla="*/ 1047750 h 2009775"/>
              <a:gd name="connsiteX34" fmla="*/ 735129 w 735129"/>
              <a:gd name="connsiteY34" fmla="*/ 742950 h 2009775"/>
              <a:gd name="connsiteX35" fmla="*/ 725604 w 735129"/>
              <a:gd name="connsiteY35" fmla="*/ 571500 h 2009775"/>
              <a:gd name="connsiteX36" fmla="*/ 716079 w 735129"/>
              <a:gd name="connsiteY36" fmla="*/ 533400 h 2009775"/>
              <a:gd name="connsiteX37" fmla="*/ 687504 w 735129"/>
              <a:gd name="connsiteY37" fmla="*/ 447675 h 2009775"/>
              <a:gd name="connsiteX38" fmla="*/ 677979 w 735129"/>
              <a:gd name="connsiteY38" fmla="*/ 419100 h 2009775"/>
              <a:gd name="connsiteX39" fmla="*/ 658929 w 735129"/>
              <a:gd name="connsiteY39" fmla="*/ 342900 h 2009775"/>
              <a:gd name="connsiteX40" fmla="*/ 649404 w 735129"/>
              <a:gd name="connsiteY40" fmla="*/ 314325 h 2009775"/>
              <a:gd name="connsiteX41" fmla="*/ 639879 w 735129"/>
              <a:gd name="connsiteY41" fmla="*/ 276225 h 2009775"/>
              <a:gd name="connsiteX42" fmla="*/ 620829 w 735129"/>
              <a:gd name="connsiteY42" fmla="*/ 247650 h 2009775"/>
              <a:gd name="connsiteX43" fmla="*/ 592254 w 735129"/>
              <a:gd name="connsiteY43" fmla="*/ 180975 h 2009775"/>
              <a:gd name="connsiteX44" fmla="*/ 582729 w 735129"/>
              <a:gd name="connsiteY44" fmla="*/ 142875 h 2009775"/>
              <a:gd name="connsiteX45" fmla="*/ 563679 w 735129"/>
              <a:gd name="connsiteY45" fmla="*/ 85725 h 2009775"/>
              <a:gd name="connsiteX46" fmla="*/ 535104 w 735129"/>
              <a:gd name="connsiteY46" fmla="*/ 0 h 2009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35129" h="2009775">
                <a:moveTo>
                  <a:pt x="535104" y="0"/>
                </a:moveTo>
                <a:lnTo>
                  <a:pt x="535104" y="0"/>
                </a:lnTo>
                <a:cubicBezTo>
                  <a:pt x="500179" y="25400"/>
                  <a:pt x="471298" y="62544"/>
                  <a:pt x="430329" y="76200"/>
                </a:cubicBezTo>
                <a:cubicBezTo>
                  <a:pt x="411279" y="82550"/>
                  <a:pt x="389887" y="84111"/>
                  <a:pt x="373179" y="95250"/>
                </a:cubicBezTo>
                <a:cubicBezTo>
                  <a:pt x="281814" y="156160"/>
                  <a:pt x="228639" y="183396"/>
                  <a:pt x="154104" y="266700"/>
                </a:cubicBezTo>
                <a:cubicBezTo>
                  <a:pt x="36911" y="397681"/>
                  <a:pt x="134880" y="305090"/>
                  <a:pt x="77904" y="400050"/>
                </a:cubicBezTo>
                <a:cubicBezTo>
                  <a:pt x="57964" y="433283"/>
                  <a:pt x="11229" y="495300"/>
                  <a:pt x="11229" y="495300"/>
                </a:cubicBezTo>
                <a:cubicBezTo>
                  <a:pt x="4527" y="830421"/>
                  <a:pt x="-18301" y="937247"/>
                  <a:pt x="30279" y="1228725"/>
                </a:cubicBezTo>
                <a:cubicBezTo>
                  <a:pt x="32161" y="1240017"/>
                  <a:pt x="43262" y="1247592"/>
                  <a:pt x="49329" y="1257300"/>
                </a:cubicBezTo>
                <a:cubicBezTo>
                  <a:pt x="59141" y="1272999"/>
                  <a:pt x="67635" y="1289521"/>
                  <a:pt x="77904" y="1304925"/>
                </a:cubicBezTo>
                <a:cubicBezTo>
                  <a:pt x="86710" y="1318134"/>
                  <a:pt x="97252" y="1330107"/>
                  <a:pt x="106479" y="1343025"/>
                </a:cubicBezTo>
                <a:cubicBezTo>
                  <a:pt x="176119" y="1440521"/>
                  <a:pt x="60717" y="1285184"/>
                  <a:pt x="154104" y="1409700"/>
                </a:cubicBezTo>
                <a:cubicBezTo>
                  <a:pt x="157279" y="1419225"/>
                  <a:pt x="160871" y="1428621"/>
                  <a:pt x="163629" y="1438275"/>
                </a:cubicBezTo>
                <a:cubicBezTo>
                  <a:pt x="191890" y="1537188"/>
                  <a:pt x="172309" y="1540058"/>
                  <a:pt x="163629" y="1704975"/>
                </a:cubicBezTo>
                <a:cubicBezTo>
                  <a:pt x="161287" y="1749477"/>
                  <a:pt x="157279" y="1793875"/>
                  <a:pt x="154104" y="1838325"/>
                </a:cubicBezTo>
                <a:cubicBezTo>
                  <a:pt x="223200" y="1855599"/>
                  <a:pt x="167671" y="1831472"/>
                  <a:pt x="211254" y="1885950"/>
                </a:cubicBezTo>
                <a:cubicBezTo>
                  <a:pt x="240972" y="1923097"/>
                  <a:pt x="269630" y="1945337"/>
                  <a:pt x="306504" y="1971675"/>
                </a:cubicBezTo>
                <a:cubicBezTo>
                  <a:pt x="315819" y="1978329"/>
                  <a:pt x="324618" y="1986076"/>
                  <a:pt x="335079" y="1990725"/>
                </a:cubicBezTo>
                <a:cubicBezTo>
                  <a:pt x="353429" y="1998880"/>
                  <a:pt x="392229" y="2009775"/>
                  <a:pt x="392229" y="2009775"/>
                </a:cubicBezTo>
                <a:cubicBezTo>
                  <a:pt x="427154" y="2003425"/>
                  <a:pt x="463872" y="2003468"/>
                  <a:pt x="497004" y="1990725"/>
                </a:cubicBezTo>
                <a:cubicBezTo>
                  <a:pt x="507689" y="1986616"/>
                  <a:pt x="508725" y="1970944"/>
                  <a:pt x="516054" y="1962150"/>
                </a:cubicBezTo>
                <a:cubicBezTo>
                  <a:pt x="524678" y="1951802"/>
                  <a:pt x="535759" y="1943712"/>
                  <a:pt x="544629" y="1933575"/>
                </a:cubicBezTo>
                <a:cubicBezTo>
                  <a:pt x="630939" y="1834935"/>
                  <a:pt x="535675" y="1933004"/>
                  <a:pt x="620829" y="1847850"/>
                </a:cubicBezTo>
                <a:cubicBezTo>
                  <a:pt x="617654" y="1797050"/>
                  <a:pt x="616369" y="1746097"/>
                  <a:pt x="611304" y="1695450"/>
                </a:cubicBezTo>
                <a:cubicBezTo>
                  <a:pt x="610001" y="1682424"/>
                  <a:pt x="604619" y="1670129"/>
                  <a:pt x="601779" y="1657350"/>
                </a:cubicBezTo>
                <a:cubicBezTo>
                  <a:pt x="598267" y="1641546"/>
                  <a:pt x="594544" y="1625752"/>
                  <a:pt x="592254" y="1609725"/>
                </a:cubicBezTo>
                <a:cubicBezTo>
                  <a:pt x="588188" y="1581263"/>
                  <a:pt x="586795" y="1552462"/>
                  <a:pt x="582729" y="1524000"/>
                </a:cubicBezTo>
                <a:cubicBezTo>
                  <a:pt x="580439" y="1507973"/>
                  <a:pt x="575866" y="1492344"/>
                  <a:pt x="573204" y="1476375"/>
                </a:cubicBezTo>
                <a:cubicBezTo>
                  <a:pt x="569513" y="1454230"/>
                  <a:pt x="566854" y="1431925"/>
                  <a:pt x="563679" y="1409700"/>
                </a:cubicBezTo>
                <a:cubicBezTo>
                  <a:pt x="566854" y="1362075"/>
                  <a:pt x="562850" y="1313419"/>
                  <a:pt x="573204" y="1266825"/>
                </a:cubicBezTo>
                <a:cubicBezTo>
                  <a:pt x="576126" y="1253675"/>
                  <a:pt x="593949" y="1249211"/>
                  <a:pt x="601779" y="1238250"/>
                </a:cubicBezTo>
                <a:cubicBezTo>
                  <a:pt x="659934" y="1156834"/>
                  <a:pt x="586730" y="1243066"/>
                  <a:pt x="630354" y="1162050"/>
                </a:cubicBezTo>
                <a:cubicBezTo>
                  <a:pt x="646636" y="1131812"/>
                  <a:pt x="668454" y="1104900"/>
                  <a:pt x="687504" y="1076325"/>
                </a:cubicBezTo>
                <a:lnTo>
                  <a:pt x="706554" y="1047750"/>
                </a:lnTo>
                <a:cubicBezTo>
                  <a:pt x="744101" y="897561"/>
                  <a:pt x="724514" y="997709"/>
                  <a:pt x="735129" y="742950"/>
                </a:cubicBezTo>
                <a:cubicBezTo>
                  <a:pt x="731954" y="685800"/>
                  <a:pt x="730786" y="628503"/>
                  <a:pt x="725604" y="571500"/>
                </a:cubicBezTo>
                <a:cubicBezTo>
                  <a:pt x="724419" y="558463"/>
                  <a:pt x="719929" y="545912"/>
                  <a:pt x="716079" y="533400"/>
                </a:cubicBezTo>
                <a:cubicBezTo>
                  <a:pt x="707221" y="504611"/>
                  <a:pt x="697029" y="476250"/>
                  <a:pt x="687504" y="447675"/>
                </a:cubicBezTo>
                <a:cubicBezTo>
                  <a:pt x="684329" y="438150"/>
                  <a:pt x="680414" y="428840"/>
                  <a:pt x="677979" y="419100"/>
                </a:cubicBezTo>
                <a:cubicBezTo>
                  <a:pt x="671629" y="393700"/>
                  <a:pt x="667208" y="367738"/>
                  <a:pt x="658929" y="342900"/>
                </a:cubicBezTo>
                <a:cubicBezTo>
                  <a:pt x="655754" y="333375"/>
                  <a:pt x="652162" y="323979"/>
                  <a:pt x="649404" y="314325"/>
                </a:cubicBezTo>
                <a:cubicBezTo>
                  <a:pt x="645808" y="301738"/>
                  <a:pt x="645036" y="288257"/>
                  <a:pt x="639879" y="276225"/>
                </a:cubicBezTo>
                <a:cubicBezTo>
                  <a:pt x="635370" y="265703"/>
                  <a:pt x="627179" y="257175"/>
                  <a:pt x="620829" y="247650"/>
                </a:cubicBezTo>
                <a:cubicBezTo>
                  <a:pt x="593483" y="138267"/>
                  <a:pt x="631721" y="273065"/>
                  <a:pt x="592254" y="180975"/>
                </a:cubicBezTo>
                <a:cubicBezTo>
                  <a:pt x="587097" y="168943"/>
                  <a:pt x="586491" y="155414"/>
                  <a:pt x="582729" y="142875"/>
                </a:cubicBezTo>
                <a:cubicBezTo>
                  <a:pt x="576959" y="123641"/>
                  <a:pt x="569449" y="104959"/>
                  <a:pt x="563679" y="85725"/>
                </a:cubicBezTo>
                <a:cubicBezTo>
                  <a:pt x="553384" y="51408"/>
                  <a:pt x="539867" y="14288"/>
                  <a:pt x="535104" y="0"/>
                </a:cubicBezTo>
                <a:close/>
              </a:path>
            </a:pathLst>
          </a:custGeom>
          <a:solidFill>
            <a:srgbClr val="D1DFE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3" name="フリーフォーム: 図形 12">
            <a:extLst>
              <a:ext uri="{FF2B5EF4-FFF2-40B4-BE49-F238E27FC236}">
                <a16:creationId xmlns:a16="http://schemas.microsoft.com/office/drawing/2014/main" id="{C11203EF-328E-8037-8264-E2250EA368C4}"/>
              </a:ext>
            </a:extLst>
          </p:cNvPr>
          <p:cNvSpPr/>
          <p:nvPr/>
        </p:nvSpPr>
        <p:spPr>
          <a:xfrm>
            <a:off x="3006839" y="3344976"/>
            <a:ext cx="1135063" cy="2333625"/>
          </a:xfrm>
          <a:custGeom>
            <a:avLst/>
            <a:gdLst>
              <a:gd name="connsiteX0" fmla="*/ 1115767 w 1134817"/>
              <a:gd name="connsiteY0" fmla="*/ 0 h 2333625"/>
              <a:gd name="connsiteX1" fmla="*/ 1115767 w 1134817"/>
              <a:gd name="connsiteY1" fmla="*/ 0 h 2333625"/>
              <a:gd name="connsiteX2" fmla="*/ 1125292 w 1134817"/>
              <a:gd name="connsiteY2" fmla="*/ 457200 h 2333625"/>
              <a:gd name="connsiteX3" fmla="*/ 1134817 w 1134817"/>
              <a:gd name="connsiteY3" fmla="*/ 781050 h 2333625"/>
              <a:gd name="connsiteX4" fmla="*/ 1115767 w 1134817"/>
              <a:gd name="connsiteY4" fmla="*/ 876300 h 2333625"/>
              <a:gd name="connsiteX5" fmla="*/ 1077667 w 1134817"/>
              <a:gd name="connsiteY5" fmla="*/ 952500 h 2333625"/>
              <a:gd name="connsiteX6" fmla="*/ 1039567 w 1134817"/>
              <a:gd name="connsiteY6" fmla="*/ 990600 h 2333625"/>
              <a:gd name="connsiteX7" fmla="*/ 991942 w 1134817"/>
              <a:gd name="connsiteY7" fmla="*/ 1085850 h 2333625"/>
              <a:gd name="connsiteX8" fmla="*/ 972892 w 1134817"/>
              <a:gd name="connsiteY8" fmla="*/ 1123950 h 2333625"/>
              <a:gd name="connsiteX9" fmla="*/ 963367 w 1134817"/>
              <a:gd name="connsiteY9" fmla="*/ 1219200 h 2333625"/>
              <a:gd name="connsiteX10" fmla="*/ 887167 w 1134817"/>
              <a:gd name="connsiteY10" fmla="*/ 1409700 h 2333625"/>
              <a:gd name="connsiteX11" fmla="*/ 868117 w 1134817"/>
              <a:gd name="connsiteY11" fmla="*/ 1438275 h 2333625"/>
              <a:gd name="connsiteX12" fmla="*/ 849067 w 1134817"/>
              <a:gd name="connsiteY12" fmla="*/ 1476375 h 2333625"/>
              <a:gd name="connsiteX13" fmla="*/ 744292 w 1134817"/>
              <a:gd name="connsiteY13" fmla="*/ 1543050 h 2333625"/>
              <a:gd name="connsiteX14" fmla="*/ 658567 w 1134817"/>
              <a:gd name="connsiteY14" fmla="*/ 1695450 h 2333625"/>
              <a:gd name="connsiteX15" fmla="*/ 582367 w 1134817"/>
              <a:gd name="connsiteY15" fmla="*/ 1800225 h 2333625"/>
              <a:gd name="connsiteX16" fmla="*/ 553792 w 1134817"/>
              <a:gd name="connsiteY16" fmla="*/ 1838325 h 2333625"/>
              <a:gd name="connsiteX17" fmla="*/ 525217 w 1134817"/>
              <a:gd name="connsiteY17" fmla="*/ 1885950 h 2333625"/>
              <a:gd name="connsiteX18" fmla="*/ 496642 w 1134817"/>
              <a:gd name="connsiteY18" fmla="*/ 1914525 h 2333625"/>
              <a:gd name="connsiteX19" fmla="*/ 477592 w 1134817"/>
              <a:gd name="connsiteY19" fmla="*/ 1943100 h 2333625"/>
              <a:gd name="connsiteX20" fmla="*/ 439492 w 1134817"/>
              <a:gd name="connsiteY20" fmla="*/ 1971675 h 2333625"/>
              <a:gd name="connsiteX21" fmla="*/ 382342 w 1134817"/>
              <a:gd name="connsiteY21" fmla="*/ 2009775 h 2333625"/>
              <a:gd name="connsiteX22" fmla="*/ 363292 w 1134817"/>
              <a:gd name="connsiteY22" fmla="*/ 2038350 h 2333625"/>
              <a:gd name="connsiteX23" fmla="*/ 296617 w 1134817"/>
              <a:gd name="connsiteY23" fmla="*/ 2095500 h 2333625"/>
              <a:gd name="connsiteX24" fmla="*/ 268042 w 1134817"/>
              <a:gd name="connsiteY24" fmla="*/ 2143125 h 2333625"/>
              <a:gd name="connsiteX25" fmla="*/ 229942 w 1134817"/>
              <a:gd name="connsiteY25" fmla="*/ 2171700 h 2333625"/>
              <a:gd name="connsiteX26" fmla="*/ 172792 w 1134817"/>
              <a:gd name="connsiteY26" fmla="*/ 2228850 h 2333625"/>
              <a:gd name="connsiteX27" fmla="*/ 144217 w 1134817"/>
              <a:gd name="connsiteY27" fmla="*/ 2247900 h 2333625"/>
              <a:gd name="connsiteX28" fmla="*/ 115642 w 1134817"/>
              <a:gd name="connsiteY28" fmla="*/ 2276475 h 2333625"/>
              <a:gd name="connsiteX29" fmla="*/ 77542 w 1134817"/>
              <a:gd name="connsiteY29" fmla="*/ 2324100 h 2333625"/>
              <a:gd name="connsiteX30" fmla="*/ 39442 w 1134817"/>
              <a:gd name="connsiteY30" fmla="*/ 2333625 h 2333625"/>
              <a:gd name="connsiteX31" fmla="*/ 1342 w 1134817"/>
              <a:gd name="connsiteY31" fmla="*/ 2314575 h 2333625"/>
              <a:gd name="connsiteX32" fmla="*/ 10867 w 1134817"/>
              <a:gd name="connsiteY32" fmla="*/ 2286000 h 2333625"/>
              <a:gd name="connsiteX33" fmla="*/ 29917 w 1134817"/>
              <a:gd name="connsiteY33" fmla="*/ 2238375 h 2333625"/>
              <a:gd name="connsiteX34" fmla="*/ 68017 w 1134817"/>
              <a:gd name="connsiteY34" fmla="*/ 2162175 h 2333625"/>
              <a:gd name="connsiteX35" fmla="*/ 106117 w 1134817"/>
              <a:gd name="connsiteY35" fmla="*/ 2047875 h 2333625"/>
              <a:gd name="connsiteX36" fmla="*/ 115642 w 1134817"/>
              <a:gd name="connsiteY36" fmla="*/ 2009775 h 2333625"/>
              <a:gd name="connsiteX37" fmla="*/ 144217 w 1134817"/>
              <a:gd name="connsiteY37" fmla="*/ 1962150 h 2333625"/>
              <a:gd name="connsiteX38" fmla="*/ 172792 w 1134817"/>
              <a:gd name="connsiteY38" fmla="*/ 1876425 h 2333625"/>
              <a:gd name="connsiteX39" fmla="*/ 182317 w 1134817"/>
              <a:gd name="connsiteY39" fmla="*/ 1743075 h 2333625"/>
              <a:gd name="connsiteX40" fmla="*/ 201367 w 1134817"/>
              <a:gd name="connsiteY40" fmla="*/ 1685925 h 2333625"/>
              <a:gd name="connsiteX41" fmla="*/ 229942 w 1134817"/>
              <a:gd name="connsiteY41" fmla="*/ 1571625 h 2333625"/>
              <a:gd name="connsiteX42" fmla="*/ 258517 w 1134817"/>
              <a:gd name="connsiteY42" fmla="*/ 1485900 h 2333625"/>
              <a:gd name="connsiteX43" fmla="*/ 268042 w 1134817"/>
              <a:gd name="connsiteY43" fmla="*/ 1343025 h 2333625"/>
              <a:gd name="connsiteX44" fmla="*/ 287092 w 1134817"/>
              <a:gd name="connsiteY44" fmla="*/ 1314450 h 2333625"/>
              <a:gd name="connsiteX45" fmla="*/ 363292 w 1134817"/>
              <a:gd name="connsiteY45" fmla="*/ 1219200 h 2333625"/>
              <a:gd name="connsiteX46" fmla="*/ 391867 w 1134817"/>
              <a:gd name="connsiteY46" fmla="*/ 1152525 h 2333625"/>
              <a:gd name="connsiteX47" fmla="*/ 401392 w 1134817"/>
              <a:gd name="connsiteY47" fmla="*/ 1123950 h 2333625"/>
              <a:gd name="connsiteX48" fmla="*/ 439492 w 1134817"/>
              <a:gd name="connsiteY48" fmla="*/ 1066800 h 2333625"/>
              <a:gd name="connsiteX49" fmla="*/ 468067 w 1134817"/>
              <a:gd name="connsiteY49" fmla="*/ 1009650 h 2333625"/>
              <a:gd name="connsiteX50" fmla="*/ 506167 w 1134817"/>
              <a:gd name="connsiteY50" fmla="*/ 971550 h 2333625"/>
              <a:gd name="connsiteX51" fmla="*/ 553792 w 1134817"/>
              <a:gd name="connsiteY51" fmla="*/ 904875 h 2333625"/>
              <a:gd name="connsiteX52" fmla="*/ 677617 w 1134817"/>
              <a:gd name="connsiteY52" fmla="*/ 800100 h 2333625"/>
              <a:gd name="connsiteX53" fmla="*/ 706192 w 1134817"/>
              <a:gd name="connsiteY53" fmla="*/ 790575 h 2333625"/>
              <a:gd name="connsiteX54" fmla="*/ 734767 w 1134817"/>
              <a:gd name="connsiteY54" fmla="*/ 771525 h 2333625"/>
              <a:gd name="connsiteX55" fmla="*/ 810967 w 1134817"/>
              <a:gd name="connsiteY55" fmla="*/ 733425 h 2333625"/>
              <a:gd name="connsiteX56" fmla="*/ 877642 w 1134817"/>
              <a:gd name="connsiteY56" fmla="*/ 666750 h 2333625"/>
              <a:gd name="connsiteX57" fmla="*/ 906217 w 1134817"/>
              <a:gd name="connsiteY57" fmla="*/ 638175 h 2333625"/>
              <a:gd name="connsiteX58" fmla="*/ 915742 w 1134817"/>
              <a:gd name="connsiteY58" fmla="*/ 590550 h 2333625"/>
              <a:gd name="connsiteX59" fmla="*/ 934792 w 1134817"/>
              <a:gd name="connsiteY59" fmla="*/ 514350 h 2333625"/>
              <a:gd name="connsiteX60" fmla="*/ 972892 w 1134817"/>
              <a:gd name="connsiteY60" fmla="*/ 285750 h 2333625"/>
              <a:gd name="connsiteX61" fmla="*/ 982417 w 1134817"/>
              <a:gd name="connsiteY61" fmla="*/ 228600 h 2333625"/>
              <a:gd name="connsiteX62" fmla="*/ 1001467 w 1134817"/>
              <a:gd name="connsiteY62" fmla="*/ 200025 h 2333625"/>
              <a:gd name="connsiteX63" fmla="*/ 1010992 w 1134817"/>
              <a:gd name="connsiteY63" fmla="*/ 161925 h 2333625"/>
              <a:gd name="connsiteX64" fmla="*/ 1030042 w 1134817"/>
              <a:gd name="connsiteY64" fmla="*/ 133350 h 2333625"/>
              <a:gd name="connsiteX65" fmla="*/ 1039567 w 1134817"/>
              <a:gd name="connsiteY65" fmla="*/ 104775 h 2333625"/>
              <a:gd name="connsiteX66" fmla="*/ 1087192 w 1134817"/>
              <a:gd name="connsiteY66" fmla="*/ 47625 h 2333625"/>
              <a:gd name="connsiteX67" fmla="*/ 1115767 w 1134817"/>
              <a:gd name="connsiteY67" fmla="*/ 0 h 2333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134817" h="2333625">
                <a:moveTo>
                  <a:pt x="1115767" y="0"/>
                </a:moveTo>
                <a:lnTo>
                  <a:pt x="1115767" y="0"/>
                </a:lnTo>
                <a:cubicBezTo>
                  <a:pt x="1118942" y="152400"/>
                  <a:pt x="1121575" y="304812"/>
                  <a:pt x="1125292" y="457200"/>
                </a:cubicBezTo>
                <a:cubicBezTo>
                  <a:pt x="1127925" y="565165"/>
                  <a:pt x="1134817" y="673053"/>
                  <a:pt x="1134817" y="781050"/>
                </a:cubicBezTo>
                <a:cubicBezTo>
                  <a:pt x="1134817" y="816087"/>
                  <a:pt x="1127497" y="845021"/>
                  <a:pt x="1115767" y="876300"/>
                </a:cubicBezTo>
                <a:cubicBezTo>
                  <a:pt x="1104525" y="906278"/>
                  <a:pt x="1098127" y="928630"/>
                  <a:pt x="1077667" y="952500"/>
                </a:cubicBezTo>
                <a:cubicBezTo>
                  <a:pt x="1065978" y="966137"/>
                  <a:pt x="1049279" y="975492"/>
                  <a:pt x="1039567" y="990600"/>
                </a:cubicBezTo>
                <a:cubicBezTo>
                  <a:pt x="1020371" y="1020460"/>
                  <a:pt x="1007817" y="1054100"/>
                  <a:pt x="991942" y="1085850"/>
                </a:cubicBezTo>
                <a:lnTo>
                  <a:pt x="972892" y="1123950"/>
                </a:lnTo>
                <a:cubicBezTo>
                  <a:pt x="969717" y="1155700"/>
                  <a:pt x="970439" y="1188085"/>
                  <a:pt x="963367" y="1219200"/>
                </a:cubicBezTo>
                <a:cubicBezTo>
                  <a:pt x="947115" y="1290709"/>
                  <a:pt x="921429" y="1346887"/>
                  <a:pt x="887167" y="1409700"/>
                </a:cubicBezTo>
                <a:cubicBezTo>
                  <a:pt x="881685" y="1419750"/>
                  <a:pt x="873797" y="1428336"/>
                  <a:pt x="868117" y="1438275"/>
                </a:cubicBezTo>
                <a:cubicBezTo>
                  <a:pt x="861072" y="1450603"/>
                  <a:pt x="859906" y="1467203"/>
                  <a:pt x="849067" y="1476375"/>
                </a:cubicBezTo>
                <a:cubicBezTo>
                  <a:pt x="817465" y="1503115"/>
                  <a:pt x="744292" y="1543050"/>
                  <a:pt x="744292" y="1543050"/>
                </a:cubicBezTo>
                <a:cubicBezTo>
                  <a:pt x="715717" y="1593850"/>
                  <a:pt x="692849" y="1648313"/>
                  <a:pt x="658567" y="1695450"/>
                </a:cubicBezTo>
                <a:lnTo>
                  <a:pt x="582367" y="1800225"/>
                </a:lnTo>
                <a:cubicBezTo>
                  <a:pt x="572979" y="1813027"/>
                  <a:pt x="561960" y="1824712"/>
                  <a:pt x="553792" y="1838325"/>
                </a:cubicBezTo>
                <a:cubicBezTo>
                  <a:pt x="544267" y="1854200"/>
                  <a:pt x="536325" y="1871139"/>
                  <a:pt x="525217" y="1885950"/>
                </a:cubicBezTo>
                <a:cubicBezTo>
                  <a:pt x="517135" y="1896726"/>
                  <a:pt x="505266" y="1904177"/>
                  <a:pt x="496642" y="1914525"/>
                </a:cubicBezTo>
                <a:cubicBezTo>
                  <a:pt x="489313" y="1923319"/>
                  <a:pt x="485687" y="1935005"/>
                  <a:pt x="477592" y="1943100"/>
                </a:cubicBezTo>
                <a:cubicBezTo>
                  <a:pt x="466367" y="1954325"/>
                  <a:pt x="451545" y="1961344"/>
                  <a:pt x="439492" y="1971675"/>
                </a:cubicBezTo>
                <a:cubicBezTo>
                  <a:pt x="394088" y="2010593"/>
                  <a:pt x="430948" y="1993573"/>
                  <a:pt x="382342" y="2009775"/>
                </a:cubicBezTo>
                <a:cubicBezTo>
                  <a:pt x="375992" y="2019300"/>
                  <a:pt x="371387" y="2030255"/>
                  <a:pt x="363292" y="2038350"/>
                </a:cubicBezTo>
                <a:cubicBezTo>
                  <a:pt x="298444" y="2103198"/>
                  <a:pt x="376275" y="1993083"/>
                  <a:pt x="296617" y="2095500"/>
                </a:cubicBezTo>
                <a:cubicBezTo>
                  <a:pt x="285251" y="2110113"/>
                  <a:pt x="280233" y="2129192"/>
                  <a:pt x="268042" y="2143125"/>
                </a:cubicBezTo>
                <a:cubicBezTo>
                  <a:pt x="257588" y="2155072"/>
                  <a:pt x="241742" y="2161080"/>
                  <a:pt x="229942" y="2171700"/>
                </a:cubicBezTo>
                <a:cubicBezTo>
                  <a:pt x="209917" y="2189722"/>
                  <a:pt x="195208" y="2213906"/>
                  <a:pt x="172792" y="2228850"/>
                </a:cubicBezTo>
                <a:cubicBezTo>
                  <a:pt x="163267" y="2235200"/>
                  <a:pt x="153011" y="2240571"/>
                  <a:pt x="144217" y="2247900"/>
                </a:cubicBezTo>
                <a:cubicBezTo>
                  <a:pt x="133869" y="2256524"/>
                  <a:pt x="124512" y="2266338"/>
                  <a:pt x="115642" y="2276475"/>
                </a:cubicBezTo>
                <a:cubicBezTo>
                  <a:pt x="102255" y="2291775"/>
                  <a:pt x="93806" y="2311902"/>
                  <a:pt x="77542" y="2324100"/>
                </a:cubicBezTo>
                <a:cubicBezTo>
                  <a:pt x="67069" y="2331955"/>
                  <a:pt x="52142" y="2330450"/>
                  <a:pt x="39442" y="2333625"/>
                </a:cubicBezTo>
                <a:cubicBezTo>
                  <a:pt x="26742" y="2327275"/>
                  <a:pt x="8647" y="2326751"/>
                  <a:pt x="1342" y="2314575"/>
                </a:cubicBezTo>
                <a:cubicBezTo>
                  <a:pt x="-3824" y="2305966"/>
                  <a:pt x="7342" y="2295401"/>
                  <a:pt x="10867" y="2286000"/>
                </a:cubicBezTo>
                <a:cubicBezTo>
                  <a:pt x="16870" y="2269991"/>
                  <a:pt x="22752" y="2253899"/>
                  <a:pt x="29917" y="2238375"/>
                </a:cubicBezTo>
                <a:cubicBezTo>
                  <a:pt x="41817" y="2212591"/>
                  <a:pt x="57470" y="2188542"/>
                  <a:pt x="68017" y="2162175"/>
                </a:cubicBezTo>
                <a:cubicBezTo>
                  <a:pt x="82932" y="2124887"/>
                  <a:pt x="94138" y="2086208"/>
                  <a:pt x="106117" y="2047875"/>
                </a:cubicBezTo>
                <a:cubicBezTo>
                  <a:pt x="110022" y="2035380"/>
                  <a:pt x="110325" y="2021738"/>
                  <a:pt x="115642" y="2009775"/>
                </a:cubicBezTo>
                <a:cubicBezTo>
                  <a:pt x="123161" y="1992857"/>
                  <a:pt x="135938" y="1978709"/>
                  <a:pt x="144217" y="1962150"/>
                </a:cubicBezTo>
                <a:cubicBezTo>
                  <a:pt x="162151" y="1926282"/>
                  <a:pt x="163697" y="1912805"/>
                  <a:pt x="172792" y="1876425"/>
                </a:cubicBezTo>
                <a:cubicBezTo>
                  <a:pt x="175967" y="1831975"/>
                  <a:pt x="175706" y="1787145"/>
                  <a:pt x="182317" y="1743075"/>
                </a:cubicBezTo>
                <a:cubicBezTo>
                  <a:pt x="185296" y="1723217"/>
                  <a:pt x="197429" y="1705616"/>
                  <a:pt x="201367" y="1685925"/>
                </a:cubicBezTo>
                <a:cubicBezTo>
                  <a:pt x="223654" y="1574490"/>
                  <a:pt x="194696" y="1712610"/>
                  <a:pt x="229942" y="1571625"/>
                </a:cubicBezTo>
                <a:cubicBezTo>
                  <a:pt x="248406" y="1497767"/>
                  <a:pt x="226829" y="1549277"/>
                  <a:pt x="258517" y="1485900"/>
                </a:cubicBezTo>
                <a:cubicBezTo>
                  <a:pt x="261692" y="1438275"/>
                  <a:pt x="260195" y="1390106"/>
                  <a:pt x="268042" y="1343025"/>
                </a:cubicBezTo>
                <a:cubicBezTo>
                  <a:pt x="269924" y="1331733"/>
                  <a:pt x="281972" y="1324689"/>
                  <a:pt x="287092" y="1314450"/>
                </a:cubicBezTo>
                <a:cubicBezTo>
                  <a:pt x="326021" y="1236593"/>
                  <a:pt x="228585" y="1353907"/>
                  <a:pt x="363292" y="1219200"/>
                </a:cubicBezTo>
                <a:cubicBezTo>
                  <a:pt x="372817" y="1196975"/>
                  <a:pt x="382887" y="1174976"/>
                  <a:pt x="391867" y="1152525"/>
                </a:cubicBezTo>
                <a:cubicBezTo>
                  <a:pt x="395596" y="1143203"/>
                  <a:pt x="396516" y="1132727"/>
                  <a:pt x="401392" y="1123950"/>
                </a:cubicBezTo>
                <a:cubicBezTo>
                  <a:pt x="412511" y="1103936"/>
                  <a:pt x="428373" y="1086814"/>
                  <a:pt x="439492" y="1066800"/>
                </a:cubicBezTo>
                <a:cubicBezTo>
                  <a:pt x="466179" y="1018763"/>
                  <a:pt x="428008" y="1056386"/>
                  <a:pt x="468067" y="1009650"/>
                </a:cubicBezTo>
                <a:cubicBezTo>
                  <a:pt x="479756" y="996013"/>
                  <a:pt x="494478" y="985187"/>
                  <a:pt x="506167" y="971550"/>
                </a:cubicBezTo>
                <a:cubicBezTo>
                  <a:pt x="583847" y="880924"/>
                  <a:pt x="449255" y="1019865"/>
                  <a:pt x="553792" y="904875"/>
                </a:cubicBezTo>
                <a:cubicBezTo>
                  <a:pt x="576127" y="880306"/>
                  <a:pt x="638406" y="813170"/>
                  <a:pt x="677617" y="800100"/>
                </a:cubicBezTo>
                <a:cubicBezTo>
                  <a:pt x="687142" y="796925"/>
                  <a:pt x="697212" y="795065"/>
                  <a:pt x="706192" y="790575"/>
                </a:cubicBezTo>
                <a:cubicBezTo>
                  <a:pt x="716431" y="785455"/>
                  <a:pt x="724528" y="776645"/>
                  <a:pt x="734767" y="771525"/>
                </a:cubicBezTo>
                <a:cubicBezTo>
                  <a:pt x="770294" y="753762"/>
                  <a:pt x="783382" y="758251"/>
                  <a:pt x="810967" y="733425"/>
                </a:cubicBezTo>
                <a:cubicBezTo>
                  <a:pt x="834329" y="712399"/>
                  <a:pt x="855417" y="688975"/>
                  <a:pt x="877642" y="666750"/>
                </a:cubicBezTo>
                <a:lnTo>
                  <a:pt x="906217" y="638175"/>
                </a:lnTo>
                <a:cubicBezTo>
                  <a:pt x="909392" y="622300"/>
                  <a:pt x="912102" y="606325"/>
                  <a:pt x="915742" y="590550"/>
                </a:cubicBezTo>
                <a:cubicBezTo>
                  <a:pt x="921629" y="565039"/>
                  <a:pt x="934792" y="514350"/>
                  <a:pt x="934792" y="514350"/>
                </a:cubicBezTo>
                <a:cubicBezTo>
                  <a:pt x="955255" y="309721"/>
                  <a:pt x="925302" y="380929"/>
                  <a:pt x="972892" y="285750"/>
                </a:cubicBezTo>
                <a:cubicBezTo>
                  <a:pt x="976067" y="266700"/>
                  <a:pt x="976310" y="246922"/>
                  <a:pt x="982417" y="228600"/>
                </a:cubicBezTo>
                <a:cubicBezTo>
                  <a:pt x="986037" y="217740"/>
                  <a:pt x="996958" y="210547"/>
                  <a:pt x="1001467" y="200025"/>
                </a:cubicBezTo>
                <a:cubicBezTo>
                  <a:pt x="1006624" y="187993"/>
                  <a:pt x="1005835" y="173957"/>
                  <a:pt x="1010992" y="161925"/>
                </a:cubicBezTo>
                <a:cubicBezTo>
                  <a:pt x="1015501" y="151403"/>
                  <a:pt x="1024922" y="143589"/>
                  <a:pt x="1030042" y="133350"/>
                </a:cubicBezTo>
                <a:cubicBezTo>
                  <a:pt x="1034532" y="124370"/>
                  <a:pt x="1035077" y="113755"/>
                  <a:pt x="1039567" y="104775"/>
                </a:cubicBezTo>
                <a:cubicBezTo>
                  <a:pt x="1047713" y="88483"/>
                  <a:pt x="1072145" y="56653"/>
                  <a:pt x="1087192" y="47625"/>
                </a:cubicBezTo>
                <a:cubicBezTo>
                  <a:pt x="1092637" y="44358"/>
                  <a:pt x="1111004" y="7938"/>
                  <a:pt x="1115767" y="0"/>
                </a:cubicBezTo>
                <a:close/>
              </a:path>
            </a:pathLst>
          </a:custGeom>
          <a:solidFill>
            <a:srgbClr val="BED3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4" name="フリーフォーム: 図形 13">
            <a:extLst>
              <a:ext uri="{FF2B5EF4-FFF2-40B4-BE49-F238E27FC236}">
                <a16:creationId xmlns:a16="http://schemas.microsoft.com/office/drawing/2014/main" id="{7D58D0C6-00F0-00F4-93BB-2FACE84B4074}"/>
              </a:ext>
            </a:extLst>
          </p:cNvPr>
          <p:cNvSpPr/>
          <p:nvPr/>
        </p:nvSpPr>
        <p:spPr>
          <a:xfrm rot="2012491">
            <a:off x="600189" y="4873738"/>
            <a:ext cx="2162175" cy="614363"/>
          </a:xfrm>
          <a:custGeom>
            <a:avLst/>
            <a:gdLst>
              <a:gd name="connsiteX0" fmla="*/ 57321 w 2163352"/>
              <a:gd name="connsiteY0" fmla="*/ 0 h 614493"/>
              <a:gd name="connsiteX1" fmla="*/ 57321 w 2163352"/>
              <a:gd name="connsiteY1" fmla="*/ 0 h 614493"/>
              <a:gd name="connsiteX2" fmla="*/ 95421 w 2163352"/>
              <a:gd name="connsiteY2" fmla="*/ 76200 h 614493"/>
              <a:gd name="connsiteX3" fmla="*/ 133521 w 2163352"/>
              <a:gd name="connsiteY3" fmla="*/ 114300 h 614493"/>
              <a:gd name="connsiteX4" fmla="*/ 247821 w 2163352"/>
              <a:gd name="connsiteY4" fmla="*/ 200025 h 614493"/>
              <a:gd name="connsiteX5" fmla="*/ 324021 w 2163352"/>
              <a:gd name="connsiteY5" fmla="*/ 257175 h 614493"/>
              <a:gd name="connsiteX6" fmla="*/ 400221 w 2163352"/>
              <a:gd name="connsiteY6" fmla="*/ 314325 h 614493"/>
              <a:gd name="connsiteX7" fmla="*/ 485946 w 2163352"/>
              <a:gd name="connsiteY7" fmla="*/ 381000 h 614493"/>
              <a:gd name="connsiteX8" fmla="*/ 685971 w 2163352"/>
              <a:gd name="connsiteY8" fmla="*/ 476250 h 614493"/>
              <a:gd name="connsiteX9" fmla="*/ 724071 w 2163352"/>
              <a:gd name="connsiteY9" fmla="*/ 514350 h 614493"/>
              <a:gd name="connsiteX10" fmla="*/ 781221 w 2163352"/>
              <a:gd name="connsiteY10" fmla="*/ 561975 h 614493"/>
              <a:gd name="connsiteX11" fmla="*/ 790746 w 2163352"/>
              <a:gd name="connsiteY11" fmla="*/ 590550 h 614493"/>
              <a:gd name="connsiteX12" fmla="*/ 1419396 w 2163352"/>
              <a:gd name="connsiteY12" fmla="*/ 552450 h 614493"/>
              <a:gd name="connsiteX13" fmla="*/ 1552746 w 2163352"/>
              <a:gd name="connsiteY13" fmla="*/ 561975 h 614493"/>
              <a:gd name="connsiteX14" fmla="*/ 1590846 w 2163352"/>
              <a:gd name="connsiteY14" fmla="*/ 514350 h 614493"/>
              <a:gd name="connsiteX15" fmla="*/ 1619421 w 2163352"/>
              <a:gd name="connsiteY15" fmla="*/ 495300 h 614493"/>
              <a:gd name="connsiteX16" fmla="*/ 1657521 w 2163352"/>
              <a:gd name="connsiteY16" fmla="*/ 466725 h 614493"/>
              <a:gd name="connsiteX17" fmla="*/ 1695621 w 2163352"/>
              <a:gd name="connsiteY17" fmla="*/ 457200 h 614493"/>
              <a:gd name="connsiteX18" fmla="*/ 1962321 w 2163352"/>
              <a:gd name="connsiteY18" fmla="*/ 438150 h 614493"/>
              <a:gd name="connsiteX19" fmla="*/ 1971846 w 2163352"/>
              <a:gd name="connsiteY19" fmla="*/ 409575 h 614493"/>
              <a:gd name="connsiteX20" fmla="*/ 2048046 w 2163352"/>
              <a:gd name="connsiteY20" fmla="*/ 371475 h 614493"/>
              <a:gd name="connsiteX21" fmla="*/ 2133771 w 2163352"/>
              <a:gd name="connsiteY21" fmla="*/ 352425 h 614493"/>
              <a:gd name="connsiteX22" fmla="*/ 2162346 w 2163352"/>
              <a:gd name="connsiteY22" fmla="*/ 333375 h 614493"/>
              <a:gd name="connsiteX23" fmla="*/ 2114721 w 2163352"/>
              <a:gd name="connsiteY23" fmla="*/ 323850 h 614493"/>
              <a:gd name="connsiteX24" fmla="*/ 2028996 w 2163352"/>
              <a:gd name="connsiteY24" fmla="*/ 333375 h 614493"/>
              <a:gd name="connsiteX25" fmla="*/ 1028871 w 2163352"/>
              <a:gd name="connsiteY25" fmla="*/ 323850 h 614493"/>
              <a:gd name="connsiteX26" fmla="*/ 1000296 w 2163352"/>
              <a:gd name="connsiteY26" fmla="*/ 304800 h 614493"/>
              <a:gd name="connsiteX27" fmla="*/ 971721 w 2163352"/>
              <a:gd name="connsiteY27" fmla="*/ 295275 h 614493"/>
              <a:gd name="connsiteX28" fmla="*/ 905046 w 2163352"/>
              <a:gd name="connsiteY28" fmla="*/ 238125 h 614493"/>
              <a:gd name="connsiteX29" fmla="*/ 876471 w 2163352"/>
              <a:gd name="connsiteY29" fmla="*/ 209550 h 614493"/>
              <a:gd name="connsiteX30" fmla="*/ 790746 w 2163352"/>
              <a:gd name="connsiteY30" fmla="*/ 180975 h 614493"/>
              <a:gd name="connsiteX31" fmla="*/ 371646 w 2163352"/>
              <a:gd name="connsiteY31" fmla="*/ 171450 h 614493"/>
              <a:gd name="connsiteX32" fmla="*/ 181146 w 2163352"/>
              <a:gd name="connsiteY32" fmla="*/ 133350 h 614493"/>
              <a:gd name="connsiteX33" fmla="*/ 171621 w 2163352"/>
              <a:gd name="connsiteY33" fmla="*/ 104775 h 614493"/>
              <a:gd name="connsiteX34" fmla="*/ 162096 w 2163352"/>
              <a:gd name="connsiteY34" fmla="*/ 66675 h 614493"/>
              <a:gd name="connsiteX35" fmla="*/ 57321 w 2163352"/>
              <a:gd name="connsiteY35" fmla="*/ 57150 h 614493"/>
              <a:gd name="connsiteX36" fmla="*/ 171 w 2163352"/>
              <a:gd name="connsiteY36" fmla="*/ 28575 h 614493"/>
              <a:gd name="connsiteX37" fmla="*/ 57321 w 2163352"/>
              <a:gd name="connsiteY37" fmla="*/ 0 h 61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163352" h="614493">
                <a:moveTo>
                  <a:pt x="57321" y="0"/>
                </a:moveTo>
                <a:lnTo>
                  <a:pt x="57321" y="0"/>
                </a:lnTo>
                <a:cubicBezTo>
                  <a:pt x="70021" y="25400"/>
                  <a:pt x="79669" y="52571"/>
                  <a:pt x="95421" y="76200"/>
                </a:cubicBezTo>
                <a:cubicBezTo>
                  <a:pt x="105384" y="91144"/>
                  <a:pt x="119582" y="102974"/>
                  <a:pt x="133521" y="114300"/>
                </a:cubicBezTo>
                <a:cubicBezTo>
                  <a:pt x="170483" y="144332"/>
                  <a:pt x="209416" y="171861"/>
                  <a:pt x="247821" y="200025"/>
                </a:cubicBezTo>
                <a:cubicBezTo>
                  <a:pt x="297857" y="236718"/>
                  <a:pt x="259385" y="200619"/>
                  <a:pt x="324021" y="257175"/>
                </a:cubicBezTo>
                <a:cubicBezTo>
                  <a:pt x="459021" y="375300"/>
                  <a:pt x="212770" y="173737"/>
                  <a:pt x="400221" y="314325"/>
                </a:cubicBezTo>
                <a:cubicBezTo>
                  <a:pt x="457879" y="357569"/>
                  <a:pt x="395673" y="338013"/>
                  <a:pt x="485946" y="381000"/>
                </a:cubicBezTo>
                <a:cubicBezTo>
                  <a:pt x="552621" y="412750"/>
                  <a:pt x="633752" y="424031"/>
                  <a:pt x="685971" y="476250"/>
                </a:cubicBezTo>
                <a:cubicBezTo>
                  <a:pt x="698671" y="488950"/>
                  <a:pt x="710434" y="502661"/>
                  <a:pt x="724071" y="514350"/>
                </a:cubicBezTo>
                <a:cubicBezTo>
                  <a:pt x="816898" y="593916"/>
                  <a:pt x="682135" y="462889"/>
                  <a:pt x="781221" y="561975"/>
                </a:cubicBezTo>
                <a:cubicBezTo>
                  <a:pt x="784396" y="571500"/>
                  <a:pt x="780707" y="590391"/>
                  <a:pt x="790746" y="590550"/>
                </a:cubicBezTo>
                <a:cubicBezTo>
                  <a:pt x="1339065" y="599253"/>
                  <a:pt x="1209204" y="657546"/>
                  <a:pt x="1419396" y="552450"/>
                </a:cubicBezTo>
                <a:cubicBezTo>
                  <a:pt x="1463846" y="555625"/>
                  <a:pt x="1508260" y="564592"/>
                  <a:pt x="1552746" y="561975"/>
                </a:cubicBezTo>
                <a:cubicBezTo>
                  <a:pt x="1592849" y="559616"/>
                  <a:pt x="1574917" y="534262"/>
                  <a:pt x="1590846" y="514350"/>
                </a:cubicBezTo>
                <a:cubicBezTo>
                  <a:pt x="1597997" y="505411"/>
                  <a:pt x="1610106" y="501954"/>
                  <a:pt x="1619421" y="495300"/>
                </a:cubicBezTo>
                <a:cubicBezTo>
                  <a:pt x="1632339" y="486073"/>
                  <a:pt x="1643322" y="473825"/>
                  <a:pt x="1657521" y="466725"/>
                </a:cubicBezTo>
                <a:cubicBezTo>
                  <a:pt x="1669230" y="460871"/>
                  <a:pt x="1682587" y="458422"/>
                  <a:pt x="1695621" y="457200"/>
                </a:cubicBezTo>
                <a:cubicBezTo>
                  <a:pt x="1784358" y="448881"/>
                  <a:pt x="1873421" y="444500"/>
                  <a:pt x="1962321" y="438150"/>
                </a:cubicBezTo>
                <a:cubicBezTo>
                  <a:pt x="1965496" y="428625"/>
                  <a:pt x="1965418" y="417288"/>
                  <a:pt x="1971846" y="409575"/>
                </a:cubicBezTo>
                <a:cubicBezTo>
                  <a:pt x="1996580" y="379894"/>
                  <a:pt x="2014203" y="379285"/>
                  <a:pt x="2048046" y="371475"/>
                </a:cubicBezTo>
                <a:lnTo>
                  <a:pt x="2133771" y="352425"/>
                </a:lnTo>
                <a:cubicBezTo>
                  <a:pt x="2143296" y="346075"/>
                  <a:pt x="2168696" y="342900"/>
                  <a:pt x="2162346" y="333375"/>
                </a:cubicBezTo>
                <a:cubicBezTo>
                  <a:pt x="2153366" y="319905"/>
                  <a:pt x="2130910" y="323850"/>
                  <a:pt x="2114721" y="323850"/>
                </a:cubicBezTo>
                <a:cubicBezTo>
                  <a:pt x="2085970" y="323850"/>
                  <a:pt x="2057571" y="330200"/>
                  <a:pt x="2028996" y="333375"/>
                </a:cubicBezTo>
                <a:lnTo>
                  <a:pt x="1028871" y="323850"/>
                </a:lnTo>
                <a:cubicBezTo>
                  <a:pt x="1017428" y="323532"/>
                  <a:pt x="1010535" y="309920"/>
                  <a:pt x="1000296" y="304800"/>
                </a:cubicBezTo>
                <a:cubicBezTo>
                  <a:pt x="991316" y="300310"/>
                  <a:pt x="981246" y="298450"/>
                  <a:pt x="971721" y="295275"/>
                </a:cubicBezTo>
                <a:cubicBezTo>
                  <a:pt x="900816" y="224370"/>
                  <a:pt x="990580" y="311439"/>
                  <a:pt x="905046" y="238125"/>
                </a:cubicBezTo>
                <a:cubicBezTo>
                  <a:pt x="894819" y="229359"/>
                  <a:pt x="887432" y="217380"/>
                  <a:pt x="876471" y="209550"/>
                </a:cubicBezTo>
                <a:cubicBezTo>
                  <a:pt x="853380" y="193056"/>
                  <a:pt x="818671" y="182115"/>
                  <a:pt x="790746" y="180975"/>
                </a:cubicBezTo>
                <a:cubicBezTo>
                  <a:pt x="651126" y="175276"/>
                  <a:pt x="511346" y="174625"/>
                  <a:pt x="371646" y="171450"/>
                </a:cubicBezTo>
                <a:cubicBezTo>
                  <a:pt x="316498" y="163572"/>
                  <a:pt x="225977" y="152563"/>
                  <a:pt x="181146" y="133350"/>
                </a:cubicBezTo>
                <a:cubicBezTo>
                  <a:pt x="171918" y="129395"/>
                  <a:pt x="174379" y="114429"/>
                  <a:pt x="171621" y="104775"/>
                </a:cubicBezTo>
                <a:cubicBezTo>
                  <a:pt x="168025" y="92188"/>
                  <a:pt x="174180" y="71710"/>
                  <a:pt x="162096" y="66675"/>
                </a:cubicBezTo>
                <a:cubicBezTo>
                  <a:pt x="129725" y="53187"/>
                  <a:pt x="92246" y="60325"/>
                  <a:pt x="57321" y="57150"/>
                </a:cubicBezTo>
                <a:cubicBezTo>
                  <a:pt x="53514" y="55881"/>
                  <a:pt x="-3522" y="39654"/>
                  <a:pt x="171" y="28575"/>
                </a:cubicBezTo>
                <a:cubicBezTo>
                  <a:pt x="4373" y="15970"/>
                  <a:pt x="47796" y="4763"/>
                  <a:pt x="57321" y="0"/>
                </a:cubicBezTo>
                <a:close/>
              </a:path>
            </a:pathLst>
          </a:custGeom>
          <a:solidFill>
            <a:srgbClr val="BED3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5" name="テキスト ボックス 21">
            <a:extLst>
              <a:ext uri="{FF2B5EF4-FFF2-40B4-BE49-F238E27FC236}">
                <a16:creationId xmlns:a16="http://schemas.microsoft.com/office/drawing/2014/main" id="{58817176-F8AD-747E-3E4A-187CF6EA35A4}"/>
              </a:ext>
            </a:extLst>
          </p:cNvPr>
          <p:cNvSpPr txBox="1">
            <a:spLocks noChangeArrowheads="1"/>
          </p:cNvSpPr>
          <p:nvPr/>
        </p:nvSpPr>
        <p:spPr bwMode="auto">
          <a:xfrm>
            <a:off x="157277" y="1153625"/>
            <a:ext cx="310854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①表面化している困りごと</a:t>
            </a:r>
          </a:p>
        </p:txBody>
      </p:sp>
      <p:sp>
        <p:nvSpPr>
          <p:cNvPr id="16" name="正方形/長方形 15">
            <a:extLst>
              <a:ext uri="{FF2B5EF4-FFF2-40B4-BE49-F238E27FC236}">
                <a16:creationId xmlns:a16="http://schemas.microsoft.com/office/drawing/2014/main" id="{21A025E6-9588-5093-3D1E-BFDB82AF81FE}"/>
              </a:ext>
            </a:extLst>
          </p:cNvPr>
          <p:cNvSpPr/>
          <p:nvPr/>
        </p:nvSpPr>
        <p:spPr>
          <a:xfrm>
            <a:off x="157277" y="2966594"/>
            <a:ext cx="4621212" cy="3664507"/>
          </a:xfrm>
          <a:prstGeom prst="rect">
            <a:avLst/>
          </a:prstGeom>
          <a:solidFill>
            <a:schemeClr val="accent1">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8" name="テキスト ボックス 23">
            <a:extLst>
              <a:ext uri="{FF2B5EF4-FFF2-40B4-BE49-F238E27FC236}">
                <a16:creationId xmlns:a16="http://schemas.microsoft.com/office/drawing/2014/main" id="{5B881AB9-B748-1A00-ADA7-0D45D7428DA1}"/>
              </a:ext>
            </a:extLst>
          </p:cNvPr>
          <p:cNvSpPr txBox="1">
            <a:spLocks noChangeArrowheads="1"/>
          </p:cNvSpPr>
          <p:nvPr/>
        </p:nvSpPr>
        <p:spPr bwMode="auto">
          <a:xfrm>
            <a:off x="138227" y="4670538"/>
            <a:ext cx="3954929"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②</a:t>
            </a:r>
            <a:r>
              <a:rPr lang="en-US" altLang="ja-JP" sz="1800" spc="100" dirty="0">
                <a:latin typeface="メイリオ" panose="020B0604030504040204" pitchFamily="50" charset="-128"/>
                <a:ea typeface="メイリオ" panose="020B0604030504040204" pitchFamily="50" charset="-128"/>
              </a:rPr>
              <a:t>-b </a:t>
            </a:r>
            <a:r>
              <a:rPr lang="ja-JP" altLang="en-US" sz="1800" spc="100" dirty="0">
                <a:latin typeface="メイリオ" panose="020B0604030504040204" pitchFamily="50" charset="-128"/>
                <a:ea typeface="メイリオ" panose="020B0604030504040204" pitchFamily="50" charset="-128"/>
              </a:rPr>
              <a:t>排除を強化する価値観・思想</a:t>
            </a:r>
          </a:p>
        </p:txBody>
      </p:sp>
      <p:cxnSp>
        <p:nvCxnSpPr>
          <p:cNvPr id="19" name="直線コネクタ 18">
            <a:extLst>
              <a:ext uri="{FF2B5EF4-FFF2-40B4-BE49-F238E27FC236}">
                <a16:creationId xmlns:a16="http://schemas.microsoft.com/office/drawing/2014/main" id="{A4928A47-B95F-7587-9353-7E2BD4CF8068}"/>
              </a:ext>
            </a:extLst>
          </p:cNvPr>
          <p:cNvCxnSpPr>
            <a:cxnSpLocks/>
          </p:cNvCxnSpPr>
          <p:nvPr/>
        </p:nvCxnSpPr>
        <p:spPr>
          <a:xfrm>
            <a:off x="121148" y="2955855"/>
            <a:ext cx="9663704" cy="0"/>
          </a:xfrm>
          <a:prstGeom prst="line">
            <a:avLst/>
          </a:prstGeom>
          <a:ln w="3810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0" name="テキスト ボックス 22">
            <a:extLst>
              <a:ext uri="{FF2B5EF4-FFF2-40B4-BE49-F238E27FC236}">
                <a16:creationId xmlns:a16="http://schemas.microsoft.com/office/drawing/2014/main" id="{36A5B591-C102-52C5-BDE2-CA176FC5D392}"/>
              </a:ext>
            </a:extLst>
          </p:cNvPr>
          <p:cNvSpPr txBox="1">
            <a:spLocks noChangeArrowheads="1"/>
          </p:cNvSpPr>
          <p:nvPr/>
        </p:nvSpPr>
        <p:spPr bwMode="auto">
          <a:xfrm>
            <a:off x="138227" y="3052619"/>
            <a:ext cx="419217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②</a:t>
            </a:r>
            <a:r>
              <a:rPr lang="en-US" altLang="ja-JP" sz="1800" spc="100" dirty="0">
                <a:latin typeface="メイリオ" panose="020B0604030504040204" pitchFamily="50" charset="-128"/>
                <a:ea typeface="メイリオ" panose="020B0604030504040204" pitchFamily="50" charset="-128"/>
              </a:rPr>
              <a:t>-a</a:t>
            </a:r>
            <a:r>
              <a:rPr lang="ja-JP" altLang="en-US" sz="1800" spc="100" dirty="0">
                <a:latin typeface="メイリオ" panose="020B0604030504040204" pitchFamily="50" charset="-128"/>
                <a:ea typeface="メイリオ" panose="020B0604030504040204" pitchFamily="50" charset="-128"/>
              </a:rPr>
              <a:t> 背後や近接関係にある社会問題</a:t>
            </a:r>
          </a:p>
        </p:txBody>
      </p:sp>
      <p:sp>
        <p:nvSpPr>
          <p:cNvPr id="21" name="フリーフォーム: 図形 20">
            <a:extLst>
              <a:ext uri="{FF2B5EF4-FFF2-40B4-BE49-F238E27FC236}">
                <a16:creationId xmlns:a16="http://schemas.microsoft.com/office/drawing/2014/main" id="{4106582B-AF90-3ABE-99CE-EF4D8BEB0F8B}"/>
              </a:ext>
            </a:extLst>
          </p:cNvPr>
          <p:cNvSpPr/>
          <p:nvPr/>
        </p:nvSpPr>
        <p:spPr>
          <a:xfrm>
            <a:off x="1471727" y="1920988"/>
            <a:ext cx="419100" cy="450850"/>
          </a:xfrm>
          <a:custGeom>
            <a:avLst/>
            <a:gdLst>
              <a:gd name="connsiteX0" fmla="*/ 238296 w 419904"/>
              <a:gd name="connsiteY0" fmla="*/ 0 h 450298"/>
              <a:gd name="connsiteX1" fmla="*/ 238296 w 419904"/>
              <a:gd name="connsiteY1" fmla="*/ 0 h 450298"/>
              <a:gd name="connsiteX2" fmla="*/ 171621 w 419904"/>
              <a:gd name="connsiteY2" fmla="*/ 47625 h 450298"/>
              <a:gd name="connsiteX3" fmla="*/ 104946 w 419904"/>
              <a:gd name="connsiteY3" fmla="*/ 76200 h 450298"/>
              <a:gd name="connsiteX4" fmla="*/ 28746 w 419904"/>
              <a:gd name="connsiteY4" fmla="*/ 104775 h 450298"/>
              <a:gd name="connsiteX5" fmla="*/ 19221 w 419904"/>
              <a:gd name="connsiteY5" fmla="*/ 133350 h 450298"/>
              <a:gd name="connsiteX6" fmla="*/ 171 w 419904"/>
              <a:gd name="connsiteY6" fmla="*/ 171450 h 450298"/>
              <a:gd name="connsiteX7" fmla="*/ 9696 w 419904"/>
              <a:gd name="connsiteY7" fmla="*/ 200025 h 450298"/>
              <a:gd name="connsiteX8" fmla="*/ 38271 w 419904"/>
              <a:gd name="connsiteY8" fmla="*/ 342900 h 450298"/>
              <a:gd name="connsiteX9" fmla="*/ 66846 w 419904"/>
              <a:gd name="connsiteY9" fmla="*/ 352425 h 450298"/>
              <a:gd name="connsiteX10" fmla="*/ 76371 w 419904"/>
              <a:gd name="connsiteY10" fmla="*/ 447675 h 450298"/>
              <a:gd name="connsiteX11" fmla="*/ 104946 w 419904"/>
              <a:gd name="connsiteY11" fmla="*/ 438150 h 450298"/>
              <a:gd name="connsiteX12" fmla="*/ 381171 w 419904"/>
              <a:gd name="connsiteY12" fmla="*/ 419100 h 450298"/>
              <a:gd name="connsiteX13" fmla="*/ 390696 w 419904"/>
              <a:gd name="connsiteY13" fmla="*/ 333375 h 450298"/>
              <a:gd name="connsiteX14" fmla="*/ 419271 w 419904"/>
              <a:gd name="connsiteY14" fmla="*/ 304800 h 450298"/>
              <a:gd name="connsiteX15" fmla="*/ 324021 w 419904"/>
              <a:gd name="connsiteY15" fmla="*/ 257175 h 450298"/>
              <a:gd name="connsiteX16" fmla="*/ 314496 w 419904"/>
              <a:gd name="connsiteY16" fmla="*/ 104775 h 450298"/>
              <a:gd name="connsiteX17" fmla="*/ 304971 w 419904"/>
              <a:gd name="connsiteY17" fmla="*/ 57150 h 450298"/>
              <a:gd name="connsiteX18" fmla="*/ 276396 w 419904"/>
              <a:gd name="connsiteY18" fmla="*/ 38100 h 450298"/>
              <a:gd name="connsiteX19" fmla="*/ 238296 w 419904"/>
              <a:gd name="connsiteY19" fmla="*/ 0 h 450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19904" h="450298">
                <a:moveTo>
                  <a:pt x="238296" y="0"/>
                </a:moveTo>
                <a:lnTo>
                  <a:pt x="238296" y="0"/>
                </a:lnTo>
                <a:cubicBezTo>
                  <a:pt x="216071" y="15875"/>
                  <a:pt x="194663" y="32962"/>
                  <a:pt x="171621" y="47625"/>
                </a:cubicBezTo>
                <a:cubicBezTo>
                  <a:pt x="98946" y="93873"/>
                  <a:pt x="165089" y="46128"/>
                  <a:pt x="104946" y="76200"/>
                </a:cubicBezTo>
                <a:cubicBezTo>
                  <a:pt x="39542" y="108902"/>
                  <a:pt x="120630" y="86398"/>
                  <a:pt x="28746" y="104775"/>
                </a:cubicBezTo>
                <a:cubicBezTo>
                  <a:pt x="25571" y="114300"/>
                  <a:pt x="23176" y="124122"/>
                  <a:pt x="19221" y="133350"/>
                </a:cubicBezTo>
                <a:cubicBezTo>
                  <a:pt x="13628" y="146401"/>
                  <a:pt x="2179" y="157394"/>
                  <a:pt x="171" y="171450"/>
                </a:cubicBezTo>
                <a:cubicBezTo>
                  <a:pt x="-1249" y="181389"/>
                  <a:pt x="6521" y="190500"/>
                  <a:pt x="9696" y="200025"/>
                </a:cubicBezTo>
                <a:cubicBezTo>
                  <a:pt x="11769" y="224896"/>
                  <a:pt x="530" y="312707"/>
                  <a:pt x="38271" y="342900"/>
                </a:cubicBezTo>
                <a:cubicBezTo>
                  <a:pt x="46111" y="349172"/>
                  <a:pt x="57321" y="349250"/>
                  <a:pt x="66846" y="352425"/>
                </a:cubicBezTo>
                <a:cubicBezTo>
                  <a:pt x="70021" y="384175"/>
                  <a:pt x="63412" y="418517"/>
                  <a:pt x="76371" y="447675"/>
                </a:cubicBezTo>
                <a:cubicBezTo>
                  <a:pt x="80449" y="456850"/>
                  <a:pt x="94950" y="439087"/>
                  <a:pt x="104946" y="438150"/>
                </a:cubicBezTo>
                <a:cubicBezTo>
                  <a:pt x="196837" y="429535"/>
                  <a:pt x="289096" y="425450"/>
                  <a:pt x="381171" y="419100"/>
                </a:cubicBezTo>
                <a:cubicBezTo>
                  <a:pt x="384346" y="390525"/>
                  <a:pt x="381604" y="360650"/>
                  <a:pt x="390696" y="333375"/>
                </a:cubicBezTo>
                <a:cubicBezTo>
                  <a:pt x="394956" y="320596"/>
                  <a:pt x="424577" y="317181"/>
                  <a:pt x="419271" y="304800"/>
                </a:cubicBezTo>
                <a:cubicBezTo>
                  <a:pt x="405663" y="273047"/>
                  <a:pt x="353209" y="264472"/>
                  <a:pt x="324021" y="257175"/>
                </a:cubicBezTo>
                <a:cubicBezTo>
                  <a:pt x="320846" y="206375"/>
                  <a:pt x="319322" y="155445"/>
                  <a:pt x="314496" y="104775"/>
                </a:cubicBezTo>
                <a:cubicBezTo>
                  <a:pt x="312961" y="88659"/>
                  <a:pt x="313003" y="71206"/>
                  <a:pt x="304971" y="57150"/>
                </a:cubicBezTo>
                <a:cubicBezTo>
                  <a:pt x="299291" y="47211"/>
                  <a:pt x="285921" y="44450"/>
                  <a:pt x="276396" y="38100"/>
                </a:cubicBezTo>
                <a:cubicBezTo>
                  <a:pt x="255338" y="-4016"/>
                  <a:pt x="244646" y="6350"/>
                  <a:pt x="238296"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22" name="フリーフォーム: 図形 21">
            <a:extLst>
              <a:ext uri="{FF2B5EF4-FFF2-40B4-BE49-F238E27FC236}">
                <a16:creationId xmlns:a16="http://schemas.microsoft.com/office/drawing/2014/main" id="{486EFE60-27B2-3EA2-04DA-D47A4049ECA4}"/>
              </a:ext>
            </a:extLst>
          </p:cNvPr>
          <p:cNvSpPr/>
          <p:nvPr/>
        </p:nvSpPr>
        <p:spPr>
          <a:xfrm>
            <a:off x="2595677" y="1784463"/>
            <a:ext cx="773112" cy="638175"/>
          </a:xfrm>
          <a:custGeom>
            <a:avLst/>
            <a:gdLst>
              <a:gd name="connsiteX0" fmla="*/ 0 w 772528"/>
              <a:gd name="connsiteY0" fmla="*/ 0 h 638175"/>
              <a:gd name="connsiteX1" fmla="*/ 0 w 772528"/>
              <a:gd name="connsiteY1" fmla="*/ 0 h 638175"/>
              <a:gd name="connsiteX2" fmla="*/ 76200 w 772528"/>
              <a:gd name="connsiteY2" fmla="*/ 133350 h 638175"/>
              <a:gd name="connsiteX3" fmla="*/ 161925 w 772528"/>
              <a:gd name="connsiteY3" fmla="*/ 180975 h 638175"/>
              <a:gd name="connsiteX4" fmla="*/ 200025 w 772528"/>
              <a:gd name="connsiteY4" fmla="*/ 219075 h 638175"/>
              <a:gd name="connsiteX5" fmla="*/ 314325 w 772528"/>
              <a:gd name="connsiteY5" fmla="*/ 304800 h 638175"/>
              <a:gd name="connsiteX6" fmla="*/ 342900 w 772528"/>
              <a:gd name="connsiteY6" fmla="*/ 333375 h 638175"/>
              <a:gd name="connsiteX7" fmla="*/ 390525 w 772528"/>
              <a:gd name="connsiteY7" fmla="*/ 371475 h 638175"/>
              <a:gd name="connsiteX8" fmla="*/ 428625 w 772528"/>
              <a:gd name="connsiteY8" fmla="*/ 419100 h 638175"/>
              <a:gd name="connsiteX9" fmla="*/ 533400 w 772528"/>
              <a:gd name="connsiteY9" fmla="*/ 485775 h 638175"/>
              <a:gd name="connsiteX10" fmla="*/ 561975 w 772528"/>
              <a:gd name="connsiteY10" fmla="*/ 495300 h 638175"/>
              <a:gd name="connsiteX11" fmla="*/ 638175 w 772528"/>
              <a:gd name="connsiteY11" fmla="*/ 590550 h 638175"/>
              <a:gd name="connsiteX12" fmla="*/ 666750 w 772528"/>
              <a:gd name="connsiteY12" fmla="*/ 609600 h 638175"/>
              <a:gd name="connsiteX13" fmla="*/ 752475 w 772528"/>
              <a:gd name="connsiteY13" fmla="*/ 638175 h 638175"/>
              <a:gd name="connsiteX14" fmla="*/ 771525 w 772528"/>
              <a:gd name="connsiteY14" fmla="*/ 609600 h 638175"/>
              <a:gd name="connsiteX15" fmla="*/ 742950 w 772528"/>
              <a:gd name="connsiteY15" fmla="*/ 533400 h 638175"/>
              <a:gd name="connsiteX16" fmla="*/ 733425 w 772528"/>
              <a:gd name="connsiteY16" fmla="*/ 504825 h 638175"/>
              <a:gd name="connsiteX17" fmla="*/ 704850 w 772528"/>
              <a:gd name="connsiteY17" fmla="*/ 485775 h 638175"/>
              <a:gd name="connsiteX18" fmla="*/ 676275 w 772528"/>
              <a:gd name="connsiteY18" fmla="*/ 457200 h 638175"/>
              <a:gd name="connsiteX19" fmla="*/ 666750 w 772528"/>
              <a:gd name="connsiteY19" fmla="*/ 428625 h 638175"/>
              <a:gd name="connsiteX20" fmla="*/ 657225 w 772528"/>
              <a:gd name="connsiteY20" fmla="*/ 352425 h 638175"/>
              <a:gd name="connsiteX21" fmla="*/ 638175 w 772528"/>
              <a:gd name="connsiteY21" fmla="*/ 314325 h 638175"/>
              <a:gd name="connsiteX22" fmla="*/ 628650 w 772528"/>
              <a:gd name="connsiteY22" fmla="*/ 276225 h 638175"/>
              <a:gd name="connsiteX23" fmla="*/ 600075 w 772528"/>
              <a:gd name="connsiteY23" fmla="*/ 257175 h 638175"/>
              <a:gd name="connsiteX24" fmla="*/ 571500 w 772528"/>
              <a:gd name="connsiteY24" fmla="*/ 219075 h 638175"/>
              <a:gd name="connsiteX25" fmla="*/ 523875 w 772528"/>
              <a:gd name="connsiteY25" fmla="*/ 209550 h 638175"/>
              <a:gd name="connsiteX26" fmla="*/ 457200 w 772528"/>
              <a:gd name="connsiteY26" fmla="*/ 180975 h 638175"/>
              <a:gd name="connsiteX27" fmla="*/ 400050 w 772528"/>
              <a:gd name="connsiteY27" fmla="*/ 171450 h 638175"/>
              <a:gd name="connsiteX28" fmla="*/ 361950 w 772528"/>
              <a:gd name="connsiteY28" fmla="*/ 152400 h 638175"/>
              <a:gd name="connsiteX29" fmla="*/ 161925 w 772528"/>
              <a:gd name="connsiteY29" fmla="*/ 123825 h 638175"/>
              <a:gd name="connsiteX30" fmla="*/ 133350 w 772528"/>
              <a:gd name="connsiteY30" fmla="*/ 114300 h 638175"/>
              <a:gd name="connsiteX31" fmla="*/ 47625 w 772528"/>
              <a:gd name="connsiteY31" fmla="*/ 47625 h 638175"/>
              <a:gd name="connsiteX32" fmla="*/ 0 w 772528"/>
              <a:gd name="connsiteY32" fmla="*/ 0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72528" h="638175">
                <a:moveTo>
                  <a:pt x="0" y="0"/>
                </a:moveTo>
                <a:lnTo>
                  <a:pt x="0" y="0"/>
                </a:lnTo>
                <a:cubicBezTo>
                  <a:pt x="28627" y="64411"/>
                  <a:pt x="30093" y="87243"/>
                  <a:pt x="76200" y="133350"/>
                </a:cubicBezTo>
                <a:cubicBezTo>
                  <a:pt x="95203" y="152353"/>
                  <a:pt x="145316" y="169349"/>
                  <a:pt x="161925" y="180975"/>
                </a:cubicBezTo>
                <a:cubicBezTo>
                  <a:pt x="176639" y="191275"/>
                  <a:pt x="186086" y="207749"/>
                  <a:pt x="200025" y="219075"/>
                </a:cubicBezTo>
                <a:cubicBezTo>
                  <a:pt x="236987" y="249107"/>
                  <a:pt x="280649" y="271124"/>
                  <a:pt x="314325" y="304800"/>
                </a:cubicBezTo>
                <a:cubicBezTo>
                  <a:pt x="323850" y="314325"/>
                  <a:pt x="332763" y="324505"/>
                  <a:pt x="342900" y="333375"/>
                </a:cubicBezTo>
                <a:cubicBezTo>
                  <a:pt x="358200" y="346762"/>
                  <a:pt x="376150" y="357100"/>
                  <a:pt x="390525" y="371475"/>
                </a:cubicBezTo>
                <a:cubicBezTo>
                  <a:pt x="404900" y="385850"/>
                  <a:pt x="413582" y="405425"/>
                  <a:pt x="428625" y="419100"/>
                </a:cubicBezTo>
                <a:cubicBezTo>
                  <a:pt x="457261" y="445132"/>
                  <a:pt x="496654" y="470027"/>
                  <a:pt x="533400" y="485775"/>
                </a:cubicBezTo>
                <a:cubicBezTo>
                  <a:pt x="542628" y="489730"/>
                  <a:pt x="552450" y="492125"/>
                  <a:pt x="561975" y="495300"/>
                </a:cubicBezTo>
                <a:cubicBezTo>
                  <a:pt x="588841" y="535599"/>
                  <a:pt x="595108" y="547483"/>
                  <a:pt x="638175" y="590550"/>
                </a:cubicBezTo>
                <a:cubicBezTo>
                  <a:pt x="646270" y="598645"/>
                  <a:pt x="656183" y="605197"/>
                  <a:pt x="666750" y="609600"/>
                </a:cubicBezTo>
                <a:cubicBezTo>
                  <a:pt x="694554" y="621185"/>
                  <a:pt x="752475" y="638175"/>
                  <a:pt x="752475" y="638175"/>
                </a:cubicBezTo>
                <a:cubicBezTo>
                  <a:pt x="758825" y="628650"/>
                  <a:pt x="770105" y="620959"/>
                  <a:pt x="771525" y="609600"/>
                </a:cubicBezTo>
                <a:cubicBezTo>
                  <a:pt x="777038" y="565496"/>
                  <a:pt x="758759" y="565018"/>
                  <a:pt x="742950" y="533400"/>
                </a:cubicBezTo>
                <a:cubicBezTo>
                  <a:pt x="738460" y="524420"/>
                  <a:pt x="739697" y="512665"/>
                  <a:pt x="733425" y="504825"/>
                </a:cubicBezTo>
                <a:cubicBezTo>
                  <a:pt x="726274" y="495886"/>
                  <a:pt x="713644" y="493104"/>
                  <a:pt x="704850" y="485775"/>
                </a:cubicBezTo>
                <a:cubicBezTo>
                  <a:pt x="694502" y="477151"/>
                  <a:pt x="685800" y="466725"/>
                  <a:pt x="676275" y="457200"/>
                </a:cubicBezTo>
                <a:cubicBezTo>
                  <a:pt x="673100" y="447675"/>
                  <a:pt x="668546" y="438503"/>
                  <a:pt x="666750" y="428625"/>
                </a:cubicBezTo>
                <a:cubicBezTo>
                  <a:pt x="662171" y="403440"/>
                  <a:pt x="663433" y="377258"/>
                  <a:pt x="657225" y="352425"/>
                </a:cubicBezTo>
                <a:cubicBezTo>
                  <a:pt x="653781" y="338650"/>
                  <a:pt x="643161" y="327620"/>
                  <a:pt x="638175" y="314325"/>
                </a:cubicBezTo>
                <a:cubicBezTo>
                  <a:pt x="633578" y="302068"/>
                  <a:pt x="635912" y="287117"/>
                  <a:pt x="628650" y="276225"/>
                </a:cubicBezTo>
                <a:cubicBezTo>
                  <a:pt x="622300" y="266700"/>
                  <a:pt x="608170" y="265270"/>
                  <a:pt x="600075" y="257175"/>
                </a:cubicBezTo>
                <a:cubicBezTo>
                  <a:pt x="588850" y="245950"/>
                  <a:pt x="584962" y="227489"/>
                  <a:pt x="571500" y="219075"/>
                </a:cubicBezTo>
                <a:cubicBezTo>
                  <a:pt x="557771" y="210495"/>
                  <a:pt x="539581" y="213477"/>
                  <a:pt x="523875" y="209550"/>
                </a:cubicBezTo>
                <a:cubicBezTo>
                  <a:pt x="418742" y="183267"/>
                  <a:pt x="593499" y="221865"/>
                  <a:pt x="457200" y="180975"/>
                </a:cubicBezTo>
                <a:cubicBezTo>
                  <a:pt x="438702" y="175426"/>
                  <a:pt x="419100" y="174625"/>
                  <a:pt x="400050" y="171450"/>
                </a:cubicBezTo>
                <a:cubicBezTo>
                  <a:pt x="387350" y="165100"/>
                  <a:pt x="375873" y="155185"/>
                  <a:pt x="361950" y="152400"/>
                </a:cubicBezTo>
                <a:cubicBezTo>
                  <a:pt x="295906" y="139191"/>
                  <a:pt x="161925" y="123825"/>
                  <a:pt x="161925" y="123825"/>
                </a:cubicBezTo>
                <a:cubicBezTo>
                  <a:pt x="152400" y="120650"/>
                  <a:pt x="141704" y="119869"/>
                  <a:pt x="133350" y="114300"/>
                </a:cubicBezTo>
                <a:cubicBezTo>
                  <a:pt x="84040" y="81426"/>
                  <a:pt x="123710" y="72987"/>
                  <a:pt x="47625" y="47625"/>
                </a:cubicBezTo>
                <a:cubicBezTo>
                  <a:pt x="14790" y="36680"/>
                  <a:pt x="7937" y="7937"/>
                  <a:pt x="0"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23" name="フリーフォーム: 図形 22">
            <a:extLst>
              <a:ext uri="{FF2B5EF4-FFF2-40B4-BE49-F238E27FC236}">
                <a16:creationId xmlns:a16="http://schemas.microsoft.com/office/drawing/2014/main" id="{EC2F6576-70C8-3531-8010-2FCF842AAB99}"/>
              </a:ext>
            </a:extLst>
          </p:cNvPr>
          <p:cNvSpPr/>
          <p:nvPr/>
        </p:nvSpPr>
        <p:spPr>
          <a:xfrm>
            <a:off x="2086089" y="1605076"/>
            <a:ext cx="314325" cy="842962"/>
          </a:xfrm>
          <a:custGeom>
            <a:avLst/>
            <a:gdLst>
              <a:gd name="connsiteX0" fmla="*/ 285750 w 314394"/>
              <a:gd name="connsiteY0" fmla="*/ 0 h 842418"/>
              <a:gd name="connsiteX1" fmla="*/ 285750 w 314394"/>
              <a:gd name="connsiteY1" fmla="*/ 0 h 842418"/>
              <a:gd name="connsiteX2" fmla="*/ 190500 w 314394"/>
              <a:gd name="connsiteY2" fmla="*/ 28575 h 842418"/>
              <a:gd name="connsiteX3" fmla="*/ 152400 w 314394"/>
              <a:gd name="connsiteY3" fmla="*/ 57150 h 842418"/>
              <a:gd name="connsiteX4" fmla="*/ 66675 w 314394"/>
              <a:gd name="connsiteY4" fmla="*/ 104775 h 842418"/>
              <a:gd name="connsiteX5" fmla="*/ 47625 w 314394"/>
              <a:gd name="connsiteY5" fmla="*/ 133350 h 842418"/>
              <a:gd name="connsiteX6" fmla="*/ 0 w 314394"/>
              <a:gd name="connsiteY6" fmla="*/ 238125 h 842418"/>
              <a:gd name="connsiteX7" fmla="*/ 9525 w 314394"/>
              <a:gd name="connsiteY7" fmla="*/ 371475 h 842418"/>
              <a:gd name="connsiteX8" fmla="*/ 28575 w 314394"/>
              <a:gd name="connsiteY8" fmla="*/ 419100 h 842418"/>
              <a:gd name="connsiteX9" fmla="*/ 38100 w 314394"/>
              <a:gd name="connsiteY9" fmla="*/ 514350 h 842418"/>
              <a:gd name="connsiteX10" fmla="*/ 66675 w 314394"/>
              <a:gd name="connsiteY10" fmla="*/ 638175 h 842418"/>
              <a:gd name="connsiteX11" fmla="*/ 95250 w 314394"/>
              <a:gd name="connsiteY11" fmla="*/ 800100 h 842418"/>
              <a:gd name="connsiteX12" fmla="*/ 104775 w 314394"/>
              <a:gd name="connsiteY12" fmla="*/ 600075 h 842418"/>
              <a:gd name="connsiteX13" fmla="*/ 114300 w 314394"/>
              <a:gd name="connsiteY13" fmla="*/ 571500 h 842418"/>
              <a:gd name="connsiteX14" fmla="*/ 123825 w 314394"/>
              <a:gd name="connsiteY14" fmla="*/ 523875 h 842418"/>
              <a:gd name="connsiteX15" fmla="*/ 142875 w 314394"/>
              <a:gd name="connsiteY15" fmla="*/ 285750 h 842418"/>
              <a:gd name="connsiteX16" fmla="*/ 152400 w 314394"/>
              <a:gd name="connsiteY16" fmla="*/ 257175 h 842418"/>
              <a:gd name="connsiteX17" fmla="*/ 200025 w 314394"/>
              <a:gd name="connsiteY17" fmla="*/ 209550 h 842418"/>
              <a:gd name="connsiteX18" fmla="*/ 257175 w 314394"/>
              <a:gd name="connsiteY18" fmla="*/ 190500 h 842418"/>
              <a:gd name="connsiteX19" fmla="*/ 295275 w 314394"/>
              <a:gd name="connsiteY19" fmla="*/ 104775 h 842418"/>
              <a:gd name="connsiteX20" fmla="*/ 304800 w 314394"/>
              <a:gd name="connsiteY20" fmla="*/ 66675 h 842418"/>
              <a:gd name="connsiteX21" fmla="*/ 314325 w 314394"/>
              <a:gd name="connsiteY21" fmla="*/ 38100 h 842418"/>
              <a:gd name="connsiteX22" fmla="*/ 285750 w 314394"/>
              <a:gd name="connsiteY22" fmla="*/ 0 h 84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14394" h="842418">
                <a:moveTo>
                  <a:pt x="285750" y="0"/>
                </a:moveTo>
                <a:lnTo>
                  <a:pt x="285750" y="0"/>
                </a:lnTo>
                <a:cubicBezTo>
                  <a:pt x="254000" y="9525"/>
                  <a:pt x="220968" y="15517"/>
                  <a:pt x="190500" y="28575"/>
                </a:cubicBezTo>
                <a:cubicBezTo>
                  <a:pt x="175909" y="34828"/>
                  <a:pt x="166013" y="48982"/>
                  <a:pt x="152400" y="57150"/>
                </a:cubicBezTo>
                <a:cubicBezTo>
                  <a:pt x="-16073" y="158234"/>
                  <a:pt x="167302" y="37690"/>
                  <a:pt x="66675" y="104775"/>
                </a:cubicBezTo>
                <a:cubicBezTo>
                  <a:pt x="60325" y="114300"/>
                  <a:pt x="53184" y="123343"/>
                  <a:pt x="47625" y="133350"/>
                </a:cubicBezTo>
                <a:cubicBezTo>
                  <a:pt x="21753" y="179920"/>
                  <a:pt x="18652" y="191494"/>
                  <a:pt x="0" y="238125"/>
                </a:cubicBezTo>
                <a:cubicBezTo>
                  <a:pt x="3175" y="282575"/>
                  <a:pt x="2575" y="327457"/>
                  <a:pt x="9525" y="371475"/>
                </a:cubicBezTo>
                <a:cubicBezTo>
                  <a:pt x="12192" y="388364"/>
                  <a:pt x="25222" y="402334"/>
                  <a:pt x="28575" y="419100"/>
                </a:cubicBezTo>
                <a:cubicBezTo>
                  <a:pt x="34833" y="450389"/>
                  <a:pt x="32633" y="482914"/>
                  <a:pt x="38100" y="514350"/>
                </a:cubicBezTo>
                <a:cubicBezTo>
                  <a:pt x="45358" y="556083"/>
                  <a:pt x="57150" y="596900"/>
                  <a:pt x="66675" y="638175"/>
                </a:cubicBezTo>
                <a:cubicBezTo>
                  <a:pt x="86724" y="838665"/>
                  <a:pt x="65544" y="889217"/>
                  <a:pt x="95250" y="800100"/>
                </a:cubicBezTo>
                <a:cubicBezTo>
                  <a:pt x="98425" y="733425"/>
                  <a:pt x="99232" y="666595"/>
                  <a:pt x="104775" y="600075"/>
                </a:cubicBezTo>
                <a:cubicBezTo>
                  <a:pt x="105609" y="590069"/>
                  <a:pt x="111865" y="581240"/>
                  <a:pt x="114300" y="571500"/>
                </a:cubicBezTo>
                <a:cubicBezTo>
                  <a:pt x="118227" y="555794"/>
                  <a:pt x="120650" y="539750"/>
                  <a:pt x="123825" y="523875"/>
                </a:cubicBezTo>
                <a:cubicBezTo>
                  <a:pt x="128760" y="425175"/>
                  <a:pt x="122256" y="368227"/>
                  <a:pt x="142875" y="285750"/>
                </a:cubicBezTo>
                <a:cubicBezTo>
                  <a:pt x="145310" y="276010"/>
                  <a:pt x="147910" y="266155"/>
                  <a:pt x="152400" y="257175"/>
                </a:cubicBezTo>
                <a:cubicBezTo>
                  <a:pt x="164193" y="233589"/>
                  <a:pt x="175532" y="220436"/>
                  <a:pt x="200025" y="209550"/>
                </a:cubicBezTo>
                <a:cubicBezTo>
                  <a:pt x="218375" y="201395"/>
                  <a:pt x="257175" y="190500"/>
                  <a:pt x="257175" y="190500"/>
                </a:cubicBezTo>
                <a:cubicBezTo>
                  <a:pt x="279845" y="122490"/>
                  <a:pt x="265086" y="150058"/>
                  <a:pt x="295275" y="104775"/>
                </a:cubicBezTo>
                <a:cubicBezTo>
                  <a:pt x="298450" y="92075"/>
                  <a:pt x="301204" y="79262"/>
                  <a:pt x="304800" y="66675"/>
                </a:cubicBezTo>
                <a:cubicBezTo>
                  <a:pt x="307558" y="57021"/>
                  <a:pt x="312674" y="48004"/>
                  <a:pt x="314325" y="38100"/>
                </a:cubicBezTo>
                <a:cubicBezTo>
                  <a:pt x="315891" y="28705"/>
                  <a:pt x="290512" y="6350"/>
                  <a:pt x="285750"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5" name="テキスト ボックス 21">
            <a:extLst>
              <a:ext uri="{FF2B5EF4-FFF2-40B4-BE49-F238E27FC236}">
                <a16:creationId xmlns:a16="http://schemas.microsoft.com/office/drawing/2014/main" id="{1525BD67-4445-59D0-B235-2CAE8D2E9A0A}"/>
              </a:ext>
            </a:extLst>
          </p:cNvPr>
          <p:cNvSpPr txBox="1">
            <a:spLocks noChangeArrowheads="1"/>
          </p:cNvSpPr>
          <p:nvPr/>
        </p:nvSpPr>
        <p:spPr bwMode="auto">
          <a:xfrm>
            <a:off x="157276" y="631162"/>
            <a:ext cx="815738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氷山モデルを用いて、主の課題の背景にあるものを考えてみましょう。</a:t>
            </a:r>
          </a:p>
        </p:txBody>
      </p:sp>
      <p:sp>
        <p:nvSpPr>
          <p:cNvPr id="6" name="正方形/長方形 5">
            <a:extLst>
              <a:ext uri="{FF2B5EF4-FFF2-40B4-BE49-F238E27FC236}">
                <a16:creationId xmlns:a16="http://schemas.microsoft.com/office/drawing/2014/main" id="{B138516C-3D0E-8D6E-6DCA-D97CE672EB5B}"/>
              </a:ext>
            </a:extLst>
          </p:cNvPr>
          <p:cNvSpPr/>
          <p:nvPr/>
        </p:nvSpPr>
        <p:spPr>
          <a:xfrm>
            <a:off x="4778489" y="1079613"/>
            <a:ext cx="4657963" cy="1368425"/>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・飲酒量が多く、体調を崩したことがある</a:t>
            </a:r>
            <a:endParaRPr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・仕事ができていない</a:t>
            </a:r>
            <a:endParaRPr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13153793-465E-F06A-02B7-30810D28D212}"/>
              </a:ext>
            </a:extLst>
          </p:cNvPr>
          <p:cNvSpPr/>
          <p:nvPr/>
        </p:nvSpPr>
        <p:spPr>
          <a:xfrm>
            <a:off x="4778488" y="2960358"/>
            <a:ext cx="4657963" cy="1368425"/>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・アルコール依存症</a:t>
            </a:r>
          </a:p>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・アルコール依存症への誤解や理解不足</a:t>
            </a:r>
          </a:p>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・雇用環境の厳しさ</a:t>
            </a:r>
          </a:p>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・居場所のなさ</a:t>
            </a:r>
          </a:p>
        </p:txBody>
      </p:sp>
      <p:sp>
        <p:nvSpPr>
          <p:cNvPr id="9" name="正方形/長方形 8">
            <a:extLst>
              <a:ext uri="{FF2B5EF4-FFF2-40B4-BE49-F238E27FC236}">
                <a16:creationId xmlns:a16="http://schemas.microsoft.com/office/drawing/2014/main" id="{3AF8FB02-8AD7-2FEC-A085-0B4FAC9C6BE6}"/>
              </a:ext>
            </a:extLst>
          </p:cNvPr>
          <p:cNvSpPr/>
          <p:nvPr/>
        </p:nvSpPr>
        <p:spPr>
          <a:xfrm>
            <a:off x="4778487" y="4976594"/>
            <a:ext cx="4657963" cy="1368425"/>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・働かない男性は一人前でない</a:t>
            </a:r>
          </a:p>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・アルコール依存症者に対する偏見</a:t>
            </a:r>
          </a:p>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 （意思が弱いのでやめられないなど）</a:t>
            </a:r>
          </a:p>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・生活保護受給者に対する偏見</a:t>
            </a:r>
          </a:p>
        </p:txBody>
      </p:sp>
    </p:spTree>
    <p:extLst>
      <p:ext uri="{BB962C8B-B14F-4D97-AF65-F5344CB8AC3E}">
        <p14:creationId xmlns:p14="http://schemas.microsoft.com/office/powerpoint/2010/main" val="12324702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3FD65-193F-7D95-0F3F-654981B9A7CF}"/>
            </a:ext>
          </a:extLst>
        </p:cNvPr>
        <p:cNvGrpSpPr/>
        <p:nvPr/>
      </p:nvGrpSpPr>
      <p:grpSpPr>
        <a:xfrm>
          <a:off x="0" y="0"/>
          <a:ext cx="0" cy="0"/>
          <a:chOff x="0" y="0"/>
          <a:chExt cx="0" cy="0"/>
        </a:xfrm>
      </p:grpSpPr>
      <p:sp>
        <p:nvSpPr>
          <p:cNvPr id="37892" name="スライド番号プレースホルダー 2">
            <a:extLst>
              <a:ext uri="{FF2B5EF4-FFF2-40B4-BE49-F238E27FC236}">
                <a16:creationId xmlns:a16="http://schemas.microsoft.com/office/drawing/2014/main" id="{D2BF6464-F768-69AE-0936-71921D4263AB}"/>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36</a:t>
            </a:fld>
            <a:endParaRPr lang="ja-JP" altLang="en-US" sz="1200">
              <a:solidFill>
                <a:srgbClr val="898989"/>
              </a:solidFill>
            </a:endParaRPr>
          </a:p>
        </p:txBody>
      </p:sp>
      <p:sp>
        <p:nvSpPr>
          <p:cNvPr id="3" name="正方形/長方形 2">
            <a:extLst>
              <a:ext uri="{FF2B5EF4-FFF2-40B4-BE49-F238E27FC236}">
                <a16:creationId xmlns:a16="http://schemas.microsoft.com/office/drawing/2014/main" id="{45F7B468-8BC2-F08E-D277-B4BE149116D8}"/>
              </a:ext>
            </a:extLst>
          </p:cNvPr>
          <p:cNvSpPr/>
          <p:nvPr/>
        </p:nvSpPr>
        <p:spPr>
          <a:xfrm>
            <a:off x="376238" y="1664496"/>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kumimoji="1" lang="en-US" altLang="ja-JP" sz="2000" dirty="0">
                <a:latin typeface="メイリオ" panose="020B0604030504040204" pitchFamily="50" charset="-128"/>
                <a:ea typeface="メイリオ" panose="020B0604030504040204" pitchFamily="50" charset="-128"/>
              </a:rPr>
              <a:t>【STEP1</a:t>
            </a:r>
            <a:r>
              <a:rPr kumimoji="1" lang="ja-JP" altLang="en-US" sz="2000" dirty="0">
                <a:latin typeface="メイリオ" panose="020B0604030504040204" pitchFamily="50" charset="-128"/>
                <a:ea typeface="メイリオ" panose="020B0604030504040204" pitchFamily="50" charset="-128"/>
              </a:rPr>
              <a:t>のシートに加筆・修正を行ってください</a:t>
            </a:r>
            <a:r>
              <a:rPr kumimoji="1" lang="en-US" altLang="ja-JP" sz="2000" dirty="0">
                <a:latin typeface="メイリオ" panose="020B0604030504040204" pitchFamily="50" charset="-128"/>
                <a:ea typeface="メイリオ" panose="020B0604030504040204" pitchFamily="50" charset="-128"/>
              </a:rPr>
              <a:t>】</a:t>
            </a:r>
            <a:br>
              <a:rPr kumimoji="1" lang="en-US" altLang="ja-JP" sz="2000" dirty="0">
                <a:latin typeface="メイリオ" panose="020B0604030504040204" pitchFamily="50" charset="-128"/>
                <a:ea typeface="メイリオ" panose="020B0604030504040204" pitchFamily="50" charset="-128"/>
              </a:rPr>
            </a:br>
            <a:endParaRPr kumimoji="1" lang="en-US" altLang="ja-JP" sz="2000" dirty="0">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2000" dirty="0">
                <a:latin typeface="メイリオ" panose="020B0604030504040204" pitchFamily="50" charset="-128"/>
                <a:ea typeface="メイリオ" panose="020B0604030504040204" pitchFamily="50" charset="-128"/>
              </a:rPr>
              <a:t>（例えば）</a:t>
            </a:r>
            <a:br>
              <a:rPr kumimoji="1" lang="en-US" altLang="ja-JP" sz="2000" dirty="0">
                <a:latin typeface="メイリオ" panose="020B0604030504040204" pitchFamily="50" charset="-128"/>
                <a:ea typeface="メイリオ" panose="020B0604030504040204" pitchFamily="50" charset="-128"/>
              </a:rPr>
            </a:br>
            <a:r>
              <a:rPr kumimoji="1" lang="ja-JP" altLang="en-US" sz="2000" dirty="0">
                <a:latin typeface="メイリオ" panose="020B0604030504040204" pitchFamily="50" charset="-128"/>
                <a:ea typeface="メイリオ" panose="020B0604030504040204" pitchFamily="50" charset="-128"/>
              </a:rPr>
              <a:t>新たに見つかった課題を付箋で追加</a:t>
            </a:r>
            <a:endParaRPr kumimoji="1" lang="en-US" altLang="ja-JP" sz="2000" dirty="0">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2000" dirty="0">
                <a:latin typeface="メイリオ" panose="020B0604030504040204" pitchFamily="50" charset="-128"/>
                <a:ea typeface="メイリオ" panose="020B0604030504040204" pitchFamily="50" charset="-128"/>
              </a:rPr>
              <a:t>課題の背景にあるものを付箋で追加</a:t>
            </a:r>
          </a:p>
        </p:txBody>
      </p:sp>
      <p:sp>
        <p:nvSpPr>
          <p:cNvPr id="2" name="正方形/長方形 1">
            <a:extLst>
              <a:ext uri="{FF2B5EF4-FFF2-40B4-BE49-F238E27FC236}">
                <a16:creationId xmlns:a16="http://schemas.microsoft.com/office/drawing/2014/main" id="{6A16E5A3-24FB-29B2-F5CA-0B89C8E96FD5}"/>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STEP4</a:t>
            </a:r>
            <a:r>
              <a:rPr kumimoji="1" lang="ja-JP" altLang="en-US" sz="2000" b="1" spc="200" dirty="0">
                <a:solidFill>
                  <a:schemeClr val="tx1"/>
                </a:solidFill>
                <a:latin typeface="メイリオ" panose="020B0604030504040204" pitchFamily="50" charset="-128"/>
                <a:ea typeface="メイリオ" panose="020B0604030504040204" pitchFamily="50" charset="-128"/>
              </a:rPr>
              <a:t>：（改めて）主の課題を分析する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10" name="吹き出し: 角を丸めた四角形 9">
            <a:extLst>
              <a:ext uri="{FF2B5EF4-FFF2-40B4-BE49-F238E27FC236}">
                <a16:creationId xmlns:a16="http://schemas.microsoft.com/office/drawing/2014/main" id="{5E70E25E-3C7C-BBB9-7905-63333D4CA709}"/>
              </a:ext>
            </a:extLst>
          </p:cNvPr>
          <p:cNvSpPr/>
          <p:nvPr/>
        </p:nvSpPr>
        <p:spPr>
          <a:xfrm>
            <a:off x="7028293" y="1431514"/>
            <a:ext cx="2558620"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「ストレングス」や「課題の背景」を踏まえて、追加や修正があるか、見直してみましょう</a:t>
            </a:r>
          </a:p>
        </p:txBody>
      </p:sp>
      <p:sp>
        <p:nvSpPr>
          <p:cNvPr id="8" name="テキスト ボックス 7">
            <a:extLst>
              <a:ext uri="{FF2B5EF4-FFF2-40B4-BE49-F238E27FC236}">
                <a16:creationId xmlns:a16="http://schemas.microsoft.com/office/drawing/2014/main" id="{813ED364-9004-2B50-CE57-535CF268B3F4}"/>
              </a:ext>
            </a:extLst>
          </p:cNvPr>
          <p:cNvSpPr txBox="1"/>
          <p:nvPr/>
        </p:nvSpPr>
        <p:spPr>
          <a:xfrm>
            <a:off x="276225" y="716819"/>
            <a:ext cx="9359900" cy="1169551"/>
          </a:xfrm>
          <a:prstGeom prst="rect">
            <a:avLst/>
          </a:prstGeom>
          <a:noFill/>
        </p:spPr>
        <p:txBody>
          <a:bodyPr>
            <a:spAutoFit/>
          </a:bodyPr>
          <a:lstStyle/>
          <a:p>
            <a:pPr eaLnBrk="1" fontAlgn="auto" hangingPunct="1">
              <a:spcBef>
                <a:spcPts val="0"/>
              </a:spcBef>
              <a:spcAft>
                <a:spcPts val="0"/>
              </a:spcAft>
              <a:defRPr/>
            </a:pPr>
            <a:r>
              <a:rPr kumimoji="1" lang="ja-JP" altLang="en-US" spc="100" dirty="0">
                <a:latin typeface="メイリオ" panose="020B0604030504040204" pitchFamily="50" charset="-128"/>
                <a:ea typeface="メイリオ" panose="020B0604030504040204" pitchFamily="50" charset="-128"/>
              </a:rPr>
              <a:t>　</a:t>
            </a:r>
            <a:r>
              <a:rPr lang="en-US" altLang="ja-JP" sz="1800" spc="100" dirty="0">
                <a:latin typeface="メイリオ" panose="020B0604030504040204" pitchFamily="50" charset="-128"/>
                <a:ea typeface="メイリオ" panose="020B0604030504040204" pitchFamily="50" charset="-128"/>
              </a:rPr>
              <a:t>STEP2</a:t>
            </a:r>
            <a:r>
              <a:rPr lang="ja-JP" altLang="en-US" sz="1800" spc="100" dirty="0">
                <a:latin typeface="メイリオ" panose="020B0604030504040204" pitchFamily="50" charset="-128"/>
                <a:ea typeface="メイリオ" panose="020B0604030504040204" pitchFamily="50" charset="-128"/>
              </a:rPr>
              <a:t>の「主のストレングス」と</a:t>
            </a:r>
            <a:r>
              <a:rPr lang="en-US" altLang="ja-JP" sz="1800" spc="100" dirty="0">
                <a:latin typeface="メイリオ" panose="020B0604030504040204" pitchFamily="50" charset="-128"/>
                <a:ea typeface="メイリオ" panose="020B0604030504040204" pitchFamily="50" charset="-128"/>
              </a:rPr>
              <a:t>STEP3</a:t>
            </a:r>
            <a:r>
              <a:rPr lang="ja-JP" altLang="en-US" sz="1800" spc="100" dirty="0">
                <a:latin typeface="メイリオ" panose="020B0604030504040204" pitchFamily="50" charset="-128"/>
                <a:ea typeface="メイリオ" panose="020B0604030504040204" pitchFamily="50" charset="-128"/>
              </a:rPr>
              <a:t>の「主の課題の背景にあるもの」を踏まえて、</a:t>
            </a:r>
            <a:r>
              <a:rPr lang="en-US" altLang="ja-JP" sz="1800" spc="100" dirty="0">
                <a:latin typeface="メイリオ" panose="020B0604030504040204" pitchFamily="50" charset="-128"/>
                <a:ea typeface="メイリオ" panose="020B0604030504040204" pitchFamily="50" charset="-128"/>
              </a:rPr>
              <a:t>STEP1</a:t>
            </a:r>
            <a:r>
              <a:rPr lang="ja-JP" altLang="en-US" sz="1800" spc="100" dirty="0">
                <a:latin typeface="メイリオ" panose="020B0604030504040204" pitchFamily="50" charset="-128"/>
                <a:ea typeface="メイリオ" panose="020B0604030504040204" pitchFamily="50" charset="-128"/>
              </a:rPr>
              <a:t>で作成した「主の課題（世帯員も含む）」を改めて分析してみましょう。（付箋に書いて、上から貼り付けましょう）</a:t>
            </a:r>
          </a:p>
          <a:p>
            <a:pPr eaLnBrk="1" fontAlgn="auto" hangingPunct="1">
              <a:spcBef>
                <a:spcPts val="0"/>
              </a:spcBef>
              <a:spcAft>
                <a:spcPts val="0"/>
              </a:spcAft>
              <a:defRPr/>
            </a:pPr>
            <a:endParaRPr kumimoji="1" lang="en-US" altLang="ja-JP" sz="16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5552197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A149A-281E-FF53-38AB-E63B6C43A3F0}"/>
            </a:ext>
          </a:extLst>
        </p:cNvPr>
        <p:cNvGrpSpPr/>
        <p:nvPr/>
      </p:nvGrpSpPr>
      <p:grpSpPr>
        <a:xfrm>
          <a:off x="0" y="0"/>
          <a:ext cx="0" cy="0"/>
          <a:chOff x="0" y="0"/>
          <a:chExt cx="0" cy="0"/>
        </a:xfrm>
      </p:grpSpPr>
      <p:sp>
        <p:nvSpPr>
          <p:cNvPr id="37892" name="スライド番号プレースホルダー 2">
            <a:extLst>
              <a:ext uri="{FF2B5EF4-FFF2-40B4-BE49-F238E27FC236}">
                <a16:creationId xmlns:a16="http://schemas.microsoft.com/office/drawing/2014/main" id="{860423E5-03E5-2E17-8C5F-82C986E6C911}"/>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37</a:t>
            </a:fld>
            <a:endParaRPr lang="ja-JP" altLang="en-US" sz="1200">
              <a:solidFill>
                <a:srgbClr val="898989"/>
              </a:solidFill>
            </a:endParaRPr>
          </a:p>
        </p:txBody>
      </p:sp>
      <p:sp>
        <p:nvSpPr>
          <p:cNvPr id="3" name="正方形/長方形 2">
            <a:extLst>
              <a:ext uri="{FF2B5EF4-FFF2-40B4-BE49-F238E27FC236}">
                <a16:creationId xmlns:a16="http://schemas.microsoft.com/office/drawing/2014/main" id="{94E8154E-0723-363C-5D03-6D6972035872}"/>
              </a:ext>
            </a:extLst>
          </p:cNvPr>
          <p:cNvSpPr/>
          <p:nvPr/>
        </p:nvSpPr>
        <p:spPr>
          <a:xfrm>
            <a:off x="376238" y="1664496"/>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endParaRPr kumimoji="1" lang="ja-JP" altLang="en-US" sz="2000" dirty="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098B6BF2-BDE0-3D72-3CCE-5180FA2C9F77}"/>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STEP4</a:t>
            </a:r>
            <a:r>
              <a:rPr kumimoji="1" lang="ja-JP" altLang="en-US" sz="2000" b="1" spc="200" dirty="0">
                <a:solidFill>
                  <a:schemeClr val="tx1"/>
                </a:solidFill>
                <a:latin typeface="メイリオ" panose="020B0604030504040204" pitchFamily="50" charset="-128"/>
                <a:ea typeface="メイリオ" panose="020B0604030504040204" pitchFamily="50" charset="-128"/>
              </a:rPr>
              <a:t>：（改めて）主の課題を分析する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74179A2C-C8E4-92FB-33E9-C01660DFA04A}"/>
              </a:ext>
            </a:extLst>
          </p:cNvPr>
          <p:cNvSpPr txBox="1"/>
          <p:nvPr/>
        </p:nvSpPr>
        <p:spPr>
          <a:xfrm>
            <a:off x="276225" y="716819"/>
            <a:ext cx="9359900" cy="1169551"/>
          </a:xfrm>
          <a:prstGeom prst="rect">
            <a:avLst/>
          </a:prstGeom>
          <a:noFill/>
        </p:spPr>
        <p:txBody>
          <a:bodyPr>
            <a:spAutoFit/>
          </a:bodyPr>
          <a:lstStyle/>
          <a:p>
            <a:pPr eaLnBrk="1" fontAlgn="auto" hangingPunct="1">
              <a:spcBef>
                <a:spcPts val="0"/>
              </a:spcBef>
              <a:spcAft>
                <a:spcPts val="0"/>
              </a:spcAft>
              <a:defRPr/>
            </a:pPr>
            <a:r>
              <a:rPr kumimoji="1" lang="ja-JP" altLang="en-US" spc="100" dirty="0">
                <a:latin typeface="メイリオ" panose="020B0604030504040204" pitchFamily="50" charset="-128"/>
                <a:ea typeface="メイリオ" panose="020B0604030504040204" pitchFamily="50" charset="-128"/>
              </a:rPr>
              <a:t>　</a:t>
            </a:r>
            <a:r>
              <a:rPr lang="en-US" altLang="ja-JP" sz="1800" spc="100" dirty="0">
                <a:latin typeface="メイリオ" panose="020B0604030504040204" pitchFamily="50" charset="-128"/>
                <a:ea typeface="メイリオ" panose="020B0604030504040204" pitchFamily="50" charset="-128"/>
              </a:rPr>
              <a:t>STEP2</a:t>
            </a:r>
            <a:r>
              <a:rPr lang="ja-JP" altLang="en-US" sz="1800" spc="100" dirty="0">
                <a:latin typeface="メイリオ" panose="020B0604030504040204" pitchFamily="50" charset="-128"/>
                <a:ea typeface="メイリオ" panose="020B0604030504040204" pitchFamily="50" charset="-128"/>
              </a:rPr>
              <a:t>の「主のストレングス」と</a:t>
            </a:r>
            <a:r>
              <a:rPr lang="en-US" altLang="ja-JP" sz="1800" spc="100" dirty="0">
                <a:latin typeface="メイリオ" panose="020B0604030504040204" pitchFamily="50" charset="-128"/>
                <a:ea typeface="メイリオ" panose="020B0604030504040204" pitchFamily="50" charset="-128"/>
              </a:rPr>
              <a:t>STEP3</a:t>
            </a:r>
            <a:r>
              <a:rPr lang="ja-JP" altLang="en-US" sz="1800" spc="100" dirty="0">
                <a:latin typeface="メイリオ" panose="020B0604030504040204" pitchFamily="50" charset="-128"/>
                <a:ea typeface="メイリオ" panose="020B0604030504040204" pitchFamily="50" charset="-128"/>
              </a:rPr>
              <a:t>の「主の課題の背景にあるもの」を踏まえて、</a:t>
            </a:r>
            <a:r>
              <a:rPr lang="en-US" altLang="ja-JP" sz="1800" spc="100" dirty="0">
                <a:latin typeface="メイリオ" panose="020B0604030504040204" pitchFamily="50" charset="-128"/>
                <a:ea typeface="メイリオ" panose="020B0604030504040204" pitchFamily="50" charset="-128"/>
              </a:rPr>
              <a:t>STEP1</a:t>
            </a:r>
            <a:r>
              <a:rPr lang="ja-JP" altLang="en-US" sz="1800" spc="100" dirty="0">
                <a:latin typeface="メイリオ" panose="020B0604030504040204" pitchFamily="50" charset="-128"/>
                <a:ea typeface="メイリオ" panose="020B0604030504040204" pitchFamily="50" charset="-128"/>
              </a:rPr>
              <a:t>で作成した「主の課題（世帯員も含む）」を改めて分析してみましょう。（付箋に書いて、上から貼り付けましょう）</a:t>
            </a:r>
          </a:p>
          <a:p>
            <a:pPr eaLnBrk="1" fontAlgn="auto" hangingPunct="1">
              <a:spcBef>
                <a:spcPts val="0"/>
              </a:spcBef>
              <a:spcAft>
                <a:spcPts val="0"/>
              </a:spcAft>
              <a:defRPr/>
            </a:pPr>
            <a:endParaRPr kumimoji="1" lang="en-US" altLang="ja-JP" sz="1600" dirty="0">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8CF74397-9EF0-3F02-35C7-BD5FCA329AB3}"/>
              </a:ext>
            </a:extLst>
          </p:cNvPr>
          <p:cNvSpPr/>
          <p:nvPr/>
        </p:nvSpPr>
        <p:spPr>
          <a:xfrm>
            <a:off x="376238" y="1664496"/>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eaLnBrk="1" fontAlgn="auto" hangingPunct="1">
              <a:spcBef>
                <a:spcPts val="0"/>
              </a:spcBef>
              <a:spcAft>
                <a:spcPts val="0"/>
              </a:spcAft>
              <a:defRPr/>
            </a:pPr>
            <a:r>
              <a:rPr kumimoji="1" lang="ja-JP" altLang="en-US" sz="1600" b="1" spc="100" dirty="0">
                <a:solidFill>
                  <a:schemeClr val="accent2">
                    <a:lumMod val="50000"/>
                  </a:schemeClr>
                </a:solidFill>
                <a:latin typeface="メイリオ" panose="020B0604030504040204" pitchFamily="50" charset="-128"/>
                <a:ea typeface="メイリオ" panose="020B0604030504040204" pitchFamily="50" charset="-128"/>
              </a:rPr>
              <a:t>１．日常生活の側面における課題（健康・住まい・生活・就労・家族関係など）</a:t>
            </a:r>
            <a:endParaRPr kumimoji="1" lang="en-US" altLang="ja-JP" sz="1600" b="1"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・飲酒がやめられない。</a:t>
            </a: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・通院できていない。</a:t>
            </a: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・栄養のある食事がとれていない。</a:t>
            </a:r>
          </a:p>
          <a:p>
            <a:pPr eaLnBrk="1" fontAlgn="auto" hangingPunct="1">
              <a:spcBef>
                <a:spcPts val="0"/>
              </a:spcBef>
              <a:spcAft>
                <a:spcPts val="0"/>
              </a:spcAft>
              <a:defRPr/>
            </a:pP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endParaRPr kumimoji="1" lang="en-US" altLang="ja-JP" sz="1600" b="1"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b="1" spc="100" dirty="0">
                <a:solidFill>
                  <a:schemeClr val="accent2">
                    <a:lumMod val="50000"/>
                  </a:schemeClr>
                </a:solidFill>
                <a:latin typeface="メイリオ" panose="020B0604030504040204" pitchFamily="50" charset="-128"/>
                <a:ea typeface="メイリオ" panose="020B0604030504040204" pitchFamily="50" charset="-128"/>
              </a:rPr>
              <a:t>２．社会生活の側面における課題（人との交流・近隣や地域との関わり・社会参加など）</a:t>
            </a:r>
            <a:endParaRPr kumimoji="1" lang="en-US" altLang="ja-JP" sz="1600" b="1"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・社会とのつながりがない。</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・姉にも子どもにも会えない。</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b="1" spc="100" dirty="0">
                <a:solidFill>
                  <a:schemeClr val="accent2">
                    <a:lumMod val="50000"/>
                  </a:schemeClr>
                </a:solidFill>
                <a:latin typeface="メイリオ" panose="020B0604030504040204" pitchFamily="50" charset="-128"/>
                <a:ea typeface="メイリオ" panose="020B0604030504040204" pitchFamily="50" charset="-128"/>
              </a:rPr>
              <a:t>３．経済的な側面における課題（収入・債務・家計のやりくりなど）</a:t>
            </a:r>
            <a:endParaRPr kumimoji="1" lang="en-US" altLang="ja-JP" sz="1600" b="1"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・保護費の多くを酒の購入にあてている。</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15D70CEF-B4E5-CE06-8021-006009CA8410}"/>
              </a:ext>
            </a:extLst>
          </p:cNvPr>
          <p:cNvSpPr/>
          <p:nvPr/>
        </p:nvSpPr>
        <p:spPr>
          <a:xfrm>
            <a:off x="7153197" y="2519616"/>
            <a:ext cx="2330528" cy="906462"/>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1600" dirty="0">
                <a:solidFill>
                  <a:schemeClr val="tx1"/>
                </a:solidFill>
                <a:latin typeface="メイリオ" panose="020B0604030504040204" pitchFamily="50" charset="-128"/>
                <a:ea typeface="メイリオ" panose="020B0604030504040204" pitchFamily="50" charset="-128"/>
              </a:rPr>
              <a:t>自分ではどうしようも</a:t>
            </a:r>
          </a:p>
          <a:p>
            <a:pPr algn="ctr" eaLnBrk="1" fontAlgn="auto" hangingPunct="1">
              <a:spcBef>
                <a:spcPts val="0"/>
              </a:spcBef>
              <a:spcAft>
                <a:spcPts val="0"/>
              </a:spcAft>
              <a:defRPr/>
            </a:pPr>
            <a:r>
              <a:rPr kumimoji="1" lang="ja-JP" altLang="en-US" sz="1600" dirty="0">
                <a:solidFill>
                  <a:schemeClr val="tx1"/>
                </a:solidFill>
                <a:latin typeface="メイリオ" panose="020B0604030504040204" pitchFamily="50" charset="-128"/>
                <a:ea typeface="メイリオ" panose="020B0604030504040204" pitchFamily="50" charset="-128"/>
              </a:rPr>
              <a:t>できないのかも</a:t>
            </a:r>
            <a:r>
              <a:rPr kumimoji="1" lang="en-US" altLang="ja-JP" sz="1600" dirty="0">
                <a:solidFill>
                  <a:schemeClr val="tx1"/>
                </a:solidFill>
                <a:latin typeface="メイリオ" panose="020B0604030504040204" pitchFamily="50" charset="-128"/>
                <a:ea typeface="メイリオ" panose="020B0604030504040204" pitchFamily="50" charset="-128"/>
              </a:rPr>
              <a:t>…</a:t>
            </a:r>
          </a:p>
        </p:txBody>
      </p:sp>
      <p:sp>
        <p:nvSpPr>
          <p:cNvPr id="6" name="正方形/長方形 5">
            <a:extLst>
              <a:ext uri="{FF2B5EF4-FFF2-40B4-BE49-F238E27FC236}">
                <a16:creationId xmlns:a16="http://schemas.microsoft.com/office/drawing/2014/main" id="{5BC7ECB3-4F00-1408-66CC-0848C90D98D8}"/>
              </a:ext>
            </a:extLst>
          </p:cNvPr>
          <p:cNvSpPr/>
          <p:nvPr/>
        </p:nvSpPr>
        <p:spPr>
          <a:xfrm>
            <a:off x="7153198" y="3975101"/>
            <a:ext cx="2330528" cy="819711"/>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r>
              <a:rPr kumimoji="1" lang="ja-JP" altLang="en-US" sz="1600" dirty="0">
                <a:solidFill>
                  <a:schemeClr val="tx1"/>
                </a:solidFill>
                <a:latin typeface="メイリオ" panose="020B0604030504040204" pitchFamily="50" charset="-128"/>
                <a:ea typeface="メイリオ" panose="020B0604030504040204" pitchFamily="50" charset="-128"/>
              </a:rPr>
              <a:t>孤独を感じている</a:t>
            </a:r>
          </a:p>
          <a:p>
            <a:pPr algn="ctr" eaLnBrk="1" fontAlgn="auto" hangingPunct="1">
              <a:spcBef>
                <a:spcPts val="0"/>
              </a:spcBef>
              <a:spcAft>
                <a:spcPts val="0"/>
              </a:spcAft>
              <a:defRPr/>
            </a:pPr>
            <a:r>
              <a:rPr kumimoji="1" lang="ja-JP" altLang="en-US" sz="1600" dirty="0">
                <a:solidFill>
                  <a:schemeClr val="tx1"/>
                </a:solidFill>
                <a:latin typeface="メイリオ" panose="020B0604030504040204" pitchFamily="50" charset="-128"/>
                <a:ea typeface="メイリオ" panose="020B0604030504040204" pitchFamily="50" charset="-128"/>
              </a:rPr>
              <a:t>のかも</a:t>
            </a:r>
            <a:r>
              <a:rPr kumimoji="1" lang="en-US" altLang="ja-JP" sz="1600" dirty="0">
                <a:solidFill>
                  <a:schemeClr val="tx1"/>
                </a:solidFill>
                <a:latin typeface="メイリオ" panose="020B0604030504040204" pitchFamily="50" charset="-128"/>
                <a:ea typeface="メイリオ" panose="020B0604030504040204" pitchFamily="50" charset="-128"/>
              </a:rPr>
              <a:t>…</a:t>
            </a:r>
          </a:p>
        </p:txBody>
      </p:sp>
      <p:sp>
        <p:nvSpPr>
          <p:cNvPr id="10" name="吹き出し: 角を丸めた四角形 9">
            <a:extLst>
              <a:ext uri="{FF2B5EF4-FFF2-40B4-BE49-F238E27FC236}">
                <a16:creationId xmlns:a16="http://schemas.microsoft.com/office/drawing/2014/main" id="{3637AE3D-494C-FC4C-7255-B769F2C80647}"/>
              </a:ext>
            </a:extLst>
          </p:cNvPr>
          <p:cNvSpPr/>
          <p:nvPr/>
        </p:nvSpPr>
        <p:spPr>
          <a:xfrm>
            <a:off x="7028293" y="1431514"/>
            <a:ext cx="2558620"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「ストレングス」や「課題の背景」を踏まえて、追加や修正があるか、見直してみましょう</a:t>
            </a:r>
          </a:p>
        </p:txBody>
      </p:sp>
      <p:cxnSp>
        <p:nvCxnSpPr>
          <p:cNvPr id="9" name="直線コネクタ 8">
            <a:extLst>
              <a:ext uri="{FF2B5EF4-FFF2-40B4-BE49-F238E27FC236}">
                <a16:creationId xmlns:a16="http://schemas.microsoft.com/office/drawing/2014/main" id="{B016CBF6-7125-0869-FCCB-3348A455025E}"/>
              </a:ext>
            </a:extLst>
          </p:cNvPr>
          <p:cNvCxnSpPr>
            <a:cxnSpLocks/>
            <a:stCxn id="5" idx="1"/>
          </p:cNvCxnSpPr>
          <p:nvPr/>
        </p:nvCxnSpPr>
        <p:spPr>
          <a:xfrm flipH="1" flipV="1">
            <a:off x="2881423" y="2451912"/>
            <a:ext cx="4271774" cy="520935"/>
          </a:xfrm>
          <a:prstGeom prst="line">
            <a:avLst/>
          </a:prstGeom>
          <a:ln>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70CD2C2D-40B9-5518-3570-1FD8D49B5195}"/>
              </a:ext>
            </a:extLst>
          </p:cNvPr>
          <p:cNvCxnSpPr>
            <a:cxnSpLocks/>
            <a:stCxn id="6" idx="1"/>
          </p:cNvCxnSpPr>
          <p:nvPr/>
        </p:nvCxnSpPr>
        <p:spPr>
          <a:xfrm flipH="1" flipV="1">
            <a:off x="3317358" y="4090649"/>
            <a:ext cx="3835840" cy="294308"/>
          </a:xfrm>
          <a:prstGeom prst="line">
            <a:avLst/>
          </a:prstGeom>
          <a:ln>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24421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952B4-FC52-1249-6572-9DD8CBE452BC}"/>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CC70C716-B65E-8ADF-5A6F-BD81CB5E6533}"/>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38</a:t>
            </a:fld>
            <a:endParaRPr lang="ja-JP" altLang="en-US">
              <a:solidFill>
                <a:srgbClr val="898989"/>
              </a:solidFill>
            </a:endParaRPr>
          </a:p>
        </p:txBody>
      </p:sp>
      <p:sp>
        <p:nvSpPr>
          <p:cNvPr id="3" name="正方形/長方形 2">
            <a:extLst>
              <a:ext uri="{FF2B5EF4-FFF2-40B4-BE49-F238E27FC236}">
                <a16:creationId xmlns:a16="http://schemas.microsoft.com/office/drawing/2014/main" id="{E79F3A32-395B-31E1-0655-10695AD152D7}"/>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STEP5</a:t>
            </a:r>
            <a:r>
              <a:rPr kumimoji="1" lang="ja-JP" altLang="en-US" sz="2000" b="1" spc="200" dirty="0">
                <a:solidFill>
                  <a:schemeClr val="tx1"/>
                </a:solidFill>
                <a:latin typeface="メイリオ" panose="020B0604030504040204" pitchFamily="50" charset="-128"/>
                <a:ea typeface="メイリオ" panose="020B0604030504040204" pitchFamily="50" charset="-128"/>
              </a:rPr>
              <a:t>：課題解決の方法を検討する～援助方針の策定～</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graphicFrame>
        <p:nvGraphicFramePr>
          <p:cNvPr id="4" name="表 3">
            <a:extLst>
              <a:ext uri="{FF2B5EF4-FFF2-40B4-BE49-F238E27FC236}">
                <a16:creationId xmlns:a16="http://schemas.microsoft.com/office/drawing/2014/main" id="{A2D52D66-0847-6839-2720-F3D308311980}"/>
              </a:ext>
            </a:extLst>
          </p:cNvPr>
          <p:cNvGraphicFramePr>
            <a:graphicFrameLocks noGrp="1"/>
          </p:cNvGraphicFramePr>
          <p:nvPr/>
        </p:nvGraphicFramePr>
        <p:xfrm>
          <a:off x="452438" y="1922654"/>
          <a:ext cx="9039225" cy="4570222"/>
        </p:xfrm>
        <a:graphic>
          <a:graphicData uri="http://schemas.openxmlformats.org/drawingml/2006/table">
            <a:tbl>
              <a:tblPr firstRow="1" bandRow="1">
                <a:tableStyleId>{5C22544A-7EE6-4342-B048-85BDC9FD1C3A}</a:tableStyleId>
              </a:tblPr>
              <a:tblGrid>
                <a:gridCol w="3013075">
                  <a:extLst>
                    <a:ext uri="{9D8B030D-6E8A-4147-A177-3AD203B41FA5}">
                      <a16:colId xmlns:a16="http://schemas.microsoft.com/office/drawing/2014/main" val="20000"/>
                    </a:ext>
                  </a:extLst>
                </a:gridCol>
                <a:gridCol w="3013075">
                  <a:extLst>
                    <a:ext uri="{9D8B030D-6E8A-4147-A177-3AD203B41FA5}">
                      <a16:colId xmlns:a16="http://schemas.microsoft.com/office/drawing/2014/main" val="20001"/>
                    </a:ext>
                  </a:extLst>
                </a:gridCol>
                <a:gridCol w="3013075">
                  <a:extLst>
                    <a:ext uri="{9D8B030D-6E8A-4147-A177-3AD203B41FA5}">
                      <a16:colId xmlns:a16="http://schemas.microsoft.com/office/drawing/2014/main" val="20002"/>
                    </a:ext>
                  </a:extLst>
                </a:gridCol>
              </a:tblGrid>
              <a:tr h="440722">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③援助方針</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spc="100" baseline="0" dirty="0">
                          <a:latin typeface="メイリオ" panose="020B0604030504040204" pitchFamily="50" charset="-128"/>
                          <a:ea typeface="メイリオ" panose="020B0604030504040204" pitchFamily="50" charset="-128"/>
                        </a:rPr>
                        <a:t>　　②援助目標（短期）</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spc="100" baseline="0" dirty="0">
                          <a:latin typeface="メイリオ" panose="020B0604030504040204" pitchFamily="50" charset="-128"/>
                          <a:ea typeface="メイリオ" panose="020B0604030504040204" pitchFamily="50" charset="-128"/>
                        </a:rPr>
                        <a:t>　①援助目標（中長期）</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41295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メイリオ" panose="020B0604030504040204" pitchFamily="50" charset="-128"/>
                          <a:ea typeface="メイリオ" panose="020B0604030504040204" pitchFamily="50" charset="-128"/>
                        </a:rPr>
                        <a:t>　</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②の短期の目標を達成する</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ための、具体的な取組</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（本人・福祉事務所）を記入</a:t>
                      </a:r>
                      <a:b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してください。</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ja-JP" altLang="en-US"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短期の目標（希望）</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を記入してください。</a:t>
                      </a: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endParaRPr kumimoji="1" lang="ja-JP" altLang="en-US"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800" dirty="0">
                          <a:latin typeface="メイリオ" panose="020B0604030504040204" pitchFamily="50" charset="-128"/>
                          <a:ea typeface="メイリオ" panose="020B0604030504040204" pitchFamily="50" charset="-128"/>
                        </a:rPr>
                        <a:t>　　</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中長期の目標（希望）</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　　　　を記入してください。</a:t>
                      </a:r>
                      <a:endParaRPr kumimoji="1" lang="en-US" altLang="ja-JP"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8" name="テキスト ボックス 21">
            <a:extLst>
              <a:ext uri="{FF2B5EF4-FFF2-40B4-BE49-F238E27FC236}">
                <a16:creationId xmlns:a16="http://schemas.microsoft.com/office/drawing/2014/main" id="{9F3051A7-21C2-556C-1BD1-25BE80B77412}"/>
              </a:ext>
            </a:extLst>
          </p:cNvPr>
          <p:cNvSpPr txBox="1">
            <a:spLocks noChangeArrowheads="1"/>
          </p:cNvSpPr>
          <p:nvPr/>
        </p:nvSpPr>
        <p:spPr bwMode="auto">
          <a:xfrm>
            <a:off x="157276" y="631162"/>
            <a:ext cx="9636125" cy="120032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課題分析の結果を踏まえ、「③援助方針」を「①援助目標（中長期）」「②援助目標（短期）」に沿って、策定してみましょう。</a:t>
            </a:r>
          </a:p>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「援助方針」の前に、「目標」を明確にする必要があります。</a:t>
            </a:r>
          </a:p>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（①⇒②⇒③の順番で考えてみてください。②⇒①でも結構です。）</a:t>
            </a:r>
          </a:p>
        </p:txBody>
      </p:sp>
      <p:sp>
        <p:nvSpPr>
          <p:cNvPr id="11" name="正方形/長方形 10">
            <a:extLst>
              <a:ext uri="{FF2B5EF4-FFF2-40B4-BE49-F238E27FC236}">
                <a16:creationId xmlns:a16="http://schemas.microsoft.com/office/drawing/2014/main" id="{EDE98F62-A1B4-0B14-777A-A94ECDB67F3F}"/>
              </a:ext>
            </a:extLst>
          </p:cNvPr>
          <p:cNvSpPr/>
          <p:nvPr/>
        </p:nvSpPr>
        <p:spPr>
          <a:xfrm>
            <a:off x="4853698" y="6518191"/>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spTree>
    <p:extLst>
      <p:ext uri="{BB962C8B-B14F-4D97-AF65-F5344CB8AC3E}">
        <p14:creationId xmlns:p14="http://schemas.microsoft.com/office/powerpoint/2010/main" val="4012821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スライド番号プレースホルダー 2">
            <a:extLst>
              <a:ext uri="{FF2B5EF4-FFF2-40B4-BE49-F238E27FC236}">
                <a16:creationId xmlns:a16="http://schemas.microsoft.com/office/drawing/2014/main" id="{5AFD9857-B1D4-0781-4C1E-AA118A5CBCE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451CCDD6-D8B7-4D94-892B-11850B22BC52}" type="slidenum">
              <a:rPr lang="ja-JP" altLang="en-US" sz="1000" smtClean="0">
                <a:solidFill>
                  <a:srgbClr val="898989"/>
                </a:solidFill>
              </a:rPr>
              <a:pPr>
                <a:lnSpc>
                  <a:spcPct val="100000"/>
                </a:lnSpc>
                <a:spcBef>
                  <a:spcPct val="0"/>
                </a:spcBef>
                <a:buFontTx/>
                <a:buNone/>
              </a:pPr>
              <a:t>3</a:t>
            </a:fld>
            <a:endParaRPr lang="ja-JP" altLang="en-US" sz="1000">
              <a:solidFill>
                <a:srgbClr val="898989"/>
              </a:solidFill>
            </a:endParaRPr>
          </a:p>
        </p:txBody>
      </p:sp>
      <p:sp>
        <p:nvSpPr>
          <p:cNvPr id="3" name="正方形/長方形 2">
            <a:extLst>
              <a:ext uri="{FF2B5EF4-FFF2-40B4-BE49-F238E27FC236}">
                <a16:creationId xmlns:a16="http://schemas.microsoft.com/office/drawing/2014/main" id="{49AF4FD2-90F2-5025-2CAF-8CCCE95E262C}"/>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ワークを行う上での留意点</a:t>
            </a:r>
          </a:p>
        </p:txBody>
      </p:sp>
      <p:sp>
        <p:nvSpPr>
          <p:cNvPr id="4" name="テキスト ボックス 24">
            <a:extLst>
              <a:ext uri="{FF2B5EF4-FFF2-40B4-BE49-F238E27FC236}">
                <a16:creationId xmlns:a16="http://schemas.microsoft.com/office/drawing/2014/main" id="{3609CEFF-A9AE-449C-0858-BEE1F719D47E}"/>
              </a:ext>
            </a:extLst>
          </p:cNvPr>
          <p:cNvSpPr txBox="1">
            <a:spLocks noChangeArrowheads="1"/>
          </p:cNvSpPr>
          <p:nvPr/>
        </p:nvSpPr>
        <p:spPr bwMode="auto">
          <a:xfrm>
            <a:off x="342900" y="719138"/>
            <a:ext cx="9218613" cy="66040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ts val="600"/>
              </a:spcBef>
              <a:buFont typeface="Arial" panose="020B0604020202020204" pitchFamily="34" charset="0"/>
              <a:buNone/>
              <a:defRPr/>
            </a:pPr>
            <a:r>
              <a:rPr kumimoji="0" lang="ja-JP" altLang="en-US" sz="1600" spc="100" dirty="0">
                <a:latin typeface="メイリオ" panose="020B0604030504040204" pitchFamily="50" charset="-128"/>
                <a:ea typeface="メイリオ" panose="020B0604030504040204" pitchFamily="50" charset="-128"/>
              </a:rPr>
              <a:t>本教材は、受講者のみなさん同士で意見交換をする「ワーク」を取り入れています。</a:t>
            </a:r>
            <a:endParaRPr kumimoji="0" lang="en-US" altLang="ja-JP" sz="1600" spc="100" dirty="0">
              <a:latin typeface="メイリオ" panose="020B0604030504040204" pitchFamily="50" charset="-128"/>
              <a:ea typeface="メイリオ" panose="020B0604030504040204" pitchFamily="50" charset="-128"/>
            </a:endParaRPr>
          </a:p>
          <a:p>
            <a:pPr>
              <a:lnSpc>
                <a:spcPct val="100000"/>
              </a:lnSpc>
              <a:spcBef>
                <a:spcPts val="600"/>
              </a:spcBef>
              <a:buFont typeface="Arial" panose="020B0604020202020204" pitchFamily="34" charset="0"/>
              <a:buNone/>
              <a:defRPr/>
            </a:pPr>
            <a:r>
              <a:rPr kumimoji="0" lang="ja-JP" altLang="en-US" sz="1600" spc="100" dirty="0">
                <a:latin typeface="メイリオ" panose="020B0604030504040204" pitchFamily="50" charset="-128"/>
                <a:ea typeface="メイリオ" panose="020B0604030504040204" pitchFamily="50" charset="-128"/>
              </a:rPr>
              <a:t>ワークを意義ある時間にするために、以下のルールを守りましょう。</a:t>
            </a:r>
          </a:p>
        </p:txBody>
      </p:sp>
      <p:sp>
        <p:nvSpPr>
          <p:cNvPr id="6" name="吹き出し: 角を丸めた四角形 5">
            <a:extLst>
              <a:ext uri="{FF2B5EF4-FFF2-40B4-BE49-F238E27FC236}">
                <a16:creationId xmlns:a16="http://schemas.microsoft.com/office/drawing/2014/main" id="{8D218C26-70FD-22F6-6C7D-F5F1475F03C2}"/>
              </a:ext>
            </a:extLst>
          </p:cNvPr>
          <p:cNvSpPr/>
          <p:nvPr/>
        </p:nvSpPr>
        <p:spPr>
          <a:xfrm>
            <a:off x="4237038" y="5881688"/>
            <a:ext cx="3967162" cy="523875"/>
          </a:xfrm>
          <a:prstGeom prst="wedgeRoundRectCallout">
            <a:avLst>
              <a:gd name="adj1" fmla="val 54949"/>
              <a:gd name="adj2" fmla="val 21996"/>
              <a:gd name="adj3" fmla="val 16667"/>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皆さんの仕事においても、重要な視点ですね。</a:t>
            </a:r>
          </a:p>
        </p:txBody>
      </p:sp>
      <p:sp>
        <p:nvSpPr>
          <p:cNvPr id="8" name="テキスト ボックス 7">
            <a:extLst>
              <a:ext uri="{FF2B5EF4-FFF2-40B4-BE49-F238E27FC236}">
                <a16:creationId xmlns:a16="http://schemas.microsoft.com/office/drawing/2014/main" id="{4A6B8462-635C-F3CC-C214-B20A35D81441}"/>
              </a:ext>
            </a:extLst>
          </p:cNvPr>
          <p:cNvSpPr txBox="1"/>
          <p:nvPr/>
        </p:nvSpPr>
        <p:spPr>
          <a:xfrm>
            <a:off x="433388" y="1622425"/>
            <a:ext cx="2401887" cy="539750"/>
          </a:xfrm>
          <a:prstGeom prst="roundRect">
            <a:avLst>
              <a:gd name="adj" fmla="val 50000"/>
            </a:avLst>
          </a:prstGeom>
          <a:noFill/>
          <a:ln>
            <a:noFill/>
          </a:ln>
        </p:spPr>
        <p:txBody>
          <a:bodyPr rIns="90000"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批判しない</a:t>
            </a:r>
            <a:endParaRPr lang="ja-JP" altLang="en-US" spc="300" dirty="0"/>
          </a:p>
        </p:txBody>
      </p:sp>
      <p:sp>
        <p:nvSpPr>
          <p:cNvPr id="9" name="テキスト ボックス 8">
            <a:extLst>
              <a:ext uri="{FF2B5EF4-FFF2-40B4-BE49-F238E27FC236}">
                <a16:creationId xmlns:a16="http://schemas.microsoft.com/office/drawing/2014/main" id="{E39486BC-75FF-AF0D-363B-5D33B2283354}"/>
              </a:ext>
            </a:extLst>
          </p:cNvPr>
          <p:cNvSpPr txBox="1"/>
          <p:nvPr/>
        </p:nvSpPr>
        <p:spPr>
          <a:xfrm>
            <a:off x="433388" y="3167063"/>
            <a:ext cx="3224212" cy="539750"/>
          </a:xfrm>
          <a:prstGeom prst="roundRect">
            <a:avLst>
              <a:gd name="adj" fmla="val 50000"/>
            </a:avLst>
          </a:prstGeom>
          <a:noFill/>
          <a:ln>
            <a:noFill/>
          </a:ln>
        </p:spPr>
        <p:txBody>
          <a:bodyPr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みんなの意見を聞く</a:t>
            </a:r>
            <a:endParaRPr lang="ja-JP" altLang="en-US" spc="300" dirty="0"/>
          </a:p>
        </p:txBody>
      </p:sp>
      <p:sp>
        <p:nvSpPr>
          <p:cNvPr id="10" name="テキスト ボックス 9">
            <a:extLst>
              <a:ext uri="{FF2B5EF4-FFF2-40B4-BE49-F238E27FC236}">
                <a16:creationId xmlns:a16="http://schemas.microsoft.com/office/drawing/2014/main" id="{81936887-9AB8-792E-0D63-AD10046F071E}"/>
              </a:ext>
            </a:extLst>
          </p:cNvPr>
          <p:cNvSpPr txBox="1"/>
          <p:nvPr/>
        </p:nvSpPr>
        <p:spPr>
          <a:xfrm>
            <a:off x="433388" y="4465638"/>
            <a:ext cx="5942012" cy="539750"/>
          </a:xfrm>
          <a:prstGeom prst="roundRect">
            <a:avLst>
              <a:gd name="adj" fmla="val 50000"/>
            </a:avLst>
          </a:prstGeom>
          <a:noFill/>
          <a:ln>
            <a:noFill/>
          </a:ln>
        </p:spPr>
        <p:txBody>
          <a:bodyPr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聞いたこと、話したことはこの場限りで</a:t>
            </a:r>
            <a:endParaRPr lang="ja-JP" altLang="en-US" spc="300" dirty="0"/>
          </a:p>
        </p:txBody>
      </p:sp>
      <p:pic>
        <p:nvPicPr>
          <p:cNvPr id="17417" name="図 11" descr="抽象 が含まれている画像&#10;&#10;自動的に生成された説明">
            <a:extLst>
              <a:ext uri="{FF2B5EF4-FFF2-40B4-BE49-F238E27FC236}">
                <a16:creationId xmlns:a16="http://schemas.microsoft.com/office/drawing/2014/main" id="{945FFAF7-5BEE-E030-C381-42B891AEB9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3216"/>
          <a:stretch>
            <a:fillRect/>
          </a:stretch>
        </p:blipFill>
        <p:spPr bwMode="auto">
          <a:xfrm>
            <a:off x="8043863" y="5451475"/>
            <a:ext cx="1655762"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3BE25342-A94A-1B4B-A18D-261DC043DCB5}"/>
              </a:ext>
            </a:extLst>
          </p:cNvPr>
          <p:cNvSpPr txBox="1"/>
          <p:nvPr/>
        </p:nvSpPr>
        <p:spPr>
          <a:xfrm>
            <a:off x="690563" y="2205038"/>
            <a:ext cx="7145337" cy="815975"/>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「思ったこと」を率直に、自由に話し合う上で大切なルールです。</a:t>
            </a:r>
            <a:endParaRPr kumimoji="1" lang="en-US" altLang="ja-JP" sz="1400" spc="100" dirty="0">
              <a:latin typeface="メイリオ" panose="020B0604030504040204" pitchFamily="50" charset="-128"/>
              <a:ea typeface="メイリオ" panose="020B0604030504040204" pitchFamily="50" charset="-128"/>
            </a:endParaRPr>
          </a:p>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ネガティブな意見や、「理解できない</a:t>
            </a:r>
            <a:r>
              <a:rPr kumimoji="1" lang="en-US" altLang="ja-JP" sz="1400" spc="100" dirty="0">
                <a:latin typeface="メイリオ" panose="020B0604030504040204" pitchFamily="50" charset="-128"/>
                <a:ea typeface="メイリオ" panose="020B0604030504040204" pitchFamily="50" charset="-128"/>
              </a:rPr>
              <a:t>…</a:t>
            </a:r>
            <a:r>
              <a:rPr kumimoji="1" lang="ja-JP" altLang="en-US" sz="1400" spc="100" dirty="0">
                <a:latin typeface="メイリオ" panose="020B0604030504040204" pitchFamily="50" charset="-128"/>
                <a:ea typeface="メイリオ" panose="020B0604030504040204" pitchFamily="50" charset="-128"/>
              </a:rPr>
              <a:t>」と感じる意見が出てきたとしても、それを頭ごなしに否定はせず、まずはその意見をそのまま受け止めましょう。</a:t>
            </a:r>
            <a:endParaRPr kumimoji="1" lang="en-US" altLang="ja-JP" sz="1400" spc="1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EF729B47-184F-27DB-8504-6B2FD0359A75}"/>
              </a:ext>
            </a:extLst>
          </p:cNvPr>
          <p:cNvSpPr txBox="1"/>
          <p:nvPr/>
        </p:nvSpPr>
        <p:spPr>
          <a:xfrm>
            <a:off x="690563" y="3759200"/>
            <a:ext cx="7145337" cy="523875"/>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限られた研修時間を有効に活用するために、参加している人全員が発言の機会を持てるようにしましょう。</a:t>
            </a:r>
            <a:endParaRPr kumimoji="1" lang="en-US" altLang="ja-JP" sz="1400" spc="100" dirty="0">
              <a:latin typeface="メイリオ" panose="020B0604030504040204" pitchFamily="50" charset="-128"/>
              <a:ea typeface="メイリオ" panose="020B0604030504040204" pitchFamily="50" charset="-128"/>
            </a:endParaRPr>
          </a:p>
        </p:txBody>
      </p:sp>
      <p:sp>
        <p:nvSpPr>
          <p:cNvPr id="25" name="平行四辺形 24">
            <a:extLst>
              <a:ext uri="{FF2B5EF4-FFF2-40B4-BE49-F238E27FC236}">
                <a16:creationId xmlns:a16="http://schemas.microsoft.com/office/drawing/2014/main" id="{6E6FB946-5768-7060-3227-8286D4BED892}"/>
              </a:ext>
            </a:extLst>
          </p:cNvPr>
          <p:cNvSpPr/>
          <p:nvPr/>
        </p:nvSpPr>
        <p:spPr>
          <a:xfrm>
            <a:off x="433388" y="2022475"/>
            <a:ext cx="165576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6" name="平行四辺形 25">
            <a:extLst>
              <a:ext uri="{FF2B5EF4-FFF2-40B4-BE49-F238E27FC236}">
                <a16:creationId xmlns:a16="http://schemas.microsoft.com/office/drawing/2014/main" id="{B5201812-4298-57A6-F8B5-B3D0F5346412}"/>
              </a:ext>
            </a:extLst>
          </p:cNvPr>
          <p:cNvSpPr/>
          <p:nvPr/>
        </p:nvSpPr>
        <p:spPr>
          <a:xfrm>
            <a:off x="433388" y="3563938"/>
            <a:ext cx="262731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7" name="平行四辺形 26">
            <a:extLst>
              <a:ext uri="{FF2B5EF4-FFF2-40B4-BE49-F238E27FC236}">
                <a16:creationId xmlns:a16="http://schemas.microsoft.com/office/drawing/2014/main" id="{5BBB6EDC-5FBD-F8A1-52FA-6A75D7A399E2}"/>
              </a:ext>
            </a:extLst>
          </p:cNvPr>
          <p:cNvSpPr/>
          <p:nvPr/>
        </p:nvSpPr>
        <p:spPr>
          <a:xfrm>
            <a:off x="433388" y="4865688"/>
            <a:ext cx="504031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pic>
        <p:nvPicPr>
          <p:cNvPr id="29" name="図 28" descr="時計 が含まれている画像&#10;&#10;AI によって生成されたコンテンツは間違っている可能性があります。">
            <a:extLst>
              <a:ext uri="{FF2B5EF4-FFF2-40B4-BE49-F238E27FC236}">
                <a16:creationId xmlns:a16="http://schemas.microsoft.com/office/drawing/2014/main" id="{7AD7B538-C34C-6DC9-0ADF-2A82AB047F85}"/>
              </a:ext>
            </a:extLst>
          </p:cNvPr>
          <p:cNvPicPr>
            <a:picLocks noChangeAspect="1"/>
          </p:cNvPicPr>
          <p:nvPr/>
        </p:nvPicPr>
        <p:blipFill>
          <a:blip r:embed="rId4">
            <a:duotone>
              <a:prstClr val="black"/>
              <a:schemeClr val="accent5">
                <a:tint val="45000"/>
                <a:satMod val="400000"/>
              </a:schemeClr>
            </a:duotone>
          </a:blip>
          <a:stretch>
            <a:fillRect/>
          </a:stretch>
        </p:blipFill>
        <p:spPr>
          <a:xfrm>
            <a:off x="8333888" y="4546417"/>
            <a:ext cx="1076873" cy="1076873"/>
          </a:xfrm>
          <a:prstGeom prst="rect">
            <a:avLst/>
          </a:prstGeom>
        </p:spPr>
      </p:pic>
      <p:sp>
        <p:nvSpPr>
          <p:cNvPr id="30" name="乗算記号 29">
            <a:extLst>
              <a:ext uri="{FF2B5EF4-FFF2-40B4-BE49-F238E27FC236}">
                <a16:creationId xmlns:a16="http://schemas.microsoft.com/office/drawing/2014/main" id="{CAF43815-6B6F-1329-BAA3-899565C56959}"/>
              </a:ext>
            </a:extLst>
          </p:cNvPr>
          <p:cNvSpPr/>
          <p:nvPr/>
        </p:nvSpPr>
        <p:spPr>
          <a:xfrm>
            <a:off x="8031163" y="4446588"/>
            <a:ext cx="576262" cy="576262"/>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grpSp>
        <p:nvGrpSpPr>
          <p:cNvPr id="17426" name="グループ化 36">
            <a:extLst>
              <a:ext uri="{FF2B5EF4-FFF2-40B4-BE49-F238E27FC236}">
                <a16:creationId xmlns:a16="http://schemas.microsoft.com/office/drawing/2014/main" id="{9DBE31B6-D2C5-D116-6470-F599685680CE}"/>
              </a:ext>
            </a:extLst>
          </p:cNvPr>
          <p:cNvGrpSpPr>
            <a:grpSpLocks/>
          </p:cNvGrpSpPr>
          <p:nvPr/>
        </p:nvGrpSpPr>
        <p:grpSpPr bwMode="auto">
          <a:xfrm>
            <a:off x="8734425" y="3378200"/>
            <a:ext cx="1068388" cy="1068388"/>
            <a:chOff x="8399784" y="3448193"/>
            <a:chExt cx="1068322" cy="1068322"/>
          </a:xfrm>
        </p:grpSpPr>
        <p:pic>
          <p:nvPicPr>
            <p:cNvPr id="34" name="図 33" descr="時計 が含まれている画像&#10;&#10;AI によって生成されたコンテンツは間違っている可能性があります。">
              <a:extLst>
                <a:ext uri="{FF2B5EF4-FFF2-40B4-BE49-F238E27FC236}">
                  <a16:creationId xmlns:a16="http://schemas.microsoft.com/office/drawing/2014/main" id="{D44DF9EC-C566-5FB4-8FA3-D83483878E9E}"/>
                </a:ext>
              </a:extLst>
            </p:cNvPr>
            <p:cNvPicPr>
              <a:picLocks noChangeAspect="1"/>
            </p:cNvPicPr>
            <p:nvPr/>
          </p:nvPicPr>
          <p:blipFill>
            <a:blip r:embed="rId5">
              <a:duotone>
                <a:prstClr val="black"/>
                <a:schemeClr val="accent5">
                  <a:tint val="45000"/>
                  <a:satMod val="400000"/>
                </a:schemeClr>
              </a:duotone>
            </a:blip>
            <a:stretch>
              <a:fillRect/>
            </a:stretch>
          </p:blipFill>
          <p:spPr>
            <a:xfrm>
              <a:off x="8399784" y="3448193"/>
              <a:ext cx="915922" cy="915922"/>
            </a:xfrm>
            <a:prstGeom prst="rect">
              <a:avLst/>
            </a:prstGeom>
          </p:spPr>
        </p:pic>
        <p:pic>
          <p:nvPicPr>
            <p:cNvPr id="35" name="図 34" descr="時計 が含まれている画像&#10;&#10;AI によって生成されたコンテンツは間違っている可能性があります。">
              <a:extLst>
                <a:ext uri="{FF2B5EF4-FFF2-40B4-BE49-F238E27FC236}">
                  <a16:creationId xmlns:a16="http://schemas.microsoft.com/office/drawing/2014/main" id="{5CB889FE-9316-F052-718B-E5C3ABB70F91}"/>
                </a:ext>
              </a:extLst>
            </p:cNvPr>
            <p:cNvPicPr>
              <a:picLocks noChangeAspect="1"/>
            </p:cNvPicPr>
            <p:nvPr/>
          </p:nvPicPr>
          <p:blipFill>
            <a:blip r:embed="rId5">
              <a:duotone>
                <a:prstClr val="black"/>
                <a:schemeClr val="accent5">
                  <a:tint val="45000"/>
                  <a:satMod val="400000"/>
                </a:schemeClr>
              </a:duotone>
            </a:blip>
            <a:stretch>
              <a:fillRect/>
            </a:stretch>
          </p:blipFill>
          <p:spPr>
            <a:xfrm>
              <a:off x="8552184" y="3600593"/>
              <a:ext cx="915922" cy="915922"/>
            </a:xfrm>
            <a:prstGeom prst="rect">
              <a:avLst/>
            </a:prstGeom>
          </p:spPr>
        </p:pic>
        <p:pic>
          <p:nvPicPr>
            <p:cNvPr id="36" name="図 35" descr="時計 が含まれている画像&#10;&#10;AI によって生成されたコンテンツは間違っている可能性があります。">
              <a:extLst>
                <a:ext uri="{FF2B5EF4-FFF2-40B4-BE49-F238E27FC236}">
                  <a16:creationId xmlns:a16="http://schemas.microsoft.com/office/drawing/2014/main" id="{4D91D39B-95CC-D307-EA53-4FFD836A5A18}"/>
                </a:ext>
              </a:extLst>
            </p:cNvPr>
            <p:cNvPicPr>
              <a:picLocks noChangeAspect="1"/>
            </p:cNvPicPr>
            <p:nvPr/>
          </p:nvPicPr>
          <p:blipFill>
            <a:blip r:embed="rId5">
              <a:duotone>
                <a:prstClr val="black"/>
                <a:schemeClr val="accent5">
                  <a:tint val="45000"/>
                  <a:satMod val="400000"/>
                </a:schemeClr>
              </a:duotone>
            </a:blip>
            <a:srcRect r="30050"/>
            <a:stretch/>
          </p:blipFill>
          <p:spPr>
            <a:xfrm>
              <a:off x="8748937" y="3489697"/>
              <a:ext cx="640687" cy="915922"/>
            </a:xfrm>
            <a:prstGeom prst="rect">
              <a:avLst/>
            </a:prstGeom>
          </p:spPr>
        </p:pic>
      </p:grpSp>
      <p:sp>
        <p:nvSpPr>
          <p:cNvPr id="40" name="乗算記号 39">
            <a:extLst>
              <a:ext uri="{FF2B5EF4-FFF2-40B4-BE49-F238E27FC236}">
                <a16:creationId xmlns:a16="http://schemas.microsoft.com/office/drawing/2014/main" id="{BD9E2228-CE14-48B8-7D27-293DB4CC7C9D}"/>
              </a:ext>
            </a:extLst>
          </p:cNvPr>
          <p:cNvSpPr/>
          <p:nvPr/>
        </p:nvSpPr>
        <p:spPr>
          <a:xfrm>
            <a:off x="8031163" y="1892300"/>
            <a:ext cx="576262" cy="576263"/>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41" name="乗算記号 40">
            <a:extLst>
              <a:ext uri="{FF2B5EF4-FFF2-40B4-BE49-F238E27FC236}">
                <a16:creationId xmlns:a16="http://schemas.microsoft.com/office/drawing/2014/main" id="{34236C9E-6DED-9049-7FDB-A9664285981E}"/>
              </a:ext>
            </a:extLst>
          </p:cNvPr>
          <p:cNvSpPr/>
          <p:nvPr/>
        </p:nvSpPr>
        <p:spPr>
          <a:xfrm>
            <a:off x="8031163" y="3228975"/>
            <a:ext cx="576262" cy="574675"/>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pic>
        <p:nvPicPr>
          <p:cNvPr id="43" name="図 42" descr="アイコン&#10;&#10;AI によって生成されたコンテンツは間違っている可能性があります。">
            <a:extLst>
              <a:ext uri="{FF2B5EF4-FFF2-40B4-BE49-F238E27FC236}">
                <a16:creationId xmlns:a16="http://schemas.microsoft.com/office/drawing/2014/main" id="{24074049-9D6D-6AA4-BE03-6B618AEF9809}"/>
              </a:ext>
            </a:extLst>
          </p:cNvPr>
          <p:cNvPicPr>
            <a:picLocks noChangeAspect="1"/>
          </p:cNvPicPr>
          <p:nvPr/>
        </p:nvPicPr>
        <p:blipFill>
          <a:blip r:embed="rId6">
            <a:duotone>
              <a:prstClr val="black"/>
              <a:schemeClr val="accent5">
                <a:tint val="45000"/>
                <a:satMod val="400000"/>
              </a:schemeClr>
            </a:duotone>
          </a:blip>
          <a:stretch>
            <a:fillRect/>
          </a:stretch>
        </p:blipFill>
        <p:spPr>
          <a:xfrm>
            <a:off x="8310917" y="3335445"/>
            <a:ext cx="872442" cy="872442"/>
          </a:xfrm>
          <a:prstGeom prst="rect">
            <a:avLst/>
          </a:prstGeom>
        </p:spPr>
      </p:pic>
      <p:pic>
        <p:nvPicPr>
          <p:cNvPr id="5" name="図 4" descr="アイコン&#10;&#10;AI によって生成されたコンテンツは間違っている可能性があります。">
            <a:extLst>
              <a:ext uri="{FF2B5EF4-FFF2-40B4-BE49-F238E27FC236}">
                <a16:creationId xmlns:a16="http://schemas.microsoft.com/office/drawing/2014/main" id="{FE8D2400-D417-3C8B-5E5A-B23857AF2CE9}"/>
              </a:ext>
            </a:extLst>
          </p:cNvPr>
          <p:cNvPicPr>
            <a:picLocks noChangeAspect="1"/>
          </p:cNvPicPr>
          <p:nvPr/>
        </p:nvPicPr>
        <p:blipFill>
          <a:blip r:embed="rId7">
            <a:duotone>
              <a:prstClr val="black"/>
              <a:schemeClr val="accent5">
                <a:tint val="45000"/>
                <a:satMod val="400000"/>
              </a:schemeClr>
            </a:duotone>
          </a:blip>
          <a:stretch>
            <a:fillRect/>
          </a:stretch>
        </p:blipFill>
        <p:spPr>
          <a:xfrm>
            <a:off x="8346933" y="2036141"/>
            <a:ext cx="961032" cy="961032"/>
          </a:xfrm>
          <a:prstGeom prst="rect">
            <a:avLst/>
          </a:prstGeom>
        </p:spPr>
      </p:pic>
      <p:pic>
        <p:nvPicPr>
          <p:cNvPr id="12" name="図 11" descr="アイコン&#10;&#10;AI によって生成されたコンテンツは間違っている可能性があります。">
            <a:extLst>
              <a:ext uri="{FF2B5EF4-FFF2-40B4-BE49-F238E27FC236}">
                <a16:creationId xmlns:a16="http://schemas.microsoft.com/office/drawing/2014/main" id="{55D2DD4C-76B6-20A6-36F9-EF115519BC85}"/>
              </a:ext>
            </a:extLst>
          </p:cNvPr>
          <p:cNvPicPr>
            <a:picLocks noChangeAspect="1"/>
          </p:cNvPicPr>
          <p:nvPr/>
        </p:nvPicPr>
        <p:blipFill>
          <a:blip r:embed="rId8">
            <a:duotone>
              <a:prstClr val="black"/>
              <a:schemeClr val="accent5">
                <a:tint val="45000"/>
                <a:satMod val="400000"/>
              </a:schemeClr>
            </a:duotone>
          </a:blip>
          <a:stretch>
            <a:fillRect/>
          </a:stretch>
        </p:blipFill>
        <p:spPr>
          <a:xfrm>
            <a:off x="8909804" y="2054703"/>
            <a:ext cx="863958" cy="863958"/>
          </a:xfrm>
          <a:prstGeom prst="rect">
            <a:avLst/>
          </a:prstGeom>
        </p:spPr>
      </p:pic>
      <p:sp>
        <p:nvSpPr>
          <p:cNvPr id="2" name="テキスト ボックス 1">
            <a:extLst>
              <a:ext uri="{FF2B5EF4-FFF2-40B4-BE49-F238E27FC236}">
                <a16:creationId xmlns:a16="http://schemas.microsoft.com/office/drawing/2014/main" id="{DAACE729-1A23-39DE-8B41-BE3F4C84F863}"/>
              </a:ext>
            </a:extLst>
          </p:cNvPr>
          <p:cNvSpPr txBox="1"/>
          <p:nvPr/>
        </p:nvSpPr>
        <p:spPr>
          <a:xfrm>
            <a:off x="690563" y="5016868"/>
            <a:ext cx="7145337" cy="815608"/>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安心して話せる場を作るために大切なルールです。</a:t>
            </a:r>
            <a:endParaRPr kumimoji="1" lang="en-US" altLang="ja-JP" sz="1400" spc="100" dirty="0">
              <a:latin typeface="メイリオ" panose="020B0604030504040204" pitchFamily="50" charset="-128"/>
              <a:ea typeface="メイリオ" panose="020B0604030504040204" pitchFamily="50" charset="-128"/>
            </a:endParaRPr>
          </a:p>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誰かに共有したいと感じたよい話があれば、共有してもよいかどうか、</a:t>
            </a:r>
            <a:br>
              <a:rPr kumimoji="1" lang="en-US" altLang="ja-JP" sz="1400" spc="100" dirty="0">
                <a:latin typeface="メイリオ" panose="020B0604030504040204" pitchFamily="50" charset="-128"/>
                <a:ea typeface="メイリオ" panose="020B0604030504040204" pitchFamily="50" charset="-128"/>
              </a:rPr>
            </a:br>
            <a:r>
              <a:rPr kumimoji="1" lang="ja-JP" altLang="en-US" sz="1400" spc="100" dirty="0">
                <a:latin typeface="メイリオ" panose="020B0604030504040204" pitchFamily="50" charset="-128"/>
                <a:ea typeface="メイリオ" panose="020B0604030504040204" pitchFamily="50" charset="-128"/>
              </a:rPr>
              <a:t>講師や本人に相談しましょう。</a:t>
            </a:r>
            <a:endParaRPr kumimoji="1" lang="en-US" altLang="ja-JP" sz="1400" spc="1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D149B-0180-AE73-3F53-FA5E1334E991}"/>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B49BA757-D631-71ED-1B9B-6E7E28851F38}"/>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39</a:t>
            </a:fld>
            <a:endParaRPr lang="ja-JP" altLang="en-US">
              <a:solidFill>
                <a:srgbClr val="898989"/>
              </a:solidFill>
            </a:endParaRPr>
          </a:p>
        </p:txBody>
      </p:sp>
      <p:sp>
        <p:nvSpPr>
          <p:cNvPr id="3" name="正方形/長方形 2">
            <a:extLst>
              <a:ext uri="{FF2B5EF4-FFF2-40B4-BE49-F238E27FC236}">
                <a16:creationId xmlns:a16="http://schemas.microsoft.com/office/drawing/2014/main" id="{92C94F04-7D99-6E2B-CCC7-5629105FCBF4}"/>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STEP5</a:t>
            </a:r>
            <a:r>
              <a:rPr kumimoji="1" lang="ja-JP" altLang="en-US" sz="2000" b="1" spc="200" dirty="0">
                <a:solidFill>
                  <a:schemeClr val="tx1"/>
                </a:solidFill>
                <a:latin typeface="メイリオ" panose="020B0604030504040204" pitchFamily="50" charset="-128"/>
                <a:ea typeface="メイリオ" panose="020B0604030504040204" pitchFamily="50" charset="-128"/>
              </a:rPr>
              <a:t>：課題解決の方法を検討する～援助方針の策定～</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graphicFrame>
        <p:nvGraphicFramePr>
          <p:cNvPr id="4" name="表 3">
            <a:extLst>
              <a:ext uri="{FF2B5EF4-FFF2-40B4-BE49-F238E27FC236}">
                <a16:creationId xmlns:a16="http://schemas.microsoft.com/office/drawing/2014/main" id="{49C2D9F9-9BA0-4A5C-56BF-A51B113E2CBA}"/>
              </a:ext>
            </a:extLst>
          </p:cNvPr>
          <p:cNvGraphicFramePr>
            <a:graphicFrameLocks noGrp="1"/>
          </p:cNvGraphicFramePr>
          <p:nvPr/>
        </p:nvGraphicFramePr>
        <p:xfrm>
          <a:off x="452438" y="1922654"/>
          <a:ext cx="9039225" cy="4570222"/>
        </p:xfrm>
        <a:graphic>
          <a:graphicData uri="http://schemas.openxmlformats.org/drawingml/2006/table">
            <a:tbl>
              <a:tblPr firstRow="1" bandRow="1">
                <a:tableStyleId>{5C22544A-7EE6-4342-B048-85BDC9FD1C3A}</a:tableStyleId>
              </a:tblPr>
              <a:tblGrid>
                <a:gridCol w="3013075">
                  <a:extLst>
                    <a:ext uri="{9D8B030D-6E8A-4147-A177-3AD203B41FA5}">
                      <a16:colId xmlns:a16="http://schemas.microsoft.com/office/drawing/2014/main" val="20000"/>
                    </a:ext>
                  </a:extLst>
                </a:gridCol>
                <a:gridCol w="3013075">
                  <a:extLst>
                    <a:ext uri="{9D8B030D-6E8A-4147-A177-3AD203B41FA5}">
                      <a16:colId xmlns:a16="http://schemas.microsoft.com/office/drawing/2014/main" val="20001"/>
                    </a:ext>
                  </a:extLst>
                </a:gridCol>
                <a:gridCol w="3013075">
                  <a:extLst>
                    <a:ext uri="{9D8B030D-6E8A-4147-A177-3AD203B41FA5}">
                      <a16:colId xmlns:a16="http://schemas.microsoft.com/office/drawing/2014/main" val="20002"/>
                    </a:ext>
                  </a:extLst>
                </a:gridCol>
              </a:tblGrid>
              <a:tr h="440722">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③援助方針</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spc="100" baseline="0" dirty="0">
                          <a:latin typeface="メイリオ" panose="020B0604030504040204" pitchFamily="50" charset="-128"/>
                          <a:ea typeface="メイリオ" panose="020B0604030504040204" pitchFamily="50" charset="-128"/>
                        </a:rPr>
                        <a:t>　　②援助目標（短期）</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spc="100" baseline="0" dirty="0">
                          <a:latin typeface="メイリオ" panose="020B0604030504040204" pitchFamily="50" charset="-128"/>
                          <a:ea typeface="メイリオ" panose="020B0604030504040204" pitchFamily="50" charset="-128"/>
                        </a:rPr>
                        <a:t>　①援助目標（中長期）</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41295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メイリオ" panose="020B0604030504040204" pitchFamily="50" charset="-128"/>
                          <a:ea typeface="メイリオ" panose="020B0604030504040204" pitchFamily="50" charset="-128"/>
                        </a:rPr>
                        <a:t>　</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②の短期の目標を達成する</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ための、具体的な取組</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（本人・福祉事務所）を記入</a:t>
                      </a:r>
                      <a:b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してください。</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ja-JP" altLang="en-US"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短期の目標（希望）</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を記入してください。</a:t>
                      </a: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endParaRPr kumimoji="1" lang="ja-JP" altLang="en-US"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800" dirty="0">
                          <a:latin typeface="メイリオ" panose="020B0604030504040204" pitchFamily="50" charset="-128"/>
                          <a:ea typeface="メイリオ" panose="020B0604030504040204" pitchFamily="50" charset="-128"/>
                        </a:rPr>
                        <a:t>　　</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中長期の目標（希望）</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　　　　を記入してください。</a:t>
                      </a:r>
                      <a:endParaRPr kumimoji="1" lang="en-US" altLang="ja-JP"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8" name="テキスト ボックス 21">
            <a:extLst>
              <a:ext uri="{FF2B5EF4-FFF2-40B4-BE49-F238E27FC236}">
                <a16:creationId xmlns:a16="http://schemas.microsoft.com/office/drawing/2014/main" id="{D998E35F-1972-4BEF-4D5C-FE6407359B4A}"/>
              </a:ext>
            </a:extLst>
          </p:cNvPr>
          <p:cNvSpPr txBox="1">
            <a:spLocks noChangeArrowheads="1"/>
          </p:cNvSpPr>
          <p:nvPr/>
        </p:nvSpPr>
        <p:spPr bwMode="auto">
          <a:xfrm>
            <a:off x="157276" y="631162"/>
            <a:ext cx="9636125" cy="120032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課題分析の結果を踏まえ、「③援助方針」を「①援助目標（中長期）」「②援助目標（短期）」に沿って、策定してみましょう。</a:t>
            </a:r>
          </a:p>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「援助方針」の前に、「目標」を明確にする必要があります。</a:t>
            </a:r>
          </a:p>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（①⇒②⇒③の順番で考えてみてください。②⇒①でも結構です。）</a:t>
            </a:r>
          </a:p>
        </p:txBody>
      </p:sp>
      <p:sp>
        <p:nvSpPr>
          <p:cNvPr id="11" name="正方形/長方形 10">
            <a:extLst>
              <a:ext uri="{FF2B5EF4-FFF2-40B4-BE49-F238E27FC236}">
                <a16:creationId xmlns:a16="http://schemas.microsoft.com/office/drawing/2014/main" id="{6F2A84E0-C72C-3B58-D270-96C3322FF640}"/>
              </a:ext>
            </a:extLst>
          </p:cNvPr>
          <p:cNvSpPr/>
          <p:nvPr/>
        </p:nvSpPr>
        <p:spPr>
          <a:xfrm>
            <a:off x="4853698" y="6518191"/>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sp>
        <p:nvSpPr>
          <p:cNvPr id="2" name="正方形/長方形 1">
            <a:extLst>
              <a:ext uri="{FF2B5EF4-FFF2-40B4-BE49-F238E27FC236}">
                <a16:creationId xmlns:a16="http://schemas.microsoft.com/office/drawing/2014/main" id="{FA6FB8C2-9D09-4D6D-78E3-A69AAA6D3F1C}"/>
              </a:ext>
            </a:extLst>
          </p:cNvPr>
          <p:cNvSpPr/>
          <p:nvPr/>
        </p:nvSpPr>
        <p:spPr>
          <a:xfrm>
            <a:off x="6494400" y="3357986"/>
            <a:ext cx="2959162" cy="764907"/>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eaLnBrk="1" fontAlgn="auto" hangingPunct="1">
              <a:spcBef>
                <a:spcPts val="0"/>
              </a:spcBef>
              <a:spcAft>
                <a:spcPts val="0"/>
              </a:spcAft>
              <a:defRPr/>
            </a:pP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・医療機関と自助グループに</a:t>
            </a:r>
            <a:br>
              <a:rPr lang="en-US" altLang="ja-JP" sz="1400" spc="100" dirty="0">
                <a:solidFill>
                  <a:schemeClr val="accent2">
                    <a:lumMod val="50000"/>
                  </a:schemeClr>
                </a:solidFill>
                <a:latin typeface="メイリオ" panose="020B0604030504040204" pitchFamily="50" charset="-128"/>
                <a:ea typeface="メイリオ" panose="020B0604030504040204" pitchFamily="50" charset="-128"/>
              </a:rPr>
            </a:b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　つながり、病状と気持ちの</a:t>
            </a:r>
            <a:br>
              <a:rPr lang="en-US" altLang="ja-JP" sz="1400" spc="100" dirty="0">
                <a:solidFill>
                  <a:schemeClr val="accent2">
                    <a:lumMod val="50000"/>
                  </a:schemeClr>
                </a:solidFill>
                <a:latin typeface="メイリオ" panose="020B0604030504040204" pitchFamily="50" charset="-128"/>
                <a:ea typeface="メイリオ" panose="020B0604030504040204" pitchFamily="50" charset="-128"/>
              </a:rPr>
            </a:b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　安定を得る。</a:t>
            </a:r>
            <a:endParaRPr lang="en-US" altLang="ja-JP" sz="14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4C30ACDD-5F46-8856-CA49-12A786EA131F}"/>
              </a:ext>
            </a:extLst>
          </p:cNvPr>
          <p:cNvSpPr/>
          <p:nvPr/>
        </p:nvSpPr>
        <p:spPr>
          <a:xfrm>
            <a:off x="3465005" y="3361721"/>
            <a:ext cx="2959162" cy="997665"/>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eaLnBrk="1" fontAlgn="auto" hangingPunct="1">
              <a:spcBef>
                <a:spcPts val="0"/>
              </a:spcBef>
              <a:spcAft>
                <a:spcPts val="0"/>
              </a:spcAft>
              <a:defRPr/>
            </a:pP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・アルコール依存症の治療</a:t>
            </a:r>
          </a:p>
          <a:p>
            <a:pPr eaLnBrk="1" fontAlgn="auto" hangingPunct="1">
              <a:spcBef>
                <a:spcPts val="0"/>
              </a:spcBef>
              <a:spcAft>
                <a:spcPts val="0"/>
              </a:spcAft>
              <a:defRPr/>
            </a:pP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・自助グループへの参加</a:t>
            </a:r>
          </a:p>
          <a:p>
            <a:pPr marL="180000" indent="-216000" eaLnBrk="1" fontAlgn="auto" hangingPunct="1">
              <a:spcBef>
                <a:spcPts val="600"/>
              </a:spcBef>
              <a:spcAft>
                <a:spcPts val="0"/>
              </a:spcAft>
              <a:defRPr/>
            </a:pP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・肝硬変の治療（定期的な通院と服薬）</a:t>
            </a:r>
          </a:p>
        </p:txBody>
      </p:sp>
      <p:sp>
        <p:nvSpPr>
          <p:cNvPr id="6" name="正方形/長方形 5">
            <a:extLst>
              <a:ext uri="{FF2B5EF4-FFF2-40B4-BE49-F238E27FC236}">
                <a16:creationId xmlns:a16="http://schemas.microsoft.com/office/drawing/2014/main" id="{2FFE92D8-C53B-79E8-F429-16A84DAE6E07}"/>
              </a:ext>
            </a:extLst>
          </p:cNvPr>
          <p:cNvSpPr/>
          <p:nvPr/>
        </p:nvSpPr>
        <p:spPr>
          <a:xfrm>
            <a:off x="444024" y="3357984"/>
            <a:ext cx="2916000" cy="939223"/>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180000" marR="0" lvl="0" indent="-252000" algn="l" defTabSz="914400" rtl="0" eaLnBrk="1" fontAlgn="auto" latinLnBrk="0" hangingPunct="1">
              <a:lnSpc>
                <a:spcPct val="100000"/>
              </a:lnSpc>
              <a:spcBef>
                <a:spcPts val="0"/>
              </a:spcBef>
              <a:spcAft>
                <a:spcPts val="0"/>
              </a:spcAft>
              <a:buClrTx/>
              <a:buSzTx/>
              <a:buFontTx/>
              <a:buNone/>
              <a:tabLst/>
              <a:defRPr/>
            </a:pP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a:t>
            </a:r>
            <a:r>
              <a:rPr kumimoji="1" lang="ja-JP" altLang="en-US" sz="1400" spc="100" dirty="0">
                <a:solidFill>
                  <a:schemeClr val="accent2">
                    <a:lumMod val="50000"/>
                  </a:schemeClr>
                </a:solidFill>
                <a:latin typeface="メイリオ" panose="020B0604030504040204" pitchFamily="50" charset="-128"/>
                <a:ea typeface="メイリオ" panose="020B0604030504040204" pitchFamily="50" charset="-128"/>
              </a:rPr>
              <a:t>保健師と連携し、今後の治療、療養について検討する。</a:t>
            </a:r>
            <a:endParaRPr kumimoji="1" lang="en-US" altLang="ja-JP" sz="1400" spc="100" dirty="0">
              <a:solidFill>
                <a:schemeClr val="accent2">
                  <a:lumMod val="50000"/>
                </a:schemeClr>
              </a:solidFill>
              <a:latin typeface="メイリオ" panose="020B0604030504040204" pitchFamily="50" charset="-128"/>
              <a:ea typeface="メイリオ" panose="020B0604030504040204" pitchFamily="50" charset="-128"/>
            </a:endParaRPr>
          </a:p>
          <a:p>
            <a:pPr marL="180000" marR="0" lvl="0" indent="-252000" algn="l" defTabSz="914400" rtl="0" eaLnBrk="1" fontAlgn="auto" latinLnBrk="0" hangingPunct="1">
              <a:lnSpc>
                <a:spcPct val="100000"/>
              </a:lnSpc>
              <a:spcBef>
                <a:spcPts val="0"/>
              </a:spcBef>
              <a:spcAft>
                <a:spcPts val="0"/>
              </a:spcAft>
              <a:buClrTx/>
              <a:buSzTx/>
              <a:buFontTx/>
              <a:buNone/>
              <a:tabLst/>
              <a:defRPr/>
            </a:pPr>
            <a:r>
              <a:rPr kumimoji="1" lang="ja-JP" altLang="en-US" sz="1400" spc="100" dirty="0">
                <a:solidFill>
                  <a:schemeClr val="accent2">
                    <a:lumMod val="50000"/>
                  </a:schemeClr>
                </a:solidFill>
                <a:latin typeface="メイリオ" panose="020B0604030504040204" pitchFamily="50" charset="-128"/>
                <a:ea typeface="メイリオ" panose="020B0604030504040204" pitchFamily="50" charset="-128"/>
              </a:rPr>
              <a:t>・自助グループの情報を提供し、同行してみる。</a:t>
            </a:r>
          </a:p>
          <a:p>
            <a:pPr marL="216000" marR="0" lvl="0" indent="-252000" algn="l" defTabSz="914400" rtl="0" eaLnBrk="1" fontAlgn="auto" latinLnBrk="0" hangingPunct="1">
              <a:lnSpc>
                <a:spcPct val="100000"/>
              </a:lnSpc>
              <a:spcBef>
                <a:spcPts val="0"/>
              </a:spcBef>
              <a:spcAft>
                <a:spcPts val="0"/>
              </a:spcAft>
              <a:buClrTx/>
              <a:buSzTx/>
              <a:buFontTx/>
              <a:buNone/>
              <a:tabLst/>
              <a:defRPr/>
            </a:pPr>
            <a:endParaRPr kumimoji="1" lang="en-US" altLang="ja-JP" sz="14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12" name="正方形/長方形 11">
            <a:extLst>
              <a:ext uri="{FF2B5EF4-FFF2-40B4-BE49-F238E27FC236}">
                <a16:creationId xmlns:a16="http://schemas.microsoft.com/office/drawing/2014/main" id="{7B4833F9-4C2A-F6E7-2EBA-E5A4699F4BC6}"/>
              </a:ext>
            </a:extLst>
          </p:cNvPr>
          <p:cNvSpPr/>
          <p:nvPr/>
        </p:nvSpPr>
        <p:spPr>
          <a:xfrm>
            <a:off x="444024" y="4388370"/>
            <a:ext cx="2916000" cy="684187"/>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216000" marR="0" lvl="0" indent="-180000" algn="l" defTabSz="914400" rtl="0" eaLnBrk="1" fontAlgn="auto" latinLnBrk="0" hangingPunct="1">
              <a:lnSpc>
                <a:spcPct val="100000"/>
              </a:lnSpc>
              <a:spcBef>
                <a:spcPts val="600"/>
              </a:spcBef>
              <a:spcAft>
                <a:spcPts val="0"/>
              </a:spcAft>
              <a:buClrTx/>
              <a:buSzTx/>
              <a:buFontTx/>
              <a:buNone/>
              <a:tabLst/>
              <a:defRPr/>
            </a:pP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・姉にも本人のおかれた状況や背景及びアルコール依存症についての理解を促す。</a:t>
            </a:r>
          </a:p>
        </p:txBody>
      </p:sp>
      <p:sp>
        <p:nvSpPr>
          <p:cNvPr id="14" name="正方形/長方形 13">
            <a:extLst>
              <a:ext uri="{FF2B5EF4-FFF2-40B4-BE49-F238E27FC236}">
                <a16:creationId xmlns:a16="http://schemas.microsoft.com/office/drawing/2014/main" id="{ED3D644C-439D-6F67-5CAE-1670F431126C}"/>
              </a:ext>
            </a:extLst>
          </p:cNvPr>
          <p:cNvSpPr/>
          <p:nvPr/>
        </p:nvSpPr>
        <p:spPr>
          <a:xfrm>
            <a:off x="3465005" y="4388263"/>
            <a:ext cx="2959162" cy="331334"/>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216000" marR="0" lvl="0" indent="-252000" algn="l" defTabSz="914400" rtl="0" eaLnBrk="1" fontAlgn="auto" latinLnBrk="0" hangingPunct="1">
              <a:lnSpc>
                <a:spcPct val="100000"/>
              </a:lnSpc>
              <a:spcBef>
                <a:spcPts val="0"/>
              </a:spcBef>
              <a:spcAft>
                <a:spcPts val="0"/>
              </a:spcAft>
              <a:buClrTx/>
              <a:buSzTx/>
              <a:buFontTx/>
              <a:buNone/>
              <a:tabLst/>
              <a:defRPr/>
            </a:pPr>
            <a:r>
              <a:rPr kumimoji="1" lang="ja-JP" altLang="en-US" sz="1400" spc="100" dirty="0">
                <a:solidFill>
                  <a:schemeClr val="accent2">
                    <a:lumMod val="50000"/>
                  </a:schemeClr>
                </a:solidFill>
                <a:latin typeface="メイリオ" panose="020B0604030504040204" pitchFamily="50" charset="-128"/>
                <a:ea typeface="メイリオ" panose="020B0604030504040204" pitchFamily="50" charset="-128"/>
              </a:rPr>
              <a:t>・親族との交流</a:t>
            </a:r>
          </a:p>
        </p:txBody>
      </p:sp>
      <p:sp>
        <p:nvSpPr>
          <p:cNvPr id="16" name="吹き出し: 角を丸めた四角形 15">
            <a:extLst>
              <a:ext uri="{FF2B5EF4-FFF2-40B4-BE49-F238E27FC236}">
                <a16:creationId xmlns:a16="http://schemas.microsoft.com/office/drawing/2014/main" id="{EC5C2A15-B073-49D7-7A50-4B0A32BAB2FA}"/>
              </a:ext>
            </a:extLst>
          </p:cNvPr>
          <p:cNvSpPr/>
          <p:nvPr/>
        </p:nvSpPr>
        <p:spPr>
          <a:xfrm>
            <a:off x="3562668" y="5724977"/>
            <a:ext cx="6073457" cy="773749"/>
          </a:xfrm>
          <a:prstGeom prst="wedgeRoundRectCallout">
            <a:avLst>
              <a:gd name="adj1" fmla="val -54530"/>
              <a:gd name="adj2" fmla="val -38200"/>
              <a:gd name="adj3" fmla="val 16667"/>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1400" dirty="0">
                <a:solidFill>
                  <a:schemeClr val="tx1"/>
                </a:solidFill>
                <a:latin typeface="メイリオ" panose="020B0604030504040204" pitchFamily="50" charset="-128"/>
                <a:ea typeface="メイリオ" panose="020B0604030504040204" pitchFamily="50" charset="-128"/>
              </a:rPr>
              <a:t>援助方針の策定にあたっては、本人のおかれている状況の理解につとめ、本人の想い、願いを大切にしながら、</a:t>
            </a:r>
            <a:br>
              <a:rPr kumimoji="1" lang="en-US" altLang="ja-JP" sz="1400" dirty="0">
                <a:solidFill>
                  <a:schemeClr val="tx1"/>
                </a:solidFill>
                <a:latin typeface="メイリオ" panose="020B0604030504040204" pitchFamily="50" charset="-128"/>
                <a:ea typeface="メイリオ" panose="020B0604030504040204" pitchFamily="50" charset="-128"/>
              </a:rPr>
            </a:br>
            <a:r>
              <a:rPr kumimoji="1" lang="ja-JP" altLang="en-US" sz="1400" dirty="0">
                <a:solidFill>
                  <a:schemeClr val="tx1"/>
                </a:solidFill>
                <a:latin typeface="メイリオ" panose="020B0604030504040204" pitchFamily="50" charset="-128"/>
                <a:ea typeface="メイリオ" panose="020B0604030504040204" pitchFamily="50" charset="-128"/>
              </a:rPr>
              <a:t>できるだけ本人と一緒に検討することが大切です。</a:t>
            </a:r>
          </a:p>
        </p:txBody>
      </p:sp>
      <p:sp>
        <p:nvSpPr>
          <p:cNvPr id="18" name="正方形/長方形 17">
            <a:extLst>
              <a:ext uri="{FF2B5EF4-FFF2-40B4-BE49-F238E27FC236}">
                <a16:creationId xmlns:a16="http://schemas.microsoft.com/office/drawing/2014/main" id="{3BF93EB6-BB8E-DDE8-01D9-C8B75BC9FD17}"/>
              </a:ext>
            </a:extLst>
          </p:cNvPr>
          <p:cNvSpPr/>
          <p:nvPr/>
        </p:nvSpPr>
        <p:spPr>
          <a:xfrm>
            <a:off x="3473419" y="5225926"/>
            <a:ext cx="2959162" cy="479586"/>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180000" marR="0" lvl="0" indent="-216000" algn="l" defTabSz="914400" rtl="0" eaLnBrk="1" fontAlgn="auto" latinLnBrk="0" hangingPunct="1">
              <a:lnSpc>
                <a:spcPct val="100000"/>
              </a:lnSpc>
              <a:spcBef>
                <a:spcPts val="0"/>
              </a:spcBef>
              <a:spcAft>
                <a:spcPts val="0"/>
              </a:spcAft>
              <a:buClrTx/>
              <a:buSzTx/>
              <a:buFontTx/>
              <a:buNone/>
              <a:tabLst/>
              <a:defRPr/>
            </a:pPr>
            <a:r>
              <a:rPr kumimoji="1" lang="ja-JP" altLang="en-US" sz="1400" spc="100" dirty="0">
                <a:solidFill>
                  <a:schemeClr val="accent2">
                    <a:lumMod val="50000"/>
                  </a:schemeClr>
                </a:solidFill>
                <a:latin typeface="メイリオ" panose="020B0604030504040204" pitchFamily="50" charset="-128"/>
                <a:ea typeface="メイリオ" panose="020B0604030504040204" pitchFamily="50" charset="-128"/>
              </a:rPr>
              <a:t>・スキルを活かせる場や本人の関心事を一緒に模索する。</a:t>
            </a:r>
          </a:p>
        </p:txBody>
      </p:sp>
      <p:sp>
        <p:nvSpPr>
          <p:cNvPr id="20" name="正方形/長方形 19">
            <a:extLst>
              <a:ext uri="{FF2B5EF4-FFF2-40B4-BE49-F238E27FC236}">
                <a16:creationId xmlns:a16="http://schemas.microsoft.com/office/drawing/2014/main" id="{A26D0102-DCC8-2788-1D05-0205E2FB244C}"/>
              </a:ext>
            </a:extLst>
          </p:cNvPr>
          <p:cNvSpPr/>
          <p:nvPr/>
        </p:nvSpPr>
        <p:spPr>
          <a:xfrm>
            <a:off x="6494400" y="4388263"/>
            <a:ext cx="2959162" cy="563044"/>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eaLnBrk="1" fontAlgn="auto" hangingPunct="1">
              <a:spcBef>
                <a:spcPts val="0"/>
              </a:spcBef>
              <a:spcAft>
                <a:spcPts val="0"/>
              </a:spcAft>
              <a:defRPr/>
            </a:pP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・（希望）姉と子どもに定期的</a:t>
            </a:r>
            <a:br>
              <a:rPr lang="en-US" altLang="ja-JP" sz="1400" spc="100" dirty="0">
                <a:solidFill>
                  <a:schemeClr val="accent2">
                    <a:lumMod val="50000"/>
                  </a:schemeClr>
                </a:solidFill>
                <a:latin typeface="メイリオ" panose="020B0604030504040204" pitchFamily="50" charset="-128"/>
                <a:ea typeface="メイリオ" panose="020B0604030504040204" pitchFamily="50" charset="-128"/>
              </a:rPr>
            </a:b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　に会えるようになる。</a:t>
            </a:r>
            <a:endParaRPr lang="en-US" altLang="ja-JP" sz="14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19" name="正方形/長方形 18">
            <a:extLst>
              <a:ext uri="{FF2B5EF4-FFF2-40B4-BE49-F238E27FC236}">
                <a16:creationId xmlns:a16="http://schemas.microsoft.com/office/drawing/2014/main" id="{4EA9096D-A936-4873-863B-B252A217FC77}"/>
              </a:ext>
            </a:extLst>
          </p:cNvPr>
          <p:cNvSpPr/>
          <p:nvPr/>
        </p:nvSpPr>
        <p:spPr>
          <a:xfrm>
            <a:off x="444024" y="5230852"/>
            <a:ext cx="2916000" cy="995986"/>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216000" marR="0" lvl="0" indent="-180000" algn="l" defTabSz="914400" rtl="0" eaLnBrk="1" fontAlgn="auto" latinLnBrk="0" hangingPunct="1">
              <a:lnSpc>
                <a:spcPct val="100000"/>
              </a:lnSpc>
              <a:spcBef>
                <a:spcPts val="600"/>
              </a:spcBef>
              <a:spcAft>
                <a:spcPts val="0"/>
              </a:spcAft>
              <a:buClrTx/>
              <a:buSzTx/>
              <a:buFontTx/>
              <a:buNone/>
              <a:tabLst/>
              <a:defRPr/>
            </a:pP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・心身の状態が落ち着いたタイミングで、就労に向けた準備ができるよう就労準備支援事業の支援員と連携する。</a:t>
            </a:r>
          </a:p>
        </p:txBody>
      </p:sp>
      <p:sp>
        <p:nvSpPr>
          <p:cNvPr id="10" name="正方形/長方形 9">
            <a:extLst>
              <a:ext uri="{FF2B5EF4-FFF2-40B4-BE49-F238E27FC236}">
                <a16:creationId xmlns:a16="http://schemas.microsoft.com/office/drawing/2014/main" id="{DA6BF141-0308-28B7-C4B8-B15FB5C0292D}"/>
              </a:ext>
            </a:extLst>
          </p:cNvPr>
          <p:cNvSpPr/>
          <p:nvPr/>
        </p:nvSpPr>
        <p:spPr>
          <a:xfrm>
            <a:off x="6482541" y="5239541"/>
            <a:ext cx="2959162" cy="479586"/>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180000" marR="0" lvl="0" indent="-216000" algn="l" defTabSz="914400" rtl="0" eaLnBrk="1" fontAlgn="auto" latinLnBrk="0" hangingPunct="1">
              <a:lnSpc>
                <a:spcPct val="100000"/>
              </a:lnSpc>
              <a:spcBef>
                <a:spcPts val="0"/>
              </a:spcBef>
              <a:spcAft>
                <a:spcPts val="0"/>
              </a:spcAft>
              <a:buClrTx/>
              <a:buSzTx/>
              <a:buFontTx/>
              <a:buNone/>
              <a:tabLst/>
              <a:defRPr/>
            </a:pPr>
            <a:r>
              <a:rPr kumimoji="1" lang="ja-JP" altLang="en-US" sz="1400" spc="100" dirty="0">
                <a:solidFill>
                  <a:schemeClr val="accent2">
                    <a:lumMod val="50000"/>
                  </a:schemeClr>
                </a:solidFill>
                <a:latin typeface="メイリオ" panose="020B0604030504040204" pitchFamily="50" charset="-128"/>
                <a:ea typeface="メイリオ" panose="020B0604030504040204" pitchFamily="50" charset="-128"/>
              </a:rPr>
              <a:t>・スキルや本人の関心事を活かして復職する。</a:t>
            </a:r>
          </a:p>
        </p:txBody>
      </p:sp>
    </p:spTree>
    <p:extLst>
      <p:ext uri="{BB962C8B-B14F-4D97-AF65-F5344CB8AC3E}">
        <p14:creationId xmlns:p14="http://schemas.microsoft.com/office/powerpoint/2010/main" val="9176315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B8690-69DD-F6F1-62DA-1622E2EC9EB4}"/>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E50B6F8D-18CA-DEA7-6F9B-49597F0001D0}"/>
              </a:ext>
            </a:extLst>
          </p:cNvPr>
          <p:cNvSpPr>
            <a:spLocks noGrp="1"/>
          </p:cNvSpPr>
          <p:nvPr>
            <p:ph type="sldNum" sz="quarter" idx="10"/>
          </p:nvPr>
        </p:nvSpPr>
        <p:spPr/>
        <p:txBody>
          <a:bodyPr/>
          <a:lstStyle/>
          <a:p>
            <a:pPr>
              <a:defRPr/>
            </a:pPr>
            <a:fld id="{2A484881-CA4A-4772-BDA3-85E6A5CE156F}" type="slidenum">
              <a:rPr lang="ja-JP" altLang="en-US" smtClean="0"/>
              <a:pPr>
                <a:defRPr/>
              </a:pPr>
              <a:t>40</a:t>
            </a:fld>
            <a:endParaRPr lang="ja-JP" altLang="en-US"/>
          </a:p>
        </p:txBody>
      </p:sp>
      <p:sp>
        <p:nvSpPr>
          <p:cNvPr id="3" name="テキスト ボックス 2">
            <a:extLst>
              <a:ext uri="{FF2B5EF4-FFF2-40B4-BE49-F238E27FC236}">
                <a16:creationId xmlns:a16="http://schemas.microsoft.com/office/drawing/2014/main" id="{3D2EB8E5-323B-B4B1-BA19-EFE4063AB784}"/>
              </a:ext>
            </a:extLst>
          </p:cNvPr>
          <p:cNvSpPr txBox="1"/>
          <p:nvPr/>
        </p:nvSpPr>
        <p:spPr>
          <a:xfrm>
            <a:off x="1074018" y="2721114"/>
            <a:ext cx="7757965" cy="707886"/>
          </a:xfrm>
          <a:prstGeom prst="rect">
            <a:avLst/>
          </a:prstGeom>
          <a:noFill/>
        </p:spPr>
        <p:txBody>
          <a:bodyPr wrap="square">
            <a:spAutoFit/>
          </a:bodyPr>
          <a:lstStyle/>
          <a:p>
            <a:pPr algn="ctr">
              <a:defRPr/>
            </a:pPr>
            <a:r>
              <a:rPr kumimoji="1" lang="ja-JP" altLang="en-US" sz="4000" b="1" spc="600" dirty="0">
                <a:latin typeface="メイリオ" panose="020B0604030504040204" pitchFamily="50" charset="-128"/>
                <a:ea typeface="メイリオ" panose="020B0604030504040204" pitchFamily="50" charset="-128"/>
              </a:rPr>
              <a:t>参考資料：枠組み</a:t>
            </a:r>
          </a:p>
        </p:txBody>
      </p:sp>
      <p:pic>
        <p:nvPicPr>
          <p:cNvPr id="5" name="図 4" descr="ランプ, 光 が含まれている画像&#10;&#10;AI によって生成されたコンテンツは間違っている可能性があります。">
            <a:extLst>
              <a:ext uri="{FF2B5EF4-FFF2-40B4-BE49-F238E27FC236}">
                <a16:creationId xmlns:a16="http://schemas.microsoft.com/office/drawing/2014/main" id="{44D760D3-F83D-D9B9-2352-AF441307A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763" y="785037"/>
            <a:ext cx="2643963" cy="2643963"/>
          </a:xfrm>
          <a:prstGeom prst="rect">
            <a:avLst/>
          </a:prstGeom>
        </p:spPr>
      </p:pic>
    </p:spTree>
    <p:extLst>
      <p:ext uri="{BB962C8B-B14F-4D97-AF65-F5344CB8AC3E}">
        <p14:creationId xmlns:p14="http://schemas.microsoft.com/office/powerpoint/2010/main" val="977816385"/>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5" name="スライド番号プレースホルダー 1">
            <a:extLst>
              <a:ext uri="{FF2B5EF4-FFF2-40B4-BE49-F238E27FC236}">
                <a16:creationId xmlns:a16="http://schemas.microsoft.com/office/drawing/2014/main" id="{5F005235-3E17-044C-89A4-3DBDECBD87C8}"/>
              </a:ext>
            </a:extLst>
          </p:cNvPr>
          <p:cNvSpPr txBox="1">
            <a:spLocks noChangeArrowheads="1"/>
          </p:cNvSpPr>
          <p:nvPr/>
        </p:nvSpPr>
        <p:spPr bwMode="auto">
          <a:xfrm>
            <a:off x="9483725" y="6481763"/>
            <a:ext cx="41433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5D0175B7-8E19-4238-8A19-A4DE23BFA82B}" type="slidenum">
              <a:rPr lang="ja-JP" altLang="en-US" sz="1200">
                <a:solidFill>
                  <a:srgbClr val="898989"/>
                </a:solidFill>
              </a:rPr>
              <a:pPr algn="r" eaLnBrk="1" hangingPunct="1">
                <a:lnSpc>
                  <a:spcPct val="100000"/>
                </a:lnSpc>
                <a:spcBef>
                  <a:spcPct val="0"/>
                </a:spcBef>
                <a:buFontTx/>
                <a:buNone/>
              </a:pPr>
              <a:t>41</a:t>
            </a:fld>
            <a:endParaRPr lang="ja-JP" altLang="en-US" sz="1200">
              <a:solidFill>
                <a:srgbClr val="898989"/>
              </a:solidFill>
            </a:endParaRPr>
          </a:p>
        </p:txBody>
      </p:sp>
      <p:sp>
        <p:nvSpPr>
          <p:cNvPr id="22" name="正方形/長方形 21">
            <a:extLst>
              <a:ext uri="{FF2B5EF4-FFF2-40B4-BE49-F238E27FC236}">
                <a16:creationId xmlns:a16="http://schemas.microsoft.com/office/drawing/2014/main" id="{DB5AFAA4-89DF-474F-A5F5-322B77BBA465}"/>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ja-JP" altLang="en-US" sz="2000" b="1" spc="200" dirty="0">
                <a:solidFill>
                  <a:schemeClr val="tx1"/>
                </a:solidFill>
                <a:latin typeface="メイリオ" panose="020B0604030504040204" pitchFamily="50" charset="-128"/>
                <a:ea typeface="メイリオ" panose="020B0604030504040204" pitchFamily="50" charset="-128"/>
              </a:rPr>
              <a:t>事前準備：検討したい事例の概要</a:t>
            </a:r>
          </a:p>
        </p:txBody>
      </p:sp>
      <p:sp>
        <p:nvSpPr>
          <p:cNvPr id="2" name="正方形/長方形 1">
            <a:extLst>
              <a:ext uri="{FF2B5EF4-FFF2-40B4-BE49-F238E27FC236}">
                <a16:creationId xmlns:a16="http://schemas.microsoft.com/office/drawing/2014/main" id="{74B87260-EAA0-3357-A8F7-249364BC7ACC}"/>
              </a:ext>
            </a:extLst>
          </p:cNvPr>
          <p:cNvSpPr/>
          <p:nvPr/>
        </p:nvSpPr>
        <p:spPr>
          <a:xfrm>
            <a:off x="4677569" y="4033305"/>
            <a:ext cx="5040000" cy="162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spcBef>
                <a:spcPts val="300"/>
              </a:spcBef>
              <a:spcAft>
                <a:spcPts val="0"/>
              </a:spcAft>
              <a:buFont typeface="Arial" panose="020B0604020202020204" pitchFamily="34" charset="0"/>
              <a:buChar char="•"/>
              <a:defRPr/>
            </a:pPr>
            <a:endParaRPr kumimoji="1" lang="ja-JP" altLang="en-US" sz="1050" spc="100" dirty="0">
              <a:solidFill>
                <a:schemeClr val="tx1"/>
              </a:solidFill>
              <a:latin typeface="メイリオ" panose="020B0604030504040204" pitchFamily="50" charset="-128"/>
              <a:ea typeface="メイリオ" panose="020B0604030504040204" pitchFamily="50" charset="-128"/>
            </a:endParaRPr>
          </a:p>
        </p:txBody>
      </p:sp>
      <p:sp>
        <p:nvSpPr>
          <p:cNvPr id="3" name="正方形/長方形 2">
            <a:extLst>
              <a:ext uri="{FF2B5EF4-FFF2-40B4-BE49-F238E27FC236}">
                <a16:creationId xmlns:a16="http://schemas.microsoft.com/office/drawing/2014/main" id="{05FAC299-3F92-1D13-D40F-E0FACC340FDC}"/>
              </a:ext>
            </a:extLst>
          </p:cNvPr>
          <p:cNvSpPr/>
          <p:nvPr/>
        </p:nvSpPr>
        <p:spPr>
          <a:xfrm>
            <a:off x="4676257" y="636666"/>
            <a:ext cx="5040000" cy="162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spcBef>
                <a:spcPts val="0"/>
              </a:spcBef>
              <a:spcAft>
                <a:spcPts val="0"/>
              </a:spcAft>
              <a:buFont typeface="Arial" panose="020B0604020202020204" pitchFamily="34" charset="0"/>
              <a:buChar char="•"/>
              <a:defRPr/>
            </a:pPr>
            <a:endParaRPr kumimoji="1" lang="en-US" altLang="ja-JP" sz="1050" spc="100" dirty="0">
              <a:solidFill>
                <a:schemeClr val="tx1"/>
              </a:solidFill>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5A23DC45-60B3-289B-4EAD-C5EDDD3C8AC5}"/>
              </a:ext>
            </a:extLst>
          </p:cNvPr>
          <p:cNvSpPr/>
          <p:nvPr/>
        </p:nvSpPr>
        <p:spPr>
          <a:xfrm>
            <a:off x="4677569" y="2336372"/>
            <a:ext cx="5040000" cy="162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spcBef>
                <a:spcPts val="300"/>
              </a:spcBef>
              <a:spcAft>
                <a:spcPts val="0"/>
              </a:spcAft>
              <a:buFont typeface="Arial" panose="020B0604020202020204" pitchFamily="34" charset="0"/>
              <a:buChar char="•"/>
              <a:defRPr/>
            </a:pP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pPr marL="171450" indent="-171450" eaLnBrk="1" fontAlgn="auto" hangingPunct="1">
              <a:spcBef>
                <a:spcPts val="300"/>
              </a:spcBef>
              <a:spcAft>
                <a:spcPts val="0"/>
              </a:spcAft>
              <a:buFont typeface="Arial" panose="020B0604020202020204" pitchFamily="34" charset="0"/>
              <a:buChar char="•"/>
              <a:defRPr/>
            </a:pPr>
            <a:endParaRPr kumimoji="1" lang="ja-JP" altLang="en-US" sz="1050" spc="100" dirty="0">
              <a:solidFill>
                <a:schemeClr val="tx1"/>
              </a:solidFill>
              <a:latin typeface="メイリオ" panose="020B0604030504040204" pitchFamily="50" charset="-128"/>
              <a:ea typeface="メイリオ" panose="020B0604030504040204" pitchFamily="50" charset="-128"/>
            </a:endParaRPr>
          </a:p>
        </p:txBody>
      </p:sp>
      <p:graphicFrame>
        <p:nvGraphicFramePr>
          <p:cNvPr id="6" name="表 5">
            <a:extLst>
              <a:ext uri="{FF2B5EF4-FFF2-40B4-BE49-F238E27FC236}">
                <a16:creationId xmlns:a16="http://schemas.microsoft.com/office/drawing/2014/main" id="{065CD11F-8FDC-B07B-B8C6-40BD222B60BF}"/>
              </a:ext>
            </a:extLst>
          </p:cNvPr>
          <p:cNvGraphicFramePr>
            <a:graphicFrameLocks noGrp="1"/>
          </p:cNvGraphicFramePr>
          <p:nvPr/>
        </p:nvGraphicFramePr>
        <p:xfrm>
          <a:off x="134938" y="638099"/>
          <a:ext cx="4476748" cy="922338"/>
        </p:xfrm>
        <a:graphic>
          <a:graphicData uri="http://schemas.openxmlformats.org/drawingml/2006/table">
            <a:tbl>
              <a:tblPr>
                <a:tableStyleId>{5C22544A-7EE6-4342-B048-85BDC9FD1C3A}</a:tableStyleId>
              </a:tblPr>
              <a:tblGrid>
                <a:gridCol w="230917">
                  <a:extLst>
                    <a:ext uri="{9D8B030D-6E8A-4147-A177-3AD203B41FA5}">
                      <a16:colId xmlns:a16="http://schemas.microsoft.com/office/drawing/2014/main" val="20000"/>
                    </a:ext>
                  </a:extLst>
                </a:gridCol>
                <a:gridCol w="957603">
                  <a:extLst>
                    <a:ext uri="{9D8B030D-6E8A-4147-A177-3AD203B41FA5}">
                      <a16:colId xmlns:a16="http://schemas.microsoft.com/office/drawing/2014/main" val="20001"/>
                    </a:ext>
                  </a:extLst>
                </a:gridCol>
                <a:gridCol w="822057">
                  <a:extLst>
                    <a:ext uri="{9D8B030D-6E8A-4147-A177-3AD203B41FA5}">
                      <a16:colId xmlns:a16="http://schemas.microsoft.com/office/drawing/2014/main" val="20002"/>
                    </a:ext>
                  </a:extLst>
                </a:gridCol>
                <a:gridCol w="822057">
                  <a:extLst>
                    <a:ext uri="{9D8B030D-6E8A-4147-A177-3AD203B41FA5}">
                      <a16:colId xmlns:a16="http://schemas.microsoft.com/office/drawing/2014/main" val="20003"/>
                    </a:ext>
                  </a:extLst>
                </a:gridCol>
                <a:gridCol w="822057">
                  <a:extLst>
                    <a:ext uri="{9D8B030D-6E8A-4147-A177-3AD203B41FA5}">
                      <a16:colId xmlns:a16="http://schemas.microsoft.com/office/drawing/2014/main" val="20004"/>
                    </a:ext>
                  </a:extLst>
                </a:gridCol>
                <a:gridCol w="822057">
                  <a:extLst>
                    <a:ext uri="{9D8B030D-6E8A-4147-A177-3AD203B41FA5}">
                      <a16:colId xmlns:a16="http://schemas.microsoft.com/office/drawing/2014/main" val="20005"/>
                    </a:ext>
                  </a:extLst>
                </a:gridCol>
              </a:tblGrid>
              <a:tr h="307022">
                <a:tc gridSpan="2">
                  <a:txBody>
                    <a:bodyPr/>
                    <a:lstStyle/>
                    <a:p>
                      <a:pPr algn="ctr">
                        <a:spcAft>
                          <a:spcPts val="0"/>
                        </a:spcAft>
                      </a:pPr>
                      <a:r>
                        <a:rPr lang="ja-JP" altLang="en-US" sz="1100" kern="100" dirty="0">
                          <a:effectLst/>
                          <a:latin typeface="メイリオ" panose="020B0604030504040204" pitchFamily="50" charset="-128"/>
                          <a:ea typeface="メイリオ" panose="020B0604030504040204" pitchFamily="50" charset="-128"/>
                        </a:rPr>
                        <a:t>世帯・</a:t>
                      </a:r>
                      <a:r>
                        <a:rPr lang="ja-JP" sz="1100" kern="100" dirty="0">
                          <a:effectLst/>
                          <a:latin typeface="メイリオ" panose="020B0604030504040204" pitchFamily="50" charset="-128"/>
                          <a:ea typeface="メイリオ" panose="020B0604030504040204" pitchFamily="50" charset="-128"/>
                        </a:rPr>
                        <a:t>続柄</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性別</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年齢</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職業</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収入</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07658">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07658">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solidFill>
                          <a:srgbClr val="FF0000"/>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graphicFrame>
        <p:nvGraphicFramePr>
          <p:cNvPr id="7" name="表 6">
            <a:extLst>
              <a:ext uri="{FF2B5EF4-FFF2-40B4-BE49-F238E27FC236}">
                <a16:creationId xmlns:a16="http://schemas.microsoft.com/office/drawing/2014/main" id="{5973ABB2-0177-751E-81BE-1CC6C0217796}"/>
              </a:ext>
            </a:extLst>
          </p:cNvPr>
          <p:cNvGraphicFramePr>
            <a:graphicFrameLocks noGrp="1"/>
          </p:cNvGraphicFramePr>
          <p:nvPr/>
        </p:nvGraphicFramePr>
        <p:xfrm>
          <a:off x="134938" y="3602166"/>
          <a:ext cx="4464050" cy="3075284"/>
        </p:xfrm>
        <a:graphic>
          <a:graphicData uri="http://schemas.openxmlformats.org/drawingml/2006/table">
            <a:tbl>
              <a:tblPr firstRow="1" firstCol="1" bandRow="1">
                <a:tableStyleId>{5C22544A-7EE6-4342-B048-85BDC9FD1C3A}</a:tableStyleId>
              </a:tblPr>
              <a:tblGrid>
                <a:gridCol w="801678">
                  <a:extLst>
                    <a:ext uri="{9D8B030D-6E8A-4147-A177-3AD203B41FA5}">
                      <a16:colId xmlns:a16="http://schemas.microsoft.com/office/drawing/2014/main" val="20000"/>
                    </a:ext>
                  </a:extLst>
                </a:gridCol>
                <a:gridCol w="834382">
                  <a:extLst>
                    <a:ext uri="{9D8B030D-6E8A-4147-A177-3AD203B41FA5}">
                      <a16:colId xmlns:a16="http://schemas.microsoft.com/office/drawing/2014/main" val="20001"/>
                    </a:ext>
                  </a:extLst>
                </a:gridCol>
                <a:gridCol w="428630">
                  <a:extLst>
                    <a:ext uri="{9D8B030D-6E8A-4147-A177-3AD203B41FA5}">
                      <a16:colId xmlns:a16="http://schemas.microsoft.com/office/drawing/2014/main" val="20002"/>
                    </a:ext>
                  </a:extLst>
                </a:gridCol>
                <a:gridCol w="2399360">
                  <a:extLst>
                    <a:ext uri="{9D8B030D-6E8A-4147-A177-3AD203B41FA5}">
                      <a16:colId xmlns:a16="http://schemas.microsoft.com/office/drawing/2014/main" val="20003"/>
                    </a:ext>
                  </a:extLst>
                </a:gridCol>
              </a:tblGrid>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保護の種類</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lnSpc>
                          <a:spcPct val="150000"/>
                        </a:lnSpc>
                        <a:spcAft>
                          <a:spcPts val="0"/>
                        </a:spcAft>
                      </a:pPr>
                      <a:endParaRPr lang="ja-JP" sz="11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0"/>
                  </a:ext>
                </a:extLst>
              </a:tr>
              <a:tr h="354700">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保護歴</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1"/>
                  </a:ext>
                </a:extLst>
              </a:tr>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要介護度</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2"/>
                  </a:ext>
                </a:extLst>
              </a:tr>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障害手帳</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3"/>
                  </a:ext>
                </a:extLst>
              </a:tr>
              <a:tr h="692654">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傷病</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endParaRPr lang="ja-JP" altLang="en-US"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4"/>
                  </a:ext>
                </a:extLst>
              </a:tr>
              <a:tr h="299403">
                <a:tc>
                  <a:txBody>
                    <a:bodyPr/>
                    <a:lstStyle/>
                    <a:p>
                      <a:pPr algn="ctr">
                        <a:spcAft>
                          <a:spcPts val="0"/>
                        </a:spcAft>
                      </a:pPr>
                      <a:r>
                        <a:rPr lang="en-US" sz="1100" kern="100" dirty="0">
                          <a:solidFill>
                            <a:schemeClr val="tx1"/>
                          </a:solidFill>
                          <a:effectLst/>
                          <a:latin typeface="メイリオ" panose="020B0604030504040204" pitchFamily="50" charset="-128"/>
                          <a:ea typeface="メイリオ" panose="020B0604030504040204" pitchFamily="50" charset="-128"/>
                        </a:rPr>
                        <a:t>ADL</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l">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482907">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資産</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just">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spcAft>
                          <a:spcPts val="0"/>
                        </a:spcAft>
                      </a:pPr>
                      <a:r>
                        <a:rPr lang="ja-JP" altLang="en-US" sz="11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負債</a:t>
                      </a:r>
                      <a:endParaRPr lang="ja-JP" sz="11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en-US" alt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収入、給付</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Bef>
                          <a:spcPts val="600"/>
                        </a:spcBef>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7"/>
                  </a:ext>
                </a:extLst>
              </a:tr>
            </a:tbl>
          </a:graphicData>
        </a:graphic>
      </p:graphicFrame>
      <p:sp>
        <p:nvSpPr>
          <p:cNvPr id="9" name="正方形/長方形 8">
            <a:extLst>
              <a:ext uri="{FF2B5EF4-FFF2-40B4-BE49-F238E27FC236}">
                <a16:creationId xmlns:a16="http://schemas.microsoft.com/office/drawing/2014/main" id="{4F41FB1C-471C-F4A2-347C-5C53EF3C11CD}"/>
              </a:ext>
            </a:extLst>
          </p:cNvPr>
          <p:cNvSpPr/>
          <p:nvPr/>
        </p:nvSpPr>
        <p:spPr>
          <a:xfrm>
            <a:off x="134938" y="1658536"/>
            <a:ext cx="4465637" cy="186531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5031E7F4-9213-6F70-C091-0EC2F030F396}"/>
              </a:ext>
            </a:extLst>
          </p:cNvPr>
          <p:cNvSpPr txBox="1"/>
          <p:nvPr/>
        </p:nvSpPr>
        <p:spPr>
          <a:xfrm>
            <a:off x="144463" y="1703312"/>
            <a:ext cx="942975" cy="160337"/>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dirty="0">
                <a:latin typeface="メイリオ" panose="020B0604030504040204" pitchFamily="50" charset="-128"/>
                <a:ea typeface="メイリオ" panose="020B0604030504040204" pitchFamily="50" charset="-128"/>
              </a:rPr>
              <a:t>【</a:t>
            </a:r>
            <a:r>
              <a:rPr kumimoji="1" lang="ja-JP" altLang="en-US" sz="1050" b="1" dirty="0">
                <a:latin typeface="メイリオ" panose="020B0604030504040204" pitchFamily="50" charset="-128"/>
                <a:ea typeface="メイリオ" panose="020B0604030504040204" pitchFamily="50" charset="-128"/>
              </a:rPr>
              <a:t>家族関係図</a:t>
            </a:r>
            <a:r>
              <a:rPr kumimoji="1" lang="en-US" altLang="ja-JP" sz="1050" b="1" dirty="0">
                <a:latin typeface="メイリオ" panose="020B0604030504040204" pitchFamily="50" charset="-128"/>
                <a:ea typeface="メイリオ" panose="020B0604030504040204" pitchFamily="50" charset="-128"/>
              </a:rPr>
              <a:t>】</a:t>
            </a:r>
            <a:endParaRPr kumimoji="1" lang="ja-JP" altLang="en-US" sz="1050" b="1" dirty="0">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27CA68C4-1FF2-A013-736C-4F749A14B76E}"/>
              </a:ext>
            </a:extLst>
          </p:cNvPr>
          <p:cNvSpPr txBox="1"/>
          <p:nvPr/>
        </p:nvSpPr>
        <p:spPr>
          <a:xfrm>
            <a:off x="4649435" y="671097"/>
            <a:ext cx="1032334"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世帯の概要</a:t>
            </a:r>
            <a:r>
              <a:rPr kumimoji="1" lang="en-US" altLang="ja-JP" sz="1050" b="1" spc="100" dirty="0">
                <a:latin typeface="メイリオ" panose="020B0604030504040204" pitchFamily="50" charset="-128"/>
                <a:ea typeface="メイリオ" panose="020B0604030504040204" pitchFamily="50" charset="-128"/>
              </a:rPr>
              <a:t>】</a:t>
            </a:r>
            <a:endParaRPr kumimoji="1" lang="ja-JP" altLang="en-US" sz="1050" b="1" spc="100" dirty="0">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901AE9BA-465E-FBB0-82D6-00CEEC02E790}"/>
              </a:ext>
            </a:extLst>
          </p:cNvPr>
          <p:cNvSpPr txBox="1"/>
          <p:nvPr/>
        </p:nvSpPr>
        <p:spPr>
          <a:xfrm>
            <a:off x="4672013" y="4069195"/>
            <a:ext cx="737381"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生活歴</a:t>
            </a:r>
            <a:r>
              <a:rPr kumimoji="1" lang="en-US" altLang="ja-JP" sz="1050" spc="100" dirty="0">
                <a:latin typeface="メイリオ" panose="020B0604030504040204" pitchFamily="50" charset="-128"/>
                <a:ea typeface="メイリオ" panose="020B0604030504040204" pitchFamily="50" charset="-128"/>
              </a:rPr>
              <a:t>】</a:t>
            </a:r>
            <a:endParaRPr kumimoji="1" lang="ja-JP" altLang="en-US" sz="1050" spc="100" dirty="0">
              <a:latin typeface="メイリオ" panose="020B0604030504040204" pitchFamily="50" charset="-128"/>
              <a:ea typeface="メイリオ" panose="020B0604030504040204" pitchFamily="50" charset="-128"/>
            </a:endParaRPr>
          </a:p>
        </p:txBody>
      </p:sp>
      <p:sp>
        <p:nvSpPr>
          <p:cNvPr id="20" name="テキスト ボックス 19">
            <a:extLst>
              <a:ext uri="{FF2B5EF4-FFF2-40B4-BE49-F238E27FC236}">
                <a16:creationId xmlns:a16="http://schemas.microsoft.com/office/drawing/2014/main" id="{B0BDEF6C-7BCC-FB5C-881D-0D827C746256}"/>
              </a:ext>
            </a:extLst>
          </p:cNvPr>
          <p:cNvSpPr txBox="1"/>
          <p:nvPr/>
        </p:nvSpPr>
        <p:spPr>
          <a:xfrm>
            <a:off x="4632325" y="2372885"/>
            <a:ext cx="1917192"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住環境・日常生活の状況</a:t>
            </a:r>
            <a:r>
              <a:rPr kumimoji="1" lang="en-US" altLang="ja-JP" sz="1050" b="1" spc="100" dirty="0">
                <a:latin typeface="メイリオ" panose="020B0604030504040204" pitchFamily="50" charset="-128"/>
                <a:ea typeface="メイリオ" panose="020B0604030504040204" pitchFamily="50" charset="-128"/>
              </a:rPr>
              <a:t>】</a:t>
            </a:r>
            <a:endParaRPr kumimoji="1" lang="ja-JP" altLang="en-US" sz="1050" b="1" spc="100" dirty="0">
              <a:latin typeface="メイリオ" panose="020B0604030504040204" pitchFamily="50" charset="-128"/>
              <a:ea typeface="メイリオ" panose="020B0604030504040204" pitchFamily="50" charset="-128"/>
            </a:endParaRPr>
          </a:p>
        </p:txBody>
      </p:sp>
      <p:sp>
        <p:nvSpPr>
          <p:cNvPr id="43" name="正方形/長方形 42">
            <a:extLst>
              <a:ext uri="{FF2B5EF4-FFF2-40B4-BE49-F238E27FC236}">
                <a16:creationId xmlns:a16="http://schemas.microsoft.com/office/drawing/2014/main" id="{5ECDC5D7-8307-DFCD-A473-B71697138C56}"/>
              </a:ext>
            </a:extLst>
          </p:cNvPr>
          <p:cNvSpPr/>
          <p:nvPr/>
        </p:nvSpPr>
        <p:spPr>
          <a:xfrm>
            <a:off x="4677569" y="5734081"/>
            <a:ext cx="5040000" cy="943696"/>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endParaRPr kumimoji="1" lang="ja-JP" altLang="en-US" sz="1050" spc="100" dirty="0">
              <a:solidFill>
                <a:schemeClr val="tx1"/>
              </a:solidFill>
              <a:latin typeface="メイリオ" panose="020B0604030504040204" pitchFamily="50" charset="-128"/>
              <a:ea typeface="メイリオ" panose="020B0604030504040204" pitchFamily="50" charset="-128"/>
            </a:endParaRPr>
          </a:p>
        </p:txBody>
      </p:sp>
      <p:sp>
        <p:nvSpPr>
          <p:cNvPr id="44" name="テキスト ボックス 43">
            <a:extLst>
              <a:ext uri="{FF2B5EF4-FFF2-40B4-BE49-F238E27FC236}">
                <a16:creationId xmlns:a16="http://schemas.microsoft.com/office/drawing/2014/main" id="{C245EED8-ED77-3694-1E5A-249BFF372188}"/>
              </a:ext>
            </a:extLst>
          </p:cNvPr>
          <p:cNvSpPr txBox="1"/>
          <p:nvPr/>
        </p:nvSpPr>
        <p:spPr>
          <a:xfrm>
            <a:off x="4743864" y="5780604"/>
            <a:ext cx="2212144"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事例提出者が困っていること</a:t>
            </a:r>
            <a:r>
              <a:rPr kumimoji="1" lang="en-US" altLang="ja-JP" sz="1050" b="1" spc="100" dirty="0">
                <a:latin typeface="メイリオ" panose="020B0604030504040204" pitchFamily="50" charset="-128"/>
                <a:ea typeface="メイリオ" panose="020B0604030504040204" pitchFamily="50" charset="-128"/>
              </a:rPr>
              <a:t>】</a:t>
            </a:r>
            <a:endParaRPr kumimoji="1" lang="ja-JP" altLang="en-US" sz="1050" b="1" spc="1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CBDF02EE-09F0-45A7-AB5D-9BFDA7F27E92}"/>
              </a:ext>
            </a:extLst>
          </p:cNvPr>
          <p:cNvSpPr/>
          <p:nvPr/>
        </p:nvSpPr>
        <p:spPr>
          <a:xfrm>
            <a:off x="1290638" y="904875"/>
            <a:ext cx="8296275" cy="682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事例を読み、どのような課題があるか考えてみましょう。</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主以外の世帯員がいれば、世帯員も含めて考えてみましょう。</a:t>
            </a:r>
          </a:p>
        </p:txBody>
      </p:sp>
      <p:sp>
        <p:nvSpPr>
          <p:cNvPr id="37892" name="スライド番号プレースホルダー 2">
            <a:extLst>
              <a:ext uri="{FF2B5EF4-FFF2-40B4-BE49-F238E27FC236}">
                <a16:creationId xmlns:a16="http://schemas.microsoft.com/office/drawing/2014/main" id="{26F956F1-FBA5-385F-B32C-06EA44C9CC8F}"/>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42</a:t>
            </a:fld>
            <a:endParaRPr lang="ja-JP" altLang="en-US" sz="1200">
              <a:solidFill>
                <a:srgbClr val="898989"/>
              </a:solidFill>
            </a:endParaRPr>
          </a:p>
        </p:txBody>
      </p:sp>
      <p:sp>
        <p:nvSpPr>
          <p:cNvPr id="3" name="正方形/長方形 2">
            <a:extLst>
              <a:ext uri="{FF2B5EF4-FFF2-40B4-BE49-F238E27FC236}">
                <a16:creationId xmlns:a16="http://schemas.microsoft.com/office/drawing/2014/main" id="{A799D17A-5C29-4E31-81F0-0A83CABB4C72}"/>
              </a:ext>
            </a:extLst>
          </p:cNvPr>
          <p:cNvSpPr/>
          <p:nvPr/>
        </p:nvSpPr>
        <p:spPr>
          <a:xfrm>
            <a:off x="376238" y="1664496"/>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endParaRPr kumimoji="1" lang="ja-JP" altLang="en-US"/>
          </a:p>
        </p:txBody>
      </p:sp>
      <p:sp>
        <p:nvSpPr>
          <p:cNvPr id="17" name="正方形/長方形 16">
            <a:extLst>
              <a:ext uri="{FF2B5EF4-FFF2-40B4-BE49-F238E27FC236}">
                <a16:creationId xmlns:a16="http://schemas.microsoft.com/office/drawing/2014/main" id="{40FEFC0D-0EC1-4D85-92E9-385FCD1A76A1}"/>
              </a:ext>
            </a:extLst>
          </p:cNvPr>
          <p:cNvSpPr/>
          <p:nvPr/>
        </p:nvSpPr>
        <p:spPr>
          <a:xfrm>
            <a:off x="3848986" y="6371434"/>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sp>
        <p:nvSpPr>
          <p:cNvPr id="2" name="正方形/長方形 1">
            <a:extLst>
              <a:ext uri="{FF2B5EF4-FFF2-40B4-BE49-F238E27FC236}">
                <a16:creationId xmlns:a16="http://schemas.microsoft.com/office/drawing/2014/main" id="{8C155D66-016D-4FB7-92FA-DA3907039122}"/>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STEP1</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：主の課題を分析する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pic>
        <p:nvPicPr>
          <p:cNvPr id="5" name="図 4" descr="黒い背景と白い文字のロゴ&#10;&#10;AI によって生成されたコンテンツは間違っている可能性があります。">
            <a:extLst>
              <a:ext uri="{FF2B5EF4-FFF2-40B4-BE49-F238E27FC236}">
                <a16:creationId xmlns:a16="http://schemas.microsoft.com/office/drawing/2014/main" id="{0EF7EF62-EB28-1478-7B60-82A0C0C9D5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087" y="644103"/>
            <a:ext cx="1020393" cy="1020393"/>
          </a:xfrm>
          <a:prstGeom prst="rect">
            <a:avLst/>
          </a:prstGeom>
        </p:spPr>
      </p:pic>
      <p:pic>
        <p:nvPicPr>
          <p:cNvPr id="9" name="図 8" descr="レゴ が含まれている画像&#10;&#10;AI によって生成されたコンテンツは間違っている可能性があります。">
            <a:extLst>
              <a:ext uri="{FF2B5EF4-FFF2-40B4-BE49-F238E27FC236}">
                <a16:creationId xmlns:a16="http://schemas.microsoft.com/office/drawing/2014/main" id="{7CF62DA4-217E-A97F-9F80-A71B9F800C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76574" y="5789818"/>
            <a:ext cx="1163232" cy="1163232"/>
          </a:xfrm>
          <a:prstGeom prst="rect">
            <a:avLst/>
          </a:prstGeom>
        </p:spPr>
      </p:pic>
      <p:sp>
        <p:nvSpPr>
          <p:cNvPr id="10" name="吹き出し: 角を丸めた四角形 9">
            <a:extLst>
              <a:ext uri="{FF2B5EF4-FFF2-40B4-BE49-F238E27FC236}">
                <a16:creationId xmlns:a16="http://schemas.microsoft.com/office/drawing/2014/main" id="{B4DE6F2E-F423-654E-12D6-0E460644DEF8}"/>
              </a:ext>
            </a:extLst>
          </p:cNvPr>
          <p:cNvSpPr/>
          <p:nvPr/>
        </p:nvSpPr>
        <p:spPr>
          <a:xfrm>
            <a:off x="7389628" y="1572384"/>
            <a:ext cx="2360014"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a:t>
            </a:r>
            <a:r>
              <a:rPr kumimoji="1" lang="en-US" altLang="ja-JP" sz="1200" spc="100" dirty="0">
                <a:solidFill>
                  <a:schemeClr val="tx1"/>
                </a:solidFill>
                <a:latin typeface="メイリオ" panose="020B0604030504040204" pitchFamily="50" charset="-128"/>
                <a:ea typeface="メイリオ" panose="020B0604030504040204" pitchFamily="50" charset="-128"/>
              </a:rPr>
              <a:t>3</a:t>
            </a:r>
            <a:r>
              <a:rPr kumimoji="1" lang="ja-JP" altLang="en-US" sz="1200" spc="100" dirty="0">
                <a:solidFill>
                  <a:schemeClr val="tx1"/>
                </a:solidFill>
                <a:latin typeface="メイリオ" panose="020B0604030504040204" pitchFamily="50" charset="-128"/>
                <a:ea typeface="メイリオ" panose="020B0604030504040204" pitchFamily="50" charset="-128"/>
              </a:rPr>
              <a:t>つの自立」の観点から</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考えてみることも有効です</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14767-1956-D1C4-35A7-0A1F65F0E130}"/>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450B2E36-C202-150F-9583-C88B7D3A63D8}"/>
              </a:ext>
            </a:extLst>
          </p:cNvPr>
          <p:cNvSpPr/>
          <p:nvPr/>
        </p:nvSpPr>
        <p:spPr>
          <a:xfrm>
            <a:off x="1290638" y="912437"/>
            <a:ext cx="829627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主のストレングスを挙げてみましょう。</a:t>
            </a:r>
          </a:p>
        </p:txBody>
      </p:sp>
      <p:sp>
        <p:nvSpPr>
          <p:cNvPr id="37892" name="スライド番号プレースホルダー 2">
            <a:extLst>
              <a:ext uri="{FF2B5EF4-FFF2-40B4-BE49-F238E27FC236}">
                <a16:creationId xmlns:a16="http://schemas.microsoft.com/office/drawing/2014/main" id="{2F4FBCC2-CC33-B28A-297A-361D535DEE13}"/>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43</a:t>
            </a:fld>
            <a:endParaRPr lang="ja-JP" altLang="en-US" sz="1200">
              <a:solidFill>
                <a:srgbClr val="898989"/>
              </a:solidFill>
            </a:endParaRPr>
          </a:p>
        </p:txBody>
      </p:sp>
      <p:sp>
        <p:nvSpPr>
          <p:cNvPr id="2" name="正方形/長方形 1">
            <a:extLst>
              <a:ext uri="{FF2B5EF4-FFF2-40B4-BE49-F238E27FC236}">
                <a16:creationId xmlns:a16="http://schemas.microsoft.com/office/drawing/2014/main" id="{B0B78DD4-93EB-836D-D050-F3A32E335A06}"/>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STEP2</a:t>
            </a:r>
            <a:r>
              <a:rPr kumimoji="1" lang="ja-JP" altLang="en-US" sz="2000" b="1" spc="200" dirty="0">
                <a:solidFill>
                  <a:schemeClr val="tx1"/>
                </a:solidFill>
                <a:latin typeface="メイリオ" panose="020B0604030504040204" pitchFamily="50" charset="-128"/>
                <a:ea typeface="メイリオ" panose="020B0604030504040204" pitchFamily="50" charset="-128"/>
              </a:rPr>
              <a:t>：主のストレングスを考える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pic>
        <p:nvPicPr>
          <p:cNvPr id="9" name="図 8" descr="レゴ が含まれている画像&#10;&#10;AI によって生成されたコンテンツは間違っている可能性があります。">
            <a:extLst>
              <a:ext uri="{FF2B5EF4-FFF2-40B4-BE49-F238E27FC236}">
                <a16:creationId xmlns:a16="http://schemas.microsoft.com/office/drawing/2014/main" id="{49A5C479-C895-B1DC-31C2-96BBEC300A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6574" y="5789818"/>
            <a:ext cx="1163232" cy="1163232"/>
          </a:xfrm>
          <a:prstGeom prst="rect">
            <a:avLst/>
          </a:prstGeom>
        </p:spPr>
      </p:pic>
      <p:graphicFrame>
        <p:nvGraphicFramePr>
          <p:cNvPr id="4" name="表 3">
            <a:extLst>
              <a:ext uri="{FF2B5EF4-FFF2-40B4-BE49-F238E27FC236}">
                <a16:creationId xmlns:a16="http://schemas.microsoft.com/office/drawing/2014/main" id="{4055F219-3ADD-E0D2-410C-7A73C7411C4E}"/>
              </a:ext>
            </a:extLst>
          </p:cNvPr>
          <p:cNvGraphicFramePr>
            <a:graphicFrameLocks noGrp="1"/>
          </p:cNvGraphicFramePr>
          <p:nvPr/>
        </p:nvGraphicFramePr>
        <p:xfrm>
          <a:off x="250824" y="1664496"/>
          <a:ext cx="9404352" cy="4282819"/>
        </p:xfrm>
        <a:graphic>
          <a:graphicData uri="http://schemas.openxmlformats.org/drawingml/2006/table">
            <a:tbl>
              <a:tblPr firstRow="1" bandRow="1">
                <a:tableStyleId>{5C22544A-7EE6-4342-B048-85BDC9FD1C3A}</a:tableStyleId>
              </a:tblPr>
              <a:tblGrid>
                <a:gridCol w="2351088">
                  <a:extLst>
                    <a:ext uri="{9D8B030D-6E8A-4147-A177-3AD203B41FA5}">
                      <a16:colId xmlns:a16="http://schemas.microsoft.com/office/drawing/2014/main" val="20000"/>
                    </a:ext>
                  </a:extLst>
                </a:gridCol>
                <a:gridCol w="2351088">
                  <a:extLst>
                    <a:ext uri="{9D8B030D-6E8A-4147-A177-3AD203B41FA5}">
                      <a16:colId xmlns:a16="http://schemas.microsoft.com/office/drawing/2014/main" val="20001"/>
                    </a:ext>
                  </a:extLst>
                </a:gridCol>
                <a:gridCol w="2351088">
                  <a:extLst>
                    <a:ext uri="{9D8B030D-6E8A-4147-A177-3AD203B41FA5}">
                      <a16:colId xmlns:a16="http://schemas.microsoft.com/office/drawing/2014/main" val="20002"/>
                    </a:ext>
                  </a:extLst>
                </a:gridCol>
                <a:gridCol w="2351088">
                  <a:extLst>
                    <a:ext uri="{9D8B030D-6E8A-4147-A177-3AD203B41FA5}">
                      <a16:colId xmlns:a16="http://schemas.microsoft.com/office/drawing/2014/main" val="20003"/>
                    </a:ext>
                  </a:extLst>
                </a:gridCol>
              </a:tblGrid>
              <a:tr h="437608">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①性質・性格</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②技能・才能</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③環境</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④関心・願望</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3845211">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7" name="正方形/長方形 6">
            <a:extLst>
              <a:ext uri="{FF2B5EF4-FFF2-40B4-BE49-F238E27FC236}">
                <a16:creationId xmlns:a16="http://schemas.microsoft.com/office/drawing/2014/main" id="{84EC8EA6-D2E7-0C1F-CD9F-A58A7A8EDF06}"/>
              </a:ext>
            </a:extLst>
          </p:cNvPr>
          <p:cNvSpPr/>
          <p:nvPr/>
        </p:nvSpPr>
        <p:spPr>
          <a:xfrm>
            <a:off x="3848986" y="6371434"/>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pic>
        <p:nvPicPr>
          <p:cNvPr id="10" name="図 9" descr="黒い背景と白い文字のロゴ&#10;&#10;AI によって生成されたコンテンツは間違っている可能性があります。">
            <a:extLst>
              <a:ext uri="{FF2B5EF4-FFF2-40B4-BE49-F238E27FC236}">
                <a16:creationId xmlns:a16="http://schemas.microsoft.com/office/drawing/2014/main" id="{BCCF5C0E-8E53-71DA-0B8C-B76DD3B837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9087" y="644103"/>
            <a:ext cx="1020393" cy="1020393"/>
          </a:xfrm>
          <a:prstGeom prst="rect">
            <a:avLst/>
          </a:prstGeom>
        </p:spPr>
      </p:pic>
    </p:spTree>
    <p:extLst>
      <p:ext uri="{BB962C8B-B14F-4D97-AF65-F5344CB8AC3E}">
        <p14:creationId xmlns:p14="http://schemas.microsoft.com/office/powerpoint/2010/main" val="20133409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CE358-7CCE-4021-E9AB-FC2275BC3D19}"/>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E63EFA19-4E67-3E36-CF62-118BC6F43D5F}"/>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44</a:t>
            </a:fld>
            <a:endParaRPr lang="ja-JP" altLang="en-US">
              <a:solidFill>
                <a:srgbClr val="898989"/>
              </a:solidFill>
            </a:endParaRPr>
          </a:p>
        </p:txBody>
      </p:sp>
      <p:sp>
        <p:nvSpPr>
          <p:cNvPr id="3" name="正方形/長方形 2">
            <a:extLst>
              <a:ext uri="{FF2B5EF4-FFF2-40B4-BE49-F238E27FC236}">
                <a16:creationId xmlns:a16="http://schemas.microsoft.com/office/drawing/2014/main" id="{83F568C2-0EB8-11A0-6C57-65B662528653}"/>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STEP3</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：主の課題の背景にあるものを考える～氷山モデル～</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4" name="四角形: 角を丸くする 3">
            <a:extLst>
              <a:ext uri="{FF2B5EF4-FFF2-40B4-BE49-F238E27FC236}">
                <a16:creationId xmlns:a16="http://schemas.microsoft.com/office/drawing/2014/main" id="{BE162435-7E33-8A49-778E-17AE0387E9EF}"/>
              </a:ext>
            </a:extLst>
          </p:cNvPr>
          <p:cNvSpPr/>
          <p:nvPr/>
        </p:nvSpPr>
        <p:spPr>
          <a:xfrm>
            <a:off x="0" y="6687940"/>
            <a:ext cx="7872389" cy="170259"/>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tIns="0" bIns="0" anchor="ctr">
            <a:spAutoFit/>
          </a:bodyPr>
          <a:lstStyle/>
          <a:p>
            <a:pPr eaLnBrk="1" fontAlgn="auto" hangingPunct="1">
              <a:spcBef>
                <a:spcPts val="0"/>
              </a:spcBef>
              <a:spcAft>
                <a:spcPts val="0"/>
              </a:spcAft>
              <a:defRPr/>
            </a:pPr>
            <a:r>
              <a:rPr kumimoji="1" lang="ja-JP" altLang="en-US" sz="1000" spc="100" dirty="0">
                <a:solidFill>
                  <a:schemeClr val="tx1"/>
                </a:solidFill>
                <a:latin typeface="メイリオ" panose="020B0604030504040204" pitchFamily="50" charset="-128"/>
                <a:ea typeface="メイリオ" panose="020B0604030504040204" pitchFamily="50" charset="-128"/>
              </a:rPr>
              <a:t>出典：社会的包摂サポートセンター編</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相談支援員必携 事例で見る生活困窮者</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中央法規出版</a:t>
            </a:r>
            <a:r>
              <a:rPr kumimoji="1" lang="en-US" altLang="ja-JP" sz="1000" spc="100" dirty="0">
                <a:solidFill>
                  <a:schemeClr val="tx1"/>
                </a:solidFill>
                <a:latin typeface="メイリオ" panose="020B0604030504040204" pitchFamily="50" charset="-128"/>
                <a:ea typeface="メイリオ" panose="020B0604030504040204" pitchFamily="50" charset="-128"/>
              </a:rPr>
              <a:t>,2015</a:t>
            </a:r>
            <a:r>
              <a:rPr kumimoji="1" lang="ja-JP" altLang="en-US" sz="1000" spc="100" dirty="0">
                <a:solidFill>
                  <a:schemeClr val="tx1"/>
                </a:solidFill>
                <a:latin typeface="メイリオ" panose="020B0604030504040204" pitchFamily="50" charset="-128"/>
                <a:ea typeface="メイリオ" panose="020B0604030504040204" pitchFamily="50" charset="-128"/>
              </a:rPr>
              <a:t>年</a:t>
            </a:r>
            <a:r>
              <a:rPr kumimoji="1" lang="en-US" altLang="ja-JP" sz="1000" spc="100" dirty="0">
                <a:solidFill>
                  <a:schemeClr val="tx1"/>
                </a:solidFill>
                <a:latin typeface="メイリオ" panose="020B0604030504040204" pitchFamily="50" charset="-128"/>
                <a:ea typeface="メイリオ" panose="020B0604030504040204" pitchFamily="50" charset="-128"/>
              </a:rPr>
              <a:t>,p4</a:t>
            </a:r>
            <a:r>
              <a:rPr kumimoji="1" lang="ja-JP" altLang="en-US" sz="1000" spc="100" dirty="0">
                <a:solidFill>
                  <a:schemeClr val="tx1"/>
                </a:solidFill>
                <a:latin typeface="メイリオ" panose="020B0604030504040204" pitchFamily="50" charset="-128"/>
                <a:ea typeface="メイリオ" panose="020B0604030504040204" pitchFamily="50" charset="-128"/>
              </a:rPr>
              <a:t>をもとに作成</a:t>
            </a:r>
          </a:p>
        </p:txBody>
      </p:sp>
      <p:sp>
        <p:nvSpPr>
          <p:cNvPr id="2" name="フリーフォーム: 図形 1">
            <a:extLst>
              <a:ext uri="{FF2B5EF4-FFF2-40B4-BE49-F238E27FC236}">
                <a16:creationId xmlns:a16="http://schemas.microsoft.com/office/drawing/2014/main" id="{97C3AFF2-AFB5-9F98-411C-FF4588645E33}"/>
              </a:ext>
            </a:extLst>
          </p:cNvPr>
          <p:cNvSpPr/>
          <p:nvPr/>
        </p:nvSpPr>
        <p:spPr>
          <a:xfrm>
            <a:off x="765289" y="1605075"/>
            <a:ext cx="3559611" cy="4614971"/>
          </a:xfrm>
          <a:custGeom>
            <a:avLst/>
            <a:gdLst>
              <a:gd name="connsiteX0" fmla="*/ 1463040 w 3759200"/>
              <a:gd name="connsiteY0" fmla="*/ 0 h 4053840"/>
              <a:gd name="connsiteX1" fmla="*/ 1463040 w 3759200"/>
              <a:gd name="connsiteY1" fmla="*/ 0 h 4053840"/>
              <a:gd name="connsiteX2" fmla="*/ 1351280 w 3759200"/>
              <a:gd name="connsiteY2" fmla="*/ 40640 h 4053840"/>
              <a:gd name="connsiteX3" fmla="*/ 1290320 w 3759200"/>
              <a:gd name="connsiteY3" fmla="*/ 81280 h 4053840"/>
              <a:gd name="connsiteX4" fmla="*/ 1219200 w 3759200"/>
              <a:gd name="connsiteY4" fmla="*/ 121920 h 4053840"/>
              <a:gd name="connsiteX5" fmla="*/ 1168400 w 3759200"/>
              <a:gd name="connsiteY5" fmla="*/ 132080 h 4053840"/>
              <a:gd name="connsiteX6" fmla="*/ 1076960 w 3759200"/>
              <a:gd name="connsiteY6" fmla="*/ 213360 h 4053840"/>
              <a:gd name="connsiteX7" fmla="*/ 1005840 w 3759200"/>
              <a:gd name="connsiteY7" fmla="*/ 233680 h 4053840"/>
              <a:gd name="connsiteX8" fmla="*/ 975360 w 3759200"/>
              <a:gd name="connsiteY8" fmla="*/ 254000 h 4053840"/>
              <a:gd name="connsiteX9" fmla="*/ 944880 w 3759200"/>
              <a:gd name="connsiteY9" fmla="*/ 264160 h 4053840"/>
              <a:gd name="connsiteX10" fmla="*/ 883920 w 3759200"/>
              <a:gd name="connsiteY10" fmla="*/ 304800 h 4053840"/>
              <a:gd name="connsiteX11" fmla="*/ 853440 w 3759200"/>
              <a:gd name="connsiteY11" fmla="*/ 325120 h 4053840"/>
              <a:gd name="connsiteX12" fmla="*/ 822960 w 3759200"/>
              <a:gd name="connsiteY12" fmla="*/ 355600 h 4053840"/>
              <a:gd name="connsiteX13" fmla="*/ 782320 w 3759200"/>
              <a:gd name="connsiteY13" fmla="*/ 386080 h 4053840"/>
              <a:gd name="connsiteX14" fmla="*/ 701040 w 3759200"/>
              <a:gd name="connsiteY14" fmla="*/ 406400 h 4053840"/>
              <a:gd name="connsiteX15" fmla="*/ 680720 w 3759200"/>
              <a:gd name="connsiteY15" fmla="*/ 436880 h 4053840"/>
              <a:gd name="connsiteX16" fmla="*/ 650240 w 3759200"/>
              <a:gd name="connsiteY16" fmla="*/ 447040 h 4053840"/>
              <a:gd name="connsiteX17" fmla="*/ 579120 w 3759200"/>
              <a:gd name="connsiteY17" fmla="*/ 477520 h 4053840"/>
              <a:gd name="connsiteX18" fmla="*/ 518160 w 3759200"/>
              <a:gd name="connsiteY18" fmla="*/ 528320 h 4053840"/>
              <a:gd name="connsiteX19" fmla="*/ 487680 w 3759200"/>
              <a:gd name="connsiteY19" fmla="*/ 558800 h 4053840"/>
              <a:gd name="connsiteX20" fmla="*/ 467360 w 3759200"/>
              <a:gd name="connsiteY20" fmla="*/ 589280 h 4053840"/>
              <a:gd name="connsiteX21" fmla="*/ 426720 w 3759200"/>
              <a:gd name="connsiteY21" fmla="*/ 599440 h 4053840"/>
              <a:gd name="connsiteX22" fmla="*/ 365760 w 3759200"/>
              <a:gd name="connsiteY22" fmla="*/ 650240 h 4053840"/>
              <a:gd name="connsiteX23" fmla="*/ 274320 w 3759200"/>
              <a:gd name="connsiteY23" fmla="*/ 701040 h 4053840"/>
              <a:gd name="connsiteX24" fmla="*/ 264160 w 3759200"/>
              <a:gd name="connsiteY24" fmla="*/ 894080 h 4053840"/>
              <a:gd name="connsiteX25" fmla="*/ 243840 w 3759200"/>
              <a:gd name="connsiteY25" fmla="*/ 934720 h 4053840"/>
              <a:gd name="connsiteX26" fmla="*/ 233680 w 3759200"/>
              <a:gd name="connsiteY26" fmla="*/ 965200 h 4053840"/>
              <a:gd name="connsiteX27" fmla="*/ 213360 w 3759200"/>
              <a:gd name="connsiteY27" fmla="*/ 1076960 h 4053840"/>
              <a:gd name="connsiteX28" fmla="*/ 203200 w 3759200"/>
              <a:gd name="connsiteY28" fmla="*/ 1107440 h 4053840"/>
              <a:gd name="connsiteX29" fmla="*/ 193040 w 3759200"/>
              <a:gd name="connsiteY29" fmla="*/ 1148080 h 4053840"/>
              <a:gd name="connsiteX30" fmla="*/ 182880 w 3759200"/>
              <a:gd name="connsiteY30" fmla="*/ 1239520 h 4053840"/>
              <a:gd name="connsiteX31" fmla="*/ 172720 w 3759200"/>
              <a:gd name="connsiteY31" fmla="*/ 1280160 h 4053840"/>
              <a:gd name="connsiteX32" fmla="*/ 152400 w 3759200"/>
              <a:gd name="connsiteY32" fmla="*/ 1361440 h 4053840"/>
              <a:gd name="connsiteX33" fmla="*/ 132080 w 3759200"/>
              <a:gd name="connsiteY33" fmla="*/ 1534160 h 4053840"/>
              <a:gd name="connsiteX34" fmla="*/ 111760 w 3759200"/>
              <a:gd name="connsiteY34" fmla="*/ 1564640 h 4053840"/>
              <a:gd name="connsiteX35" fmla="*/ 101600 w 3759200"/>
              <a:gd name="connsiteY35" fmla="*/ 1635760 h 4053840"/>
              <a:gd name="connsiteX36" fmla="*/ 71120 w 3759200"/>
              <a:gd name="connsiteY36" fmla="*/ 1666240 h 4053840"/>
              <a:gd name="connsiteX37" fmla="*/ 60960 w 3759200"/>
              <a:gd name="connsiteY37" fmla="*/ 1757680 h 4053840"/>
              <a:gd name="connsiteX38" fmla="*/ 50800 w 3759200"/>
              <a:gd name="connsiteY38" fmla="*/ 1788160 h 4053840"/>
              <a:gd name="connsiteX39" fmla="*/ 40640 w 3759200"/>
              <a:gd name="connsiteY39" fmla="*/ 1869440 h 4053840"/>
              <a:gd name="connsiteX40" fmla="*/ 20320 w 3759200"/>
              <a:gd name="connsiteY40" fmla="*/ 1899920 h 4053840"/>
              <a:gd name="connsiteX41" fmla="*/ 10160 w 3759200"/>
              <a:gd name="connsiteY41" fmla="*/ 2021840 h 4053840"/>
              <a:gd name="connsiteX42" fmla="*/ 0 w 3759200"/>
              <a:gd name="connsiteY42" fmla="*/ 2072640 h 4053840"/>
              <a:gd name="connsiteX43" fmla="*/ 10160 w 3759200"/>
              <a:gd name="connsiteY43" fmla="*/ 2316480 h 4053840"/>
              <a:gd name="connsiteX44" fmla="*/ 40640 w 3759200"/>
              <a:gd name="connsiteY44" fmla="*/ 2367280 h 4053840"/>
              <a:gd name="connsiteX45" fmla="*/ 60960 w 3759200"/>
              <a:gd name="connsiteY45" fmla="*/ 2448560 h 4053840"/>
              <a:gd name="connsiteX46" fmla="*/ 81280 w 3759200"/>
              <a:gd name="connsiteY46" fmla="*/ 2489200 h 4053840"/>
              <a:gd name="connsiteX47" fmla="*/ 71120 w 3759200"/>
              <a:gd name="connsiteY47" fmla="*/ 2844800 h 4053840"/>
              <a:gd name="connsiteX48" fmla="*/ 91440 w 3759200"/>
              <a:gd name="connsiteY48" fmla="*/ 2997200 h 4053840"/>
              <a:gd name="connsiteX49" fmla="*/ 101600 w 3759200"/>
              <a:gd name="connsiteY49" fmla="*/ 3027680 h 4053840"/>
              <a:gd name="connsiteX50" fmla="*/ 132080 w 3759200"/>
              <a:gd name="connsiteY50" fmla="*/ 3058160 h 4053840"/>
              <a:gd name="connsiteX51" fmla="*/ 142240 w 3759200"/>
              <a:gd name="connsiteY51" fmla="*/ 3108960 h 4053840"/>
              <a:gd name="connsiteX52" fmla="*/ 162560 w 3759200"/>
              <a:gd name="connsiteY52" fmla="*/ 3139440 h 4053840"/>
              <a:gd name="connsiteX53" fmla="*/ 182880 w 3759200"/>
              <a:gd name="connsiteY53" fmla="*/ 3230880 h 4053840"/>
              <a:gd name="connsiteX54" fmla="*/ 203200 w 3759200"/>
              <a:gd name="connsiteY54" fmla="*/ 3261360 h 4053840"/>
              <a:gd name="connsiteX55" fmla="*/ 223520 w 3759200"/>
              <a:gd name="connsiteY55" fmla="*/ 3312160 h 4053840"/>
              <a:gd name="connsiteX56" fmla="*/ 284480 w 3759200"/>
              <a:gd name="connsiteY56" fmla="*/ 3362960 h 4053840"/>
              <a:gd name="connsiteX57" fmla="*/ 335280 w 3759200"/>
              <a:gd name="connsiteY57" fmla="*/ 3413760 h 4053840"/>
              <a:gd name="connsiteX58" fmla="*/ 396240 w 3759200"/>
              <a:gd name="connsiteY58" fmla="*/ 3454400 h 4053840"/>
              <a:gd name="connsiteX59" fmla="*/ 457200 w 3759200"/>
              <a:gd name="connsiteY59" fmla="*/ 3495040 h 4053840"/>
              <a:gd name="connsiteX60" fmla="*/ 497840 w 3759200"/>
              <a:gd name="connsiteY60" fmla="*/ 3525520 h 4053840"/>
              <a:gd name="connsiteX61" fmla="*/ 538480 w 3759200"/>
              <a:gd name="connsiteY61" fmla="*/ 3545840 h 4053840"/>
              <a:gd name="connsiteX62" fmla="*/ 599440 w 3759200"/>
              <a:gd name="connsiteY62" fmla="*/ 3586480 h 4053840"/>
              <a:gd name="connsiteX63" fmla="*/ 670560 w 3759200"/>
              <a:gd name="connsiteY63" fmla="*/ 3677920 h 4053840"/>
              <a:gd name="connsiteX64" fmla="*/ 690880 w 3759200"/>
              <a:gd name="connsiteY64" fmla="*/ 3708400 h 4053840"/>
              <a:gd name="connsiteX65" fmla="*/ 751840 w 3759200"/>
              <a:gd name="connsiteY65" fmla="*/ 3769360 h 4053840"/>
              <a:gd name="connsiteX66" fmla="*/ 782320 w 3759200"/>
              <a:gd name="connsiteY66" fmla="*/ 3779520 h 4053840"/>
              <a:gd name="connsiteX67" fmla="*/ 843280 w 3759200"/>
              <a:gd name="connsiteY67" fmla="*/ 3820160 h 4053840"/>
              <a:gd name="connsiteX68" fmla="*/ 863600 w 3759200"/>
              <a:gd name="connsiteY68" fmla="*/ 3850640 h 4053840"/>
              <a:gd name="connsiteX69" fmla="*/ 894080 w 3759200"/>
              <a:gd name="connsiteY69" fmla="*/ 3860800 h 4053840"/>
              <a:gd name="connsiteX70" fmla="*/ 924560 w 3759200"/>
              <a:gd name="connsiteY70" fmla="*/ 3881120 h 4053840"/>
              <a:gd name="connsiteX71" fmla="*/ 995680 w 3759200"/>
              <a:gd name="connsiteY71" fmla="*/ 3911600 h 4053840"/>
              <a:gd name="connsiteX72" fmla="*/ 1168400 w 3759200"/>
              <a:gd name="connsiteY72" fmla="*/ 3942080 h 4053840"/>
              <a:gd name="connsiteX73" fmla="*/ 1219200 w 3759200"/>
              <a:gd name="connsiteY73" fmla="*/ 3952240 h 4053840"/>
              <a:gd name="connsiteX74" fmla="*/ 1259840 w 3759200"/>
              <a:gd name="connsiteY74" fmla="*/ 3962400 h 4053840"/>
              <a:gd name="connsiteX75" fmla="*/ 1503680 w 3759200"/>
              <a:gd name="connsiteY75" fmla="*/ 3972560 h 4053840"/>
              <a:gd name="connsiteX76" fmla="*/ 1564640 w 3759200"/>
              <a:gd name="connsiteY76" fmla="*/ 3992880 h 4053840"/>
              <a:gd name="connsiteX77" fmla="*/ 1808480 w 3759200"/>
              <a:gd name="connsiteY77" fmla="*/ 4013200 h 4053840"/>
              <a:gd name="connsiteX78" fmla="*/ 1899920 w 3759200"/>
              <a:gd name="connsiteY78" fmla="*/ 4033520 h 4053840"/>
              <a:gd name="connsiteX79" fmla="*/ 2164080 w 3759200"/>
              <a:gd name="connsiteY79" fmla="*/ 4053840 h 4053840"/>
              <a:gd name="connsiteX80" fmla="*/ 2905760 w 3759200"/>
              <a:gd name="connsiteY80" fmla="*/ 4043680 h 4053840"/>
              <a:gd name="connsiteX81" fmla="*/ 2946400 w 3759200"/>
              <a:gd name="connsiteY81" fmla="*/ 3982720 h 4053840"/>
              <a:gd name="connsiteX82" fmla="*/ 3017520 w 3759200"/>
              <a:gd name="connsiteY82" fmla="*/ 3942080 h 4053840"/>
              <a:gd name="connsiteX83" fmla="*/ 3058160 w 3759200"/>
              <a:gd name="connsiteY83" fmla="*/ 3911600 h 4053840"/>
              <a:gd name="connsiteX84" fmla="*/ 3108960 w 3759200"/>
              <a:gd name="connsiteY84" fmla="*/ 3789680 h 4053840"/>
              <a:gd name="connsiteX85" fmla="*/ 3139440 w 3759200"/>
              <a:gd name="connsiteY85" fmla="*/ 3779520 h 4053840"/>
              <a:gd name="connsiteX86" fmla="*/ 3190240 w 3759200"/>
              <a:gd name="connsiteY86" fmla="*/ 3738880 h 4053840"/>
              <a:gd name="connsiteX87" fmla="*/ 3230880 w 3759200"/>
              <a:gd name="connsiteY87" fmla="*/ 3657600 h 4053840"/>
              <a:gd name="connsiteX88" fmla="*/ 3271520 w 3759200"/>
              <a:gd name="connsiteY88" fmla="*/ 3637280 h 4053840"/>
              <a:gd name="connsiteX89" fmla="*/ 3302000 w 3759200"/>
              <a:gd name="connsiteY89" fmla="*/ 3535680 h 4053840"/>
              <a:gd name="connsiteX90" fmla="*/ 3332480 w 3759200"/>
              <a:gd name="connsiteY90" fmla="*/ 3434080 h 4053840"/>
              <a:gd name="connsiteX91" fmla="*/ 3342640 w 3759200"/>
              <a:gd name="connsiteY91" fmla="*/ 3403600 h 4053840"/>
              <a:gd name="connsiteX92" fmla="*/ 3362960 w 3759200"/>
              <a:gd name="connsiteY92" fmla="*/ 3373120 h 4053840"/>
              <a:gd name="connsiteX93" fmla="*/ 3373120 w 3759200"/>
              <a:gd name="connsiteY93" fmla="*/ 3342640 h 4053840"/>
              <a:gd name="connsiteX94" fmla="*/ 3413760 w 3759200"/>
              <a:gd name="connsiteY94" fmla="*/ 3281680 h 4053840"/>
              <a:gd name="connsiteX95" fmla="*/ 3434080 w 3759200"/>
              <a:gd name="connsiteY95" fmla="*/ 3251200 h 4053840"/>
              <a:gd name="connsiteX96" fmla="*/ 3454400 w 3759200"/>
              <a:gd name="connsiteY96" fmla="*/ 3169920 h 4053840"/>
              <a:gd name="connsiteX97" fmla="*/ 3495040 w 3759200"/>
              <a:gd name="connsiteY97" fmla="*/ 3068320 h 4053840"/>
              <a:gd name="connsiteX98" fmla="*/ 3515360 w 3759200"/>
              <a:gd name="connsiteY98" fmla="*/ 2976880 h 4053840"/>
              <a:gd name="connsiteX99" fmla="*/ 3525520 w 3759200"/>
              <a:gd name="connsiteY99" fmla="*/ 2915920 h 4053840"/>
              <a:gd name="connsiteX100" fmla="*/ 3545840 w 3759200"/>
              <a:gd name="connsiteY100" fmla="*/ 2834640 h 4053840"/>
              <a:gd name="connsiteX101" fmla="*/ 3566160 w 3759200"/>
              <a:gd name="connsiteY101" fmla="*/ 2722880 h 4053840"/>
              <a:gd name="connsiteX102" fmla="*/ 3576320 w 3759200"/>
              <a:gd name="connsiteY102" fmla="*/ 2499360 h 4053840"/>
              <a:gd name="connsiteX103" fmla="*/ 3586480 w 3759200"/>
              <a:gd name="connsiteY103" fmla="*/ 2448560 h 4053840"/>
              <a:gd name="connsiteX104" fmla="*/ 3616960 w 3759200"/>
              <a:gd name="connsiteY104" fmla="*/ 2418080 h 4053840"/>
              <a:gd name="connsiteX105" fmla="*/ 3647440 w 3759200"/>
              <a:gd name="connsiteY105" fmla="*/ 2377440 h 4053840"/>
              <a:gd name="connsiteX106" fmla="*/ 3698240 w 3759200"/>
              <a:gd name="connsiteY106" fmla="*/ 2286000 h 4053840"/>
              <a:gd name="connsiteX107" fmla="*/ 3728720 w 3759200"/>
              <a:gd name="connsiteY107" fmla="*/ 2265680 h 4053840"/>
              <a:gd name="connsiteX108" fmla="*/ 3759200 w 3759200"/>
              <a:gd name="connsiteY108" fmla="*/ 2143760 h 4053840"/>
              <a:gd name="connsiteX109" fmla="*/ 3749040 w 3759200"/>
              <a:gd name="connsiteY109" fmla="*/ 1696720 h 4053840"/>
              <a:gd name="connsiteX110" fmla="*/ 3738880 w 3759200"/>
              <a:gd name="connsiteY110" fmla="*/ 1666240 h 4053840"/>
              <a:gd name="connsiteX111" fmla="*/ 3718560 w 3759200"/>
              <a:gd name="connsiteY111" fmla="*/ 1625600 h 4053840"/>
              <a:gd name="connsiteX112" fmla="*/ 3677920 w 3759200"/>
              <a:gd name="connsiteY112" fmla="*/ 1544320 h 4053840"/>
              <a:gd name="connsiteX113" fmla="*/ 3647440 w 3759200"/>
              <a:gd name="connsiteY113" fmla="*/ 1473200 h 4053840"/>
              <a:gd name="connsiteX114" fmla="*/ 3627120 w 3759200"/>
              <a:gd name="connsiteY114" fmla="*/ 1391920 h 4053840"/>
              <a:gd name="connsiteX115" fmla="*/ 3596640 w 3759200"/>
              <a:gd name="connsiteY115" fmla="*/ 1351280 h 4053840"/>
              <a:gd name="connsiteX116" fmla="*/ 3556000 w 3759200"/>
              <a:gd name="connsiteY116" fmla="*/ 1290320 h 4053840"/>
              <a:gd name="connsiteX117" fmla="*/ 3535680 w 3759200"/>
              <a:gd name="connsiteY117" fmla="*/ 1219200 h 4053840"/>
              <a:gd name="connsiteX118" fmla="*/ 3484880 w 3759200"/>
              <a:gd name="connsiteY118" fmla="*/ 1148080 h 4053840"/>
              <a:gd name="connsiteX119" fmla="*/ 3454400 w 3759200"/>
              <a:gd name="connsiteY119" fmla="*/ 1097280 h 4053840"/>
              <a:gd name="connsiteX120" fmla="*/ 3434080 w 3759200"/>
              <a:gd name="connsiteY120" fmla="*/ 1066800 h 4053840"/>
              <a:gd name="connsiteX121" fmla="*/ 3413760 w 3759200"/>
              <a:gd name="connsiteY121" fmla="*/ 1005840 h 4053840"/>
              <a:gd name="connsiteX122" fmla="*/ 3373120 w 3759200"/>
              <a:gd name="connsiteY122" fmla="*/ 944880 h 4053840"/>
              <a:gd name="connsiteX123" fmla="*/ 3352800 w 3759200"/>
              <a:gd name="connsiteY123" fmla="*/ 904240 h 4053840"/>
              <a:gd name="connsiteX124" fmla="*/ 3322320 w 3759200"/>
              <a:gd name="connsiteY124" fmla="*/ 883920 h 4053840"/>
              <a:gd name="connsiteX125" fmla="*/ 3281680 w 3759200"/>
              <a:gd name="connsiteY125" fmla="*/ 863600 h 4053840"/>
              <a:gd name="connsiteX126" fmla="*/ 3210560 w 3759200"/>
              <a:gd name="connsiteY126" fmla="*/ 843280 h 4053840"/>
              <a:gd name="connsiteX127" fmla="*/ 3139440 w 3759200"/>
              <a:gd name="connsiteY127" fmla="*/ 833120 h 4053840"/>
              <a:gd name="connsiteX128" fmla="*/ 3088640 w 3759200"/>
              <a:gd name="connsiteY128" fmla="*/ 812800 h 4053840"/>
              <a:gd name="connsiteX129" fmla="*/ 3007360 w 3759200"/>
              <a:gd name="connsiteY129" fmla="*/ 792480 h 4053840"/>
              <a:gd name="connsiteX130" fmla="*/ 2976880 w 3759200"/>
              <a:gd name="connsiteY130" fmla="*/ 762000 h 4053840"/>
              <a:gd name="connsiteX131" fmla="*/ 2915920 w 3759200"/>
              <a:gd name="connsiteY131" fmla="*/ 711200 h 4053840"/>
              <a:gd name="connsiteX132" fmla="*/ 2854960 w 3759200"/>
              <a:gd name="connsiteY132" fmla="*/ 640080 h 4053840"/>
              <a:gd name="connsiteX133" fmla="*/ 2783840 w 3759200"/>
              <a:gd name="connsiteY133" fmla="*/ 609600 h 4053840"/>
              <a:gd name="connsiteX134" fmla="*/ 2743200 w 3759200"/>
              <a:gd name="connsiteY134" fmla="*/ 589280 h 4053840"/>
              <a:gd name="connsiteX135" fmla="*/ 2682240 w 3759200"/>
              <a:gd name="connsiteY135" fmla="*/ 568960 h 4053840"/>
              <a:gd name="connsiteX136" fmla="*/ 2651760 w 3759200"/>
              <a:gd name="connsiteY136" fmla="*/ 548640 h 4053840"/>
              <a:gd name="connsiteX137" fmla="*/ 2590800 w 3759200"/>
              <a:gd name="connsiteY137" fmla="*/ 538480 h 4053840"/>
              <a:gd name="connsiteX138" fmla="*/ 2519680 w 3759200"/>
              <a:gd name="connsiteY138" fmla="*/ 518160 h 4053840"/>
              <a:gd name="connsiteX139" fmla="*/ 2479040 w 3759200"/>
              <a:gd name="connsiteY139" fmla="*/ 508000 h 4053840"/>
              <a:gd name="connsiteX140" fmla="*/ 2448560 w 3759200"/>
              <a:gd name="connsiteY140" fmla="*/ 487680 h 4053840"/>
              <a:gd name="connsiteX141" fmla="*/ 2418080 w 3759200"/>
              <a:gd name="connsiteY141" fmla="*/ 426720 h 4053840"/>
              <a:gd name="connsiteX142" fmla="*/ 2387600 w 3759200"/>
              <a:gd name="connsiteY142" fmla="*/ 396240 h 4053840"/>
              <a:gd name="connsiteX143" fmla="*/ 2346960 w 3759200"/>
              <a:gd name="connsiteY143" fmla="*/ 304800 h 4053840"/>
              <a:gd name="connsiteX144" fmla="*/ 2336800 w 3759200"/>
              <a:gd name="connsiteY144" fmla="*/ 274320 h 4053840"/>
              <a:gd name="connsiteX145" fmla="*/ 2245360 w 3759200"/>
              <a:gd name="connsiteY145" fmla="*/ 243840 h 4053840"/>
              <a:gd name="connsiteX146" fmla="*/ 2143760 w 3759200"/>
              <a:gd name="connsiteY146" fmla="*/ 223520 h 4053840"/>
              <a:gd name="connsiteX147" fmla="*/ 2113280 w 3759200"/>
              <a:gd name="connsiteY147" fmla="*/ 203200 h 4053840"/>
              <a:gd name="connsiteX148" fmla="*/ 2042160 w 3759200"/>
              <a:gd name="connsiteY148" fmla="*/ 182880 h 4053840"/>
              <a:gd name="connsiteX149" fmla="*/ 1981200 w 3759200"/>
              <a:gd name="connsiteY149" fmla="*/ 132080 h 4053840"/>
              <a:gd name="connsiteX150" fmla="*/ 1920240 w 3759200"/>
              <a:gd name="connsiteY150" fmla="*/ 91440 h 4053840"/>
              <a:gd name="connsiteX151" fmla="*/ 1859280 w 3759200"/>
              <a:gd name="connsiteY151" fmla="*/ 71120 h 4053840"/>
              <a:gd name="connsiteX152" fmla="*/ 1828800 w 3759200"/>
              <a:gd name="connsiteY152" fmla="*/ 50800 h 4053840"/>
              <a:gd name="connsiteX153" fmla="*/ 1737360 w 3759200"/>
              <a:gd name="connsiteY153" fmla="*/ 30480 h 4053840"/>
              <a:gd name="connsiteX154" fmla="*/ 1666240 w 3759200"/>
              <a:gd name="connsiteY154" fmla="*/ 10160 h 4053840"/>
              <a:gd name="connsiteX155" fmla="*/ 1463040 w 3759200"/>
              <a:gd name="connsiteY155" fmla="*/ 0 h 40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3759200" h="4053840">
                <a:moveTo>
                  <a:pt x="1463040" y="0"/>
                </a:moveTo>
                <a:lnTo>
                  <a:pt x="1463040" y="0"/>
                </a:lnTo>
                <a:cubicBezTo>
                  <a:pt x="1425787" y="13547"/>
                  <a:pt x="1387147" y="23761"/>
                  <a:pt x="1351280" y="40640"/>
                </a:cubicBezTo>
                <a:cubicBezTo>
                  <a:pt x="1329183" y="51039"/>
                  <a:pt x="1310640" y="67733"/>
                  <a:pt x="1290320" y="81280"/>
                </a:cubicBezTo>
                <a:cubicBezTo>
                  <a:pt x="1268023" y="96145"/>
                  <a:pt x="1244981" y="113326"/>
                  <a:pt x="1219200" y="121920"/>
                </a:cubicBezTo>
                <a:cubicBezTo>
                  <a:pt x="1202817" y="127381"/>
                  <a:pt x="1185333" y="128693"/>
                  <a:pt x="1168400" y="132080"/>
                </a:cubicBezTo>
                <a:cubicBezTo>
                  <a:pt x="1141473" y="159007"/>
                  <a:pt x="1113220" y="195230"/>
                  <a:pt x="1076960" y="213360"/>
                </a:cubicBezTo>
                <a:cubicBezTo>
                  <a:pt x="1062384" y="220648"/>
                  <a:pt x="1018861" y="230425"/>
                  <a:pt x="1005840" y="233680"/>
                </a:cubicBezTo>
                <a:cubicBezTo>
                  <a:pt x="995680" y="240453"/>
                  <a:pt x="986282" y="248539"/>
                  <a:pt x="975360" y="254000"/>
                </a:cubicBezTo>
                <a:cubicBezTo>
                  <a:pt x="965781" y="258789"/>
                  <a:pt x="954242" y="258959"/>
                  <a:pt x="944880" y="264160"/>
                </a:cubicBezTo>
                <a:cubicBezTo>
                  <a:pt x="923532" y="276020"/>
                  <a:pt x="904240" y="291253"/>
                  <a:pt x="883920" y="304800"/>
                </a:cubicBezTo>
                <a:cubicBezTo>
                  <a:pt x="873760" y="311573"/>
                  <a:pt x="862074" y="316486"/>
                  <a:pt x="853440" y="325120"/>
                </a:cubicBezTo>
                <a:cubicBezTo>
                  <a:pt x="843280" y="335280"/>
                  <a:pt x="833869" y="346249"/>
                  <a:pt x="822960" y="355600"/>
                </a:cubicBezTo>
                <a:cubicBezTo>
                  <a:pt x="810103" y="366620"/>
                  <a:pt x="797951" y="379567"/>
                  <a:pt x="782320" y="386080"/>
                </a:cubicBezTo>
                <a:cubicBezTo>
                  <a:pt x="756541" y="396821"/>
                  <a:pt x="701040" y="406400"/>
                  <a:pt x="701040" y="406400"/>
                </a:cubicBezTo>
                <a:cubicBezTo>
                  <a:pt x="694267" y="416560"/>
                  <a:pt x="690255" y="429252"/>
                  <a:pt x="680720" y="436880"/>
                </a:cubicBezTo>
                <a:cubicBezTo>
                  <a:pt x="672357" y="443570"/>
                  <a:pt x="659819" y="442251"/>
                  <a:pt x="650240" y="447040"/>
                </a:cubicBezTo>
                <a:cubicBezTo>
                  <a:pt x="580076" y="482122"/>
                  <a:pt x="663700" y="456375"/>
                  <a:pt x="579120" y="477520"/>
                </a:cubicBezTo>
                <a:cubicBezTo>
                  <a:pt x="490072" y="566568"/>
                  <a:pt x="603030" y="457595"/>
                  <a:pt x="518160" y="528320"/>
                </a:cubicBezTo>
                <a:cubicBezTo>
                  <a:pt x="507122" y="537518"/>
                  <a:pt x="496878" y="547762"/>
                  <a:pt x="487680" y="558800"/>
                </a:cubicBezTo>
                <a:cubicBezTo>
                  <a:pt x="479863" y="568181"/>
                  <a:pt x="477520" y="582507"/>
                  <a:pt x="467360" y="589280"/>
                </a:cubicBezTo>
                <a:cubicBezTo>
                  <a:pt x="455742" y="597026"/>
                  <a:pt x="440267" y="596053"/>
                  <a:pt x="426720" y="599440"/>
                </a:cubicBezTo>
                <a:cubicBezTo>
                  <a:pt x="393380" y="649450"/>
                  <a:pt x="423051" y="615866"/>
                  <a:pt x="365760" y="650240"/>
                </a:cubicBezTo>
                <a:cubicBezTo>
                  <a:pt x="278421" y="702643"/>
                  <a:pt x="335628" y="680604"/>
                  <a:pt x="274320" y="701040"/>
                </a:cubicBezTo>
                <a:cubicBezTo>
                  <a:pt x="270933" y="765387"/>
                  <a:pt x="272494" y="830186"/>
                  <a:pt x="264160" y="894080"/>
                </a:cubicBezTo>
                <a:cubicBezTo>
                  <a:pt x="262201" y="909098"/>
                  <a:pt x="249806" y="920799"/>
                  <a:pt x="243840" y="934720"/>
                </a:cubicBezTo>
                <a:cubicBezTo>
                  <a:pt x="239621" y="944564"/>
                  <a:pt x="236003" y="954745"/>
                  <a:pt x="233680" y="965200"/>
                </a:cubicBezTo>
                <a:cubicBezTo>
                  <a:pt x="215563" y="1046724"/>
                  <a:pt x="231850" y="1003000"/>
                  <a:pt x="213360" y="1076960"/>
                </a:cubicBezTo>
                <a:cubicBezTo>
                  <a:pt x="210763" y="1087350"/>
                  <a:pt x="206142" y="1097142"/>
                  <a:pt x="203200" y="1107440"/>
                </a:cubicBezTo>
                <a:cubicBezTo>
                  <a:pt x="199364" y="1120866"/>
                  <a:pt x="196427" y="1134533"/>
                  <a:pt x="193040" y="1148080"/>
                </a:cubicBezTo>
                <a:cubicBezTo>
                  <a:pt x="189653" y="1178560"/>
                  <a:pt x="187543" y="1209209"/>
                  <a:pt x="182880" y="1239520"/>
                </a:cubicBezTo>
                <a:cubicBezTo>
                  <a:pt x="180757" y="1253321"/>
                  <a:pt x="175749" y="1266529"/>
                  <a:pt x="172720" y="1280160"/>
                </a:cubicBezTo>
                <a:cubicBezTo>
                  <a:pt x="156373" y="1353722"/>
                  <a:pt x="170555" y="1306974"/>
                  <a:pt x="152400" y="1361440"/>
                </a:cubicBezTo>
                <a:cubicBezTo>
                  <a:pt x="150795" y="1383915"/>
                  <a:pt x="155172" y="1487975"/>
                  <a:pt x="132080" y="1534160"/>
                </a:cubicBezTo>
                <a:cubicBezTo>
                  <a:pt x="126619" y="1545082"/>
                  <a:pt x="118533" y="1554480"/>
                  <a:pt x="111760" y="1564640"/>
                </a:cubicBezTo>
                <a:cubicBezTo>
                  <a:pt x="108373" y="1588347"/>
                  <a:pt x="110494" y="1613525"/>
                  <a:pt x="101600" y="1635760"/>
                </a:cubicBezTo>
                <a:cubicBezTo>
                  <a:pt x="96264" y="1649101"/>
                  <a:pt x="75664" y="1652609"/>
                  <a:pt x="71120" y="1666240"/>
                </a:cubicBezTo>
                <a:cubicBezTo>
                  <a:pt x="61422" y="1695334"/>
                  <a:pt x="66002" y="1727430"/>
                  <a:pt x="60960" y="1757680"/>
                </a:cubicBezTo>
                <a:cubicBezTo>
                  <a:pt x="59199" y="1768244"/>
                  <a:pt x="54187" y="1778000"/>
                  <a:pt x="50800" y="1788160"/>
                </a:cubicBezTo>
                <a:cubicBezTo>
                  <a:pt x="47413" y="1815253"/>
                  <a:pt x="47824" y="1843098"/>
                  <a:pt x="40640" y="1869440"/>
                </a:cubicBezTo>
                <a:cubicBezTo>
                  <a:pt x="37427" y="1881221"/>
                  <a:pt x="22715" y="1887946"/>
                  <a:pt x="20320" y="1899920"/>
                </a:cubicBezTo>
                <a:cubicBezTo>
                  <a:pt x="12322" y="1939909"/>
                  <a:pt x="14925" y="1981338"/>
                  <a:pt x="10160" y="2021840"/>
                </a:cubicBezTo>
                <a:cubicBezTo>
                  <a:pt x="8142" y="2038990"/>
                  <a:pt x="3387" y="2055707"/>
                  <a:pt x="0" y="2072640"/>
                </a:cubicBezTo>
                <a:cubicBezTo>
                  <a:pt x="3387" y="2153920"/>
                  <a:pt x="-956" y="2235892"/>
                  <a:pt x="10160" y="2316480"/>
                </a:cubicBezTo>
                <a:cubicBezTo>
                  <a:pt x="12858" y="2336042"/>
                  <a:pt x="31809" y="2349617"/>
                  <a:pt x="40640" y="2367280"/>
                </a:cubicBezTo>
                <a:cubicBezTo>
                  <a:pt x="55847" y="2397694"/>
                  <a:pt x="49367" y="2413781"/>
                  <a:pt x="60960" y="2448560"/>
                </a:cubicBezTo>
                <a:cubicBezTo>
                  <a:pt x="65749" y="2462928"/>
                  <a:pt x="74507" y="2475653"/>
                  <a:pt x="81280" y="2489200"/>
                </a:cubicBezTo>
                <a:cubicBezTo>
                  <a:pt x="77893" y="2607733"/>
                  <a:pt x="71120" y="2726218"/>
                  <a:pt x="71120" y="2844800"/>
                </a:cubicBezTo>
                <a:cubicBezTo>
                  <a:pt x="71120" y="2904721"/>
                  <a:pt x="76472" y="2944812"/>
                  <a:pt x="91440" y="2997200"/>
                </a:cubicBezTo>
                <a:cubicBezTo>
                  <a:pt x="94382" y="3007498"/>
                  <a:pt x="95659" y="3018769"/>
                  <a:pt x="101600" y="3027680"/>
                </a:cubicBezTo>
                <a:cubicBezTo>
                  <a:pt x="109570" y="3039635"/>
                  <a:pt x="121920" y="3048000"/>
                  <a:pt x="132080" y="3058160"/>
                </a:cubicBezTo>
                <a:cubicBezTo>
                  <a:pt x="135467" y="3075093"/>
                  <a:pt x="136177" y="3092791"/>
                  <a:pt x="142240" y="3108960"/>
                </a:cubicBezTo>
                <a:cubicBezTo>
                  <a:pt x="146527" y="3120393"/>
                  <a:pt x="158273" y="3128007"/>
                  <a:pt x="162560" y="3139440"/>
                </a:cubicBezTo>
                <a:cubicBezTo>
                  <a:pt x="177026" y="3178015"/>
                  <a:pt x="167264" y="3194444"/>
                  <a:pt x="182880" y="3230880"/>
                </a:cubicBezTo>
                <a:cubicBezTo>
                  <a:pt x="187690" y="3242103"/>
                  <a:pt x="197739" y="3250438"/>
                  <a:pt x="203200" y="3261360"/>
                </a:cubicBezTo>
                <a:cubicBezTo>
                  <a:pt x="211356" y="3277672"/>
                  <a:pt x="213854" y="3296694"/>
                  <a:pt x="223520" y="3312160"/>
                </a:cubicBezTo>
                <a:cubicBezTo>
                  <a:pt x="237489" y="3334511"/>
                  <a:pt x="263414" y="3348916"/>
                  <a:pt x="284480" y="3362960"/>
                </a:cubicBezTo>
                <a:cubicBezTo>
                  <a:pt x="321733" y="3418840"/>
                  <a:pt x="284480" y="3371427"/>
                  <a:pt x="335280" y="3413760"/>
                </a:cubicBezTo>
                <a:cubicBezTo>
                  <a:pt x="386017" y="3456041"/>
                  <a:pt x="342675" y="3436545"/>
                  <a:pt x="396240" y="3454400"/>
                </a:cubicBezTo>
                <a:cubicBezTo>
                  <a:pt x="467171" y="3525331"/>
                  <a:pt x="388583" y="3455830"/>
                  <a:pt x="457200" y="3495040"/>
                </a:cubicBezTo>
                <a:cubicBezTo>
                  <a:pt x="471902" y="3503441"/>
                  <a:pt x="483481" y="3516545"/>
                  <a:pt x="497840" y="3525520"/>
                </a:cubicBezTo>
                <a:cubicBezTo>
                  <a:pt x="510683" y="3533547"/>
                  <a:pt x="525493" y="3538048"/>
                  <a:pt x="538480" y="3545840"/>
                </a:cubicBezTo>
                <a:cubicBezTo>
                  <a:pt x="559421" y="3558405"/>
                  <a:pt x="599440" y="3586480"/>
                  <a:pt x="599440" y="3586480"/>
                </a:cubicBezTo>
                <a:cubicBezTo>
                  <a:pt x="658538" y="3684977"/>
                  <a:pt x="597755" y="3592981"/>
                  <a:pt x="670560" y="3677920"/>
                </a:cubicBezTo>
                <a:cubicBezTo>
                  <a:pt x="678507" y="3687191"/>
                  <a:pt x="682768" y="3699274"/>
                  <a:pt x="690880" y="3708400"/>
                </a:cubicBezTo>
                <a:cubicBezTo>
                  <a:pt x="709972" y="3729878"/>
                  <a:pt x="724578" y="3760273"/>
                  <a:pt x="751840" y="3769360"/>
                </a:cubicBezTo>
                <a:cubicBezTo>
                  <a:pt x="762000" y="3772747"/>
                  <a:pt x="772958" y="3774319"/>
                  <a:pt x="782320" y="3779520"/>
                </a:cubicBezTo>
                <a:cubicBezTo>
                  <a:pt x="803668" y="3791380"/>
                  <a:pt x="843280" y="3820160"/>
                  <a:pt x="843280" y="3820160"/>
                </a:cubicBezTo>
                <a:cubicBezTo>
                  <a:pt x="850053" y="3830320"/>
                  <a:pt x="854065" y="3843012"/>
                  <a:pt x="863600" y="3850640"/>
                </a:cubicBezTo>
                <a:cubicBezTo>
                  <a:pt x="871963" y="3857330"/>
                  <a:pt x="884501" y="3856011"/>
                  <a:pt x="894080" y="3860800"/>
                </a:cubicBezTo>
                <a:cubicBezTo>
                  <a:pt x="905002" y="3866261"/>
                  <a:pt x="913958" y="3875062"/>
                  <a:pt x="924560" y="3881120"/>
                </a:cubicBezTo>
                <a:cubicBezTo>
                  <a:pt x="949901" y="3895601"/>
                  <a:pt x="968423" y="3904166"/>
                  <a:pt x="995680" y="3911600"/>
                </a:cubicBezTo>
                <a:cubicBezTo>
                  <a:pt x="1113815" y="3943819"/>
                  <a:pt x="1041404" y="3923938"/>
                  <a:pt x="1168400" y="3942080"/>
                </a:cubicBezTo>
                <a:cubicBezTo>
                  <a:pt x="1185495" y="3944522"/>
                  <a:pt x="1202343" y="3948494"/>
                  <a:pt x="1219200" y="3952240"/>
                </a:cubicBezTo>
                <a:cubicBezTo>
                  <a:pt x="1232831" y="3955269"/>
                  <a:pt x="1245912" y="3961405"/>
                  <a:pt x="1259840" y="3962400"/>
                </a:cubicBezTo>
                <a:cubicBezTo>
                  <a:pt x="1340984" y="3968196"/>
                  <a:pt x="1422400" y="3969173"/>
                  <a:pt x="1503680" y="3972560"/>
                </a:cubicBezTo>
                <a:cubicBezTo>
                  <a:pt x="1524000" y="3979333"/>
                  <a:pt x="1543327" y="3990749"/>
                  <a:pt x="1564640" y="3992880"/>
                </a:cubicBezTo>
                <a:cubicBezTo>
                  <a:pt x="1713538" y="4007770"/>
                  <a:pt x="1632291" y="4000615"/>
                  <a:pt x="1808480" y="4013200"/>
                </a:cubicBezTo>
                <a:cubicBezTo>
                  <a:pt x="1855847" y="4028989"/>
                  <a:pt x="1833505" y="4023302"/>
                  <a:pt x="1899920" y="4033520"/>
                </a:cubicBezTo>
                <a:cubicBezTo>
                  <a:pt x="2020181" y="4052022"/>
                  <a:pt x="1986537" y="4044496"/>
                  <a:pt x="2164080" y="4053840"/>
                </a:cubicBezTo>
                <a:lnTo>
                  <a:pt x="2905760" y="4043680"/>
                </a:lnTo>
                <a:cubicBezTo>
                  <a:pt x="2939350" y="4041912"/>
                  <a:pt x="2935023" y="3999786"/>
                  <a:pt x="2946400" y="3982720"/>
                </a:cubicBezTo>
                <a:cubicBezTo>
                  <a:pt x="2970612" y="3946402"/>
                  <a:pt x="2978627" y="3951803"/>
                  <a:pt x="3017520" y="3942080"/>
                </a:cubicBezTo>
                <a:cubicBezTo>
                  <a:pt x="3031067" y="3931920"/>
                  <a:pt x="3048767" y="3925689"/>
                  <a:pt x="3058160" y="3911600"/>
                </a:cubicBezTo>
                <a:cubicBezTo>
                  <a:pt x="3115013" y="3826320"/>
                  <a:pt x="3037772" y="3872733"/>
                  <a:pt x="3108960" y="3789680"/>
                </a:cubicBezTo>
                <a:cubicBezTo>
                  <a:pt x="3115930" y="3781549"/>
                  <a:pt x="3129280" y="3782907"/>
                  <a:pt x="3139440" y="3779520"/>
                </a:cubicBezTo>
                <a:cubicBezTo>
                  <a:pt x="3156373" y="3765973"/>
                  <a:pt x="3174906" y="3754214"/>
                  <a:pt x="3190240" y="3738880"/>
                </a:cubicBezTo>
                <a:cubicBezTo>
                  <a:pt x="3262497" y="3666623"/>
                  <a:pt x="3143563" y="3759470"/>
                  <a:pt x="3230880" y="3657600"/>
                </a:cubicBezTo>
                <a:cubicBezTo>
                  <a:pt x="3240737" y="3646101"/>
                  <a:pt x="3257973" y="3644053"/>
                  <a:pt x="3271520" y="3637280"/>
                </a:cubicBezTo>
                <a:cubicBezTo>
                  <a:pt x="3307397" y="3583465"/>
                  <a:pt x="3285656" y="3625574"/>
                  <a:pt x="3302000" y="3535680"/>
                </a:cubicBezTo>
                <a:cubicBezTo>
                  <a:pt x="3308142" y="3501899"/>
                  <a:pt x="3321876" y="3465891"/>
                  <a:pt x="3332480" y="3434080"/>
                </a:cubicBezTo>
                <a:cubicBezTo>
                  <a:pt x="3335867" y="3423920"/>
                  <a:pt x="3336699" y="3412511"/>
                  <a:pt x="3342640" y="3403600"/>
                </a:cubicBezTo>
                <a:cubicBezTo>
                  <a:pt x="3349413" y="3393440"/>
                  <a:pt x="3357499" y="3384042"/>
                  <a:pt x="3362960" y="3373120"/>
                </a:cubicBezTo>
                <a:cubicBezTo>
                  <a:pt x="3367749" y="3363541"/>
                  <a:pt x="3367919" y="3352002"/>
                  <a:pt x="3373120" y="3342640"/>
                </a:cubicBezTo>
                <a:cubicBezTo>
                  <a:pt x="3384980" y="3321292"/>
                  <a:pt x="3400213" y="3302000"/>
                  <a:pt x="3413760" y="3281680"/>
                </a:cubicBezTo>
                <a:lnTo>
                  <a:pt x="3434080" y="3251200"/>
                </a:lnTo>
                <a:cubicBezTo>
                  <a:pt x="3440853" y="3224107"/>
                  <a:pt x="3444028" y="3195850"/>
                  <a:pt x="3454400" y="3169920"/>
                </a:cubicBezTo>
                <a:cubicBezTo>
                  <a:pt x="3467947" y="3136053"/>
                  <a:pt x="3486193" y="3103706"/>
                  <a:pt x="3495040" y="3068320"/>
                </a:cubicBezTo>
                <a:cubicBezTo>
                  <a:pt x="3505912" y="3024833"/>
                  <a:pt x="3506761" y="3024174"/>
                  <a:pt x="3515360" y="2976880"/>
                </a:cubicBezTo>
                <a:cubicBezTo>
                  <a:pt x="3519045" y="2956612"/>
                  <a:pt x="3521204" y="2936063"/>
                  <a:pt x="3525520" y="2915920"/>
                </a:cubicBezTo>
                <a:cubicBezTo>
                  <a:pt x="3531372" y="2888613"/>
                  <a:pt x="3540844" y="2862117"/>
                  <a:pt x="3545840" y="2834640"/>
                </a:cubicBezTo>
                <a:lnTo>
                  <a:pt x="3566160" y="2722880"/>
                </a:lnTo>
                <a:cubicBezTo>
                  <a:pt x="3569547" y="2648373"/>
                  <a:pt x="3570810" y="2573740"/>
                  <a:pt x="3576320" y="2499360"/>
                </a:cubicBezTo>
                <a:cubicBezTo>
                  <a:pt x="3577596" y="2482139"/>
                  <a:pt x="3578757" y="2464006"/>
                  <a:pt x="3586480" y="2448560"/>
                </a:cubicBezTo>
                <a:cubicBezTo>
                  <a:pt x="3592906" y="2435709"/>
                  <a:pt x="3607609" y="2428989"/>
                  <a:pt x="3616960" y="2418080"/>
                </a:cubicBezTo>
                <a:cubicBezTo>
                  <a:pt x="3627980" y="2405223"/>
                  <a:pt x="3637280" y="2390987"/>
                  <a:pt x="3647440" y="2377440"/>
                </a:cubicBezTo>
                <a:cubicBezTo>
                  <a:pt x="3667072" y="2318545"/>
                  <a:pt x="3656124" y="2321097"/>
                  <a:pt x="3698240" y="2286000"/>
                </a:cubicBezTo>
                <a:cubicBezTo>
                  <a:pt x="3707621" y="2278183"/>
                  <a:pt x="3718560" y="2272453"/>
                  <a:pt x="3728720" y="2265680"/>
                </a:cubicBezTo>
                <a:cubicBezTo>
                  <a:pt x="3755554" y="2185177"/>
                  <a:pt x="3745519" y="2225848"/>
                  <a:pt x="3759200" y="2143760"/>
                </a:cubicBezTo>
                <a:cubicBezTo>
                  <a:pt x="3755813" y="1994747"/>
                  <a:pt x="3755377" y="1845637"/>
                  <a:pt x="3749040" y="1696720"/>
                </a:cubicBezTo>
                <a:cubicBezTo>
                  <a:pt x="3748585" y="1686020"/>
                  <a:pt x="3743099" y="1676084"/>
                  <a:pt x="3738880" y="1666240"/>
                </a:cubicBezTo>
                <a:cubicBezTo>
                  <a:pt x="3732914" y="1652319"/>
                  <a:pt x="3723878" y="1639781"/>
                  <a:pt x="3718560" y="1625600"/>
                </a:cubicBezTo>
                <a:cubicBezTo>
                  <a:pt x="3690026" y="1549510"/>
                  <a:pt x="3734079" y="1619199"/>
                  <a:pt x="3677920" y="1544320"/>
                </a:cubicBezTo>
                <a:cubicBezTo>
                  <a:pt x="3656775" y="1459740"/>
                  <a:pt x="3682522" y="1543364"/>
                  <a:pt x="3647440" y="1473200"/>
                </a:cubicBezTo>
                <a:cubicBezTo>
                  <a:pt x="3610664" y="1399647"/>
                  <a:pt x="3673492" y="1496258"/>
                  <a:pt x="3627120" y="1391920"/>
                </a:cubicBezTo>
                <a:cubicBezTo>
                  <a:pt x="3620243" y="1376446"/>
                  <a:pt x="3606351" y="1365152"/>
                  <a:pt x="3596640" y="1351280"/>
                </a:cubicBezTo>
                <a:cubicBezTo>
                  <a:pt x="3582635" y="1331273"/>
                  <a:pt x="3569547" y="1310640"/>
                  <a:pt x="3556000" y="1290320"/>
                </a:cubicBezTo>
                <a:cubicBezTo>
                  <a:pt x="3549227" y="1266613"/>
                  <a:pt x="3544837" y="1242092"/>
                  <a:pt x="3535680" y="1219200"/>
                </a:cubicBezTo>
                <a:cubicBezTo>
                  <a:pt x="3531136" y="1207841"/>
                  <a:pt x="3487783" y="1152435"/>
                  <a:pt x="3484880" y="1148080"/>
                </a:cubicBezTo>
                <a:cubicBezTo>
                  <a:pt x="3473926" y="1131649"/>
                  <a:pt x="3464866" y="1114026"/>
                  <a:pt x="3454400" y="1097280"/>
                </a:cubicBezTo>
                <a:cubicBezTo>
                  <a:pt x="3447928" y="1086925"/>
                  <a:pt x="3439039" y="1077958"/>
                  <a:pt x="3434080" y="1066800"/>
                </a:cubicBezTo>
                <a:cubicBezTo>
                  <a:pt x="3425381" y="1047227"/>
                  <a:pt x="3425641" y="1023662"/>
                  <a:pt x="3413760" y="1005840"/>
                </a:cubicBezTo>
                <a:cubicBezTo>
                  <a:pt x="3400213" y="985520"/>
                  <a:pt x="3384042" y="966723"/>
                  <a:pt x="3373120" y="944880"/>
                </a:cubicBezTo>
                <a:cubicBezTo>
                  <a:pt x="3366347" y="931333"/>
                  <a:pt x="3362496" y="915875"/>
                  <a:pt x="3352800" y="904240"/>
                </a:cubicBezTo>
                <a:cubicBezTo>
                  <a:pt x="3344983" y="894859"/>
                  <a:pt x="3332922" y="889978"/>
                  <a:pt x="3322320" y="883920"/>
                </a:cubicBezTo>
                <a:cubicBezTo>
                  <a:pt x="3309170" y="876406"/>
                  <a:pt x="3295601" y="869566"/>
                  <a:pt x="3281680" y="863600"/>
                </a:cubicBezTo>
                <a:cubicBezTo>
                  <a:pt x="3265645" y="856728"/>
                  <a:pt x="3225484" y="845994"/>
                  <a:pt x="3210560" y="843280"/>
                </a:cubicBezTo>
                <a:cubicBezTo>
                  <a:pt x="3186999" y="838996"/>
                  <a:pt x="3163147" y="836507"/>
                  <a:pt x="3139440" y="833120"/>
                </a:cubicBezTo>
                <a:cubicBezTo>
                  <a:pt x="3122507" y="826347"/>
                  <a:pt x="3106071" y="818163"/>
                  <a:pt x="3088640" y="812800"/>
                </a:cubicBezTo>
                <a:cubicBezTo>
                  <a:pt x="3061948" y="804587"/>
                  <a:pt x="3007360" y="792480"/>
                  <a:pt x="3007360" y="792480"/>
                </a:cubicBezTo>
                <a:cubicBezTo>
                  <a:pt x="2997200" y="782320"/>
                  <a:pt x="2987918" y="771198"/>
                  <a:pt x="2976880" y="762000"/>
                </a:cubicBezTo>
                <a:cubicBezTo>
                  <a:pt x="2933287" y="725673"/>
                  <a:pt x="2956396" y="759772"/>
                  <a:pt x="2915920" y="711200"/>
                </a:cubicBezTo>
                <a:cubicBezTo>
                  <a:pt x="2881790" y="670244"/>
                  <a:pt x="2909229" y="680782"/>
                  <a:pt x="2854960" y="640080"/>
                </a:cubicBezTo>
                <a:cubicBezTo>
                  <a:pt x="2825008" y="617616"/>
                  <a:pt x="2814358" y="622679"/>
                  <a:pt x="2783840" y="609600"/>
                </a:cubicBezTo>
                <a:cubicBezTo>
                  <a:pt x="2769919" y="603634"/>
                  <a:pt x="2757262" y="594905"/>
                  <a:pt x="2743200" y="589280"/>
                </a:cubicBezTo>
                <a:cubicBezTo>
                  <a:pt x="2723313" y="581325"/>
                  <a:pt x="2700062" y="580841"/>
                  <a:pt x="2682240" y="568960"/>
                </a:cubicBezTo>
                <a:cubicBezTo>
                  <a:pt x="2672080" y="562187"/>
                  <a:pt x="2663344" y="552501"/>
                  <a:pt x="2651760" y="548640"/>
                </a:cubicBezTo>
                <a:cubicBezTo>
                  <a:pt x="2632217" y="542126"/>
                  <a:pt x="2611000" y="542520"/>
                  <a:pt x="2590800" y="538480"/>
                </a:cubicBezTo>
                <a:cubicBezTo>
                  <a:pt x="2537864" y="527893"/>
                  <a:pt x="2564869" y="531071"/>
                  <a:pt x="2519680" y="518160"/>
                </a:cubicBezTo>
                <a:cubicBezTo>
                  <a:pt x="2506254" y="514324"/>
                  <a:pt x="2492587" y="511387"/>
                  <a:pt x="2479040" y="508000"/>
                </a:cubicBezTo>
                <a:cubicBezTo>
                  <a:pt x="2468880" y="501227"/>
                  <a:pt x="2457194" y="496314"/>
                  <a:pt x="2448560" y="487680"/>
                </a:cubicBezTo>
                <a:cubicBezTo>
                  <a:pt x="2400599" y="439719"/>
                  <a:pt x="2451134" y="476300"/>
                  <a:pt x="2418080" y="426720"/>
                </a:cubicBezTo>
                <a:cubicBezTo>
                  <a:pt x="2410110" y="414765"/>
                  <a:pt x="2397760" y="406400"/>
                  <a:pt x="2387600" y="396240"/>
                </a:cubicBezTo>
                <a:cubicBezTo>
                  <a:pt x="2335176" y="238969"/>
                  <a:pt x="2395262" y="401404"/>
                  <a:pt x="2346960" y="304800"/>
                </a:cubicBezTo>
                <a:cubicBezTo>
                  <a:pt x="2342171" y="295221"/>
                  <a:pt x="2345983" y="279830"/>
                  <a:pt x="2336800" y="274320"/>
                </a:cubicBezTo>
                <a:cubicBezTo>
                  <a:pt x="2309250" y="257790"/>
                  <a:pt x="2276865" y="250141"/>
                  <a:pt x="2245360" y="243840"/>
                </a:cubicBezTo>
                <a:lnTo>
                  <a:pt x="2143760" y="223520"/>
                </a:lnTo>
                <a:cubicBezTo>
                  <a:pt x="2133600" y="216747"/>
                  <a:pt x="2124503" y="208010"/>
                  <a:pt x="2113280" y="203200"/>
                </a:cubicBezTo>
                <a:cubicBezTo>
                  <a:pt x="2067706" y="183668"/>
                  <a:pt x="2081703" y="202651"/>
                  <a:pt x="2042160" y="182880"/>
                </a:cubicBezTo>
                <a:cubicBezTo>
                  <a:pt x="1998593" y="161097"/>
                  <a:pt x="2021646" y="163538"/>
                  <a:pt x="1981200" y="132080"/>
                </a:cubicBezTo>
                <a:cubicBezTo>
                  <a:pt x="1961923" y="117087"/>
                  <a:pt x="1943408" y="99163"/>
                  <a:pt x="1920240" y="91440"/>
                </a:cubicBezTo>
                <a:cubicBezTo>
                  <a:pt x="1899920" y="84667"/>
                  <a:pt x="1877102" y="83001"/>
                  <a:pt x="1859280" y="71120"/>
                </a:cubicBezTo>
                <a:cubicBezTo>
                  <a:pt x="1849120" y="64347"/>
                  <a:pt x="1840023" y="55610"/>
                  <a:pt x="1828800" y="50800"/>
                </a:cubicBezTo>
                <a:cubicBezTo>
                  <a:pt x="1814198" y="44542"/>
                  <a:pt x="1748933" y="33373"/>
                  <a:pt x="1737360" y="30480"/>
                </a:cubicBezTo>
                <a:cubicBezTo>
                  <a:pt x="1705239" y="22450"/>
                  <a:pt x="1702137" y="14383"/>
                  <a:pt x="1666240" y="10160"/>
                </a:cubicBezTo>
                <a:cubicBezTo>
                  <a:pt x="1571049" y="-1039"/>
                  <a:pt x="1496907" y="1693"/>
                  <a:pt x="1463040" y="0"/>
                </a:cubicBezTo>
                <a:close/>
              </a:path>
            </a:pathLst>
          </a:custGeom>
          <a:solidFill>
            <a:srgbClr val="FCFDFE"/>
          </a:solidFill>
          <a:ln>
            <a:solidFill>
              <a:srgbClr val="DFE9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1" name="フリーフォーム: 図形 10">
            <a:extLst>
              <a:ext uri="{FF2B5EF4-FFF2-40B4-BE49-F238E27FC236}">
                <a16:creationId xmlns:a16="http://schemas.microsoft.com/office/drawing/2014/main" id="{6F6E4D25-458A-7F06-4A63-65A07E1A147A}"/>
              </a:ext>
            </a:extLst>
          </p:cNvPr>
          <p:cNvSpPr/>
          <p:nvPr/>
        </p:nvSpPr>
        <p:spPr>
          <a:xfrm>
            <a:off x="1414577" y="2597263"/>
            <a:ext cx="735012" cy="2009775"/>
          </a:xfrm>
          <a:custGeom>
            <a:avLst/>
            <a:gdLst>
              <a:gd name="connsiteX0" fmla="*/ 535104 w 735129"/>
              <a:gd name="connsiteY0" fmla="*/ 0 h 2009775"/>
              <a:gd name="connsiteX1" fmla="*/ 535104 w 735129"/>
              <a:gd name="connsiteY1" fmla="*/ 0 h 2009775"/>
              <a:gd name="connsiteX2" fmla="*/ 430329 w 735129"/>
              <a:gd name="connsiteY2" fmla="*/ 76200 h 2009775"/>
              <a:gd name="connsiteX3" fmla="*/ 373179 w 735129"/>
              <a:gd name="connsiteY3" fmla="*/ 95250 h 2009775"/>
              <a:gd name="connsiteX4" fmla="*/ 154104 w 735129"/>
              <a:gd name="connsiteY4" fmla="*/ 266700 h 2009775"/>
              <a:gd name="connsiteX5" fmla="*/ 77904 w 735129"/>
              <a:gd name="connsiteY5" fmla="*/ 400050 h 2009775"/>
              <a:gd name="connsiteX6" fmla="*/ 11229 w 735129"/>
              <a:gd name="connsiteY6" fmla="*/ 495300 h 2009775"/>
              <a:gd name="connsiteX7" fmla="*/ 30279 w 735129"/>
              <a:gd name="connsiteY7" fmla="*/ 1228725 h 2009775"/>
              <a:gd name="connsiteX8" fmla="*/ 49329 w 735129"/>
              <a:gd name="connsiteY8" fmla="*/ 1257300 h 2009775"/>
              <a:gd name="connsiteX9" fmla="*/ 77904 w 735129"/>
              <a:gd name="connsiteY9" fmla="*/ 1304925 h 2009775"/>
              <a:gd name="connsiteX10" fmla="*/ 106479 w 735129"/>
              <a:gd name="connsiteY10" fmla="*/ 1343025 h 2009775"/>
              <a:gd name="connsiteX11" fmla="*/ 154104 w 735129"/>
              <a:gd name="connsiteY11" fmla="*/ 1409700 h 2009775"/>
              <a:gd name="connsiteX12" fmla="*/ 163629 w 735129"/>
              <a:gd name="connsiteY12" fmla="*/ 1438275 h 2009775"/>
              <a:gd name="connsiteX13" fmla="*/ 163629 w 735129"/>
              <a:gd name="connsiteY13" fmla="*/ 1704975 h 2009775"/>
              <a:gd name="connsiteX14" fmla="*/ 154104 w 735129"/>
              <a:gd name="connsiteY14" fmla="*/ 1838325 h 2009775"/>
              <a:gd name="connsiteX15" fmla="*/ 211254 w 735129"/>
              <a:gd name="connsiteY15" fmla="*/ 1885950 h 2009775"/>
              <a:gd name="connsiteX16" fmla="*/ 306504 w 735129"/>
              <a:gd name="connsiteY16" fmla="*/ 1971675 h 2009775"/>
              <a:gd name="connsiteX17" fmla="*/ 335079 w 735129"/>
              <a:gd name="connsiteY17" fmla="*/ 1990725 h 2009775"/>
              <a:gd name="connsiteX18" fmla="*/ 392229 w 735129"/>
              <a:gd name="connsiteY18" fmla="*/ 2009775 h 2009775"/>
              <a:gd name="connsiteX19" fmla="*/ 497004 w 735129"/>
              <a:gd name="connsiteY19" fmla="*/ 1990725 h 2009775"/>
              <a:gd name="connsiteX20" fmla="*/ 516054 w 735129"/>
              <a:gd name="connsiteY20" fmla="*/ 1962150 h 2009775"/>
              <a:gd name="connsiteX21" fmla="*/ 544629 w 735129"/>
              <a:gd name="connsiteY21" fmla="*/ 1933575 h 2009775"/>
              <a:gd name="connsiteX22" fmla="*/ 620829 w 735129"/>
              <a:gd name="connsiteY22" fmla="*/ 1847850 h 2009775"/>
              <a:gd name="connsiteX23" fmla="*/ 611304 w 735129"/>
              <a:gd name="connsiteY23" fmla="*/ 1695450 h 2009775"/>
              <a:gd name="connsiteX24" fmla="*/ 601779 w 735129"/>
              <a:gd name="connsiteY24" fmla="*/ 1657350 h 2009775"/>
              <a:gd name="connsiteX25" fmla="*/ 592254 w 735129"/>
              <a:gd name="connsiteY25" fmla="*/ 1609725 h 2009775"/>
              <a:gd name="connsiteX26" fmla="*/ 582729 w 735129"/>
              <a:gd name="connsiteY26" fmla="*/ 1524000 h 2009775"/>
              <a:gd name="connsiteX27" fmla="*/ 573204 w 735129"/>
              <a:gd name="connsiteY27" fmla="*/ 1476375 h 2009775"/>
              <a:gd name="connsiteX28" fmla="*/ 563679 w 735129"/>
              <a:gd name="connsiteY28" fmla="*/ 1409700 h 2009775"/>
              <a:gd name="connsiteX29" fmla="*/ 573204 w 735129"/>
              <a:gd name="connsiteY29" fmla="*/ 1266825 h 2009775"/>
              <a:gd name="connsiteX30" fmla="*/ 601779 w 735129"/>
              <a:gd name="connsiteY30" fmla="*/ 1238250 h 2009775"/>
              <a:gd name="connsiteX31" fmla="*/ 630354 w 735129"/>
              <a:gd name="connsiteY31" fmla="*/ 1162050 h 2009775"/>
              <a:gd name="connsiteX32" fmla="*/ 687504 w 735129"/>
              <a:gd name="connsiteY32" fmla="*/ 1076325 h 2009775"/>
              <a:gd name="connsiteX33" fmla="*/ 706554 w 735129"/>
              <a:gd name="connsiteY33" fmla="*/ 1047750 h 2009775"/>
              <a:gd name="connsiteX34" fmla="*/ 735129 w 735129"/>
              <a:gd name="connsiteY34" fmla="*/ 742950 h 2009775"/>
              <a:gd name="connsiteX35" fmla="*/ 725604 w 735129"/>
              <a:gd name="connsiteY35" fmla="*/ 571500 h 2009775"/>
              <a:gd name="connsiteX36" fmla="*/ 716079 w 735129"/>
              <a:gd name="connsiteY36" fmla="*/ 533400 h 2009775"/>
              <a:gd name="connsiteX37" fmla="*/ 687504 w 735129"/>
              <a:gd name="connsiteY37" fmla="*/ 447675 h 2009775"/>
              <a:gd name="connsiteX38" fmla="*/ 677979 w 735129"/>
              <a:gd name="connsiteY38" fmla="*/ 419100 h 2009775"/>
              <a:gd name="connsiteX39" fmla="*/ 658929 w 735129"/>
              <a:gd name="connsiteY39" fmla="*/ 342900 h 2009775"/>
              <a:gd name="connsiteX40" fmla="*/ 649404 w 735129"/>
              <a:gd name="connsiteY40" fmla="*/ 314325 h 2009775"/>
              <a:gd name="connsiteX41" fmla="*/ 639879 w 735129"/>
              <a:gd name="connsiteY41" fmla="*/ 276225 h 2009775"/>
              <a:gd name="connsiteX42" fmla="*/ 620829 w 735129"/>
              <a:gd name="connsiteY42" fmla="*/ 247650 h 2009775"/>
              <a:gd name="connsiteX43" fmla="*/ 592254 w 735129"/>
              <a:gd name="connsiteY43" fmla="*/ 180975 h 2009775"/>
              <a:gd name="connsiteX44" fmla="*/ 582729 w 735129"/>
              <a:gd name="connsiteY44" fmla="*/ 142875 h 2009775"/>
              <a:gd name="connsiteX45" fmla="*/ 563679 w 735129"/>
              <a:gd name="connsiteY45" fmla="*/ 85725 h 2009775"/>
              <a:gd name="connsiteX46" fmla="*/ 535104 w 735129"/>
              <a:gd name="connsiteY46" fmla="*/ 0 h 2009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35129" h="2009775">
                <a:moveTo>
                  <a:pt x="535104" y="0"/>
                </a:moveTo>
                <a:lnTo>
                  <a:pt x="535104" y="0"/>
                </a:lnTo>
                <a:cubicBezTo>
                  <a:pt x="500179" y="25400"/>
                  <a:pt x="471298" y="62544"/>
                  <a:pt x="430329" y="76200"/>
                </a:cubicBezTo>
                <a:cubicBezTo>
                  <a:pt x="411279" y="82550"/>
                  <a:pt x="389887" y="84111"/>
                  <a:pt x="373179" y="95250"/>
                </a:cubicBezTo>
                <a:cubicBezTo>
                  <a:pt x="281814" y="156160"/>
                  <a:pt x="228639" y="183396"/>
                  <a:pt x="154104" y="266700"/>
                </a:cubicBezTo>
                <a:cubicBezTo>
                  <a:pt x="36911" y="397681"/>
                  <a:pt x="134880" y="305090"/>
                  <a:pt x="77904" y="400050"/>
                </a:cubicBezTo>
                <a:cubicBezTo>
                  <a:pt x="57964" y="433283"/>
                  <a:pt x="11229" y="495300"/>
                  <a:pt x="11229" y="495300"/>
                </a:cubicBezTo>
                <a:cubicBezTo>
                  <a:pt x="4527" y="830421"/>
                  <a:pt x="-18301" y="937247"/>
                  <a:pt x="30279" y="1228725"/>
                </a:cubicBezTo>
                <a:cubicBezTo>
                  <a:pt x="32161" y="1240017"/>
                  <a:pt x="43262" y="1247592"/>
                  <a:pt x="49329" y="1257300"/>
                </a:cubicBezTo>
                <a:cubicBezTo>
                  <a:pt x="59141" y="1272999"/>
                  <a:pt x="67635" y="1289521"/>
                  <a:pt x="77904" y="1304925"/>
                </a:cubicBezTo>
                <a:cubicBezTo>
                  <a:pt x="86710" y="1318134"/>
                  <a:pt x="97252" y="1330107"/>
                  <a:pt x="106479" y="1343025"/>
                </a:cubicBezTo>
                <a:cubicBezTo>
                  <a:pt x="176119" y="1440521"/>
                  <a:pt x="60717" y="1285184"/>
                  <a:pt x="154104" y="1409700"/>
                </a:cubicBezTo>
                <a:cubicBezTo>
                  <a:pt x="157279" y="1419225"/>
                  <a:pt x="160871" y="1428621"/>
                  <a:pt x="163629" y="1438275"/>
                </a:cubicBezTo>
                <a:cubicBezTo>
                  <a:pt x="191890" y="1537188"/>
                  <a:pt x="172309" y="1540058"/>
                  <a:pt x="163629" y="1704975"/>
                </a:cubicBezTo>
                <a:cubicBezTo>
                  <a:pt x="161287" y="1749477"/>
                  <a:pt x="157279" y="1793875"/>
                  <a:pt x="154104" y="1838325"/>
                </a:cubicBezTo>
                <a:cubicBezTo>
                  <a:pt x="223200" y="1855599"/>
                  <a:pt x="167671" y="1831472"/>
                  <a:pt x="211254" y="1885950"/>
                </a:cubicBezTo>
                <a:cubicBezTo>
                  <a:pt x="240972" y="1923097"/>
                  <a:pt x="269630" y="1945337"/>
                  <a:pt x="306504" y="1971675"/>
                </a:cubicBezTo>
                <a:cubicBezTo>
                  <a:pt x="315819" y="1978329"/>
                  <a:pt x="324618" y="1986076"/>
                  <a:pt x="335079" y="1990725"/>
                </a:cubicBezTo>
                <a:cubicBezTo>
                  <a:pt x="353429" y="1998880"/>
                  <a:pt x="392229" y="2009775"/>
                  <a:pt x="392229" y="2009775"/>
                </a:cubicBezTo>
                <a:cubicBezTo>
                  <a:pt x="427154" y="2003425"/>
                  <a:pt x="463872" y="2003468"/>
                  <a:pt x="497004" y="1990725"/>
                </a:cubicBezTo>
                <a:cubicBezTo>
                  <a:pt x="507689" y="1986616"/>
                  <a:pt x="508725" y="1970944"/>
                  <a:pt x="516054" y="1962150"/>
                </a:cubicBezTo>
                <a:cubicBezTo>
                  <a:pt x="524678" y="1951802"/>
                  <a:pt x="535759" y="1943712"/>
                  <a:pt x="544629" y="1933575"/>
                </a:cubicBezTo>
                <a:cubicBezTo>
                  <a:pt x="630939" y="1834935"/>
                  <a:pt x="535675" y="1933004"/>
                  <a:pt x="620829" y="1847850"/>
                </a:cubicBezTo>
                <a:cubicBezTo>
                  <a:pt x="617654" y="1797050"/>
                  <a:pt x="616369" y="1746097"/>
                  <a:pt x="611304" y="1695450"/>
                </a:cubicBezTo>
                <a:cubicBezTo>
                  <a:pt x="610001" y="1682424"/>
                  <a:pt x="604619" y="1670129"/>
                  <a:pt x="601779" y="1657350"/>
                </a:cubicBezTo>
                <a:cubicBezTo>
                  <a:pt x="598267" y="1641546"/>
                  <a:pt x="594544" y="1625752"/>
                  <a:pt x="592254" y="1609725"/>
                </a:cubicBezTo>
                <a:cubicBezTo>
                  <a:pt x="588188" y="1581263"/>
                  <a:pt x="586795" y="1552462"/>
                  <a:pt x="582729" y="1524000"/>
                </a:cubicBezTo>
                <a:cubicBezTo>
                  <a:pt x="580439" y="1507973"/>
                  <a:pt x="575866" y="1492344"/>
                  <a:pt x="573204" y="1476375"/>
                </a:cubicBezTo>
                <a:cubicBezTo>
                  <a:pt x="569513" y="1454230"/>
                  <a:pt x="566854" y="1431925"/>
                  <a:pt x="563679" y="1409700"/>
                </a:cubicBezTo>
                <a:cubicBezTo>
                  <a:pt x="566854" y="1362075"/>
                  <a:pt x="562850" y="1313419"/>
                  <a:pt x="573204" y="1266825"/>
                </a:cubicBezTo>
                <a:cubicBezTo>
                  <a:pt x="576126" y="1253675"/>
                  <a:pt x="593949" y="1249211"/>
                  <a:pt x="601779" y="1238250"/>
                </a:cubicBezTo>
                <a:cubicBezTo>
                  <a:pt x="659934" y="1156834"/>
                  <a:pt x="586730" y="1243066"/>
                  <a:pt x="630354" y="1162050"/>
                </a:cubicBezTo>
                <a:cubicBezTo>
                  <a:pt x="646636" y="1131812"/>
                  <a:pt x="668454" y="1104900"/>
                  <a:pt x="687504" y="1076325"/>
                </a:cubicBezTo>
                <a:lnTo>
                  <a:pt x="706554" y="1047750"/>
                </a:lnTo>
                <a:cubicBezTo>
                  <a:pt x="744101" y="897561"/>
                  <a:pt x="724514" y="997709"/>
                  <a:pt x="735129" y="742950"/>
                </a:cubicBezTo>
                <a:cubicBezTo>
                  <a:pt x="731954" y="685800"/>
                  <a:pt x="730786" y="628503"/>
                  <a:pt x="725604" y="571500"/>
                </a:cubicBezTo>
                <a:cubicBezTo>
                  <a:pt x="724419" y="558463"/>
                  <a:pt x="719929" y="545912"/>
                  <a:pt x="716079" y="533400"/>
                </a:cubicBezTo>
                <a:cubicBezTo>
                  <a:pt x="707221" y="504611"/>
                  <a:pt x="697029" y="476250"/>
                  <a:pt x="687504" y="447675"/>
                </a:cubicBezTo>
                <a:cubicBezTo>
                  <a:pt x="684329" y="438150"/>
                  <a:pt x="680414" y="428840"/>
                  <a:pt x="677979" y="419100"/>
                </a:cubicBezTo>
                <a:cubicBezTo>
                  <a:pt x="671629" y="393700"/>
                  <a:pt x="667208" y="367738"/>
                  <a:pt x="658929" y="342900"/>
                </a:cubicBezTo>
                <a:cubicBezTo>
                  <a:pt x="655754" y="333375"/>
                  <a:pt x="652162" y="323979"/>
                  <a:pt x="649404" y="314325"/>
                </a:cubicBezTo>
                <a:cubicBezTo>
                  <a:pt x="645808" y="301738"/>
                  <a:pt x="645036" y="288257"/>
                  <a:pt x="639879" y="276225"/>
                </a:cubicBezTo>
                <a:cubicBezTo>
                  <a:pt x="635370" y="265703"/>
                  <a:pt x="627179" y="257175"/>
                  <a:pt x="620829" y="247650"/>
                </a:cubicBezTo>
                <a:cubicBezTo>
                  <a:pt x="593483" y="138267"/>
                  <a:pt x="631721" y="273065"/>
                  <a:pt x="592254" y="180975"/>
                </a:cubicBezTo>
                <a:cubicBezTo>
                  <a:pt x="587097" y="168943"/>
                  <a:pt x="586491" y="155414"/>
                  <a:pt x="582729" y="142875"/>
                </a:cubicBezTo>
                <a:cubicBezTo>
                  <a:pt x="576959" y="123641"/>
                  <a:pt x="569449" y="104959"/>
                  <a:pt x="563679" y="85725"/>
                </a:cubicBezTo>
                <a:cubicBezTo>
                  <a:pt x="553384" y="51408"/>
                  <a:pt x="539867" y="14288"/>
                  <a:pt x="535104" y="0"/>
                </a:cubicBezTo>
                <a:close/>
              </a:path>
            </a:pathLst>
          </a:custGeom>
          <a:solidFill>
            <a:srgbClr val="D1DFE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3" name="フリーフォーム: 図形 12">
            <a:extLst>
              <a:ext uri="{FF2B5EF4-FFF2-40B4-BE49-F238E27FC236}">
                <a16:creationId xmlns:a16="http://schemas.microsoft.com/office/drawing/2014/main" id="{C37B6B06-1BCC-A2E1-EA15-796289FDE8E9}"/>
              </a:ext>
            </a:extLst>
          </p:cNvPr>
          <p:cNvSpPr/>
          <p:nvPr/>
        </p:nvSpPr>
        <p:spPr>
          <a:xfrm>
            <a:off x="3006839" y="3344976"/>
            <a:ext cx="1135063" cy="2333625"/>
          </a:xfrm>
          <a:custGeom>
            <a:avLst/>
            <a:gdLst>
              <a:gd name="connsiteX0" fmla="*/ 1115767 w 1134817"/>
              <a:gd name="connsiteY0" fmla="*/ 0 h 2333625"/>
              <a:gd name="connsiteX1" fmla="*/ 1115767 w 1134817"/>
              <a:gd name="connsiteY1" fmla="*/ 0 h 2333625"/>
              <a:gd name="connsiteX2" fmla="*/ 1125292 w 1134817"/>
              <a:gd name="connsiteY2" fmla="*/ 457200 h 2333625"/>
              <a:gd name="connsiteX3" fmla="*/ 1134817 w 1134817"/>
              <a:gd name="connsiteY3" fmla="*/ 781050 h 2333625"/>
              <a:gd name="connsiteX4" fmla="*/ 1115767 w 1134817"/>
              <a:gd name="connsiteY4" fmla="*/ 876300 h 2333625"/>
              <a:gd name="connsiteX5" fmla="*/ 1077667 w 1134817"/>
              <a:gd name="connsiteY5" fmla="*/ 952500 h 2333625"/>
              <a:gd name="connsiteX6" fmla="*/ 1039567 w 1134817"/>
              <a:gd name="connsiteY6" fmla="*/ 990600 h 2333625"/>
              <a:gd name="connsiteX7" fmla="*/ 991942 w 1134817"/>
              <a:gd name="connsiteY7" fmla="*/ 1085850 h 2333625"/>
              <a:gd name="connsiteX8" fmla="*/ 972892 w 1134817"/>
              <a:gd name="connsiteY8" fmla="*/ 1123950 h 2333625"/>
              <a:gd name="connsiteX9" fmla="*/ 963367 w 1134817"/>
              <a:gd name="connsiteY9" fmla="*/ 1219200 h 2333625"/>
              <a:gd name="connsiteX10" fmla="*/ 887167 w 1134817"/>
              <a:gd name="connsiteY10" fmla="*/ 1409700 h 2333625"/>
              <a:gd name="connsiteX11" fmla="*/ 868117 w 1134817"/>
              <a:gd name="connsiteY11" fmla="*/ 1438275 h 2333625"/>
              <a:gd name="connsiteX12" fmla="*/ 849067 w 1134817"/>
              <a:gd name="connsiteY12" fmla="*/ 1476375 h 2333625"/>
              <a:gd name="connsiteX13" fmla="*/ 744292 w 1134817"/>
              <a:gd name="connsiteY13" fmla="*/ 1543050 h 2333625"/>
              <a:gd name="connsiteX14" fmla="*/ 658567 w 1134817"/>
              <a:gd name="connsiteY14" fmla="*/ 1695450 h 2333625"/>
              <a:gd name="connsiteX15" fmla="*/ 582367 w 1134817"/>
              <a:gd name="connsiteY15" fmla="*/ 1800225 h 2333625"/>
              <a:gd name="connsiteX16" fmla="*/ 553792 w 1134817"/>
              <a:gd name="connsiteY16" fmla="*/ 1838325 h 2333625"/>
              <a:gd name="connsiteX17" fmla="*/ 525217 w 1134817"/>
              <a:gd name="connsiteY17" fmla="*/ 1885950 h 2333625"/>
              <a:gd name="connsiteX18" fmla="*/ 496642 w 1134817"/>
              <a:gd name="connsiteY18" fmla="*/ 1914525 h 2333625"/>
              <a:gd name="connsiteX19" fmla="*/ 477592 w 1134817"/>
              <a:gd name="connsiteY19" fmla="*/ 1943100 h 2333625"/>
              <a:gd name="connsiteX20" fmla="*/ 439492 w 1134817"/>
              <a:gd name="connsiteY20" fmla="*/ 1971675 h 2333625"/>
              <a:gd name="connsiteX21" fmla="*/ 382342 w 1134817"/>
              <a:gd name="connsiteY21" fmla="*/ 2009775 h 2333625"/>
              <a:gd name="connsiteX22" fmla="*/ 363292 w 1134817"/>
              <a:gd name="connsiteY22" fmla="*/ 2038350 h 2333625"/>
              <a:gd name="connsiteX23" fmla="*/ 296617 w 1134817"/>
              <a:gd name="connsiteY23" fmla="*/ 2095500 h 2333625"/>
              <a:gd name="connsiteX24" fmla="*/ 268042 w 1134817"/>
              <a:gd name="connsiteY24" fmla="*/ 2143125 h 2333625"/>
              <a:gd name="connsiteX25" fmla="*/ 229942 w 1134817"/>
              <a:gd name="connsiteY25" fmla="*/ 2171700 h 2333625"/>
              <a:gd name="connsiteX26" fmla="*/ 172792 w 1134817"/>
              <a:gd name="connsiteY26" fmla="*/ 2228850 h 2333625"/>
              <a:gd name="connsiteX27" fmla="*/ 144217 w 1134817"/>
              <a:gd name="connsiteY27" fmla="*/ 2247900 h 2333625"/>
              <a:gd name="connsiteX28" fmla="*/ 115642 w 1134817"/>
              <a:gd name="connsiteY28" fmla="*/ 2276475 h 2333625"/>
              <a:gd name="connsiteX29" fmla="*/ 77542 w 1134817"/>
              <a:gd name="connsiteY29" fmla="*/ 2324100 h 2333625"/>
              <a:gd name="connsiteX30" fmla="*/ 39442 w 1134817"/>
              <a:gd name="connsiteY30" fmla="*/ 2333625 h 2333625"/>
              <a:gd name="connsiteX31" fmla="*/ 1342 w 1134817"/>
              <a:gd name="connsiteY31" fmla="*/ 2314575 h 2333625"/>
              <a:gd name="connsiteX32" fmla="*/ 10867 w 1134817"/>
              <a:gd name="connsiteY32" fmla="*/ 2286000 h 2333625"/>
              <a:gd name="connsiteX33" fmla="*/ 29917 w 1134817"/>
              <a:gd name="connsiteY33" fmla="*/ 2238375 h 2333625"/>
              <a:gd name="connsiteX34" fmla="*/ 68017 w 1134817"/>
              <a:gd name="connsiteY34" fmla="*/ 2162175 h 2333625"/>
              <a:gd name="connsiteX35" fmla="*/ 106117 w 1134817"/>
              <a:gd name="connsiteY35" fmla="*/ 2047875 h 2333625"/>
              <a:gd name="connsiteX36" fmla="*/ 115642 w 1134817"/>
              <a:gd name="connsiteY36" fmla="*/ 2009775 h 2333625"/>
              <a:gd name="connsiteX37" fmla="*/ 144217 w 1134817"/>
              <a:gd name="connsiteY37" fmla="*/ 1962150 h 2333625"/>
              <a:gd name="connsiteX38" fmla="*/ 172792 w 1134817"/>
              <a:gd name="connsiteY38" fmla="*/ 1876425 h 2333625"/>
              <a:gd name="connsiteX39" fmla="*/ 182317 w 1134817"/>
              <a:gd name="connsiteY39" fmla="*/ 1743075 h 2333625"/>
              <a:gd name="connsiteX40" fmla="*/ 201367 w 1134817"/>
              <a:gd name="connsiteY40" fmla="*/ 1685925 h 2333625"/>
              <a:gd name="connsiteX41" fmla="*/ 229942 w 1134817"/>
              <a:gd name="connsiteY41" fmla="*/ 1571625 h 2333625"/>
              <a:gd name="connsiteX42" fmla="*/ 258517 w 1134817"/>
              <a:gd name="connsiteY42" fmla="*/ 1485900 h 2333625"/>
              <a:gd name="connsiteX43" fmla="*/ 268042 w 1134817"/>
              <a:gd name="connsiteY43" fmla="*/ 1343025 h 2333625"/>
              <a:gd name="connsiteX44" fmla="*/ 287092 w 1134817"/>
              <a:gd name="connsiteY44" fmla="*/ 1314450 h 2333625"/>
              <a:gd name="connsiteX45" fmla="*/ 363292 w 1134817"/>
              <a:gd name="connsiteY45" fmla="*/ 1219200 h 2333625"/>
              <a:gd name="connsiteX46" fmla="*/ 391867 w 1134817"/>
              <a:gd name="connsiteY46" fmla="*/ 1152525 h 2333625"/>
              <a:gd name="connsiteX47" fmla="*/ 401392 w 1134817"/>
              <a:gd name="connsiteY47" fmla="*/ 1123950 h 2333625"/>
              <a:gd name="connsiteX48" fmla="*/ 439492 w 1134817"/>
              <a:gd name="connsiteY48" fmla="*/ 1066800 h 2333625"/>
              <a:gd name="connsiteX49" fmla="*/ 468067 w 1134817"/>
              <a:gd name="connsiteY49" fmla="*/ 1009650 h 2333625"/>
              <a:gd name="connsiteX50" fmla="*/ 506167 w 1134817"/>
              <a:gd name="connsiteY50" fmla="*/ 971550 h 2333625"/>
              <a:gd name="connsiteX51" fmla="*/ 553792 w 1134817"/>
              <a:gd name="connsiteY51" fmla="*/ 904875 h 2333625"/>
              <a:gd name="connsiteX52" fmla="*/ 677617 w 1134817"/>
              <a:gd name="connsiteY52" fmla="*/ 800100 h 2333625"/>
              <a:gd name="connsiteX53" fmla="*/ 706192 w 1134817"/>
              <a:gd name="connsiteY53" fmla="*/ 790575 h 2333625"/>
              <a:gd name="connsiteX54" fmla="*/ 734767 w 1134817"/>
              <a:gd name="connsiteY54" fmla="*/ 771525 h 2333625"/>
              <a:gd name="connsiteX55" fmla="*/ 810967 w 1134817"/>
              <a:gd name="connsiteY55" fmla="*/ 733425 h 2333625"/>
              <a:gd name="connsiteX56" fmla="*/ 877642 w 1134817"/>
              <a:gd name="connsiteY56" fmla="*/ 666750 h 2333625"/>
              <a:gd name="connsiteX57" fmla="*/ 906217 w 1134817"/>
              <a:gd name="connsiteY57" fmla="*/ 638175 h 2333625"/>
              <a:gd name="connsiteX58" fmla="*/ 915742 w 1134817"/>
              <a:gd name="connsiteY58" fmla="*/ 590550 h 2333625"/>
              <a:gd name="connsiteX59" fmla="*/ 934792 w 1134817"/>
              <a:gd name="connsiteY59" fmla="*/ 514350 h 2333625"/>
              <a:gd name="connsiteX60" fmla="*/ 972892 w 1134817"/>
              <a:gd name="connsiteY60" fmla="*/ 285750 h 2333625"/>
              <a:gd name="connsiteX61" fmla="*/ 982417 w 1134817"/>
              <a:gd name="connsiteY61" fmla="*/ 228600 h 2333625"/>
              <a:gd name="connsiteX62" fmla="*/ 1001467 w 1134817"/>
              <a:gd name="connsiteY62" fmla="*/ 200025 h 2333625"/>
              <a:gd name="connsiteX63" fmla="*/ 1010992 w 1134817"/>
              <a:gd name="connsiteY63" fmla="*/ 161925 h 2333625"/>
              <a:gd name="connsiteX64" fmla="*/ 1030042 w 1134817"/>
              <a:gd name="connsiteY64" fmla="*/ 133350 h 2333625"/>
              <a:gd name="connsiteX65" fmla="*/ 1039567 w 1134817"/>
              <a:gd name="connsiteY65" fmla="*/ 104775 h 2333625"/>
              <a:gd name="connsiteX66" fmla="*/ 1087192 w 1134817"/>
              <a:gd name="connsiteY66" fmla="*/ 47625 h 2333625"/>
              <a:gd name="connsiteX67" fmla="*/ 1115767 w 1134817"/>
              <a:gd name="connsiteY67" fmla="*/ 0 h 2333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134817" h="2333625">
                <a:moveTo>
                  <a:pt x="1115767" y="0"/>
                </a:moveTo>
                <a:lnTo>
                  <a:pt x="1115767" y="0"/>
                </a:lnTo>
                <a:cubicBezTo>
                  <a:pt x="1118942" y="152400"/>
                  <a:pt x="1121575" y="304812"/>
                  <a:pt x="1125292" y="457200"/>
                </a:cubicBezTo>
                <a:cubicBezTo>
                  <a:pt x="1127925" y="565165"/>
                  <a:pt x="1134817" y="673053"/>
                  <a:pt x="1134817" y="781050"/>
                </a:cubicBezTo>
                <a:cubicBezTo>
                  <a:pt x="1134817" y="816087"/>
                  <a:pt x="1127497" y="845021"/>
                  <a:pt x="1115767" y="876300"/>
                </a:cubicBezTo>
                <a:cubicBezTo>
                  <a:pt x="1104525" y="906278"/>
                  <a:pt x="1098127" y="928630"/>
                  <a:pt x="1077667" y="952500"/>
                </a:cubicBezTo>
                <a:cubicBezTo>
                  <a:pt x="1065978" y="966137"/>
                  <a:pt x="1049279" y="975492"/>
                  <a:pt x="1039567" y="990600"/>
                </a:cubicBezTo>
                <a:cubicBezTo>
                  <a:pt x="1020371" y="1020460"/>
                  <a:pt x="1007817" y="1054100"/>
                  <a:pt x="991942" y="1085850"/>
                </a:cubicBezTo>
                <a:lnTo>
                  <a:pt x="972892" y="1123950"/>
                </a:lnTo>
                <a:cubicBezTo>
                  <a:pt x="969717" y="1155700"/>
                  <a:pt x="970439" y="1188085"/>
                  <a:pt x="963367" y="1219200"/>
                </a:cubicBezTo>
                <a:cubicBezTo>
                  <a:pt x="947115" y="1290709"/>
                  <a:pt x="921429" y="1346887"/>
                  <a:pt x="887167" y="1409700"/>
                </a:cubicBezTo>
                <a:cubicBezTo>
                  <a:pt x="881685" y="1419750"/>
                  <a:pt x="873797" y="1428336"/>
                  <a:pt x="868117" y="1438275"/>
                </a:cubicBezTo>
                <a:cubicBezTo>
                  <a:pt x="861072" y="1450603"/>
                  <a:pt x="859906" y="1467203"/>
                  <a:pt x="849067" y="1476375"/>
                </a:cubicBezTo>
                <a:cubicBezTo>
                  <a:pt x="817465" y="1503115"/>
                  <a:pt x="744292" y="1543050"/>
                  <a:pt x="744292" y="1543050"/>
                </a:cubicBezTo>
                <a:cubicBezTo>
                  <a:pt x="715717" y="1593850"/>
                  <a:pt x="692849" y="1648313"/>
                  <a:pt x="658567" y="1695450"/>
                </a:cubicBezTo>
                <a:lnTo>
                  <a:pt x="582367" y="1800225"/>
                </a:lnTo>
                <a:cubicBezTo>
                  <a:pt x="572979" y="1813027"/>
                  <a:pt x="561960" y="1824712"/>
                  <a:pt x="553792" y="1838325"/>
                </a:cubicBezTo>
                <a:cubicBezTo>
                  <a:pt x="544267" y="1854200"/>
                  <a:pt x="536325" y="1871139"/>
                  <a:pt x="525217" y="1885950"/>
                </a:cubicBezTo>
                <a:cubicBezTo>
                  <a:pt x="517135" y="1896726"/>
                  <a:pt x="505266" y="1904177"/>
                  <a:pt x="496642" y="1914525"/>
                </a:cubicBezTo>
                <a:cubicBezTo>
                  <a:pt x="489313" y="1923319"/>
                  <a:pt x="485687" y="1935005"/>
                  <a:pt x="477592" y="1943100"/>
                </a:cubicBezTo>
                <a:cubicBezTo>
                  <a:pt x="466367" y="1954325"/>
                  <a:pt x="451545" y="1961344"/>
                  <a:pt x="439492" y="1971675"/>
                </a:cubicBezTo>
                <a:cubicBezTo>
                  <a:pt x="394088" y="2010593"/>
                  <a:pt x="430948" y="1993573"/>
                  <a:pt x="382342" y="2009775"/>
                </a:cubicBezTo>
                <a:cubicBezTo>
                  <a:pt x="375992" y="2019300"/>
                  <a:pt x="371387" y="2030255"/>
                  <a:pt x="363292" y="2038350"/>
                </a:cubicBezTo>
                <a:cubicBezTo>
                  <a:pt x="298444" y="2103198"/>
                  <a:pt x="376275" y="1993083"/>
                  <a:pt x="296617" y="2095500"/>
                </a:cubicBezTo>
                <a:cubicBezTo>
                  <a:pt x="285251" y="2110113"/>
                  <a:pt x="280233" y="2129192"/>
                  <a:pt x="268042" y="2143125"/>
                </a:cubicBezTo>
                <a:cubicBezTo>
                  <a:pt x="257588" y="2155072"/>
                  <a:pt x="241742" y="2161080"/>
                  <a:pt x="229942" y="2171700"/>
                </a:cubicBezTo>
                <a:cubicBezTo>
                  <a:pt x="209917" y="2189722"/>
                  <a:pt x="195208" y="2213906"/>
                  <a:pt x="172792" y="2228850"/>
                </a:cubicBezTo>
                <a:cubicBezTo>
                  <a:pt x="163267" y="2235200"/>
                  <a:pt x="153011" y="2240571"/>
                  <a:pt x="144217" y="2247900"/>
                </a:cubicBezTo>
                <a:cubicBezTo>
                  <a:pt x="133869" y="2256524"/>
                  <a:pt x="124512" y="2266338"/>
                  <a:pt x="115642" y="2276475"/>
                </a:cubicBezTo>
                <a:cubicBezTo>
                  <a:pt x="102255" y="2291775"/>
                  <a:pt x="93806" y="2311902"/>
                  <a:pt x="77542" y="2324100"/>
                </a:cubicBezTo>
                <a:cubicBezTo>
                  <a:pt x="67069" y="2331955"/>
                  <a:pt x="52142" y="2330450"/>
                  <a:pt x="39442" y="2333625"/>
                </a:cubicBezTo>
                <a:cubicBezTo>
                  <a:pt x="26742" y="2327275"/>
                  <a:pt x="8647" y="2326751"/>
                  <a:pt x="1342" y="2314575"/>
                </a:cubicBezTo>
                <a:cubicBezTo>
                  <a:pt x="-3824" y="2305966"/>
                  <a:pt x="7342" y="2295401"/>
                  <a:pt x="10867" y="2286000"/>
                </a:cubicBezTo>
                <a:cubicBezTo>
                  <a:pt x="16870" y="2269991"/>
                  <a:pt x="22752" y="2253899"/>
                  <a:pt x="29917" y="2238375"/>
                </a:cubicBezTo>
                <a:cubicBezTo>
                  <a:pt x="41817" y="2212591"/>
                  <a:pt x="57470" y="2188542"/>
                  <a:pt x="68017" y="2162175"/>
                </a:cubicBezTo>
                <a:cubicBezTo>
                  <a:pt x="82932" y="2124887"/>
                  <a:pt x="94138" y="2086208"/>
                  <a:pt x="106117" y="2047875"/>
                </a:cubicBezTo>
                <a:cubicBezTo>
                  <a:pt x="110022" y="2035380"/>
                  <a:pt x="110325" y="2021738"/>
                  <a:pt x="115642" y="2009775"/>
                </a:cubicBezTo>
                <a:cubicBezTo>
                  <a:pt x="123161" y="1992857"/>
                  <a:pt x="135938" y="1978709"/>
                  <a:pt x="144217" y="1962150"/>
                </a:cubicBezTo>
                <a:cubicBezTo>
                  <a:pt x="162151" y="1926282"/>
                  <a:pt x="163697" y="1912805"/>
                  <a:pt x="172792" y="1876425"/>
                </a:cubicBezTo>
                <a:cubicBezTo>
                  <a:pt x="175967" y="1831975"/>
                  <a:pt x="175706" y="1787145"/>
                  <a:pt x="182317" y="1743075"/>
                </a:cubicBezTo>
                <a:cubicBezTo>
                  <a:pt x="185296" y="1723217"/>
                  <a:pt x="197429" y="1705616"/>
                  <a:pt x="201367" y="1685925"/>
                </a:cubicBezTo>
                <a:cubicBezTo>
                  <a:pt x="223654" y="1574490"/>
                  <a:pt x="194696" y="1712610"/>
                  <a:pt x="229942" y="1571625"/>
                </a:cubicBezTo>
                <a:cubicBezTo>
                  <a:pt x="248406" y="1497767"/>
                  <a:pt x="226829" y="1549277"/>
                  <a:pt x="258517" y="1485900"/>
                </a:cubicBezTo>
                <a:cubicBezTo>
                  <a:pt x="261692" y="1438275"/>
                  <a:pt x="260195" y="1390106"/>
                  <a:pt x="268042" y="1343025"/>
                </a:cubicBezTo>
                <a:cubicBezTo>
                  <a:pt x="269924" y="1331733"/>
                  <a:pt x="281972" y="1324689"/>
                  <a:pt x="287092" y="1314450"/>
                </a:cubicBezTo>
                <a:cubicBezTo>
                  <a:pt x="326021" y="1236593"/>
                  <a:pt x="228585" y="1353907"/>
                  <a:pt x="363292" y="1219200"/>
                </a:cubicBezTo>
                <a:cubicBezTo>
                  <a:pt x="372817" y="1196975"/>
                  <a:pt x="382887" y="1174976"/>
                  <a:pt x="391867" y="1152525"/>
                </a:cubicBezTo>
                <a:cubicBezTo>
                  <a:pt x="395596" y="1143203"/>
                  <a:pt x="396516" y="1132727"/>
                  <a:pt x="401392" y="1123950"/>
                </a:cubicBezTo>
                <a:cubicBezTo>
                  <a:pt x="412511" y="1103936"/>
                  <a:pt x="428373" y="1086814"/>
                  <a:pt x="439492" y="1066800"/>
                </a:cubicBezTo>
                <a:cubicBezTo>
                  <a:pt x="466179" y="1018763"/>
                  <a:pt x="428008" y="1056386"/>
                  <a:pt x="468067" y="1009650"/>
                </a:cubicBezTo>
                <a:cubicBezTo>
                  <a:pt x="479756" y="996013"/>
                  <a:pt x="494478" y="985187"/>
                  <a:pt x="506167" y="971550"/>
                </a:cubicBezTo>
                <a:cubicBezTo>
                  <a:pt x="583847" y="880924"/>
                  <a:pt x="449255" y="1019865"/>
                  <a:pt x="553792" y="904875"/>
                </a:cubicBezTo>
                <a:cubicBezTo>
                  <a:pt x="576127" y="880306"/>
                  <a:pt x="638406" y="813170"/>
                  <a:pt x="677617" y="800100"/>
                </a:cubicBezTo>
                <a:cubicBezTo>
                  <a:pt x="687142" y="796925"/>
                  <a:pt x="697212" y="795065"/>
                  <a:pt x="706192" y="790575"/>
                </a:cubicBezTo>
                <a:cubicBezTo>
                  <a:pt x="716431" y="785455"/>
                  <a:pt x="724528" y="776645"/>
                  <a:pt x="734767" y="771525"/>
                </a:cubicBezTo>
                <a:cubicBezTo>
                  <a:pt x="770294" y="753762"/>
                  <a:pt x="783382" y="758251"/>
                  <a:pt x="810967" y="733425"/>
                </a:cubicBezTo>
                <a:cubicBezTo>
                  <a:pt x="834329" y="712399"/>
                  <a:pt x="855417" y="688975"/>
                  <a:pt x="877642" y="666750"/>
                </a:cubicBezTo>
                <a:lnTo>
                  <a:pt x="906217" y="638175"/>
                </a:lnTo>
                <a:cubicBezTo>
                  <a:pt x="909392" y="622300"/>
                  <a:pt x="912102" y="606325"/>
                  <a:pt x="915742" y="590550"/>
                </a:cubicBezTo>
                <a:cubicBezTo>
                  <a:pt x="921629" y="565039"/>
                  <a:pt x="934792" y="514350"/>
                  <a:pt x="934792" y="514350"/>
                </a:cubicBezTo>
                <a:cubicBezTo>
                  <a:pt x="955255" y="309721"/>
                  <a:pt x="925302" y="380929"/>
                  <a:pt x="972892" y="285750"/>
                </a:cubicBezTo>
                <a:cubicBezTo>
                  <a:pt x="976067" y="266700"/>
                  <a:pt x="976310" y="246922"/>
                  <a:pt x="982417" y="228600"/>
                </a:cubicBezTo>
                <a:cubicBezTo>
                  <a:pt x="986037" y="217740"/>
                  <a:pt x="996958" y="210547"/>
                  <a:pt x="1001467" y="200025"/>
                </a:cubicBezTo>
                <a:cubicBezTo>
                  <a:pt x="1006624" y="187993"/>
                  <a:pt x="1005835" y="173957"/>
                  <a:pt x="1010992" y="161925"/>
                </a:cubicBezTo>
                <a:cubicBezTo>
                  <a:pt x="1015501" y="151403"/>
                  <a:pt x="1024922" y="143589"/>
                  <a:pt x="1030042" y="133350"/>
                </a:cubicBezTo>
                <a:cubicBezTo>
                  <a:pt x="1034532" y="124370"/>
                  <a:pt x="1035077" y="113755"/>
                  <a:pt x="1039567" y="104775"/>
                </a:cubicBezTo>
                <a:cubicBezTo>
                  <a:pt x="1047713" y="88483"/>
                  <a:pt x="1072145" y="56653"/>
                  <a:pt x="1087192" y="47625"/>
                </a:cubicBezTo>
                <a:cubicBezTo>
                  <a:pt x="1092637" y="44358"/>
                  <a:pt x="1111004" y="7938"/>
                  <a:pt x="1115767" y="0"/>
                </a:cubicBezTo>
                <a:close/>
              </a:path>
            </a:pathLst>
          </a:custGeom>
          <a:solidFill>
            <a:srgbClr val="BED3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4" name="フリーフォーム: 図形 13">
            <a:extLst>
              <a:ext uri="{FF2B5EF4-FFF2-40B4-BE49-F238E27FC236}">
                <a16:creationId xmlns:a16="http://schemas.microsoft.com/office/drawing/2014/main" id="{F5EDC927-A208-82AF-D0B8-29BE2CA0BD85}"/>
              </a:ext>
            </a:extLst>
          </p:cNvPr>
          <p:cNvSpPr/>
          <p:nvPr/>
        </p:nvSpPr>
        <p:spPr>
          <a:xfrm rot="2012491">
            <a:off x="600189" y="4873738"/>
            <a:ext cx="2162175" cy="614363"/>
          </a:xfrm>
          <a:custGeom>
            <a:avLst/>
            <a:gdLst>
              <a:gd name="connsiteX0" fmla="*/ 57321 w 2163352"/>
              <a:gd name="connsiteY0" fmla="*/ 0 h 614493"/>
              <a:gd name="connsiteX1" fmla="*/ 57321 w 2163352"/>
              <a:gd name="connsiteY1" fmla="*/ 0 h 614493"/>
              <a:gd name="connsiteX2" fmla="*/ 95421 w 2163352"/>
              <a:gd name="connsiteY2" fmla="*/ 76200 h 614493"/>
              <a:gd name="connsiteX3" fmla="*/ 133521 w 2163352"/>
              <a:gd name="connsiteY3" fmla="*/ 114300 h 614493"/>
              <a:gd name="connsiteX4" fmla="*/ 247821 w 2163352"/>
              <a:gd name="connsiteY4" fmla="*/ 200025 h 614493"/>
              <a:gd name="connsiteX5" fmla="*/ 324021 w 2163352"/>
              <a:gd name="connsiteY5" fmla="*/ 257175 h 614493"/>
              <a:gd name="connsiteX6" fmla="*/ 400221 w 2163352"/>
              <a:gd name="connsiteY6" fmla="*/ 314325 h 614493"/>
              <a:gd name="connsiteX7" fmla="*/ 485946 w 2163352"/>
              <a:gd name="connsiteY7" fmla="*/ 381000 h 614493"/>
              <a:gd name="connsiteX8" fmla="*/ 685971 w 2163352"/>
              <a:gd name="connsiteY8" fmla="*/ 476250 h 614493"/>
              <a:gd name="connsiteX9" fmla="*/ 724071 w 2163352"/>
              <a:gd name="connsiteY9" fmla="*/ 514350 h 614493"/>
              <a:gd name="connsiteX10" fmla="*/ 781221 w 2163352"/>
              <a:gd name="connsiteY10" fmla="*/ 561975 h 614493"/>
              <a:gd name="connsiteX11" fmla="*/ 790746 w 2163352"/>
              <a:gd name="connsiteY11" fmla="*/ 590550 h 614493"/>
              <a:gd name="connsiteX12" fmla="*/ 1419396 w 2163352"/>
              <a:gd name="connsiteY12" fmla="*/ 552450 h 614493"/>
              <a:gd name="connsiteX13" fmla="*/ 1552746 w 2163352"/>
              <a:gd name="connsiteY13" fmla="*/ 561975 h 614493"/>
              <a:gd name="connsiteX14" fmla="*/ 1590846 w 2163352"/>
              <a:gd name="connsiteY14" fmla="*/ 514350 h 614493"/>
              <a:gd name="connsiteX15" fmla="*/ 1619421 w 2163352"/>
              <a:gd name="connsiteY15" fmla="*/ 495300 h 614493"/>
              <a:gd name="connsiteX16" fmla="*/ 1657521 w 2163352"/>
              <a:gd name="connsiteY16" fmla="*/ 466725 h 614493"/>
              <a:gd name="connsiteX17" fmla="*/ 1695621 w 2163352"/>
              <a:gd name="connsiteY17" fmla="*/ 457200 h 614493"/>
              <a:gd name="connsiteX18" fmla="*/ 1962321 w 2163352"/>
              <a:gd name="connsiteY18" fmla="*/ 438150 h 614493"/>
              <a:gd name="connsiteX19" fmla="*/ 1971846 w 2163352"/>
              <a:gd name="connsiteY19" fmla="*/ 409575 h 614493"/>
              <a:gd name="connsiteX20" fmla="*/ 2048046 w 2163352"/>
              <a:gd name="connsiteY20" fmla="*/ 371475 h 614493"/>
              <a:gd name="connsiteX21" fmla="*/ 2133771 w 2163352"/>
              <a:gd name="connsiteY21" fmla="*/ 352425 h 614493"/>
              <a:gd name="connsiteX22" fmla="*/ 2162346 w 2163352"/>
              <a:gd name="connsiteY22" fmla="*/ 333375 h 614493"/>
              <a:gd name="connsiteX23" fmla="*/ 2114721 w 2163352"/>
              <a:gd name="connsiteY23" fmla="*/ 323850 h 614493"/>
              <a:gd name="connsiteX24" fmla="*/ 2028996 w 2163352"/>
              <a:gd name="connsiteY24" fmla="*/ 333375 h 614493"/>
              <a:gd name="connsiteX25" fmla="*/ 1028871 w 2163352"/>
              <a:gd name="connsiteY25" fmla="*/ 323850 h 614493"/>
              <a:gd name="connsiteX26" fmla="*/ 1000296 w 2163352"/>
              <a:gd name="connsiteY26" fmla="*/ 304800 h 614493"/>
              <a:gd name="connsiteX27" fmla="*/ 971721 w 2163352"/>
              <a:gd name="connsiteY27" fmla="*/ 295275 h 614493"/>
              <a:gd name="connsiteX28" fmla="*/ 905046 w 2163352"/>
              <a:gd name="connsiteY28" fmla="*/ 238125 h 614493"/>
              <a:gd name="connsiteX29" fmla="*/ 876471 w 2163352"/>
              <a:gd name="connsiteY29" fmla="*/ 209550 h 614493"/>
              <a:gd name="connsiteX30" fmla="*/ 790746 w 2163352"/>
              <a:gd name="connsiteY30" fmla="*/ 180975 h 614493"/>
              <a:gd name="connsiteX31" fmla="*/ 371646 w 2163352"/>
              <a:gd name="connsiteY31" fmla="*/ 171450 h 614493"/>
              <a:gd name="connsiteX32" fmla="*/ 181146 w 2163352"/>
              <a:gd name="connsiteY32" fmla="*/ 133350 h 614493"/>
              <a:gd name="connsiteX33" fmla="*/ 171621 w 2163352"/>
              <a:gd name="connsiteY33" fmla="*/ 104775 h 614493"/>
              <a:gd name="connsiteX34" fmla="*/ 162096 w 2163352"/>
              <a:gd name="connsiteY34" fmla="*/ 66675 h 614493"/>
              <a:gd name="connsiteX35" fmla="*/ 57321 w 2163352"/>
              <a:gd name="connsiteY35" fmla="*/ 57150 h 614493"/>
              <a:gd name="connsiteX36" fmla="*/ 171 w 2163352"/>
              <a:gd name="connsiteY36" fmla="*/ 28575 h 614493"/>
              <a:gd name="connsiteX37" fmla="*/ 57321 w 2163352"/>
              <a:gd name="connsiteY37" fmla="*/ 0 h 61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163352" h="614493">
                <a:moveTo>
                  <a:pt x="57321" y="0"/>
                </a:moveTo>
                <a:lnTo>
                  <a:pt x="57321" y="0"/>
                </a:lnTo>
                <a:cubicBezTo>
                  <a:pt x="70021" y="25400"/>
                  <a:pt x="79669" y="52571"/>
                  <a:pt x="95421" y="76200"/>
                </a:cubicBezTo>
                <a:cubicBezTo>
                  <a:pt x="105384" y="91144"/>
                  <a:pt x="119582" y="102974"/>
                  <a:pt x="133521" y="114300"/>
                </a:cubicBezTo>
                <a:cubicBezTo>
                  <a:pt x="170483" y="144332"/>
                  <a:pt x="209416" y="171861"/>
                  <a:pt x="247821" y="200025"/>
                </a:cubicBezTo>
                <a:cubicBezTo>
                  <a:pt x="297857" y="236718"/>
                  <a:pt x="259385" y="200619"/>
                  <a:pt x="324021" y="257175"/>
                </a:cubicBezTo>
                <a:cubicBezTo>
                  <a:pt x="459021" y="375300"/>
                  <a:pt x="212770" y="173737"/>
                  <a:pt x="400221" y="314325"/>
                </a:cubicBezTo>
                <a:cubicBezTo>
                  <a:pt x="457879" y="357569"/>
                  <a:pt x="395673" y="338013"/>
                  <a:pt x="485946" y="381000"/>
                </a:cubicBezTo>
                <a:cubicBezTo>
                  <a:pt x="552621" y="412750"/>
                  <a:pt x="633752" y="424031"/>
                  <a:pt x="685971" y="476250"/>
                </a:cubicBezTo>
                <a:cubicBezTo>
                  <a:pt x="698671" y="488950"/>
                  <a:pt x="710434" y="502661"/>
                  <a:pt x="724071" y="514350"/>
                </a:cubicBezTo>
                <a:cubicBezTo>
                  <a:pt x="816898" y="593916"/>
                  <a:pt x="682135" y="462889"/>
                  <a:pt x="781221" y="561975"/>
                </a:cubicBezTo>
                <a:cubicBezTo>
                  <a:pt x="784396" y="571500"/>
                  <a:pt x="780707" y="590391"/>
                  <a:pt x="790746" y="590550"/>
                </a:cubicBezTo>
                <a:cubicBezTo>
                  <a:pt x="1339065" y="599253"/>
                  <a:pt x="1209204" y="657546"/>
                  <a:pt x="1419396" y="552450"/>
                </a:cubicBezTo>
                <a:cubicBezTo>
                  <a:pt x="1463846" y="555625"/>
                  <a:pt x="1508260" y="564592"/>
                  <a:pt x="1552746" y="561975"/>
                </a:cubicBezTo>
                <a:cubicBezTo>
                  <a:pt x="1592849" y="559616"/>
                  <a:pt x="1574917" y="534262"/>
                  <a:pt x="1590846" y="514350"/>
                </a:cubicBezTo>
                <a:cubicBezTo>
                  <a:pt x="1597997" y="505411"/>
                  <a:pt x="1610106" y="501954"/>
                  <a:pt x="1619421" y="495300"/>
                </a:cubicBezTo>
                <a:cubicBezTo>
                  <a:pt x="1632339" y="486073"/>
                  <a:pt x="1643322" y="473825"/>
                  <a:pt x="1657521" y="466725"/>
                </a:cubicBezTo>
                <a:cubicBezTo>
                  <a:pt x="1669230" y="460871"/>
                  <a:pt x="1682587" y="458422"/>
                  <a:pt x="1695621" y="457200"/>
                </a:cubicBezTo>
                <a:cubicBezTo>
                  <a:pt x="1784358" y="448881"/>
                  <a:pt x="1873421" y="444500"/>
                  <a:pt x="1962321" y="438150"/>
                </a:cubicBezTo>
                <a:cubicBezTo>
                  <a:pt x="1965496" y="428625"/>
                  <a:pt x="1965418" y="417288"/>
                  <a:pt x="1971846" y="409575"/>
                </a:cubicBezTo>
                <a:cubicBezTo>
                  <a:pt x="1996580" y="379894"/>
                  <a:pt x="2014203" y="379285"/>
                  <a:pt x="2048046" y="371475"/>
                </a:cubicBezTo>
                <a:lnTo>
                  <a:pt x="2133771" y="352425"/>
                </a:lnTo>
                <a:cubicBezTo>
                  <a:pt x="2143296" y="346075"/>
                  <a:pt x="2168696" y="342900"/>
                  <a:pt x="2162346" y="333375"/>
                </a:cubicBezTo>
                <a:cubicBezTo>
                  <a:pt x="2153366" y="319905"/>
                  <a:pt x="2130910" y="323850"/>
                  <a:pt x="2114721" y="323850"/>
                </a:cubicBezTo>
                <a:cubicBezTo>
                  <a:pt x="2085970" y="323850"/>
                  <a:pt x="2057571" y="330200"/>
                  <a:pt x="2028996" y="333375"/>
                </a:cubicBezTo>
                <a:lnTo>
                  <a:pt x="1028871" y="323850"/>
                </a:lnTo>
                <a:cubicBezTo>
                  <a:pt x="1017428" y="323532"/>
                  <a:pt x="1010535" y="309920"/>
                  <a:pt x="1000296" y="304800"/>
                </a:cubicBezTo>
                <a:cubicBezTo>
                  <a:pt x="991316" y="300310"/>
                  <a:pt x="981246" y="298450"/>
                  <a:pt x="971721" y="295275"/>
                </a:cubicBezTo>
                <a:cubicBezTo>
                  <a:pt x="900816" y="224370"/>
                  <a:pt x="990580" y="311439"/>
                  <a:pt x="905046" y="238125"/>
                </a:cubicBezTo>
                <a:cubicBezTo>
                  <a:pt x="894819" y="229359"/>
                  <a:pt x="887432" y="217380"/>
                  <a:pt x="876471" y="209550"/>
                </a:cubicBezTo>
                <a:cubicBezTo>
                  <a:pt x="853380" y="193056"/>
                  <a:pt x="818671" y="182115"/>
                  <a:pt x="790746" y="180975"/>
                </a:cubicBezTo>
                <a:cubicBezTo>
                  <a:pt x="651126" y="175276"/>
                  <a:pt x="511346" y="174625"/>
                  <a:pt x="371646" y="171450"/>
                </a:cubicBezTo>
                <a:cubicBezTo>
                  <a:pt x="316498" y="163572"/>
                  <a:pt x="225977" y="152563"/>
                  <a:pt x="181146" y="133350"/>
                </a:cubicBezTo>
                <a:cubicBezTo>
                  <a:pt x="171918" y="129395"/>
                  <a:pt x="174379" y="114429"/>
                  <a:pt x="171621" y="104775"/>
                </a:cubicBezTo>
                <a:cubicBezTo>
                  <a:pt x="168025" y="92188"/>
                  <a:pt x="174180" y="71710"/>
                  <a:pt x="162096" y="66675"/>
                </a:cubicBezTo>
                <a:cubicBezTo>
                  <a:pt x="129725" y="53187"/>
                  <a:pt x="92246" y="60325"/>
                  <a:pt x="57321" y="57150"/>
                </a:cubicBezTo>
                <a:cubicBezTo>
                  <a:pt x="53514" y="55881"/>
                  <a:pt x="-3522" y="39654"/>
                  <a:pt x="171" y="28575"/>
                </a:cubicBezTo>
                <a:cubicBezTo>
                  <a:pt x="4373" y="15970"/>
                  <a:pt x="47796" y="4763"/>
                  <a:pt x="57321" y="0"/>
                </a:cubicBezTo>
                <a:close/>
              </a:path>
            </a:pathLst>
          </a:custGeom>
          <a:solidFill>
            <a:srgbClr val="BED3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5" name="テキスト ボックス 21">
            <a:extLst>
              <a:ext uri="{FF2B5EF4-FFF2-40B4-BE49-F238E27FC236}">
                <a16:creationId xmlns:a16="http://schemas.microsoft.com/office/drawing/2014/main" id="{106CE9EE-C4E6-11FD-8DB9-04496D8AC6F1}"/>
              </a:ext>
            </a:extLst>
          </p:cNvPr>
          <p:cNvSpPr txBox="1">
            <a:spLocks noChangeArrowheads="1"/>
          </p:cNvSpPr>
          <p:nvPr/>
        </p:nvSpPr>
        <p:spPr bwMode="auto">
          <a:xfrm>
            <a:off x="157277" y="1153625"/>
            <a:ext cx="310854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①表面化している困りごと</a:t>
            </a:r>
          </a:p>
        </p:txBody>
      </p:sp>
      <p:sp>
        <p:nvSpPr>
          <p:cNvPr id="16" name="正方形/長方形 15">
            <a:extLst>
              <a:ext uri="{FF2B5EF4-FFF2-40B4-BE49-F238E27FC236}">
                <a16:creationId xmlns:a16="http://schemas.microsoft.com/office/drawing/2014/main" id="{9E2D2895-377E-BC86-8565-B603EDA8BAC2}"/>
              </a:ext>
            </a:extLst>
          </p:cNvPr>
          <p:cNvSpPr/>
          <p:nvPr/>
        </p:nvSpPr>
        <p:spPr>
          <a:xfrm>
            <a:off x="157277" y="2966594"/>
            <a:ext cx="4621212" cy="3664507"/>
          </a:xfrm>
          <a:prstGeom prst="rect">
            <a:avLst/>
          </a:prstGeom>
          <a:solidFill>
            <a:schemeClr val="accent1">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8" name="テキスト ボックス 23">
            <a:extLst>
              <a:ext uri="{FF2B5EF4-FFF2-40B4-BE49-F238E27FC236}">
                <a16:creationId xmlns:a16="http://schemas.microsoft.com/office/drawing/2014/main" id="{FD5043DA-FF79-E3A5-AA33-E1F06A2B2923}"/>
              </a:ext>
            </a:extLst>
          </p:cNvPr>
          <p:cNvSpPr txBox="1">
            <a:spLocks noChangeArrowheads="1"/>
          </p:cNvSpPr>
          <p:nvPr/>
        </p:nvSpPr>
        <p:spPr bwMode="auto">
          <a:xfrm>
            <a:off x="138227" y="4670538"/>
            <a:ext cx="3954929"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②</a:t>
            </a:r>
            <a:r>
              <a:rPr lang="en-US" altLang="ja-JP" sz="1800" spc="100" dirty="0">
                <a:latin typeface="メイリオ" panose="020B0604030504040204" pitchFamily="50" charset="-128"/>
                <a:ea typeface="メイリオ" panose="020B0604030504040204" pitchFamily="50" charset="-128"/>
              </a:rPr>
              <a:t>-b </a:t>
            </a:r>
            <a:r>
              <a:rPr lang="ja-JP" altLang="en-US" sz="1800" spc="100" dirty="0">
                <a:latin typeface="メイリオ" panose="020B0604030504040204" pitchFamily="50" charset="-128"/>
                <a:ea typeface="メイリオ" panose="020B0604030504040204" pitchFamily="50" charset="-128"/>
              </a:rPr>
              <a:t>排除を強化する価値観・思想</a:t>
            </a:r>
          </a:p>
        </p:txBody>
      </p:sp>
      <p:cxnSp>
        <p:nvCxnSpPr>
          <p:cNvPr id="19" name="直線コネクタ 18">
            <a:extLst>
              <a:ext uri="{FF2B5EF4-FFF2-40B4-BE49-F238E27FC236}">
                <a16:creationId xmlns:a16="http://schemas.microsoft.com/office/drawing/2014/main" id="{2134FB54-2FA6-F4FF-9CD8-826926162B07}"/>
              </a:ext>
            </a:extLst>
          </p:cNvPr>
          <p:cNvCxnSpPr>
            <a:cxnSpLocks/>
          </p:cNvCxnSpPr>
          <p:nvPr/>
        </p:nvCxnSpPr>
        <p:spPr>
          <a:xfrm>
            <a:off x="121148" y="2955855"/>
            <a:ext cx="9663704" cy="0"/>
          </a:xfrm>
          <a:prstGeom prst="line">
            <a:avLst/>
          </a:prstGeom>
          <a:ln w="3810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0" name="テキスト ボックス 22">
            <a:extLst>
              <a:ext uri="{FF2B5EF4-FFF2-40B4-BE49-F238E27FC236}">
                <a16:creationId xmlns:a16="http://schemas.microsoft.com/office/drawing/2014/main" id="{8E369C2F-7070-3AF3-58B6-B42A8A49D7C7}"/>
              </a:ext>
            </a:extLst>
          </p:cNvPr>
          <p:cNvSpPr txBox="1">
            <a:spLocks noChangeArrowheads="1"/>
          </p:cNvSpPr>
          <p:nvPr/>
        </p:nvSpPr>
        <p:spPr bwMode="auto">
          <a:xfrm>
            <a:off x="138227" y="3052619"/>
            <a:ext cx="419217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②</a:t>
            </a:r>
            <a:r>
              <a:rPr lang="en-US" altLang="ja-JP" sz="1800" spc="100" dirty="0">
                <a:latin typeface="メイリオ" panose="020B0604030504040204" pitchFamily="50" charset="-128"/>
                <a:ea typeface="メイリオ" panose="020B0604030504040204" pitchFamily="50" charset="-128"/>
              </a:rPr>
              <a:t>-a</a:t>
            </a:r>
            <a:r>
              <a:rPr lang="ja-JP" altLang="en-US" sz="1800" spc="100" dirty="0">
                <a:latin typeface="メイリオ" panose="020B0604030504040204" pitchFamily="50" charset="-128"/>
                <a:ea typeface="メイリオ" panose="020B0604030504040204" pitchFamily="50" charset="-128"/>
              </a:rPr>
              <a:t> 背後や近接関係にある社会問題</a:t>
            </a:r>
          </a:p>
        </p:txBody>
      </p:sp>
      <p:sp>
        <p:nvSpPr>
          <p:cNvPr id="21" name="フリーフォーム: 図形 20">
            <a:extLst>
              <a:ext uri="{FF2B5EF4-FFF2-40B4-BE49-F238E27FC236}">
                <a16:creationId xmlns:a16="http://schemas.microsoft.com/office/drawing/2014/main" id="{5C31C0D7-0F74-549B-802A-E1D9FF3B034E}"/>
              </a:ext>
            </a:extLst>
          </p:cNvPr>
          <p:cNvSpPr/>
          <p:nvPr/>
        </p:nvSpPr>
        <p:spPr>
          <a:xfrm>
            <a:off x="1471727" y="1920988"/>
            <a:ext cx="419100" cy="450850"/>
          </a:xfrm>
          <a:custGeom>
            <a:avLst/>
            <a:gdLst>
              <a:gd name="connsiteX0" fmla="*/ 238296 w 419904"/>
              <a:gd name="connsiteY0" fmla="*/ 0 h 450298"/>
              <a:gd name="connsiteX1" fmla="*/ 238296 w 419904"/>
              <a:gd name="connsiteY1" fmla="*/ 0 h 450298"/>
              <a:gd name="connsiteX2" fmla="*/ 171621 w 419904"/>
              <a:gd name="connsiteY2" fmla="*/ 47625 h 450298"/>
              <a:gd name="connsiteX3" fmla="*/ 104946 w 419904"/>
              <a:gd name="connsiteY3" fmla="*/ 76200 h 450298"/>
              <a:gd name="connsiteX4" fmla="*/ 28746 w 419904"/>
              <a:gd name="connsiteY4" fmla="*/ 104775 h 450298"/>
              <a:gd name="connsiteX5" fmla="*/ 19221 w 419904"/>
              <a:gd name="connsiteY5" fmla="*/ 133350 h 450298"/>
              <a:gd name="connsiteX6" fmla="*/ 171 w 419904"/>
              <a:gd name="connsiteY6" fmla="*/ 171450 h 450298"/>
              <a:gd name="connsiteX7" fmla="*/ 9696 w 419904"/>
              <a:gd name="connsiteY7" fmla="*/ 200025 h 450298"/>
              <a:gd name="connsiteX8" fmla="*/ 38271 w 419904"/>
              <a:gd name="connsiteY8" fmla="*/ 342900 h 450298"/>
              <a:gd name="connsiteX9" fmla="*/ 66846 w 419904"/>
              <a:gd name="connsiteY9" fmla="*/ 352425 h 450298"/>
              <a:gd name="connsiteX10" fmla="*/ 76371 w 419904"/>
              <a:gd name="connsiteY10" fmla="*/ 447675 h 450298"/>
              <a:gd name="connsiteX11" fmla="*/ 104946 w 419904"/>
              <a:gd name="connsiteY11" fmla="*/ 438150 h 450298"/>
              <a:gd name="connsiteX12" fmla="*/ 381171 w 419904"/>
              <a:gd name="connsiteY12" fmla="*/ 419100 h 450298"/>
              <a:gd name="connsiteX13" fmla="*/ 390696 w 419904"/>
              <a:gd name="connsiteY13" fmla="*/ 333375 h 450298"/>
              <a:gd name="connsiteX14" fmla="*/ 419271 w 419904"/>
              <a:gd name="connsiteY14" fmla="*/ 304800 h 450298"/>
              <a:gd name="connsiteX15" fmla="*/ 324021 w 419904"/>
              <a:gd name="connsiteY15" fmla="*/ 257175 h 450298"/>
              <a:gd name="connsiteX16" fmla="*/ 314496 w 419904"/>
              <a:gd name="connsiteY16" fmla="*/ 104775 h 450298"/>
              <a:gd name="connsiteX17" fmla="*/ 304971 w 419904"/>
              <a:gd name="connsiteY17" fmla="*/ 57150 h 450298"/>
              <a:gd name="connsiteX18" fmla="*/ 276396 w 419904"/>
              <a:gd name="connsiteY18" fmla="*/ 38100 h 450298"/>
              <a:gd name="connsiteX19" fmla="*/ 238296 w 419904"/>
              <a:gd name="connsiteY19" fmla="*/ 0 h 450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19904" h="450298">
                <a:moveTo>
                  <a:pt x="238296" y="0"/>
                </a:moveTo>
                <a:lnTo>
                  <a:pt x="238296" y="0"/>
                </a:lnTo>
                <a:cubicBezTo>
                  <a:pt x="216071" y="15875"/>
                  <a:pt x="194663" y="32962"/>
                  <a:pt x="171621" y="47625"/>
                </a:cubicBezTo>
                <a:cubicBezTo>
                  <a:pt x="98946" y="93873"/>
                  <a:pt x="165089" y="46128"/>
                  <a:pt x="104946" y="76200"/>
                </a:cubicBezTo>
                <a:cubicBezTo>
                  <a:pt x="39542" y="108902"/>
                  <a:pt x="120630" y="86398"/>
                  <a:pt x="28746" y="104775"/>
                </a:cubicBezTo>
                <a:cubicBezTo>
                  <a:pt x="25571" y="114300"/>
                  <a:pt x="23176" y="124122"/>
                  <a:pt x="19221" y="133350"/>
                </a:cubicBezTo>
                <a:cubicBezTo>
                  <a:pt x="13628" y="146401"/>
                  <a:pt x="2179" y="157394"/>
                  <a:pt x="171" y="171450"/>
                </a:cubicBezTo>
                <a:cubicBezTo>
                  <a:pt x="-1249" y="181389"/>
                  <a:pt x="6521" y="190500"/>
                  <a:pt x="9696" y="200025"/>
                </a:cubicBezTo>
                <a:cubicBezTo>
                  <a:pt x="11769" y="224896"/>
                  <a:pt x="530" y="312707"/>
                  <a:pt x="38271" y="342900"/>
                </a:cubicBezTo>
                <a:cubicBezTo>
                  <a:pt x="46111" y="349172"/>
                  <a:pt x="57321" y="349250"/>
                  <a:pt x="66846" y="352425"/>
                </a:cubicBezTo>
                <a:cubicBezTo>
                  <a:pt x="70021" y="384175"/>
                  <a:pt x="63412" y="418517"/>
                  <a:pt x="76371" y="447675"/>
                </a:cubicBezTo>
                <a:cubicBezTo>
                  <a:pt x="80449" y="456850"/>
                  <a:pt x="94950" y="439087"/>
                  <a:pt x="104946" y="438150"/>
                </a:cubicBezTo>
                <a:cubicBezTo>
                  <a:pt x="196837" y="429535"/>
                  <a:pt x="289096" y="425450"/>
                  <a:pt x="381171" y="419100"/>
                </a:cubicBezTo>
                <a:cubicBezTo>
                  <a:pt x="384346" y="390525"/>
                  <a:pt x="381604" y="360650"/>
                  <a:pt x="390696" y="333375"/>
                </a:cubicBezTo>
                <a:cubicBezTo>
                  <a:pt x="394956" y="320596"/>
                  <a:pt x="424577" y="317181"/>
                  <a:pt x="419271" y="304800"/>
                </a:cubicBezTo>
                <a:cubicBezTo>
                  <a:pt x="405663" y="273047"/>
                  <a:pt x="353209" y="264472"/>
                  <a:pt x="324021" y="257175"/>
                </a:cubicBezTo>
                <a:cubicBezTo>
                  <a:pt x="320846" y="206375"/>
                  <a:pt x="319322" y="155445"/>
                  <a:pt x="314496" y="104775"/>
                </a:cubicBezTo>
                <a:cubicBezTo>
                  <a:pt x="312961" y="88659"/>
                  <a:pt x="313003" y="71206"/>
                  <a:pt x="304971" y="57150"/>
                </a:cubicBezTo>
                <a:cubicBezTo>
                  <a:pt x="299291" y="47211"/>
                  <a:pt x="285921" y="44450"/>
                  <a:pt x="276396" y="38100"/>
                </a:cubicBezTo>
                <a:cubicBezTo>
                  <a:pt x="255338" y="-4016"/>
                  <a:pt x="244646" y="6350"/>
                  <a:pt x="238296"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22" name="フリーフォーム: 図形 21">
            <a:extLst>
              <a:ext uri="{FF2B5EF4-FFF2-40B4-BE49-F238E27FC236}">
                <a16:creationId xmlns:a16="http://schemas.microsoft.com/office/drawing/2014/main" id="{151F9902-750A-557E-EE18-AEACA0B1AFD1}"/>
              </a:ext>
            </a:extLst>
          </p:cNvPr>
          <p:cNvSpPr/>
          <p:nvPr/>
        </p:nvSpPr>
        <p:spPr>
          <a:xfrm>
            <a:off x="2595677" y="1784463"/>
            <a:ext cx="773112" cy="638175"/>
          </a:xfrm>
          <a:custGeom>
            <a:avLst/>
            <a:gdLst>
              <a:gd name="connsiteX0" fmla="*/ 0 w 772528"/>
              <a:gd name="connsiteY0" fmla="*/ 0 h 638175"/>
              <a:gd name="connsiteX1" fmla="*/ 0 w 772528"/>
              <a:gd name="connsiteY1" fmla="*/ 0 h 638175"/>
              <a:gd name="connsiteX2" fmla="*/ 76200 w 772528"/>
              <a:gd name="connsiteY2" fmla="*/ 133350 h 638175"/>
              <a:gd name="connsiteX3" fmla="*/ 161925 w 772528"/>
              <a:gd name="connsiteY3" fmla="*/ 180975 h 638175"/>
              <a:gd name="connsiteX4" fmla="*/ 200025 w 772528"/>
              <a:gd name="connsiteY4" fmla="*/ 219075 h 638175"/>
              <a:gd name="connsiteX5" fmla="*/ 314325 w 772528"/>
              <a:gd name="connsiteY5" fmla="*/ 304800 h 638175"/>
              <a:gd name="connsiteX6" fmla="*/ 342900 w 772528"/>
              <a:gd name="connsiteY6" fmla="*/ 333375 h 638175"/>
              <a:gd name="connsiteX7" fmla="*/ 390525 w 772528"/>
              <a:gd name="connsiteY7" fmla="*/ 371475 h 638175"/>
              <a:gd name="connsiteX8" fmla="*/ 428625 w 772528"/>
              <a:gd name="connsiteY8" fmla="*/ 419100 h 638175"/>
              <a:gd name="connsiteX9" fmla="*/ 533400 w 772528"/>
              <a:gd name="connsiteY9" fmla="*/ 485775 h 638175"/>
              <a:gd name="connsiteX10" fmla="*/ 561975 w 772528"/>
              <a:gd name="connsiteY10" fmla="*/ 495300 h 638175"/>
              <a:gd name="connsiteX11" fmla="*/ 638175 w 772528"/>
              <a:gd name="connsiteY11" fmla="*/ 590550 h 638175"/>
              <a:gd name="connsiteX12" fmla="*/ 666750 w 772528"/>
              <a:gd name="connsiteY12" fmla="*/ 609600 h 638175"/>
              <a:gd name="connsiteX13" fmla="*/ 752475 w 772528"/>
              <a:gd name="connsiteY13" fmla="*/ 638175 h 638175"/>
              <a:gd name="connsiteX14" fmla="*/ 771525 w 772528"/>
              <a:gd name="connsiteY14" fmla="*/ 609600 h 638175"/>
              <a:gd name="connsiteX15" fmla="*/ 742950 w 772528"/>
              <a:gd name="connsiteY15" fmla="*/ 533400 h 638175"/>
              <a:gd name="connsiteX16" fmla="*/ 733425 w 772528"/>
              <a:gd name="connsiteY16" fmla="*/ 504825 h 638175"/>
              <a:gd name="connsiteX17" fmla="*/ 704850 w 772528"/>
              <a:gd name="connsiteY17" fmla="*/ 485775 h 638175"/>
              <a:gd name="connsiteX18" fmla="*/ 676275 w 772528"/>
              <a:gd name="connsiteY18" fmla="*/ 457200 h 638175"/>
              <a:gd name="connsiteX19" fmla="*/ 666750 w 772528"/>
              <a:gd name="connsiteY19" fmla="*/ 428625 h 638175"/>
              <a:gd name="connsiteX20" fmla="*/ 657225 w 772528"/>
              <a:gd name="connsiteY20" fmla="*/ 352425 h 638175"/>
              <a:gd name="connsiteX21" fmla="*/ 638175 w 772528"/>
              <a:gd name="connsiteY21" fmla="*/ 314325 h 638175"/>
              <a:gd name="connsiteX22" fmla="*/ 628650 w 772528"/>
              <a:gd name="connsiteY22" fmla="*/ 276225 h 638175"/>
              <a:gd name="connsiteX23" fmla="*/ 600075 w 772528"/>
              <a:gd name="connsiteY23" fmla="*/ 257175 h 638175"/>
              <a:gd name="connsiteX24" fmla="*/ 571500 w 772528"/>
              <a:gd name="connsiteY24" fmla="*/ 219075 h 638175"/>
              <a:gd name="connsiteX25" fmla="*/ 523875 w 772528"/>
              <a:gd name="connsiteY25" fmla="*/ 209550 h 638175"/>
              <a:gd name="connsiteX26" fmla="*/ 457200 w 772528"/>
              <a:gd name="connsiteY26" fmla="*/ 180975 h 638175"/>
              <a:gd name="connsiteX27" fmla="*/ 400050 w 772528"/>
              <a:gd name="connsiteY27" fmla="*/ 171450 h 638175"/>
              <a:gd name="connsiteX28" fmla="*/ 361950 w 772528"/>
              <a:gd name="connsiteY28" fmla="*/ 152400 h 638175"/>
              <a:gd name="connsiteX29" fmla="*/ 161925 w 772528"/>
              <a:gd name="connsiteY29" fmla="*/ 123825 h 638175"/>
              <a:gd name="connsiteX30" fmla="*/ 133350 w 772528"/>
              <a:gd name="connsiteY30" fmla="*/ 114300 h 638175"/>
              <a:gd name="connsiteX31" fmla="*/ 47625 w 772528"/>
              <a:gd name="connsiteY31" fmla="*/ 47625 h 638175"/>
              <a:gd name="connsiteX32" fmla="*/ 0 w 772528"/>
              <a:gd name="connsiteY32" fmla="*/ 0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72528" h="638175">
                <a:moveTo>
                  <a:pt x="0" y="0"/>
                </a:moveTo>
                <a:lnTo>
                  <a:pt x="0" y="0"/>
                </a:lnTo>
                <a:cubicBezTo>
                  <a:pt x="28627" y="64411"/>
                  <a:pt x="30093" y="87243"/>
                  <a:pt x="76200" y="133350"/>
                </a:cubicBezTo>
                <a:cubicBezTo>
                  <a:pt x="95203" y="152353"/>
                  <a:pt x="145316" y="169349"/>
                  <a:pt x="161925" y="180975"/>
                </a:cubicBezTo>
                <a:cubicBezTo>
                  <a:pt x="176639" y="191275"/>
                  <a:pt x="186086" y="207749"/>
                  <a:pt x="200025" y="219075"/>
                </a:cubicBezTo>
                <a:cubicBezTo>
                  <a:pt x="236987" y="249107"/>
                  <a:pt x="280649" y="271124"/>
                  <a:pt x="314325" y="304800"/>
                </a:cubicBezTo>
                <a:cubicBezTo>
                  <a:pt x="323850" y="314325"/>
                  <a:pt x="332763" y="324505"/>
                  <a:pt x="342900" y="333375"/>
                </a:cubicBezTo>
                <a:cubicBezTo>
                  <a:pt x="358200" y="346762"/>
                  <a:pt x="376150" y="357100"/>
                  <a:pt x="390525" y="371475"/>
                </a:cubicBezTo>
                <a:cubicBezTo>
                  <a:pt x="404900" y="385850"/>
                  <a:pt x="413582" y="405425"/>
                  <a:pt x="428625" y="419100"/>
                </a:cubicBezTo>
                <a:cubicBezTo>
                  <a:pt x="457261" y="445132"/>
                  <a:pt x="496654" y="470027"/>
                  <a:pt x="533400" y="485775"/>
                </a:cubicBezTo>
                <a:cubicBezTo>
                  <a:pt x="542628" y="489730"/>
                  <a:pt x="552450" y="492125"/>
                  <a:pt x="561975" y="495300"/>
                </a:cubicBezTo>
                <a:cubicBezTo>
                  <a:pt x="588841" y="535599"/>
                  <a:pt x="595108" y="547483"/>
                  <a:pt x="638175" y="590550"/>
                </a:cubicBezTo>
                <a:cubicBezTo>
                  <a:pt x="646270" y="598645"/>
                  <a:pt x="656183" y="605197"/>
                  <a:pt x="666750" y="609600"/>
                </a:cubicBezTo>
                <a:cubicBezTo>
                  <a:pt x="694554" y="621185"/>
                  <a:pt x="752475" y="638175"/>
                  <a:pt x="752475" y="638175"/>
                </a:cubicBezTo>
                <a:cubicBezTo>
                  <a:pt x="758825" y="628650"/>
                  <a:pt x="770105" y="620959"/>
                  <a:pt x="771525" y="609600"/>
                </a:cubicBezTo>
                <a:cubicBezTo>
                  <a:pt x="777038" y="565496"/>
                  <a:pt x="758759" y="565018"/>
                  <a:pt x="742950" y="533400"/>
                </a:cubicBezTo>
                <a:cubicBezTo>
                  <a:pt x="738460" y="524420"/>
                  <a:pt x="739697" y="512665"/>
                  <a:pt x="733425" y="504825"/>
                </a:cubicBezTo>
                <a:cubicBezTo>
                  <a:pt x="726274" y="495886"/>
                  <a:pt x="713644" y="493104"/>
                  <a:pt x="704850" y="485775"/>
                </a:cubicBezTo>
                <a:cubicBezTo>
                  <a:pt x="694502" y="477151"/>
                  <a:pt x="685800" y="466725"/>
                  <a:pt x="676275" y="457200"/>
                </a:cubicBezTo>
                <a:cubicBezTo>
                  <a:pt x="673100" y="447675"/>
                  <a:pt x="668546" y="438503"/>
                  <a:pt x="666750" y="428625"/>
                </a:cubicBezTo>
                <a:cubicBezTo>
                  <a:pt x="662171" y="403440"/>
                  <a:pt x="663433" y="377258"/>
                  <a:pt x="657225" y="352425"/>
                </a:cubicBezTo>
                <a:cubicBezTo>
                  <a:pt x="653781" y="338650"/>
                  <a:pt x="643161" y="327620"/>
                  <a:pt x="638175" y="314325"/>
                </a:cubicBezTo>
                <a:cubicBezTo>
                  <a:pt x="633578" y="302068"/>
                  <a:pt x="635912" y="287117"/>
                  <a:pt x="628650" y="276225"/>
                </a:cubicBezTo>
                <a:cubicBezTo>
                  <a:pt x="622300" y="266700"/>
                  <a:pt x="608170" y="265270"/>
                  <a:pt x="600075" y="257175"/>
                </a:cubicBezTo>
                <a:cubicBezTo>
                  <a:pt x="588850" y="245950"/>
                  <a:pt x="584962" y="227489"/>
                  <a:pt x="571500" y="219075"/>
                </a:cubicBezTo>
                <a:cubicBezTo>
                  <a:pt x="557771" y="210495"/>
                  <a:pt x="539581" y="213477"/>
                  <a:pt x="523875" y="209550"/>
                </a:cubicBezTo>
                <a:cubicBezTo>
                  <a:pt x="418742" y="183267"/>
                  <a:pt x="593499" y="221865"/>
                  <a:pt x="457200" y="180975"/>
                </a:cubicBezTo>
                <a:cubicBezTo>
                  <a:pt x="438702" y="175426"/>
                  <a:pt x="419100" y="174625"/>
                  <a:pt x="400050" y="171450"/>
                </a:cubicBezTo>
                <a:cubicBezTo>
                  <a:pt x="387350" y="165100"/>
                  <a:pt x="375873" y="155185"/>
                  <a:pt x="361950" y="152400"/>
                </a:cubicBezTo>
                <a:cubicBezTo>
                  <a:pt x="295906" y="139191"/>
                  <a:pt x="161925" y="123825"/>
                  <a:pt x="161925" y="123825"/>
                </a:cubicBezTo>
                <a:cubicBezTo>
                  <a:pt x="152400" y="120650"/>
                  <a:pt x="141704" y="119869"/>
                  <a:pt x="133350" y="114300"/>
                </a:cubicBezTo>
                <a:cubicBezTo>
                  <a:pt x="84040" y="81426"/>
                  <a:pt x="123710" y="72987"/>
                  <a:pt x="47625" y="47625"/>
                </a:cubicBezTo>
                <a:cubicBezTo>
                  <a:pt x="14790" y="36680"/>
                  <a:pt x="7937" y="7937"/>
                  <a:pt x="0"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23" name="フリーフォーム: 図形 22">
            <a:extLst>
              <a:ext uri="{FF2B5EF4-FFF2-40B4-BE49-F238E27FC236}">
                <a16:creationId xmlns:a16="http://schemas.microsoft.com/office/drawing/2014/main" id="{8DC74F0A-D0F0-2137-381D-8A30CFF28A25}"/>
              </a:ext>
            </a:extLst>
          </p:cNvPr>
          <p:cNvSpPr/>
          <p:nvPr/>
        </p:nvSpPr>
        <p:spPr>
          <a:xfrm>
            <a:off x="2086089" y="1605076"/>
            <a:ext cx="314325" cy="842962"/>
          </a:xfrm>
          <a:custGeom>
            <a:avLst/>
            <a:gdLst>
              <a:gd name="connsiteX0" fmla="*/ 285750 w 314394"/>
              <a:gd name="connsiteY0" fmla="*/ 0 h 842418"/>
              <a:gd name="connsiteX1" fmla="*/ 285750 w 314394"/>
              <a:gd name="connsiteY1" fmla="*/ 0 h 842418"/>
              <a:gd name="connsiteX2" fmla="*/ 190500 w 314394"/>
              <a:gd name="connsiteY2" fmla="*/ 28575 h 842418"/>
              <a:gd name="connsiteX3" fmla="*/ 152400 w 314394"/>
              <a:gd name="connsiteY3" fmla="*/ 57150 h 842418"/>
              <a:gd name="connsiteX4" fmla="*/ 66675 w 314394"/>
              <a:gd name="connsiteY4" fmla="*/ 104775 h 842418"/>
              <a:gd name="connsiteX5" fmla="*/ 47625 w 314394"/>
              <a:gd name="connsiteY5" fmla="*/ 133350 h 842418"/>
              <a:gd name="connsiteX6" fmla="*/ 0 w 314394"/>
              <a:gd name="connsiteY6" fmla="*/ 238125 h 842418"/>
              <a:gd name="connsiteX7" fmla="*/ 9525 w 314394"/>
              <a:gd name="connsiteY7" fmla="*/ 371475 h 842418"/>
              <a:gd name="connsiteX8" fmla="*/ 28575 w 314394"/>
              <a:gd name="connsiteY8" fmla="*/ 419100 h 842418"/>
              <a:gd name="connsiteX9" fmla="*/ 38100 w 314394"/>
              <a:gd name="connsiteY9" fmla="*/ 514350 h 842418"/>
              <a:gd name="connsiteX10" fmla="*/ 66675 w 314394"/>
              <a:gd name="connsiteY10" fmla="*/ 638175 h 842418"/>
              <a:gd name="connsiteX11" fmla="*/ 95250 w 314394"/>
              <a:gd name="connsiteY11" fmla="*/ 800100 h 842418"/>
              <a:gd name="connsiteX12" fmla="*/ 104775 w 314394"/>
              <a:gd name="connsiteY12" fmla="*/ 600075 h 842418"/>
              <a:gd name="connsiteX13" fmla="*/ 114300 w 314394"/>
              <a:gd name="connsiteY13" fmla="*/ 571500 h 842418"/>
              <a:gd name="connsiteX14" fmla="*/ 123825 w 314394"/>
              <a:gd name="connsiteY14" fmla="*/ 523875 h 842418"/>
              <a:gd name="connsiteX15" fmla="*/ 142875 w 314394"/>
              <a:gd name="connsiteY15" fmla="*/ 285750 h 842418"/>
              <a:gd name="connsiteX16" fmla="*/ 152400 w 314394"/>
              <a:gd name="connsiteY16" fmla="*/ 257175 h 842418"/>
              <a:gd name="connsiteX17" fmla="*/ 200025 w 314394"/>
              <a:gd name="connsiteY17" fmla="*/ 209550 h 842418"/>
              <a:gd name="connsiteX18" fmla="*/ 257175 w 314394"/>
              <a:gd name="connsiteY18" fmla="*/ 190500 h 842418"/>
              <a:gd name="connsiteX19" fmla="*/ 295275 w 314394"/>
              <a:gd name="connsiteY19" fmla="*/ 104775 h 842418"/>
              <a:gd name="connsiteX20" fmla="*/ 304800 w 314394"/>
              <a:gd name="connsiteY20" fmla="*/ 66675 h 842418"/>
              <a:gd name="connsiteX21" fmla="*/ 314325 w 314394"/>
              <a:gd name="connsiteY21" fmla="*/ 38100 h 842418"/>
              <a:gd name="connsiteX22" fmla="*/ 285750 w 314394"/>
              <a:gd name="connsiteY22" fmla="*/ 0 h 84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14394" h="842418">
                <a:moveTo>
                  <a:pt x="285750" y="0"/>
                </a:moveTo>
                <a:lnTo>
                  <a:pt x="285750" y="0"/>
                </a:lnTo>
                <a:cubicBezTo>
                  <a:pt x="254000" y="9525"/>
                  <a:pt x="220968" y="15517"/>
                  <a:pt x="190500" y="28575"/>
                </a:cubicBezTo>
                <a:cubicBezTo>
                  <a:pt x="175909" y="34828"/>
                  <a:pt x="166013" y="48982"/>
                  <a:pt x="152400" y="57150"/>
                </a:cubicBezTo>
                <a:cubicBezTo>
                  <a:pt x="-16073" y="158234"/>
                  <a:pt x="167302" y="37690"/>
                  <a:pt x="66675" y="104775"/>
                </a:cubicBezTo>
                <a:cubicBezTo>
                  <a:pt x="60325" y="114300"/>
                  <a:pt x="53184" y="123343"/>
                  <a:pt x="47625" y="133350"/>
                </a:cubicBezTo>
                <a:cubicBezTo>
                  <a:pt x="21753" y="179920"/>
                  <a:pt x="18652" y="191494"/>
                  <a:pt x="0" y="238125"/>
                </a:cubicBezTo>
                <a:cubicBezTo>
                  <a:pt x="3175" y="282575"/>
                  <a:pt x="2575" y="327457"/>
                  <a:pt x="9525" y="371475"/>
                </a:cubicBezTo>
                <a:cubicBezTo>
                  <a:pt x="12192" y="388364"/>
                  <a:pt x="25222" y="402334"/>
                  <a:pt x="28575" y="419100"/>
                </a:cubicBezTo>
                <a:cubicBezTo>
                  <a:pt x="34833" y="450389"/>
                  <a:pt x="32633" y="482914"/>
                  <a:pt x="38100" y="514350"/>
                </a:cubicBezTo>
                <a:cubicBezTo>
                  <a:pt x="45358" y="556083"/>
                  <a:pt x="57150" y="596900"/>
                  <a:pt x="66675" y="638175"/>
                </a:cubicBezTo>
                <a:cubicBezTo>
                  <a:pt x="86724" y="838665"/>
                  <a:pt x="65544" y="889217"/>
                  <a:pt x="95250" y="800100"/>
                </a:cubicBezTo>
                <a:cubicBezTo>
                  <a:pt x="98425" y="733425"/>
                  <a:pt x="99232" y="666595"/>
                  <a:pt x="104775" y="600075"/>
                </a:cubicBezTo>
                <a:cubicBezTo>
                  <a:pt x="105609" y="590069"/>
                  <a:pt x="111865" y="581240"/>
                  <a:pt x="114300" y="571500"/>
                </a:cubicBezTo>
                <a:cubicBezTo>
                  <a:pt x="118227" y="555794"/>
                  <a:pt x="120650" y="539750"/>
                  <a:pt x="123825" y="523875"/>
                </a:cubicBezTo>
                <a:cubicBezTo>
                  <a:pt x="128760" y="425175"/>
                  <a:pt x="122256" y="368227"/>
                  <a:pt x="142875" y="285750"/>
                </a:cubicBezTo>
                <a:cubicBezTo>
                  <a:pt x="145310" y="276010"/>
                  <a:pt x="147910" y="266155"/>
                  <a:pt x="152400" y="257175"/>
                </a:cubicBezTo>
                <a:cubicBezTo>
                  <a:pt x="164193" y="233589"/>
                  <a:pt x="175532" y="220436"/>
                  <a:pt x="200025" y="209550"/>
                </a:cubicBezTo>
                <a:cubicBezTo>
                  <a:pt x="218375" y="201395"/>
                  <a:pt x="257175" y="190500"/>
                  <a:pt x="257175" y="190500"/>
                </a:cubicBezTo>
                <a:cubicBezTo>
                  <a:pt x="279845" y="122490"/>
                  <a:pt x="265086" y="150058"/>
                  <a:pt x="295275" y="104775"/>
                </a:cubicBezTo>
                <a:cubicBezTo>
                  <a:pt x="298450" y="92075"/>
                  <a:pt x="301204" y="79262"/>
                  <a:pt x="304800" y="66675"/>
                </a:cubicBezTo>
                <a:cubicBezTo>
                  <a:pt x="307558" y="57021"/>
                  <a:pt x="312674" y="48004"/>
                  <a:pt x="314325" y="38100"/>
                </a:cubicBezTo>
                <a:cubicBezTo>
                  <a:pt x="315891" y="28705"/>
                  <a:pt x="290512" y="6350"/>
                  <a:pt x="285750"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5" name="テキスト ボックス 21">
            <a:extLst>
              <a:ext uri="{FF2B5EF4-FFF2-40B4-BE49-F238E27FC236}">
                <a16:creationId xmlns:a16="http://schemas.microsoft.com/office/drawing/2014/main" id="{4DB0B996-A017-7382-3E34-F95894E68997}"/>
              </a:ext>
            </a:extLst>
          </p:cNvPr>
          <p:cNvSpPr txBox="1">
            <a:spLocks noChangeArrowheads="1"/>
          </p:cNvSpPr>
          <p:nvPr/>
        </p:nvSpPr>
        <p:spPr bwMode="auto">
          <a:xfrm>
            <a:off x="157276" y="631162"/>
            <a:ext cx="815738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氷山モデルを用いて、主の課題の背景にあるものを考えてみましょう。</a:t>
            </a:r>
          </a:p>
        </p:txBody>
      </p:sp>
    </p:spTree>
    <p:extLst>
      <p:ext uri="{BB962C8B-B14F-4D97-AF65-F5344CB8AC3E}">
        <p14:creationId xmlns:p14="http://schemas.microsoft.com/office/powerpoint/2010/main" val="37223572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2E9CF-3EB0-0A50-21D5-929964D18604}"/>
            </a:ext>
          </a:extLst>
        </p:cNvPr>
        <p:cNvGrpSpPr/>
        <p:nvPr/>
      </p:nvGrpSpPr>
      <p:grpSpPr>
        <a:xfrm>
          <a:off x="0" y="0"/>
          <a:ext cx="0" cy="0"/>
          <a:chOff x="0" y="0"/>
          <a:chExt cx="0" cy="0"/>
        </a:xfrm>
      </p:grpSpPr>
      <p:sp>
        <p:nvSpPr>
          <p:cNvPr id="37892" name="スライド番号プレースホルダー 2">
            <a:extLst>
              <a:ext uri="{FF2B5EF4-FFF2-40B4-BE49-F238E27FC236}">
                <a16:creationId xmlns:a16="http://schemas.microsoft.com/office/drawing/2014/main" id="{24F3FC04-92E8-7A84-8F21-A790F69B9932}"/>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45</a:t>
            </a:fld>
            <a:endParaRPr lang="ja-JP" altLang="en-US" sz="1200">
              <a:solidFill>
                <a:srgbClr val="898989"/>
              </a:solidFill>
            </a:endParaRPr>
          </a:p>
        </p:txBody>
      </p:sp>
      <p:sp>
        <p:nvSpPr>
          <p:cNvPr id="3" name="正方形/長方形 2">
            <a:extLst>
              <a:ext uri="{FF2B5EF4-FFF2-40B4-BE49-F238E27FC236}">
                <a16:creationId xmlns:a16="http://schemas.microsoft.com/office/drawing/2014/main" id="{C5D72810-697D-9CD6-3E7D-BCF5661315DD}"/>
              </a:ext>
            </a:extLst>
          </p:cNvPr>
          <p:cNvSpPr/>
          <p:nvPr/>
        </p:nvSpPr>
        <p:spPr>
          <a:xfrm>
            <a:off x="376238" y="1664496"/>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kumimoji="1" lang="en-US" altLang="ja-JP" sz="2000" dirty="0">
                <a:latin typeface="メイリオ" panose="020B0604030504040204" pitchFamily="50" charset="-128"/>
                <a:ea typeface="メイリオ" panose="020B0604030504040204" pitchFamily="50" charset="-128"/>
              </a:rPr>
              <a:t>【STEP1</a:t>
            </a:r>
            <a:r>
              <a:rPr kumimoji="1" lang="ja-JP" altLang="en-US" sz="2000" dirty="0">
                <a:latin typeface="メイリオ" panose="020B0604030504040204" pitchFamily="50" charset="-128"/>
                <a:ea typeface="メイリオ" panose="020B0604030504040204" pitchFamily="50" charset="-128"/>
              </a:rPr>
              <a:t>のシートに加筆・修正を行ってください</a:t>
            </a:r>
            <a:r>
              <a:rPr kumimoji="1" lang="en-US" altLang="ja-JP" sz="2000" dirty="0">
                <a:latin typeface="メイリオ" panose="020B0604030504040204" pitchFamily="50" charset="-128"/>
                <a:ea typeface="メイリオ" panose="020B0604030504040204" pitchFamily="50" charset="-128"/>
              </a:rPr>
              <a:t>】</a:t>
            </a:r>
            <a:br>
              <a:rPr kumimoji="1" lang="en-US" altLang="ja-JP" sz="2000" dirty="0">
                <a:latin typeface="メイリオ" panose="020B0604030504040204" pitchFamily="50" charset="-128"/>
                <a:ea typeface="メイリオ" panose="020B0604030504040204" pitchFamily="50" charset="-128"/>
              </a:rPr>
            </a:br>
            <a:endParaRPr kumimoji="1" lang="en-US" altLang="ja-JP" sz="2000" dirty="0">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2000" dirty="0">
                <a:latin typeface="メイリオ" panose="020B0604030504040204" pitchFamily="50" charset="-128"/>
                <a:ea typeface="メイリオ" panose="020B0604030504040204" pitchFamily="50" charset="-128"/>
              </a:rPr>
              <a:t>（例えば）</a:t>
            </a:r>
            <a:br>
              <a:rPr kumimoji="1" lang="en-US" altLang="ja-JP" sz="2000" dirty="0">
                <a:latin typeface="メイリオ" panose="020B0604030504040204" pitchFamily="50" charset="-128"/>
                <a:ea typeface="メイリオ" panose="020B0604030504040204" pitchFamily="50" charset="-128"/>
              </a:rPr>
            </a:br>
            <a:r>
              <a:rPr kumimoji="1" lang="ja-JP" altLang="en-US" sz="2000" dirty="0">
                <a:latin typeface="メイリオ" panose="020B0604030504040204" pitchFamily="50" charset="-128"/>
                <a:ea typeface="メイリオ" panose="020B0604030504040204" pitchFamily="50" charset="-128"/>
              </a:rPr>
              <a:t>新たに見つかった課題を付箋で追加</a:t>
            </a:r>
            <a:endParaRPr kumimoji="1" lang="en-US" altLang="ja-JP" sz="2000" dirty="0">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2000" dirty="0">
                <a:latin typeface="メイリオ" panose="020B0604030504040204" pitchFamily="50" charset="-128"/>
                <a:ea typeface="メイリオ" panose="020B0604030504040204" pitchFamily="50" charset="-128"/>
              </a:rPr>
              <a:t>課題の背景にあるものを付箋で追加</a:t>
            </a:r>
          </a:p>
        </p:txBody>
      </p:sp>
      <p:sp>
        <p:nvSpPr>
          <p:cNvPr id="2" name="正方形/長方形 1">
            <a:extLst>
              <a:ext uri="{FF2B5EF4-FFF2-40B4-BE49-F238E27FC236}">
                <a16:creationId xmlns:a16="http://schemas.microsoft.com/office/drawing/2014/main" id="{60434FDB-7C70-39CA-E5BD-BE606806804D}"/>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STEP4</a:t>
            </a:r>
            <a:r>
              <a:rPr kumimoji="1" lang="ja-JP" altLang="en-US" sz="2000" b="1" spc="200" dirty="0">
                <a:solidFill>
                  <a:schemeClr val="tx1"/>
                </a:solidFill>
                <a:latin typeface="メイリオ" panose="020B0604030504040204" pitchFamily="50" charset="-128"/>
                <a:ea typeface="メイリオ" panose="020B0604030504040204" pitchFamily="50" charset="-128"/>
              </a:rPr>
              <a:t>：（改めて）主の課題を分析する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10" name="吹き出し: 角を丸めた四角形 9">
            <a:extLst>
              <a:ext uri="{FF2B5EF4-FFF2-40B4-BE49-F238E27FC236}">
                <a16:creationId xmlns:a16="http://schemas.microsoft.com/office/drawing/2014/main" id="{A71100FC-56A6-E99F-7672-45500413D5E9}"/>
              </a:ext>
            </a:extLst>
          </p:cNvPr>
          <p:cNvSpPr/>
          <p:nvPr/>
        </p:nvSpPr>
        <p:spPr>
          <a:xfrm>
            <a:off x="7028293" y="1431514"/>
            <a:ext cx="2558620"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「ストレングス」や「課題の背景」を踏まえて、追加や修正があるか、見直してみましょう</a:t>
            </a:r>
          </a:p>
        </p:txBody>
      </p:sp>
      <p:sp>
        <p:nvSpPr>
          <p:cNvPr id="8" name="テキスト ボックス 7">
            <a:extLst>
              <a:ext uri="{FF2B5EF4-FFF2-40B4-BE49-F238E27FC236}">
                <a16:creationId xmlns:a16="http://schemas.microsoft.com/office/drawing/2014/main" id="{0A4E062D-A712-CDDB-5BFD-25B7B1FB7087}"/>
              </a:ext>
            </a:extLst>
          </p:cNvPr>
          <p:cNvSpPr txBox="1"/>
          <p:nvPr/>
        </p:nvSpPr>
        <p:spPr>
          <a:xfrm>
            <a:off x="276225" y="716819"/>
            <a:ext cx="9359900" cy="1169551"/>
          </a:xfrm>
          <a:prstGeom prst="rect">
            <a:avLst/>
          </a:prstGeom>
          <a:noFill/>
        </p:spPr>
        <p:txBody>
          <a:bodyPr>
            <a:spAutoFit/>
          </a:bodyPr>
          <a:lstStyle/>
          <a:p>
            <a:pPr eaLnBrk="1" fontAlgn="auto" hangingPunct="1">
              <a:spcBef>
                <a:spcPts val="0"/>
              </a:spcBef>
              <a:spcAft>
                <a:spcPts val="0"/>
              </a:spcAft>
              <a:defRPr/>
            </a:pPr>
            <a:r>
              <a:rPr kumimoji="1" lang="ja-JP" altLang="en-US" spc="100" dirty="0">
                <a:latin typeface="メイリオ" panose="020B0604030504040204" pitchFamily="50" charset="-128"/>
                <a:ea typeface="メイリオ" panose="020B0604030504040204" pitchFamily="50" charset="-128"/>
              </a:rPr>
              <a:t>　</a:t>
            </a:r>
            <a:r>
              <a:rPr lang="en-US" altLang="ja-JP" sz="1800" spc="100" dirty="0">
                <a:latin typeface="メイリオ" panose="020B0604030504040204" pitchFamily="50" charset="-128"/>
                <a:ea typeface="メイリオ" panose="020B0604030504040204" pitchFamily="50" charset="-128"/>
              </a:rPr>
              <a:t>STEP2</a:t>
            </a:r>
            <a:r>
              <a:rPr lang="ja-JP" altLang="en-US" sz="1800" spc="100" dirty="0">
                <a:latin typeface="メイリオ" panose="020B0604030504040204" pitchFamily="50" charset="-128"/>
                <a:ea typeface="メイリオ" panose="020B0604030504040204" pitchFamily="50" charset="-128"/>
              </a:rPr>
              <a:t>の「主のストレングス」と</a:t>
            </a:r>
            <a:r>
              <a:rPr lang="en-US" altLang="ja-JP" sz="1800" spc="100" dirty="0">
                <a:latin typeface="メイリオ" panose="020B0604030504040204" pitchFamily="50" charset="-128"/>
                <a:ea typeface="メイリオ" panose="020B0604030504040204" pitchFamily="50" charset="-128"/>
              </a:rPr>
              <a:t>STEP3</a:t>
            </a:r>
            <a:r>
              <a:rPr lang="ja-JP" altLang="en-US" sz="1800" spc="100" dirty="0">
                <a:latin typeface="メイリオ" panose="020B0604030504040204" pitchFamily="50" charset="-128"/>
                <a:ea typeface="メイリオ" panose="020B0604030504040204" pitchFamily="50" charset="-128"/>
              </a:rPr>
              <a:t>の「主の課題の背景にあるもの」を踏まえて、</a:t>
            </a:r>
            <a:r>
              <a:rPr lang="en-US" altLang="ja-JP" sz="1800" spc="100" dirty="0">
                <a:latin typeface="メイリオ" panose="020B0604030504040204" pitchFamily="50" charset="-128"/>
                <a:ea typeface="メイリオ" panose="020B0604030504040204" pitchFamily="50" charset="-128"/>
              </a:rPr>
              <a:t>STEP1</a:t>
            </a:r>
            <a:r>
              <a:rPr lang="ja-JP" altLang="en-US" sz="1800" spc="100" dirty="0">
                <a:latin typeface="メイリオ" panose="020B0604030504040204" pitchFamily="50" charset="-128"/>
                <a:ea typeface="メイリオ" panose="020B0604030504040204" pitchFamily="50" charset="-128"/>
              </a:rPr>
              <a:t>で作成した「主の課題（世帯員も含む）」を改めて分析してみましょう。（付箋に書いて、上から貼り付けましょう）</a:t>
            </a:r>
          </a:p>
          <a:p>
            <a:pPr eaLnBrk="1" fontAlgn="auto" hangingPunct="1">
              <a:spcBef>
                <a:spcPts val="0"/>
              </a:spcBef>
              <a:spcAft>
                <a:spcPts val="0"/>
              </a:spcAft>
              <a:defRPr/>
            </a:pPr>
            <a:endParaRPr kumimoji="1" lang="en-US" altLang="ja-JP" sz="16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2949027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8E9C3-2B0E-2791-7315-C72FD52665E5}"/>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B08B1980-D5EA-F52E-F53F-4ED67D2956E5}"/>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46</a:t>
            </a:fld>
            <a:endParaRPr lang="ja-JP" altLang="en-US">
              <a:solidFill>
                <a:srgbClr val="898989"/>
              </a:solidFill>
            </a:endParaRPr>
          </a:p>
        </p:txBody>
      </p:sp>
      <p:sp>
        <p:nvSpPr>
          <p:cNvPr id="3" name="正方形/長方形 2">
            <a:extLst>
              <a:ext uri="{FF2B5EF4-FFF2-40B4-BE49-F238E27FC236}">
                <a16:creationId xmlns:a16="http://schemas.microsoft.com/office/drawing/2014/main" id="{92CE013C-2AD2-1714-9774-651F3C395C58}"/>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STEP5</a:t>
            </a:r>
            <a:r>
              <a:rPr kumimoji="1" lang="ja-JP" altLang="en-US" sz="2000" b="1" spc="200" dirty="0">
                <a:solidFill>
                  <a:schemeClr val="tx1"/>
                </a:solidFill>
                <a:latin typeface="メイリオ" panose="020B0604030504040204" pitchFamily="50" charset="-128"/>
                <a:ea typeface="メイリオ" panose="020B0604030504040204" pitchFamily="50" charset="-128"/>
              </a:rPr>
              <a:t>：課題解決の方法を検討する～援助方針の策定～</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graphicFrame>
        <p:nvGraphicFramePr>
          <p:cNvPr id="4" name="表 3">
            <a:extLst>
              <a:ext uri="{FF2B5EF4-FFF2-40B4-BE49-F238E27FC236}">
                <a16:creationId xmlns:a16="http://schemas.microsoft.com/office/drawing/2014/main" id="{36F3E332-7E5F-A79B-84B3-C0206BCE5F6C}"/>
              </a:ext>
            </a:extLst>
          </p:cNvPr>
          <p:cNvGraphicFramePr>
            <a:graphicFrameLocks noGrp="1"/>
          </p:cNvGraphicFramePr>
          <p:nvPr/>
        </p:nvGraphicFramePr>
        <p:xfrm>
          <a:off x="452438" y="1922654"/>
          <a:ext cx="9039225" cy="4570222"/>
        </p:xfrm>
        <a:graphic>
          <a:graphicData uri="http://schemas.openxmlformats.org/drawingml/2006/table">
            <a:tbl>
              <a:tblPr firstRow="1" bandRow="1">
                <a:tableStyleId>{5C22544A-7EE6-4342-B048-85BDC9FD1C3A}</a:tableStyleId>
              </a:tblPr>
              <a:tblGrid>
                <a:gridCol w="3013075">
                  <a:extLst>
                    <a:ext uri="{9D8B030D-6E8A-4147-A177-3AD203B41FA5}">
                      <a16:colId xmlns:a16="http://schemas.microsoft.com/office/drawing/2014/main" val="20000"/>
                    </a:ext>
                  </a:extLst>
                </a:gridCol>
                <a:gridCol w="3013075">
                  <a:extLst>
                    <a:ext uri="{9D8B030D-6E8A-4147-A177-3AD203B41FA5}">
                      <a16:colId xmlns:a16="http://schemas.microsoft.com/office/drawing/2014/main" val="20001"/>
                    </a:ext>
                  </a:extLst>
                </a:gridCol>
                <a:gridCol w="3013075">
                  <a:extLst>
                    <a:ext uri="{9D8B030D-6E8A-4147-A177-3AD203B41FA5}">
                      <a16:colId xmlns:a16="http://schemas.microsoft.com/office/drawing/2014/main" val="20002"/>
                    </a:ext>
                  </a:extLst>
                </a:gridCol>
              </a:tblGrid>
              <a:tr h="440722">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③援助方針</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spc="100" baseline="0" dirty="0">
                          <a:latin typeface="メイリオ" panose="020B0604030504040204" pitchFamily="50" charset="-128"/>
                          <a:ea typeface="メイリオ" panose="020B0604030504040204" pitchFamily="50" charset="-128"/>
                        </a:rPr>
                        <a:t>　　②援助目標（短期）</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spc="100" baseline="0" dirty="0">
                          <a:latin typeface="メイリオ" panose="020B0604030504040204" pitchFamily="50" charset="-128"/>
                          <a:ea typeface="メイリオ" panose="020B0604030504040204" pitchFamily="50" charset="-128"/>
                        </a:rPr>
                        <a:t>　①援助目標（中長期）</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41295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メイリオ" panose="020B0604030504040204" pitchFamily="50" charset="-128"/>
                          <a:ea typeface="メイリオ" panose="020B0604030504040204" pitchFamily="50" charset="-128"/>
                        </a:rPr>
                        <a:t>　</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②の短期の目標を達成する</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ための、具体的な取組</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（本人・福祉事務所）を記入</a:t>
                      </a:r>
                      <a:b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してください。</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ja-JP" altLang="en-US"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短期の目標（希望）</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を記入してください。</a:t>
                      </a: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endParaRPr kumimoji="1" lang="ja-JP" altLang="en-US"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800" dirty="0">
                          <a:latin typeface="メイリオ" panose="020B0604030504040204" pitchFamily="50" charset="-128"/>
                          <a:ea typeface="メイリオ" panose="020B0604030504040204" pitchFamily="50" charset="-128"/>
                        </a:rPr>
                        <a:t>　　</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中長期の目標（希望）</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　　　　を記入してください。</a:t>
                      </a:r>
                      <a:endParaRPr kumimoji="1" lang="en-US" altLang="ja-JP"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8" name="テキスト ボックス 21">
            <a:extLst>
              <a:ext uri="{FF2B5EF4-FFF2-40B4-BE49-F238E27FC236}">
                <a16:creationId xmlns:a16="http://schemas.microsoft.com/office/drawing/2014/main" id="{CAD94A46-9EA8-FE5C-2374-702FA5122163}"/>
              </a:ext>
            </a:extLst>
          </p:cNvPr>
          <p:cNvSpPr txBox="1">
            <a:spLocks noChangeArrowheads="1"/>
          </p:cNvSpPr>
          <p:nvPr/>
        </p:nvSpPr>
        <p:spPr bwMode="auto">
          <a:xfrm>
            <a:off x="157276" y="631162"/>
            <a:ext cx="9636125" cy="120032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課題分析の結果を踏まえ、「③援助方針」を「①援助目標（中長期）」「②援助目標（短期）」に沿って、策定してみましょう。</a:t>
            </a:r>
          </a:p>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「援助方針」の前に、「目標」を明確にする必要があります。</a:t>
            </a:r>
          </a:p>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（①⇒②⇒③の順番で考えてみてください。②⇒①でも結構です。）</a:t>
            </a:r>
          </a:p>
        </p:txBody>
      </p:sp>
      <p:sp>
        <p:nvSpPr>
          <p:cNvPr id="11" name="正方形/長方形 10">
            <a:extLst>
              <a:ext uri="{FF2B5EF4-FFF2-40B4-BE49-F238E27FC236}">
                <a16:creationId xmlns:a16="http://schemas.microsoft.com/office/drawing/2014/main" id="{6557497C-480B-7A2B-520B-BF24C2AB247C}"/>
              </a:ext>
            </a:extLst>
          </p:cNvPr>
          <p:cNvSpPr/>
          <p:nvPr/>
        </p:nvSpPr>
        <p:spPr>
          <a:xfrm>
            <a:off x="4853698" y="6518191"/>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spTree>
    <p:extLst>
      <p:ext uri="{BB962C8B-B14F-4D97-AF65-F5344CB8AC3E}">
        <p14:creationId xmlns:p14="http://schemas.microsoft.com/office/powerpoint/2010/main" val="25194661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AEB44-A542-3425-4077-6AD7ADBEA0A6}"/>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C9AA349-CF6C-57F2-9A0E-DB50F4051D6F}"/>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9C19EEC-A7DD-4A63-AEC8-C70E92A6779F}" type="slidenum">
              <a:rPr kumimoji="1" lang="ja-JP" altLang="en-US" sz="1000" b="0" i="0" u="none" strike="noStrike" kern="1200" cap="none" spc="0" normalizeH="0" baseline="0" noProof="0" smtClean="0">
                <a:ln>
                  <a:noFill/>
                </a:ln>
                <a:solidFill>
                  <a:srgbClr val="898989"/>
                </a:solidFill>
                <a:effectLst/>
                <a:uLnTx/>
                <a:uFillTx/>
                <a:latin typeface="Calibri" panose="020F0502020204030204" pitchFamily="34" charset="0"/>
                <a:ea typeface="游ゴシック" panose="020B0400000000000000" pitchFamily="50"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47</a:t>
            </a:fld>
            <a:endParaRPr kumimoji="1" lang="ja-JP" altLang="en-US" sz="1000" b="0" i="0" u="none" strike="noStrike" kern="1200" cap="none" spc="0" normalizeH="0" baseline="0" noProof="0">
              <a:ln>
                <a:noFill/>
              </a:ln>
              <a:solidFill>
                <a:srgbClr val="898989"/>
              </a:solidFill>
              <a:effectLst/>
              <a:uLnTx/>
              <a:uFillTx/>
              <a:latin typeface="Calibri" panose="020F0502020204030204" pitchFamily="34" charset="0"/>
              <a:ea typeface="游ゴシック" panose="020B0400000000000000" pitchFamily="50" charset="-128"/>
              <a:cs typeface="+mn-cs"/>
            </a:endParaRPr>
          </a:p>
        </p:txBody>
      </p:sp>
      <p:sp>
        <p:nvSpPr>
          <p:cNvPr id="4" name="正方形/長方形 3">
            <a:extLst>
              <a:ext uri="{FF2B5EF4-FFF2-40B4-BE49-F238E27FC236}">
                <a16:creationId xmlns:a16="http://schemas.microsoft.com/office/drawing/2014/main" id="{AE233818-95C0-4112-9F4C-6233F54DFFA7}"/>
              </a:ext>
            </a:extLst>
          </p:cNvPr>
          <p:cNvSpPr/>
          <p:nvPr/>
        </p:nvSpPr>
        <p:spPr>
          <a:xfrm>
            <a:off x="627061" y="1292799"/>
            <a:ext cx="8651875" cy="577669"/>
          </a:xfrm>
          <a:prstGeom prst="rect">
            <a:avLst/>
          </a:prstGeom>
          <a:noFill/>
          <a:ln w="57150">
            <a:noFill/>
            <a:prstDash val="solid"/>
          </a:ln>
        </p:spPr>
        <p:style>
          <a:lnRef idx="2">
            <a:schemeClr val="accent3"/>
          </a:lnRef>
          <a:fillRef idx="1">
            <a:schemeClr val="lt1"/>
          </a:fillRef>
          <a:effectRef idx="0">
            <a:schemeClr val="accent3"/>
          </a:effectRef>
          <a:fontRef idx="minor">
            <a:schemeClr val="dk1"/>
          </a:fontRef>
        </p:style>
        <p:txBody>
          <a:bodyPr anchor="ctr"/>
          <a:lstStyle/>
          <a:p>
            <a:pPr marL="571500" indent="-571500" eaLnBrk="1" fontAlgn="auto" hangingPunct="1">
              <a:spcBef>
                <a:spcPts val="0"/>
              </a:spcBef>
              <a:spcAft>
                <a:spcPts val="0"/>
              </a:spcAft>
              <a:buFont typeface="Wingdings" panose="05000000000000000000" pitchFamily="2" charset="2"/>
              <a:buChar char="ü"/>
              <a:defRPr/>
            </a:pPr>
            <a:r>
              <a:rPr kumimoji="1" lang="ja-JP" altLang="en-US" sz="2000" b="1" spc="300" dirty="0">
                <a:solidFill>
                  <a:schemeClr val="tx1"/>
                </a:solidFill>
                <a:latin typeface="メイリオ" panose="020B0604030504040204" pitchFamily="50" charset="-128"/>
                <a:ea typeface="メイリオ" panose="020B0604030504040204" pitchFamily="50" charset="-128"/>
              </a:rPr>
              <a:t>依存症についての基本的な知識を学び、支援にあたっての</a:t>
            </a:r>
            <a:br>
              <a:rPr kumimoji="1" lang="en-US" altLang="ja-JP" sz="2000" b="1" spc="300" dirty="0">
                <a:solidFill>
                  <a:schemeClr val="tx1"/>
                </a:solidFill>
                <a:latin typeface="メイリオ" panose="020B0604030504040204" pitchFamily="50" charset="-128"/>
                <a:ea typeface="メイリオ" panose="020B0604030504040204" pitchFamily="50" charset="-128"/>
              </a:rPr>
            </a:br>
            <a:r>
              <a:rPr kumimoji="1" lang="ja-JP" altLang="en-US" sz="2000" b="1" spc="300" dirty="0">
                <a:solidFill>
                  <a:schemeClr val="tx1"/>
                </a:solidFill>
                <a:latin typeface="メイリオ" panose="020B0604030504040204" pitchFamily="50" charset="-128"/>
                <a:ea typeface="メイリオ" panose="020B0604030504040204" pitchFamily="50" charset="-128"/>
              </a:rPr>
              <a:t>姿勢を理解する</a:t>
            </a:r>
          </a:p>
        </p:txBody>
      </p:sp>
      <p:sp>
        <p:nvSpPr>
          <p:cNvPr id="5" name="四角形: 角を丸くする 4">
            <a:extLst>
              <a:ext uri="{FF2B5EF4-FFF2-40B4-BE49-F238E27FC236}">
                <a16:creationId xmlns:a16="http://schemas.microsoft.com/office/drawing/2014/main" id="{3A8116F8-E453-CFB7-3173-3B0D9304621F}"/>
              </a:ext>
            </a:extLst>
          </p:cNvPr>
          <p:cNvSpPr/>
          <p:nvPr/>
        </p:nvSpPr>
        <p:spPr>
          <a:xfrm>
            <a:off x="463083" y="968359"/>
            <a:ext cx="8979833" cy="1064658"/>
          </a:xfrm>
          <a:prstGeom prst="roundRect">
            <a:avLst/>
          </a:pr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6" name="正方形/長方形 5">
            <a:extLst>
              <a:ext uri="{FF2B5EF4-FFF2-40B4-BE49-F238E27FC236}">
                <a16:creationId xmlns:a16="http://schemas.microsoft.com/office/drawing/2014/main" id="{DD70273E-F639-6DBE-585A-2E15EA7F9F2A}"/>
              </a:ext>
            </a:extLst>
          </p:cNvPr>
          <p:cNvSpPr/>
          <p:nvPr/>
        </p:nvSpPr>
        <p:spPr>
          <a:xfrm>
            <a:off x="609833" y="2991045"/>
            <a:ext cx="8686334" cy="35738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R="0" lvl="0" algn="ctr" defTabSz="457200" rtl="0" eaLnBrk="1" fontAlgn="base" latinLnBrk="0" hangingPunct="1">
              <a:lnSpc>
                <a:spcPct val="100000"/>
              </a:lnSpc>
              <a:spcBef>
                <a:spcPts val="600"/>
              </a:spcBef>
              <a:spcAft>
                <a:spcPct val="0"/>
              </a:spcAft>
              <a:buClrTx/>
              <a:buSzTx/>
              <a:tabLst/>
              <a:defRPr/>
            </a:pP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依存症の診断には専門的な知識が必要ですが、</a:t>
            </a:r>
            <a:endParaRPr lang="en-US" altLang="ja-JP" spc="100" dirty="0">
              <a:solidFill>
                <a:prstClr val="black"/>
              </a:solidFill>
              <a:latin typeface="メイリオ" panose="020B0604030504040204" pitchFamily="50" charset="-128"/>
              <a:ea typeface="メイリオ" panose="020B0604030504040204" pitchFamily="50" charset="-128"/>
            </a:endParaRPr>
          </a:p>
          <a:p>
            <a:pPr marR="0" lvl="0" algn="ctr" defTabSz="457200" rtl="0" eaLnBrk="1" fontAlgn="base" latinLnBrk="0" hangingPunct="1">
              <a:lnSpc>
                <a:spcPct val="100000"/>
              </a:lnSpc>
              <a:spcBef>
                <a:spcPts val="600"/>
              </a:spcBef>
              <a:spcAft>
                <a:spcPct val="0"/>
              </a:spcAft>
              <a:buClrTx/>
              <a:buSzTx/>
              <a:tabLst/>
              <a:defRPr/>
            </a:pP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特に大切なのは本人や家族が苦痛を感じていないか、</a:t>
            </a:r>
            <a:endParaRPr kumimoji="0" lang="en-US" altLang="ja-JP"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R="0" lvl="0" algn="ctr" defTabSz="457200" rtl="0" eaLnBrk="1" fontAlgn="base" latinLnBrk="0" hangingPunct="1">
              <a:lnSpc>
                <a:spcPct val="100000"/>
              </a:lnSpc>
              <a:spcBef>
                <a:spcPts val="600"/>
              </a:spcBef>
              <a:spcAft>
                <a:spcPct val="0"/>
              </a:spcAft>
              <a:buClrTx/>
              <a:buSzTx/>
              <a:tabLst/>
              <a:defRPr/>
            </a:pP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生活に困りごとが生じてないか、という点です。</a:t>
            </a:r>
          </a:p>
          <a:p>
            <a:pPr marR="0" lvl="0" algn="ctr" defTabSz="457200" rtl="0" eaLnBrk="1" fontAlgn="base" latinLnBrk="0" hangingPunct="1">
              <a:lnSpc>
                <a:spcPct val="100000"/>
              </a:lnSpc>
              <a:spcBef>
                <a:spcPts val="600"/>
              </a:spcBef>
              <a:spcAft>
                <a:spcPct val="0"/>
              </a:spcAft>
              <a:buClrTx/>
              <a:buSzTx/>
              <a:tabLst/>
              <a:defRPr/>
            </a:pP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本人や家族の健全な社会生活に支障が出ないように、</a:t>
            </a:r>
            <a:endParaRPr kumimoji="0" lang="en-US" altLang="ja-JP"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R="0" lvl="0" algn="ctr" defTabSz="457200" rtl="0" eaLnBrk="1" fontAlgn="base" latinLnBrk="0" hangingPunct="1">
              <a:lnSpc>
                <a:spcPct val="100000"/>
              </a:lnSpc>
              <a:spcBef>
                <a:spcPts val="600"/>
              </a:spcBef>
              <a:spcAft>
                <a:spcPct val="0"/>
              </a:spcAft>
              <a:buClrTx/>
              <a:buSzTx/>
              <a:tabLst/>
              <a:defRPr/>
            </a:pP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どうすべきかを考えなくてはなりません。</a:t>
            </a:r>
          </a:p>
          <a:p>
            <a:pPr marR="0" lvl="0" algn="ctr" defTabSz="457200" rtl="0" eaLnBrk="1" fontAlgn="base" latinLnBrk="0" hangingPunct="1">
              <a:lnSpc>
                <a:spcPct val="100000"/>
              </a:lnSpc>
              <a:spcBef>
                <a:spcPts val="600"/>
              </a:spcBef>
              <a:spcAft>
                <a:spcPct val="0"/>
              </a:spcAft>
              <a:buClrTx/>
              <a:buSzTx/>
              <a:tabLst/>
              <a:defRPr/>
            </a:pP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endParaRPr kumimoji="0" lang="en-US" altLang="ja-JP"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R="0" lvl="0" algn="ctr" defTabSz="457200" rtl="0" eaLnBrk="1" fontAlgn="base" latinLnBrk="0" hangingPunct="1">
              <a:lnSpc>
                <a:spcPct val="100000"/>
              </a:lnSpc>
              <a:spcBef>
                <a:spcPts val="600"/>
              </a:spcBef>
              <a:spcAft>
                <a:spcPct val="0"/>
              </a:spcAft>
              <a:buClrTx/>
              <a:buSzTx/>
              <a:tabLst/>
              <a:defRPr/>
            </a:pP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関係機関との適切な連携を心掛けながら支援していきましょう！</a:t>
            </a:r>
          </a:p>
        </p:txBody>
      </p:sp>
      <p:sp>
        <p:nvSpPr>
          <p:cNvPr id="7" name="テキスト ボックス 6">
            <a:extLst>
              <a:ext uri="{FF2B5EF4-FFF2-40B4-BE49-F238E27FC236}">
                <a16:creationId xmlns:a16="http://schemas.microsoft.com/office/drawing/2014/main" id="{CFBAA2BB-578A-8BDE-D956-3FF411FEA2B4}"/>
              </a:ext>
            </a:extLst>
          </p:cNvPr>
          <p:cNvSpPr txBox="1"/>
          <p:nvPr/>
        </p:nvSpPr>
        <p:spPr>
          <a:xfrm>
            <a:off x="659598" y="2729803"/>
            <a:ext cx="1442471" cy="369332"/>
          </a:xfrm>
          <a:prstGeom prst="rect">
            <a:avLst/>
          </a:prstGeom>
          <a:noFill/>
        </p:spPr>
        <p:txBody>
          <a:bodyPr wrap="square" rtlCol="0">
            <a:spAutoFit/>
          </a:bodyPr>
          <a:lstStyle/>
          <a:p>
            <a:pPr algn="ctr"/>
            <a:r>
              <a:rPr kumimoji="1" lang="ja-JP" altLang="en-US" b="1" spc="100" dirty="0">
                <a:latin typeface="メイリオ" panose="020B0604030504040204" pitchFamily="50" charset="-128"/>
                <a:ea typeface="メイリオ" panose="020B0604030504040204" pitchFamily="50" charset="-128"/>
              </a:rPr>
              <a:t>（記載例）</a:t>
            </a:r>
          </a:p>
        </p:txBody>
      </p:sp>
      <p:sp>
        <p:nvSpPr>
          <p:cNvPr id="9" name="正方形/長方形 8">
            <a:extLst>
              <a:ext uri="{FF2B5EF4-FFF2-40B4-BE49-F238E27FC236}">
                <a16:creationId xmlns:a16="http://schemas.microsoft.com/office/drawing/2014/main" id="{3273E58D-B1C9-0905-5629-8BBC8926ED14}"/>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まとめ</a:t>
            </a:r>
          </a:p>
        </p:txBody>
      </p:sp>
      <p:sp>
        <p:nvSpPr>
          <p:cNvPr id="10" name="テキスト ボックス 9">
            <a:extLst>
              <a:ext uri="{FF2B5EF4-FFF2-40B4-BE49-F238E27FC236}">
                <a16:creationId xmlns:a16="http://schemas.microsoft.com/office/drawing/2014/main" id="{E6880248-F8FD-F622-F5A8-767200E02CD5}"/>
              </a:ext>
            </a:extLst>
          </p:cNvPr>
          <p:cNvSpPr txBox="1"/>
          <p:nvPr/>
        </p:nvSpPr>
        <p:spPr>
          <a:xfrm>
            <a:off x="3105689" y="783693"/>
            <a:ext cx="3694622" cy="369332"/>
          </a:xfrm>
          <a:prstGeom prst="rect">
            <a:avLst/>
          </a:prstGeom>
          <a:solidFill>
            <a:schemeClr val="bg1"/>
          </a:solidFill>
        </p:spPr>
        <p:txBody>
          <a:bodyPr wrap="square" rtlCol="0">
            <a:spAutoFit/>
          </a:bodyPr>
          <a:lstStyle/>
          <a:p>
            <a:pPr algn="ctr"/>
            <a:r>
              <a:rPr kumimoji="1" lang="ja-JP" altLang="en-US" b="1" spc="300" dirty="0">
                <a:latin typeface="メイリオ" panose="020B0604030504040204" pitchFamily="50" charset="-128"/>
                <a:ea typeface="メイリオ" panose="020B0604030504040204" pitchFamily="50" charset="-128"/>
              </a:rPr>
              <a:t>本研修の獲得目標の再確認</a:t>
            </a:r>
          </a:p>
        </p:txBody>
      </p:sp>
      <p:sp>
        <p:nvSpPr>
          <p:cNvPr id="11" name="四角形: 角を丸くする 10">
            <a:extLst>
              <a:ext uri="{FF2B5EF4-FFF2-40B4-BE49-F238E27FC236}">
                <a16:creationId xmlns:a16="http://schemas.microsoft.com/office/drawing/2014/main" id="{17E2EF65-D2FC-6E8C-D60B-B8DE5A009BAF}"/>
              </a:ext>
            </a:extLst>
          </p:cNvPr>
          <p:cNvSpPr/>
          <p:nvPr/>
        </p:nvSpPr>
        <p:spPr>
          <a:xfrm>
            <a:off x="463083" y="2540616"/>
            <a:ext cx="8979833" cy="3971043"/>
          </a:xfrm>
          <a:prstGeom prst="roundRect">
            <a:avLst>
              <a:gd name="adj" fmla="val 5021"/>
            </a:avLst>
          </a:prstGeom>
          <a:noFill/>
          <a:ln w="2857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AB7ABD26-E772-9E8B-B7B0-725D725AF641}"/>
              </a:ext>
            </a:extLst>
          </p:cNvPr>
          <p:cNvSpPr txBox="1"/>
          <p:nvPr/>
        </p:nvSpPr>
        <p:spPr>
          <a:xfrm>
            <a:off x="3105689" y="2360471"/>
            <a:ext cx="3694622" cy="369332"/>
          </a:xfrm>
          <a:prstGeom prst="rect">
            <a:avLst/>
          </a:prstGeom>
          <a:solidFill>
            <a:schemeClr val="bg1"/>
          </a:solidFill>
        </p:spPr>
        <p:txBody>
          <a:bodyPr wrap="square" rtlCol="0">
            <a:spAutoFit/>
          </a:bodyPr>
          <a:lstStyle/>
          <a:p>
            <a:pPr algn="ctr"/>
            <a:r>
              <a:rPr kumimoji="1" lang="ja-JP" altLang="en-US" b="1" spc="300" dirty="0">
                <a:latin typeface="メイリオ" panose="020B0604030504040204" pitchFamily="50" charset="-128"/>
                <a:ea typeface="メイリオ" panose="020B0604030504040204" pitchFamily="50" charset="-128"/>
              </a:rPr>
              <a:t>講師からのメッセージ</a:t>
            </a:r>
          </a:p>
        </p:txBody>
      </p:sp>
    </p:spTree>
    <p:extLst>
      <p:ext uri="{BB962C8B-B14F-4D97-AF65-F5344CB8AC3E}">
        <p14:creationId xmlns:p14="http://schemas.microsoft.com/office/powerpoint/2010/main" val="2826997422"/>
      </p:ext>
    </p:extLst>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スライド番号プレースホルダー 1">
            <a:extLst>
              <a:ext uri="{FF2B5EF4-FFF2-40B4-BE49-F238E27FC236}">
                <a16:creationId xmlns:a16="http://schemas.microsoft.com/office/drawing/2014/main" id="{23568A7D-961F-2FDA-7F5D-01B703E3AAE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A6AF27D0-3678-4026-A20C-FE8B33404A5B}" type="slidenum">
              <a:rPr lang="ja-JP" altLang="en-US" sz="1000">
                <a:solidFill>
                  <a:srgbClr val="898989"/>
                </a:solidFill>
              </a:rPr>
              <a:pPr>
                <a:lnSpc>
                  <a:spcPct val="100000"/>
                </a:lnSpc>
                <a:spcBef>
                  <a:spcPct val="0"/>
                </a:spcBef>
                <a:buFontTx/>
                <a:buNone/>
              </a:pPr>
              <a:t>48</a:t>
            </a:fld>
            <a:endParaRPr lang="ja-JP" altLang="en-US" sz="1000">
              <a:solidFill>
                <a:srgbClr val="898989"/>
              </a:solidFill>
            </a:endParaRP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ー 1">
            <a:extLst>
              <a:ext uri="{FF2B5EF4-FFF2-40B4-BE49-F238E27FC236}">
                <a16:creationId xmlns:a16="http://schemas.microsoft.com/office/drawing/2014/main" id="{8365C1EF-3B71-4E63-7A82-3FC8D485083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7155D595-E299-4907-ABF1-8D6E644DA7DB}" type="slidenum">
              <a:rPr lang="ja-JP" altLang="en-US" sz="1000" smtClean="0">
                <a:solidFill>
                  <a:srgbClr val="898989"/>
                </a:solidFill>
              </a:rPr>
              <a:pPr>
                <a:lnSpc>
                  <a:spcPct val="100000"/>
                </a:lnSpc>
                <a:spcBef>
                  <a:spcPct val="0"/>
                </a:spcBef>
                <a:buFontTx/>
                <a:buNone/>
              </a:pPr>
              <a:t>4</a:t>
            </a:fld>
            <a:endParaRPr lang="ja-JP" altLang="en-US" sz="1000">
              <a:solidFill>
                <a:srgbClr val="898989"/>
              </a:solidFill>
            </a:endParaRPr>
          </a:p>
        </p:txBody>
      </p:sp>
      <p:pic>
        <p:nvPicPr>
          <p:cNvPr id="19459" name="図 2" descr="ランプ, 光 が含まれている画像&#10;&#10;AI によって生成されたコンテンツは間違っている可能性があります。">
            <a:extLst>
              <a:ext uri="{FF2B5EF4-FFF2-40B4-BE49-F238E27FC236}">
                <a16:creationId xmlns:a16="http://schemas.microsoft.com/office/drawing/2014/main" id="{56707FF3-0558-075F-B3A4-58FD6DE7C5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425450" y="2524125"/>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テキスト ボックス 4">
            <a:extLst>
              <a:ext uri="{FF2B5EF4-FFF2-40B4-BE49-F238E27FC236}">
                <a16:creationId xmlns:a16="http://schemas.microsoft.com/office/drawing/2014/main" id="{19E53FDA-ECEE-79DD-DB67-AF0019736885}"/>
              </a:ext>
            </a:extLst>
          </p:cNvPr>
          <p:cNvSpPr txBox="1"/>
          <p:nvPr/>
        </p:nvSpPr>
        <p:spPr>
          <a:xfrm>
            <a:off x="796925" y="4373254"/>
            <a:ext cx="8729663" cy="369332"/>
          </a:xfrm>
          <a:prstGeom prst="rect">
            <a:avLst/>
          </a:prstGeom>
          <a:noFill/>
          <a:ln>
            <a:noFill/>
          </a:ln>
        </p:spPr>
        <p:txBody>
          <a:bodyPr anchor="ctr">
            <a:spAutoFit/>
          </a:bodyPr>
          <a:lstStyle/>
          <a:p>
            <a:pPr>
              <a:spcBef>
                <a:spcPts val="600"/>
              </a:spcBef>
              <a:defRPr/>
            </a:pPr>
            <a:r>
              <a:rPr kumimoji="1" lang="ja-JP" altLang="en-US" spc="300" dirty="0">
                <a:latin typeface="メイリオ" panose="020B0604030504040204" pitchFamily="50" charset="-128"/>
                <a:ea typeface="メイリオ" panose="020B0604030504040204" pitchFamily="50" charset="-128"/>
              </a:rPr>
              <a:t>ここからは、依存症に関する基本的な知識について学んでいきます。</a:t>
            </a:r>
            <a:endParaRPr kumimoji="1" lang="en-US" altLang="ja-JP" spc="300" dirty="0">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E56905E2-29E3-0767-462F-44194E94CD39}"/>
              </a:ext>
            </a:extLst>
          </p:cNvPr>
          <p:cNvSpPr txBox="1"/>
          <p:nvPr/>
        </p:nvSpPr>
        <p:spPr>
          <a:xfrm>
            <a:off x="439738" y="1626348"/>
            <a:ext cx="9161462" cy="584775"/>
          </a:xfrm>
          <a:prstGeom prst="rect">
            <a:avLst/>
          </a:prstGeom>
          <a:noFill/>
        </p:spPr>
        <p:txBody>
          <a:bodyPr wrap="square">
            <a:spAutoFit/>
          </a:bodyPr>
          <a:lstStyle/>
          <a:p>
            <a:pPr>
              <a:defRPr/>
            </a:pPr>
            <a:r>
              <a:rPr kumimoji="1" lang="en-US" altLang="ja-JP" sz="3200" b="1" spc="300" dirty="0">
                <a:latin typeface="メイリオ" panose="020B0604030504040204" pitchFamily="50" charset="-128"/>
                <a:ea typeface="メイリオ" panose="020B0604030504040204" pitchFamily="50" charset="-128"/>
              </a:rPr>
              <a:t>Ⅰ</a:t>
            </a:r>
            <a:r>
              <a:rPr kumimoji="1" lang="ja-JP" altLang="en-US" sz="3200" b="1" spc="300" dirty="0">
                <a:latin typeface="メイリオ" panose="020B0604030504040204" pitchFamily="50" charset="-128"/>
                <a:ea typeface="メイリオ" panose="020B0604030504040204" pitchFamily="50" charset="-128"/>
              </a:rPr>
              <a:t>．依存症の種類とその特徴について</a:t>
            </a:r>
          </a:p>
        </p:txBody>
      </p:sp>
      <p:sp>
        <p:nvSpPr>
          <p:cNvPr id="8" name="平行四辺形 7">
            <a:extLst>
              <a:ext uri="{FF2B5EF4-FFF2-40B4-BE49-F238E27FC236}">
                <a16:creationId xmlns:a16="http://schemas.microsoft.com/office/drawing/2014/main" id="{0C69DB5D-3D1B-9075-01F1-DE9F4F7CEE0D}"/>
              </a:ext>
            </a:extLst>
          </p:cNvPr>
          <p:cNvSpPr/>
          <p:nvPr/>
        </p:nvSpPr>
        <p:spPr>
          <a:xfrm>
            <a:off x="439738" y="2230017"/>
            <a:ext cx="7740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Tree>
  </p:cSld>
  <p:clrMapOvr>
    <a:masterClrMapping/>
  </p:clrMapOvr>
  <p:transition spd="slow"/>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スライド番号プレースホルダー 1">
            <a:extLst>
              <a:ext uri="{FF2B5EF4-FFF2-40B4-BE49-F238E27FC236}">
                <a16:creationId xmlns:a16="http://schemas.microsoft.com/office/drawing/2014/main" id="{E660B45B-B0B0-0C60-DF1F-6FFB45402BE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092E733B-9FF7-4C2C-99C5-9E0E41F2F87D}" type="slidenum">
              <a:rPr lang="ja-JP" altLang="en-US" sz="1000">
                <a:solidFill>
                  <a:srgbClr val="898989"/>
                </a:solidFill>
              </a:rPr>
              <a:pPr>
                <a:lnSpc>
                  <a:spcPct val="100000"/>
                </a:lnSpc>
                <a:spcBef>
                  <a:spcPct val="0"/>
                </a:spcBef>
                <a:buFontTx/>
                <a:buNone/>
              </a:pPr>
              <a:t>49</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18F99C5D-B7F6-F085-6C9B-04F245E79BE7}"/>
              </a:ext>
            </a:extLst>
          </p:cNvPr>
          <p:cNvSpPr/>
          <p:nvPr/>
        </p:nvSpPr>
        <p:spPr>
          <a:xfrm>
            <a:off x="134938" y="718573"/>
            <a:ext cx="9636125" cy="6104235"/>
          </a:xfrm>
          <a:prstGeom prst="rect">
            <a:avLst/>
          </a:prstGeom>
        </p:spPr>
        <p:txBody>
          <a:bodyPr>
            <a:spAutoFit/>
          </a:bodyPr>
          <a:lstStyle/>
          <a:p>
            <a:pPr eaLnBrk="1" fontAlgn="auto" hangingPunct="1">
              <a:spcBef>
                <a:spcPts val="0"/>
              </a:spcBef>
              <a:spcAft>
                <a:spcPts val="0"/>
              </a:spcAft>
              <a:defRPr/>
            </a:pPr>
            <a:r>
              <a:rPr lang="en-US" altLang="ja-JP" sz="2000" b="1" spc="200" dirty="0">
                <a:latin typeface="メイリオ" panose="020B0604030504040204" pitchFamily="50" charset="-128"/>
                <a:ea typeface="メイリオ" panose="020B0604030504040204" pitchFamily="50" charset="-128"/>
              </a:rPr>
              <a:t>【</a:t>
            </a:r>
            <a:r>
              <a:rPr lang="ja-JP" altLang="en-US" sz="2000" b="1" spc="200" dirty="0">
                <a:latin typeface="メイリオ" panose="020B0604030504040204" pitchFamily="50" charset="-128"/>
                <a:ea typeface="メイリオ" panose="020B0604030504040204" pitchFamily="50" charset="-128"/>
              </a:rPr>
              <a:t>教材作成に用いた資料</a:t>
            </a:r>
            <a:r>
              <a:rPr lang="en-US" altLang="ja-JP" sz="2000" b="1" spc="200" dirty="0">
                <a:latin typeface="メイリオ" panose="020B0604030504040204" pitchFamily="50" charset="-128"/>
                <a:ea typeface="メイリオ" panose="020B0604030504040204" pitchFamily="50" charset="-128"/>
              </a:rPr>
              <a:t>】</a:t>
            </a:r>
          </a:p>
          <a:p>
            <a:pPr marL="342900" indent="-342900" eaLnBrk="1" fontAlgn="auto" hangingPunct="1">
              <a:spcBef>
                <a:spcPts val="400"/>
              </a:spcBef>
              <a:spcAft>
                <a:spcPts val="0"/>
              </a:spcAft>
              <a:buFont typeface="Arial" panose="020B0604020202020204" pitchFamily="34" charset="0"/>
              <a:buChar char="•"/>
              <a:defRPr/>
            </a:pPr>
            <a:r>
              <a:rPr lang="ja-JP" altLang="en-US" sz="1100" spc="100" dirty="0">
                <a:latin typeface="メイリオ" panose="020B0604030504040204" pitchFamily="50" charset="-128"/>
                <a:ea typeface="メイリオ" panose="020B0604030504040204" pitchFamily="50" charset="-128"/>
              </a:rPr>
              <a:t>厚生労働省</a:t>
            </a:r>
            <a:r>
              <a:rPr lang="en-US" altLang="ja-JP" sz="1100" spc="100" dirty="0">
                <a:latin typeface="メイリオ" panose="020B0604030504040204" pitchFamily="50" charset="-128"/>
                <a:ea typeface="メイリオ" panose="020B0604030504040204" pitchFamily="50" charset="-128"/>
              </a:rPr>
              <a:t>『</a:t>
            </a:r>
            <a:r>
              <a:rPr lang="ja-JP" altLang="en-US" sz="1100" spc="100" dirty="0">
                <a:latin typeface="メイリオ" panose="020B0604030504040204" pitchFamily="50" charset="-128"/>
                <a:ea typeface="メイリオ" panose="020B0604030504040204" pitchFamily="50" charset="-128"/>
              </a:rPr>
              <a:t>依存症についてもっと知りたい方へ</a:t>
            </a:r>
            <a:r>
              <a:rPr lang="en-US" altLang="ja-JP" sz="1100" spc="100" dirty="0">
                <a:latin typeface="メイリオ" panose="020B0604030504040204" pitchFamily="50" charset="-128"/>
                <a:ea typeface="メイリオ" panose="020B0604030504040204" pitchFamily="50" charset="-128"/>
              </a:rPr>
              <a:t>』</a:t>
            </a:r>
            <a:r>
              <a:rPr lang="ja-JP" altLang="en-US" sz="1100" spc="100" dirty="0">
                <a:latin typeface="メイリオ" panose="020B0604030504040204" pitchFamily="50" charset="-128"/>
                <a:ea typeface="メイリオ" panose="020B0604030504040204" pitchFamily="50" charset="-128"/>
              </a:rPr>
              <a:t>　（</a:t>
            </a:r>
            <a:r>
              <a:rPr lang="ja-JP" altLang="en-US" sz="1100" i="0" spc="100" dirty="0">
                <a:solidFill>
                  <a:srgbClr val="000000"/>
                </a:solidFill>
                <a:effectLst/>
                <a:latin typeface="メイリオ" panose="020B0604030504040204" pitchFamily="50" charset="-128"/>
                <a:ea typeface="メイリオ" panose="020B0604030504040204" pitchFamily="50" charset="-128"/>
              </a:rPr>
              <a:t>最終閲覧日</a:t>
            </a:r>
            <a:r>
              <a:rPr lang="ja-JP" altLang="en-US" sz="1100" spc="100" dirty="0">
                <a:solidFill>
                  <a:srgbClr val="000000"/>
                </a:solidFill>
                <a:latin typeface="メイリオ" panose="020B0604030504040204" pitchFamily="50" charset="-128"/>
                <a:ea typeface="メイリオ" panose="020B0604030504040204" pitchFamily="50" charset="-128"/>
              </a:rPr>
              <a:t>：</a:t>
            </a:r>
            <a:r>
              <a:rPr lang="ja-JP" altLang="en-US" sz="1100" i="0" spc="100" dirty="0">
                <a:solidFill>
                  <a:srgbClr val="000000"/>
                </a:solidFill>
                <a:effectLst/>
                <a:latin typeface="メイリオ" panose="020B0604030504040204" pitchFamily="50" charset="-128"/>
                <a:ea typeface="メイリオ" panose="020B0604030504040204" pitchFamily="50" charset="-128"/>
              </a:rPr>
              <a:t>令和</a:t>
            </a:r>
            <a:r>
              <a:rPr lang="en-US" altLang="ja-JP" sz="1100" i="0" spc="100" dirty="0">
                <a:solidFill>
                  <a:srgbClr val="000000"/>
                </a:solidFill>
                <a:effectLst/>
                <a:latin typeface="メイリオ" panose="020B0604030504040204" pitchFamily="50" charset="-128"/>
                <a:ea typeface="メイリオ" panose="020B0604030504040204" pitchFamily="50" charset="-128"/>
              </a:rPr>
              <a:t>7</a:t>
            </a:r>
            <a:r>
              <a:rPr lang="ja-JP" altLang="en-US" sz="1100" i="0" spc="100" dirty="0">
                <a:solidFill>
                  <a:srgbClr val="000000"/>
                </a:solidFill>
                <a:effectLst/>
                <a:latin typeface="メイリオ" panose="020B0604030504040204" pitchFamily="50" charset="-128"/>
                <a:ea typeface="メイリオ" panose="020B0604030504040204" pitchFamily="50" charset="-128"/>
              </a:rPr>
              <a:t>年</a:t>
            </a:r>
            <a:r>
              <a:rPr lang="en-US" altLang="ja-JP" sz="1100" i="0" spc="100" dirty="0">
                <a:solidFill>
                  <a:srgbClr val="000000"/>
                </a:solidFill>
                <a:effectLst/>
                <a:latin typeface="メイリオ" panose="020B0604030504040204" pitchFamily="50" charset="-128"/>
                <a:ea typeface="メイリオ" panose="020B0604030504040204" pitchFamily="50" charset="-128"/>
              </a:rPr>
              <a:t>3</a:t>
            </a:r>
            <a:r>
              <a:rPr lang="ja-JP" altLang="en-US" sz="1100" spc="100" dirty="0">
                <a:solidFill>
                  <a:srgbClr val="000000"/>
                </a:solidFill>
                <a:latin typeface="メイリオ" panose="020B0604030504040204" pitchFamily="50" charset="-128"/>
                <a:ea typeface="メイリオ" panose="020B0604030504040204" pitchFamily="50" charset="-128"/>
              </a:rPr>
              <a:t>月</a:t>
            </a:r>
            <a:r>
              <a:rPr lang="en-US" altLang="ja-JP" sz="1100" spc="100" dirty="0">
                <a:solidFill>
                  <a:srgbClr val="000000"/>
                </a:solidFill>
                <a:latin typeface="メイリオ" panose="020B0604030504040204" pitchFamily="50" charset="-128"/>
                <a:ea typeface="メイリオ" panose="020B0604030504040204" pitchFamily="50" charset="-128"/>
              </a:rPr>
              <a:t>26</a:t>
            </a:r>
            <a:r>
              <a:rPr lang="ja-JP" altLang="en-US" sz="1100" spc="100" dirty="0">
                <a:solidFill>
                  <a:srgbClr val="000000"/>
                </a:solidFill>
                <a:latin typeface="メイリオ" panose="020B0604030504040204" pitchFamily="50" charset="-128"/>
                <a:ea typeface="メイリオ" panose="020B0604030504040204" pitchFamily="50" charset="-128"/>
              </a:rPr>
              <a:t>日）</a:t>
            </a:r>
            <a:r>
              <a:rPr lang="ja-JP" altLang="en-US" sz="1100" spc="100" dirty="0">
                <a:latin typeface="メイリオ" panose="020B0604030504040204" pitchFamily="50" charset="-128"/>
                <a:ea typeface="メイリオ" panose="020B0604030504040204" pitchFamily="50" charset="-128"/>
              </a:rPr>
              <a:t> </a:t>
            </a:r>
            <a:r>
              <a:rPr lang="en-US" altLang="ja-JP" sz="1100" spc="100" dirty="0">
                <a:latin typeface="メイリオ" panose="020B0604030504040204" pitchFamily="50" charset="-128"/>
                <a:ea typeface="メイリオ" panose="020B0604030504040204" pitchFamily="50" charset="-128"/>
                <a:hlinkClick r:id="" action="ppaction://noaction"/>
              </a:rPr>
              <a:t>https://www.mhlw.go.jp/stf/seisakunitsuite/bunya/0000149274.html</a:t>
            </a:r>
            <a:endParaRPr lang="en-US" altLang="ja-JP" sz="1100" spc="100" dirty="0">
              <a:latin typeface="メイリオ" panose="020B0604030504040204" pitchFamily="50" charset="-128"/>
              <a:ea typeface="メイリオ" panose="020B0604030504040204" pitchFamily="50" charset="-128"/>
            </a:endParaRPr>
          </a:p>
          <a:p>
            <a:pPr marL="342900" indent="-342900" eaLnBrk="1" fontAlgn="auto" hangingPunct="1">
              <a:spcBef>
                <a:spcPts val="400"/>
              </a:spcBef>
              <a:spcAft>
                <a:spcPts val="0"/>
              </a:spcAft>
              <a:buFont typeface="Arial" panose="020B0604020202020204" pitchFamily="34" charset="0"/>
              <a:buChar char="•"/>
              <a:defRPr/>
            </a:pPr>
            <a:r>
              <a:rPr lang="ja-JP" altLang="en-US" sz="1100" spc="100" dirty="0">
                <a:latin typeface="メイリオ" panose="020B0604030504040204" pitchFamily="50" charset="-128"/>
                <a:ea typeface="メイリオ" panose="020B0604030504040204" pitchFamily="50" charset="-128"/>
              </a:rPr>
              <a:t>厚生労働省</a:t>
            </a:r>
            <a:r>
              <a:rPr lang="en-US" altLang="ja-JP" sz="1100" spc="100" dirty="0">
                <a:latin typeface="メイリオ" panose="020B0604030504040204" pitchFamily="50" charset="-128"/>
                <a:ea typeface="メイリオ" panose="020B0604030504040204" pitchFamily="50" charset="-128"/>
              </a:rPr>
              <a:t>『</a:t>
            </a:r>
            <a:r>
              <a:rPr lang="ja-JP" altLang="en-US" sz="1100" spc="100" dirty="0">
                <a:latin typeface="メイリオ" panose="020B0604030504040204" pitchFamily="50" charset="-128"/>
                <a:ea typeface="メイリオ" panose="020B0604030504040204" pitchFamily="50" charset="-128"/>
              </a:rPr>
              <a:t>依存症の理解を深めるための普及啓発事業　特設サイト</a:t>
            </a:r>
            <a:r>
              <a:rPr lang="en-US" altLang="ja-JP" sz="1100" spc="100" dirty="0">
                <a:latin typeface="メイリオ" panose="020B0604030504040204" pitchFamily="50" charset="-128"/>
                <a:ea typeface="メイリオ" panose="020B0604030504040204" pitchFamily="50" charset="-128"/>
              </a:rPr>
              <a:t>』</a:t>
            </a:r>
            <a:r>
              <a:rPr lang="ja-JP" altLang="en-US" sz="1100" spc="100" dirty="0">
                <a:latin typeface="メイリオ" panose="020B0604030504040204" pitchFamily="50" charset="-128"/>
                <a:ea typeface="メイリオ" panose="020B0604030504040204" pitchFamily="50" charset="-128"/>
              </a:rPr>
              <a:t>　（</a:t>
            </a:r>
            <a:r>
              <a:rPr lang="ja-JP" altLang="en-US" sz="1100" i="0" spc="100" dirty="0">
                <a:solidFill>
                  <a:srgbClr val="000000"/>
                </a:solidFill>
                <a:effectLst/>
                <a:latin typeface="メイリオ" panose="020B0604030504040204" pitchFamily="50" charset="-128"/>
                <a:ea typeface="メイリオ" panose="020B0604030504040204" pitchFamily="50" charset="-128"/>
              </a:rPr>
              <a:t>最終閲覧日：令和</a:t>
            </a:r>
            <a:r>
              <a:rPr lang="en-US" altLang="ja-JP" sz="1100" i="0" spc="100" dirty="0">
                <a:solidFill>
                  <a:srgbClr val="000000"/>
                </a:solidFill>
                <a:effectLst/>
                <a:latin typeface="メイリオ" panose="020B0604030504040204" pitchFamily="50" charset="-128"/>
                <a:ea typeface="メイリオ" panose="020B0604030504040204" pitchFamily="50" charset="-128"/>
              </a:rPr>
              <a:t>7</a:t>
            </a:r>
            <a:r>
              <a:rPr lang="ja-JP" altLang="en-US" sz="1100" i="0" spc="100" dirty="0">
                <a:solidFill>
                  <a:srgbClr val="000000"/>
                </a:solidFill>
                <a:effectLst/>
                <a:latin typeface="メイリオ" panose="020B0604030504040204" pitchFamily="50" charset="-128"/>
                <a:ea typeface="メイリオ" panose="020B0604030504040204" pitchFamily="50" charset="-128"/>
              </a:rPr>
              <a:t>年</a:t>
            </a:r>
            <a:r>
              <a:rPr lang="en-US" altLang="ja-JP" sz="1100" i="0" spc="100" dirty="0">
                <a:solidFill>
                  <a:srgbClr val="000000"/>
                </a:solidFill>
                <a:effectLst/>
                <a:latin typeface="メイリオ" panose="020B0604030504040204" pitchFamily="50" charset="-128"/>
                <a:ea typeface="メイリオ" panose="020B0604030504040204" pitchFamily="50" charset="-128"/>
              </a:rPr>
              <a:t>3</a:t>
            </a:r>
            <a:r>
              <a:rPr lang="ja-JP" altLang="en-US" sz="1100" spc="100" dirty="0">
                <a:solidFill>
                  <a:srgbClr val="000000"/>
                </a:solidFill>
                <a:latin typeface="メイリオ" panose="020B0604030504040204" pitchFamily="50" charset="-128"/>
                <a:ea typeface="メイリオ" panose="020B0604030504040204" pitchFamily="50" charset="-128"/>
              </a:rPr>
              <a:t>月</a:t>
            </a:r>
            <a:r>
              <a:rPr lang="en-US" altLang="ja-JP" sz="1100" spc="100" dirty="0">
                <a:solidFill>
                  <a:srgbClr val="000000"/>
                </a:solidFill>
                <a:latin typeface="メイリオ" panose="020B0604030504040204" pitchFamily="50" charset="-128"/>
                <a:ea typeface="メイリオ" panose="020B0604030504040204" pitchFamily="50" charset="-128"/>
              </a:rPr>
              <a:t>26</a:t>
            </a:r>
            <a:r>
              <a:rPr lang="ja-JP" altLang="en-US" sz="1100" spc="100" dirty="0">
                <a:solidFill>
                  <a:srgbClr val="000000"/>
                </a:solidFill>
                <a:latin typeface="メイリオ" panose="020B0604030504040204" pitchFamily="50" charset="-128"/>
                <a:ea typeface="メイリオ" panose="020B0604030504040204" pitchFamily="50" charset="-128"/>
              </a:rPr>
              <a:t>日）</a:t>
            </a:r>
            <a:r>
              <a:rPr lang="en-US" altLang="ja-JP" sz="1100" spc="100" dirty="0">
                <a:latin typeface="メイリオ" panose="020B0604030504040204" pitchFamily="50" charset="-128"/>
                <a:ea typeface="メイリオ" panose="020B0604030504040204" pitchFamily="50" charset="-128"/>
                <a:hlinkClick r:id="" action="ppaction://noaction"/>
              </a:rPr>
              <a:t>https://izonsho.mhlw.go.jp/</a:t>
            </a:r>
            <a:endParaRPr lang="en-US" altLang="ja-JP" sz="1100" spc="100" dirty="0">
              <a:latin typeface="メイリオ" panose="020B0604030504040204" pitchFamily="50" charset="-128"/>
              <a:ea typeface="メイリオ" panose="020B0604030504040204" pitchFamily="50" charset="-128"/>
            </a:endParaRPr>
          </a:p>
          <a:p>
            <a:pPr marL="342900" indent="-342900" eaLnBrk="1" fontAlgn="auto" hangingPunct="1">
              <a:spcBef>
                <a:spcPts val="400"/>
              </a:spcBef>
              <a:spcAft>
                <a:spcPts val="0"/>
              </a:spcAft>
              <a:buFont typeface="Arial" panose="020B0604020202020204" pitchFamily="34" charset="0"/>
              <a:buChar char="•"/>
              <a:defRPr/>
            </a:pPr>
            <a:r>
              <a:rPr kumimoji="1" lang="ja-JP" altLang="en-US" sz="1100" dirty="0">
                <a:solidFill>
                  <a:schemeClr val="tx1"/>
                </a:solidFill>
                <a:latin typeface="メイリオ" panose="020B0604030504040204" pitchFamily="50" charset="-128"/>
                <a:ea typeface="メイリオ" panose="020B0604030504040204" pitchFamily="50" charset="-128"/>
              </a:rPr>
              <a:t>厚生労働省社会・援護局</a:t>
            </a:r>
            <a:r>
              <a:rPr lang="ja-JP" altLang="en-US" sz="1100" i="0" dirty="0">
                <a:solidFill>
                  <a:srgbClr val="000000"/>
                </a:solidFill>
                <a:effectLst/>
                <a:latin typeface="メイリオ" panose="020B0604030504040204" pitchFamily="50" charset="-128"/>
                <a:ea typeface="メイリオ" panose="020B0604030504040204" pitchFamily="50" charset="-128"/>
              </a:rPr>
              <a:t>障害保健福祉部精神・障害保健課依存症対策推進室</a:t>
            </a:r>
            <a:r>
              <a:rPr lang="ja-JP" altLang="en-US" sz="1100" dirty="0">
                <a:solidFill>
                  <a:srgbClr val="000000"/>
                </a:solidFill>
                <a:latin typeface="メイリオ" panose="020B0604030504040204" pitchFamily="50" charset="-128"/>
                <a:ea typeface="メイリオ" panose="020B0604030504040204" pitchFamily="50" charset="-128"/>
              </a:rPr>
              <a:t>「</a:t>
            </a:r>
            <a:r>
              <a:rPr lang="ja-JP" altLang="en-US" sz="1100" i="0" dirty="0">
                <a:solidFill>
                  <a:srgbClr val="000000"/>
                </a:solidFill>
                <a:effectLst/>
                <a:latin typeface="メイリオ" panose="020B0604030504040204" pitchFamily="50" charset="-128"/>
                <a:ea typeface="メイリオ" panose="020B0604030504040204" pitchFamily="50" charset="-128"/>
              </a:rPr>
              <a:t>ギャンブル依存症の理解と相談支援の視点」</a:t>
            </a:r>
            <a:r>
              <a:rPr lang="en-US" altLang="ja-JP" sz="1100" dirty="0">
                <a:solidFill>
                  <a:srgbClr val="000000"/>
                </a:solidFill>
                <a:latin typeface="メイリオ" panose="020B0604030504040204" pitchFamily="50" charset="-128"/>
                <a:ea typeface="メイリオ" panose="020B0604030504040204" pitchFamily="50" charset="-128"/>
              </a:rPr>
              <a:t>『</a:t>
            </a:r>
            <a:r>
              <a:rPr kumimoji="1" lang="zh-TW" altLang="en-US" sz="1100" dirty="0">
                <a:solidFill>
                  <a:schemeClr val="tx1"/>
                </a:solidFill>
                <a:latin typeface="メイリオ" panose="020B0604030504040204" pitchFamily="50" charset="-128"/>
                <a:ea typeface="メイリオ" panose="020B0604030504040204" pitchFamily="50" charset="-128"/>
              </a:rPr>
              <a:t>令和３年度生活困窮者自立支援制度人材養成研修</a:t>
            </a:r>
            <a:r>
              <a:rPr kumimoji="1" lang="ja-JP" altLang="en-US" sz="1100" dirty="0">
                <a:solidFill>
                  <a:schemeClr val="tx1"/>
                </a:solidFill>
                <a:latin typeface="メイリオ" panose="020B0604030504040204" pitchFamily="50" charset="-128"/>
                <a:ea typeface="メイリオ" panose="020B0604030504040204" pitchFamily="50" charset="-128"/>
              </a:rPr>
              <a:t> </a:t>
            </a:r>
            <a:r>
              <a:rPr lang="zh-TW" altLang="en-US" sz="1100" i="0" dirty="0">
                <a:solidFill>
                  <a:srgbClr val="000000"/>
                </a:solidFill>
                <a:effectLst/>
                <a:latin typeface="メイリオ" panose="020B0604030504040204" pitchFamily="50" charset="-128"/>
                <a:ea typeface="メイリオ" panose="020B0604030504040204" pitchFamily="50" charset="-128"/>
              </a:rPr>
              <a:t>相談支援員養成研修</a:t>
            </a:r>
            <a:r>
              <a:rPr lang="en-US" altLang="ja-JP" sz="1100" i="0" dirty="0">
                <a:solidFill>
                  <a:srgbClr val="000000"/>
                </a:solidFill>
                <a:effectLst/>
                <a:latin typeface="メイリオ" panose="020B0604030504040204" pitchFamily="50" charset="-128"/>
                <a:ea typeface="メイリオ" panose="020B0604030504040204" pitchFamily="50" charset="-128"/>
              </a:rPr>
              <a:t>』</a:t>
            </a:r>
            <a:r>
              <a:rPr lang="ja-JP" altLang="en-US" sz="1100" spc="100" dirty="0">
                <a:latin typeface="メイリオ" panose="020B0604030504040204" pitchFamily="50" charset="-128"/>
                <a:ea typeface="メイリオ" panose="020B0604030504040204" pitchFamily="50" charset="-128"/>
              </a:rPr>
              <a:t>（</a:t>
            </a:r>
            <a:r>
              <a:rPr lang="ja-JP" altLang="en-US" sz="1100" i="0" spc="100" dirty="0">
                <a:solidFill>
                  <a:srgbClr val="000000"/>
                </a:solidFill>
                <a:effectLst/>
                <a:latin typeface="メイリオ" panose="020B0604030504040204" pitchFamily="50" charset="-128"/>
                <a:ea typeface="メイリオ" panose="020B0604030504040204" pitchFamily="50" charset="-128"/>
              </a:rPr>
              <a:t>最終閲覧日</a:t>
            </a:r>
            <a:r>
              <a:rPr lang="ja-JP" altLang="en-US" sz="1100" spc="100" dirty="0">
                <a:solidFill>
                  <a:srgbClr val="000000"/>
                </a:solidFill>
                <a:latin typeface="メイリオ" panose="020B0604030504040204" pitchFamily="50" charset="-128"/>
                <a:ea typeface="メイリオ" panose="020B0604030504040204" pitchFamily="50" charset="-128"/>
              </a:rPr>
              <a:t>：</a:t>
            </a:r>
            <a:r>
              <a:rPr lang="ja-JP" altLang="en-US" sz="1100" i="0" spc="100" dirty="0">
                <a:solidFill>
                  <a:srgbClr val="000000"/>
                </a:solidFill>
                <a:effectLst/>
                <a:latin typeface="メイリオ" panose="020B0604030504040204" pitchFamily="50" charset="-128"/>
                <a:ea typeface="メイリオ" panose="020B0604030504040204" pitchFamily="50" charset="-128"/>
              </a:rPr>
              <a:t>令和</a:t>
            </a:r>
            <a:r>
              <a:rPr lang="en-US" altLang="ja-JP" sz="1100" i="0" spc="100" dirty="0">
                <a:solidFill>
                  <a:srgbClr val="000000"/>
                </a:solidFill>
                <a:effectLst/>
                <a:latin typeface="メイリオ" panose="020B0604030504040204" pitchFamily="50" charset="-128"/>
                <a:ea typeface="メイリオ" panose="020B0604030504040204" pitchFamily="50" charset="-128"/>
              </a:rPr>
              <a:t>7</a:t>
            </a:r>
            <a:r>
              <a:rPr lang="ja-JP" altLang="en-US" sz="1100" i="0" spc="100" dirty="0">
                <a:solidFill>
                  <a:srgbClr val="000000"/>
                </a:solidFill>
                <a:effectLst/>
                <a:latin typeface="メイリオ" panose="020B0604030504040204" pitchFamily="50" charset="-128"/>
                <a:ea typeface="メイリオ" panose="020B0604030504040204" pitchFamily="50" charset="-128"/>
              </a:rPr>
              <a:t>年</a:t>
            </a:r>
            <a:r>
              <a:rPr lang="en-US" altLang="ja-JP" sz="1100" i="0" spc="100" dirty="0">
                <a:solidFill>
                  <a:srgbClr val="000000"/>
                </a:solidFill>
                <a:effectLst/>
                <a:latin typeface="メイリオ" panose="020B0604030504040204" pitchFamily="50" charset="-128"/>
                <a:ea typeface="メイリオ" panose="020B0604030504040204" pitchFamily="50" charset="-128"/>
              </a:rPr>
              <a:t>3</a:t>
            </a:r>
            <a:r>
              <a:rPr lang="ja-JP" altLang="en-US" sz="1100" spc="100" dirty="0">
                <a:solidFill>
                  <a:srgbClr val="000000"/>
                </a:solidFill>
                <a:latin typeface="メイリオ" panose="020B0604030504040204" pitchFamily="50" charset="-128"/>
                <a:ea typeface="メイリオ" panose="020B0604030504040204" pitchFamily="50" charset="-128"/>
              </a:rPr>
              <a:t>月</a:t>
            </a:r>
            <a:r>
              <a:rPr lang="en-US" altLang="ja-JP" sz="1100" spc="100" dirty="0">
                <a:solidFill>
                  <a:srgbClr val="000000"/>
                </a:solidFill>
                <a:latin typeface="メイリオ" panose="020B0604030504040204" pitchFamily="50" charset="-128"/>
                <a:ea typeface="メイリオ" panose="020B0604030504040204" pitchFamily="50" charset="-128"/>
              </a:rPr>
              <a:t>26</a:t>
            </a:r>
            <a:r>
              <a:rPr lang="ja-JP" altLang="en-US" sz="1100" spc="100" dirty="0">
                <a:solidFill>
                  <a:srgbClr val="000000"/>
                </a:solidFill>
                <a:latin typeface="メイリオ" panose="020B0604030504040204" pitchFamily="50" charset="-128"/>
                <a:ea typeface="メイリオ" panose="020B0604030504040204" pitchFamily="50" charset="-128"/>
              </a:rPr>
              <a:t>日）</a:t>
            </a:r>
            <a:r>
              <a:rPr lang="en-US" altLang="ja-JP" sz="1100" spc="100" dirty="0">
                <a:latin typeface="メイリオ" panose="020B0604030504040204" pitchFamily="50" charset="-128"/>
                <a:ea typeface="メイリオ" panose="020B0604030504040204" pitchFamily="50" charset="-128"/>
                <a:hlinkClick r:id="" action="ppaction://noaction"/>
              </a:rPr>
              <a:t>https://www.mhlw.go.jp/content/12000000/000930603.pdf</a:t>
            </a:r>
            <a:endParaRPr lang="en-US" altLang="ja-JP" sz="1100" spc="100" dirty="0">
              <a:latin typeface="メイリオ" panose="020B0604030504040204" pitchFamily="50" charset="-128"/>
              <a:ea typeface="メイリオ" panose="020B0604030504040204" pitchFamily="50" charset="-128"/>
            </a:endParaRPr>
          </a:p>
          <a:p>
            <a:pPr marL="342900" indent="-342900" eaLnBrk="1" fontAlgn="auto" hangingPunct="1">
              <a:spcBef>
                <a:spcPts val="400"/>
              </a:spcBef>
              <a:spcAft>
                <a:spcPts val="0"/>
              </a:spcAft>
              <a:buFont typeface="Arial" panose="020B0604020202020204" pitchFamily="34" charset="0"/>
              <a:buChar char="•"/>
              <a:defRPr/>
            </a:pPr>
            <a:r>
              <a:rPr lang="en-US" altLang="ja-JP" sz="1100" i="0" spc="100" dirty="0">
                <a:solidFill>
                  <a:srgbClr val="000000"/>
                </a:solidFill>
                <a:effectLst/>
                <a:latin typeface="メイリオ" panose="020B0604030504040204" pitchFamily="50" charset="-128"/>
                <a:ea typeface="メイリオ" panose="020B0604030504040204" pitchFamily="50" charset="-128"/>
              </a:rPr>
              <a:t>『</a:t>
            </a:r>
            <a:r>
              <a:rPr lang="ja-JP" altLang="en-US" sz="1100" i="0" spc="100" dirty="0">
                <a:solidFill>
                  <a:srgbClr val="000000"/>
                </a:solidFill>
                <a:effectLst/>
                <a:latin typeface="メイリオ" panose="020B0604030504040204" pitchFamily="50" charset="-128"/>
                <a:ea typeface="メイリオ" panose="020B0604030504040204" pitchFamily="50" charset="-128"/>
              </a:rPr>
              <a:t>樋口進先生に「ゲーム行動症」を訊く</a:t>
            </a:r>
            <a:r>
              <a:rPr lang="en-US" altLang="ja-JP" sz="1100" i="0" spc="100" dirty="0">
                <a:solidFill>
                  <a:srgbClr val="000000"/>
                </a:solidFill>
                <a:effectLst/>
                <a:latin typeface="メイリオ" panose="020B0604030504040204" pitchFamily="50" charset="-128"/>
                <a:ea typeface="メイリオ" panose="020B0604030504040204" pitchFamily="50" charset="-128"/>
              </a:rPr>
              <a:t>』</a:t>
            </a:r>
            <a:r>
              <a:rPr lang="ja-JP" altLang="en-US" sz="1100" i="0" spc="100" dirty="0">
                <a:solidFill>
                  <a:srgbClr val="000000"/>
                </a:solidFill>
                <a:effectLst/>
                <a:latin typeface="メイリオ" panose="020B0604030504040204" pitchFamily="50" charset="-128"/>
                <a:ea typeface="メイリオ" panose="020B0604030504040204" pitchFamily="50" charset="-128"/>
              </a:rPr>
              <a:t>公益社団法人日本精神神経学会　（最終閲覧日：令和</a:t>
            </a:r>
            <a:r>
              <a:rPr lang="en-US" altLang="ja-JP" sz="1100" i="0" spc="100" dirty="0">
                <a:solidFill>
                  <a:srgbClr val="000000"/>
                </a:solidFill>
                <a:effectLst/>
                <a:latin typeface="メイリオ" panose="020B0604030504040204" pitchFamily="50" charset="-128"/>
                <a:ea typeface="メイリオ" panose="020B0604030504040204" pitchFamily="50" charset="-128"/>
              </a:rPr>
              <a:t>7</a:t>
            </a:r>
            <a:r>
              <a:rPr lang="ja-JP" altLang="en-US" sz="1100" i="0" spc="100" dirty="0">
                <a:solidFill>
                  <a:srgbClr val="000000"/>
                </a:solidFill>
                <a:effectLst/>
                <a:latin typeface="メイリオ" panose="020B0604030504040204" pitchFamily="50" charset="-128"/>
                <a:ea typeface="メイリオ" panose="020B0604030504040204" pitchFamily="50" charset="-128"/>
              </a:rPr>
              <a:t>年</a:t>
            </a:r>
            <a:r>
              <a:rPr lang="en-US" altLang="ja-JP" sz="1100" i="0" spc="100" dirty="0">
                <a:solidFill>
                  <a:srgbClr val="000000"/>
                </a:solidFill>
                <a:effectLst/>
                <a:latin typeface="メイリオ" panose="020B0604030504040204" pitchFamily="50" charset="-128"/>
                <a:ea typeface="メイリオ" panose="020B0604030504040204" pitchFamily="50" charset="-128"/>
              </a:rPr>
              <a:t>3</a:t>
            </a:r>
            <a:r>
              <a:rPr lang="ja-JP" altLang="en-US" sz="1100" spc="100" dirty="0">
                <a:solidFill>
                  <a:srgbClr val="000000"/>
                </a:solidFill>
                <a:latin typeface="メイリオ" panose="020B0604030504040204" pitchFamily="50" charset="-128"/>
                <a:ea typeface="メイリオ" panose="020B0604030504040204" pitchFamily="50" charset="-128"/>
              </a:rPr>
              <a:t>月</a:t>
            </a:r>
            <a:r>
              <a:rPr lang="en-US" altLang="ja-JP" sz="1100" spc="100" dirty="0">
                <a:solidFill>
                  <a:srgbClr val="000000"/>
                </a:solidFill>
                <a:latin typeface="メイリオ" panose="020B0604030504040204" pitchFamily="50" charset="-128"/>
                <a:ea typeface="メイリオ" panose="020B0604030504040204" pitchFamily="50" charset="-128"/>
              </a:rPr>
              <a:t>26</a:t>
            </a:r>
            <a:r>
              <a:rPr lang="ja-JP" altLang="en-US" sz="1100" spc="100" dirty="0">
                <a:solidFill>
                  <a:srgbClr val="000000"/>
                </a:solidFill>
                <a:latin typeface="メイリオ" panose="020B0604030504040204" pitchFamily="50" charset="-128"/>
                <a:ea typeface="メイリオ" panose="020B0604030504040204" pitchFamily="50" charset="-128"/>
              </a:rPr>
              <a:t>日）</a:t>
            </a:r>
            <a:r>
              <a:rPr lang="de-DE" altLang="ja-JP" sz="1100" spc="100" dirty="0">
                <a:solidFill>
                  <a:srgbClr val="000000"/>
                </a:solidFill>
                <a:latin typeface="メイリオ" panose="020B0604030504040204" pitchFamily="50" charset="-128"/>
                <a:ea typeface="メイリオ" panose="020B0604030504040204" pitchFamily="50" charset="-128"/>
                <a:hlinkClick r:id="" action="ppaction://noaction"/>
              </a:rPr>
              <a:t>https://www.jspn.or.jp/modules/forpublic/index.php?content_id=65</a:t>
            </a:r>
            <a:endParaRPr lang="en-US" altLang="ja-JP" sz="1100" spc="100" dirty="0">
              <a:latin typeface="メイリオ" panose="020B0604030504040204" pitchFamily="50" charset="-128"/>
              <a:ea typeface="メイリオ" panose="020B0604030504040204" pitchFamily="50" charset="-128"/>
            </a:endParaRPr>
          </a:p>
          <a:p>
            <a:pPr marL="342900" indent="-342900" eaLnBrk="1" fontAlgn="auto" hangingPunct="1">
              <a:spcBef>
                <a:spcPts val="400"/>
              </a:spcBef>
              <a:spcAft>
                <a:spcPts val="0"/>
              </a:spcAft>
              <a:buFont typeface="Arial" panose="020B0604020202020204" pitchFamily="34" charset="0"/>
              <a:buChar char="•"/>
              <a:defRPr/>
            </a:pPr>
            <a:r>
              <a:rPr lang="ja-JP" altLang="en-US" sz="1100" spc="100" dirty="0">
                <a:latin typeface="メイリオ" panose="020B0604030504040204" pitchFamily="50" charset="-128"/>
                <a:ea typeface="メイリオ" panose="020B0604030504040204" pitchFamily="50" charset="-128"/>
              </a:rPr>
              <a:t>こころの情報サイト</a:t>
            </a:r>
            <a:r>
              <a:rPr lang="en-US" altLang="ja-JP" sz="1100" spc="100" dirty="0">
                <a:latin typeface="メイリオ" panose="020B0604030504040204" pitchFamily="50" charset="-128"/>
                <a:ea typeface="メイリオ" panose="020B0604030504040204" pitchFamily="50" charset="-128"/>
              </a:rPr>
              <a:t>『</a:t>
            </a:r>
            <a:r>
              <a:rPr lang="ja-JP" altLang="en-US" sz="1100" spc="100" dirty="0">
                <a:latin typeface="メイリオ" panose="020B0604030504040204" pitchFamily="50" charset="-128"/>
                <a:ea typeface="メイリオ" panose="020B0604030504040204" pitchFamily="50" charset="-128"/>
              </a:rPr>
              <a:t>依存症の特徴と症状</a:t>
            </a:r>
            <a:r>
              <a:rPr lang="en-US" altLang="ja-JP" sz="1100" spc="100" dirty="0">
                <a:latin typeface="メイリオ" panose="020B0604030504040204" pitchFamily="50" charset="-128"/>
                <a:ea typeface="メイリオ" panose="020B0604030504040204" pitchFamily="50" charset="-128"/>
              </a:rPr>
              <a:t>』</a:t>
            </a:r>
            <a:r>
              <a:rPr lang="ja-JP" altLang="en-US" sz="1100" i="0" spc="100" dirty="0">
                <a:solidFill>
                  <a:srgbClr val="000000"/>
                </a:solidFill>
                <a:effectLst/>
                <a:latin typeface="メイリオ" panose="020B0604030504040204" pitchFamily="50" charset="-128"/>
                <a:ea typeface="メイリオ" panose="020B0604030504040204" pitchFamily="50" charset="-128"/>
              </a:rPr>
              <a:t> </a:t>
            </a:r>
            <a:r>
              <a:rPr lang="ja-JP" altLang="en-US" sz="1100" spc="100" dirty="0">
                <a:latin typeface="メイリオ" panose="020B0604030504040204" pitchFamily="50" charset="-128"/>
                <a:ea typeface="メイリオ" panose="020B0604030504040204" pitchFamily="50" charset="-128"/>
              </a:rPr>
              <a:t>（</a:t>
            </a:r>
            <a:r>
              <a:rPr lang="ja-JP" altLang="en-US" sz="1100" i="0" spc="100" dirty="0">
                <a:solidFill>
                  <a:srgbClr val="000000"/>
                </a:solidFill>
                <a:effectLst/>
                <a:latin typeface="メイリオ" panose="020B0604030504040204" pitchFamily="50" charset="-128"/>
                <a:ea typeface="メイリオ" panose="020B0604030504040204" pitchFamily="50" charset="-128"/>
              </a:rPr>
              <a:t>最終閲覧日</a:t>
            </a:r>
            <a:r>
              <a:rPr lang="ja-JP" altLang="en-US" sz="1100" spc="100" dirty="0">
                <a:solidFill>
                  <a:srgbClr val="000000"/>
                </a:solidFill>
                <a:latin typeface="メイリオ" panose="020B0604030504040204" pitchFamily="50" charset="-128"/>
                <a:ea typeface="メイリオ" panose="020B0604030504040204" pitchFamily="50" charset="-128"/>
              </a:rPr>
              <a:t>：</a:t>
            </a:r>
            <a:r>
              <a:rPr lang="ja-JP" altLang="en-US" sz="1100" i="0" spc="100" dirty="0">
                <a:solidFill>
                  <a:srgbClr val="000000"/>
                </a:solidFill>
                <a:effectLst/>
                <a:latin typeface="メイリオ" panose="020B0604030504040204" pitchFamily="50" charset="-128"/>
                <a:ea typeface="メイリオ" panose="020B0604030504040204" pitchFamily="50" charset="-128"/>
              </a:rPr>
              <a:t>令和</a:t>
            </a:r>
            <a:r>
              <a:rPr lang="en-US" altLang="ja-JP" sz="1100" i="0" spc="100" dirty="0">
                <a:solidFill>
                  <a:srgbClr val="000000"/>
                </a:solidFill>
                <a:effectLst/>
                <a:latin typeface="メイリオ" panose="020B0604030504040204" pitchFamily="50" charset="-128"/>
                <a:ea typeface="メイリオ" panose="020B0604030504040204" pitchFamily="50" charset="-128"/>
              </a:rPr>
              <a:t>7</a:t>
            </a:r>
            <a:r>
              <a:rPr lang="ja-JP" altLang="en-US" sz="1100" i="0" spc="100" dirty="0">
                <a:solidFill>
                  <a:srgbClr val="000000"/>
                </a:solidFill>
                <a:effectLst/>
                <a:latin typeface="メイリオ" panose="020B0604030504040204" pitchFamily="50" charset="-128"/>
                <a:ea typeface="メイリオ" panose="020B0604030504040204" pitchFamily="50" charset="-128"/>
              </a:rPr>
              <a:t>年</a:t>
            </a:r>
            <a:r>
              <a:rPr lang="en-US" altLang="ja-JP" sz="1100" i="0" spc="100" dirty="0">
                <a:solidFill>
                  <a:srgbClr val="000000"/>
                </a:solidFill>
                <a:effectLst/>
                <a:latin typeface="メイリオ" panose="020B0604030504040204" pitchFamily="50" charset="-128"/>
                <a:ea typeface="メイリオ" panose="020B0604030504040204" pitchFamily="50" charset="-128"/>
              </a:rPr>
              <a:t>3</a:t>
            </a:r>
            <a:r>
              <a:rPr lang="ja-JP" altLang="en-US" sz="1100" spc="100" dirty="0">
                <a:solidFill>
                  <a:srgbClr val="000000"/>
                </a:solidFill>
                <a:latin typeface="メイリオ" panose="020B0604030504040204" pitchFamily="50" charset="-128"/>
                <a:ea typeface="メイリオ" panose="020B0604030504040204" pitchFamily="50" charset="-128"/>
              </a:rPr>
              <a:t>月</a:t>
            </a:r>
            <a:r>
              <a:rPr lang="en-US" altLang="ja-JP" sz="1100" spc="100" dirty="0">
                <a:solidFill>
                  <a:srgbClr val="000000"/>
                </a:solidFill>
                <a:latin typeface="メイリオ" panose="020B0604030504040204" pitchFamily="50" charset="-128"/>
                <a:ea typeface="メイリオ" panose="020B0604030504040204" pitchFamily="50" charset="-128"/>
              </a:rPr>
              <a:t>26</a:t>
            </a:r>
            <a:r>
              <a:rPr lang="ja-JP" altLang="en-US" sz="1100" spc="100" dirty="0">
                <a:solidFill>
                  <a:srgbClr val="000000"/>
                </a:solidFill>
                <a:latin typeface="メイリオ" panose="020B0604030504040204" pitchFamily="50" charset="-128"/>
                <a:ea typeface="メイリオ" panose="020B0604030504040204" pitchFamily="50" charset="-128"/>
              </a:rPr>
              <a:t>日）</a:t>
            </a:r>
            <a:r>
              <a:rPr lang="en-US" altLang="ja-JP" sz="1100" spc="100" dirty="0">
                <a:latin typeface="メイリオ" panose="020B0604030504040204" pitchFamily="50" charset="-128"/>
                <a:ea typeface="メイリオ" panose="020B0604030504040204" pitchFamily="50" charset="-128"/>
              </a:rPr>
              <a:t>    </a:t>
            </a:r>
            <a:r>
              <a:rPr lang="ja-JP" altLang="en-US" sz="1100" spc="100" dirty="0">
                <a:latin typeface="メイリオ" panose="020B0604030504040204" pitchFamily="50" charset="-128"/>
                <a:ea typeface="メイリオ" panose="020B0604030504040204" pitchFamily="50" charset="-128"/>
              </a:rPr>
              <a:t> </a:t>
            </a:r>
            <a:r>
              <a:rPr lang="en-US" altLang="ja-JP" sz="1100" spc="100" dirty="0">
                <a:latin typeface="メイリオ" panose="020B0604030504040204" pitchFamily="50" charset="-128"/>
                <a:ea typeface="メイリオ" panose="020B0604030504040204" pitchFamily="50" charset="-128"/>
                <a:hlinkClick r:id="" action="ppaction://noaction"/>
              </a:rPr>
              <a:t>https://kokoro.ncnp.go.jp/disease.php?@uid=819yAWLAzXBx5XZ5</a:t>
            </a:r>
            <a:endParaRPr lang="en-US" altLang="ja-JP" sz="1100" spc="100" dirty="0">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r>
              <a:rPr kumimoji="1" lang="ja-JP" altLang="en-US" sz="1100" spc="100" dirty="0">
                <a:latin typeface="メイリオ" panose="020B0604030504040204" pitchFamily="50" charset="-128"/>
                <a:ea typeface="メイリオ" panose="020B0604030504040204" pitchFamily="50" charset="-128"/>
              </a:rPr>
              <a:t>厚生労働省</a:t>
            </a:r>
            <a:r>
              <a:rPr kumimoji="1" lang="en-US" altLang="ja-JP" sz="1100" spc="100" dirty="0">
                <a:latin typeface="メイリオ" panose="020B0604030504040204" pitchFamily="50" charset="-128"/>
                <a:ea typeface="メイリオ" panose="020B0604030504040204" pitchFamily="50" charset="-128"/>
              </a:rPr>
              <a:t>『</a:t>
            </a:r>
            <a:r>
              <a:rPr kumimoji="1" lang="ja-JP" altLang="en-US" sz="1100" spc="100" dirty="0">
                <a:latin typeface="メイリオ" panose="020B0604030504040204" pitchFamily="50" charset="-128"/>
                <a:ea typeface="メイリオ" panose="020B0604030504040204" pitchFamily="50" charset="-128"/>
              </a:rPr>
              <a:t>令和６年版厚生労働白書－こころの健康と向き合い、健やかに暮らすことのできる社会に－</a:t>
            </a:r>
            <a:r>
              <a:rPr kumimoji="1" lang="en-US" altLang="ja-JP" sz="1100" spc="100" dirty="0">
                <a:latin typeface="メイリオ" panose="020B0604030504040204" pitchFamily="50" charset="-128"/>
                <a:ea typeface="メイリオ" panose="020B0604030504040204" pitchFamily="50" charset="-128"/>
              </a:rPr>
              <a:t>』</a:t>
            </a:r>
            <a:br>
              <a:rPr kumimoji="1" lang="en-US" altLang="ja-JP" sz="1100" spc="100" dirty="0">
                <a:latin typeface="メイリオ" panose="020B0604030504040204" pitchFamily="50" charset="-128"/>
                <a:ea typeface="メイリオ" panose="020B0604030504040204" pitchFamily="50" charset="-128"/>
              </a:rPr>
            </a:br>
            <a:r>
              <a:rPr kumimoji="1" lang="ja-JP" altLang="en-US" sz="1100" spc="100" dirty="0">
                <a:solidFill>
                  <a:prstClr val="black"/>
                </a:solidFill>
                <a:latin typeface="メイリオ" panose="020B0604030504040204" pitchFamily="50" charset="-128"/>
                <a:ea typeface="メイリオ" panose="020B0604030504040204" pitchFamily="50" charset="-128"/>
              </a:rPr>
              <a:t>（最終閲覧日：令和</a:t>
            </a:r>
            <a:r>
              <a:rPr kumimoji="1" lang="en-US" altLang="ja-JP" sz="1100" spc="100" dirty="0">
                <a:solidFill>
                  <a:prstClr val="black"/>
                </a:solidFill>
                <a:latin typeface="メイリオ" panose="020B0604030504040204" pitchFamily="50" charset="-128"/>
                <a:ea typeface="メイリオ" panose="020B0604030504040204" pitchFamily="50" charset="-128"/>
              </a:rPr>
              <a:t>7</a:t>
            </a:r>
            <a:r>
              <a:rPr kumimoji="1" lang="ja-JP" altLang="en-US" sz="1100" spc="100" dirty="0">
                <a:solidFill>
                  <a:prstClr val="black"/>
                </a:solidFill>
                <a:latin typeface="メイリオ" panose="020B0604030504040204" pitchFamily="50" charset="-128"/>
                <a:ea typeface="メイリオ" panose="020B0604030504040204" pitchFamily="50" charset="-128"/>
              </a:rPr>
              <a:t>年</a:t>
            </a:r>
            <a:r>
              <a:rPr kumimoji="1" lang="en-US" altLang="ja-JP" sz="1100" spc="100" dirty="0">
                <a:solidFill>
                  <a:prstClr val="black"/>
                </a:solidFill>
                <a:latin typeface="メイリオ" panose="020B0604030504040204" pitchFamily="50" charset="-128"/>
                <a:ea typeface="メイリオ" panose="020B0604030504040204" pitchFamily="50" charset="-128"/>
              </a:rPr>
              <a:t>3</a:t>
            </a:r>
            <a:r>
              <a:rPr kumimoji="1" lang="ja-JP" altLang="en-US" sz="1100" spc="100" dirty="0">
                <a:solidFill>
                  <a:prstClr val="black"/>
                </a:solidFill>
                <a:latin typeface="メイリオ" panose="020B0604030504040204" pitchFamily="50" charset="-128"/>
                <a:ea typeface="メイリオ" panose="020B0604030504040204" pitchFamily="50" charset="-128"/>
              </a:rPr>
              <a:t>月</a:t>
            </a:r>
            <a:r>
              <a:rPr kumimoji="1" lang="en-US" altLang="ja-JP" sz="1100" spc="100" dirty="0">
                <a:solidFill>
                  <a:prstClr val="black"/>
                </a:solidFill>
                <a:latin typeface="メイリオ" panose="020B0604030504040204" pitchFamily="50" charset="-128"/>
                <a:ea typeface="メイリオ" panose="020B0604030504040204" pitchFamily="50" charset="-128"/>
              </a:rPr>
              <a:t>25</a:t>
            </a:r>
            <a:r>
              <a:rPr kumimoji="1" lang="ja-JP" altLang="en-US" sz="1100" spc="100" dirty="0">
                <a:solidFill>
                  <a:prstClr val="black"/>
                </a:solidFill>
                <a:latin typeface="メイリオ" panose="020B0604030504040204" pitchFamily="50" charset="-128"/>
                <a:ea typeface="メイリオ" panose="020B0604030504040204" pitchFamily="50" charset="-128"/>
              </a:rPr>
              <a:t>日）</a:t>
            </a:r>
            <a:r>
              <a:rPr kumimoji="1" lang="en-US" altLang="ja-JP" sz="1100" spc="100" dirty="0">
                <a:latin typeface="メイリオ" panose="020B0604030504040204" pitchFamily="50" charset="-128"/>
                <a:ea typeface="メイリオ" panose="020B0604030504040204" pitchFamily="50" charset="-128"/>
              </a:rPr>
              <a:t> </a:t>
            </a:r>
            <a:r>
              <a:rPr kumimoji="1" lang="en-US" altLang="ja-JP" sz="1100" spc="100" dirty="0">
                <a:latin typeface="メイリオ" panose="020B0604030504040204" pitchFamily="50" charset="-128"/>
                <a:ea typeface="メイリオ" panose="020B0604030504040204" pitchFamily="50" charset="-128"/>
                <a:hlinkClick r:id="" action="ppaction://noaction"/>
              </a:rPr>
              <a:t>https://www.mhlw.go.jp/stf/wp/hakusyo/kousei/23/index.html</a:t>
            </a:r>
            <a:endParaRPr kumimoji="1" lang="en-US" altLang="ja-JP" sz="1100" spc="100" dirty="0">
              <a:latin typeface="メイリオ" panose="020B0604030504040204" pitchFamily="50" charset="-128"/>
              <a:ea typeface="メイリオ" panose="020B0604030504040204" pitchFamily="50" charset="-128"/>
            </a:endParaRPr>
          </a:p>
          <a:p>
            <a:pPr marL="342900" indent="-342900" eaLnBrk="1" fontAlgn="auto" hangingPunct="1">
              <a:spcBef>
                <a:spcPts val="400"/>
              </a:spcBef>
              <a:spcAft>
                <a:spcPts val="0"/>
              </a:spcAft>
              <a:buFont typeface="Arial" panose="020B0604020202020204" pitchFamily="34" charset="0"/>
              <a:buChar char="•"/>
              <a:defRPr/>
            </a:pPr>
            <a:r>
              <a:rPr lang="ja-JP" altLang="en-US" sz="1100" spc="100" dirty="0">
                <a:latin typeface="メイリオ" panose="020B0604030504040204" pitchFamily="50" charset="-128"/>
                <a:ea typeface="メイリオ" panose="020B0604030504040204" pitchFamily="50" charset="-128"/>
              </a:rPr>
              <a:t>厚生労働省</a:t>
            </a:r>
            <a:r>
              <a:rPr lang="en-US" altLang="ja-JP" sz="1100" spc="100" dirty="0">
                <a:latin typeface="メイリオ" panose="020B0604030504040204" pitchFamily="50" charset="-128"/>
                <a:ea typeface="メイリオ" panose="020B0604030504040204" pitchFamily="50" charset="-128"/>
              </a:rPr>
              <a:t>『</a:t>
            </a:r>
            <a:r>
              <a:rPr lang="ja-JP" altLang="en-US" sz="1100" spc="100" dirty="0">
                <a:latin typeface="メイリオ" panose="020B0604030504040204" pitchFamily="50" charset="-128"/>
                <a:ea typeface="メイリオ" panose="020B0604030504040204" pitchFamily="50" charset="-128"/>
              </a:rPr>
              <a:t>依存症対策</a:t>
            </a:r>
            <a:r>
              <a:rPr lang="en-US" altLang="ja-JP" sz="1100" spc="100" dirty="0">
                <a:solidFill>
                  <a:srgbClr val="000000"/>
                </a:solidFill>
                <a:latin typeface="メイリオ" panose="020B0604030504040204" pitchFamily="50" charset="-128"/>
                <a:ea typeface="メイリオ" panose="020B0604030504040204" pitchFamily="50" charset="-128"/>
              </a:rPr>
              <a:t>』 </a:t>
            </a:r>
            <a:r>
              <a:rPr lang="ja-JP" altLang="en-US" sz="1100" i="0" spc="100" dirty="0">
                <a:solidFill>
                  <a:srgbClr val="000000"/>
                </a:solidFill>
                <a:effectLst/>
                <a:latin typeface="メイリオ" panose="020B0604030504040204" pitchFamily="50" charset="-128"/>
                <a:ea typeface="メイリオ" panose="020B0604030504040204" pitchFamily="50" charset="-128"/>
              </a:rPr>
              <a:t>（最終閲覧日：令和</a:t>
            </a:r>
            <a:r>
              <a:rPr lang="en-US" altLang="ja-JP" sz="1100" i="0" spc="100" dirty="0">
                <a:solidFill>
                  <a:srgbClr val="000000"/>
                </a:solidFill>
                <a:effectLst/>
                <a:latin typeface="メイリオ" panose="020B0604030504040204" pitchFamily="50" charset="-128"/>
                <a:ea typeface="メイリオ" panose="020B0604030504040204" pitchFamily="50" charset="-128"/>
              </a:rPr>
              <a:t>7</a:t>
            </a:r>
            <a:r>
              <a:rPr lang="ja-JP" altLang="en-US" sz="1100" i="0" spc="100" dirty="0">
                <a:solidFill>
                  <a:srgbClr val="000000"/>
                </a:solidFill>
                <a:effectLst/>
                <a:latin typeface="メイリオ" panose="020B0604030504040204" pitchFamily="50" charset="-128"/>
                <a:ea typeface="メイリオ" panose="020B0604030504040204" pitchFamily="50" charset="-128"/>
              </a:rPr>
              <a:t>年</a:t>
            </a:r>
            <a:r>
              <a:rPr lang="en-US" altLang="ja-JP" sz="1100" i="0" spc="100" dirty="0">
                <a:solidFill>
                  <a:srgbClr val="000000"/>
                </a:solidFill>
                <a:effectLst/>
                <a:latin typeface="メイリオ" panose="020B0604030504040204" pitchFamily="50" charset="-128"/>
                <a:ea typeface="メイリオ" panose="020B0604030504040204" pitchFamily="50" charset="-128"/>
              </a:rPr>
              <a:t>3</a:t>
            </a:r>
            <a:r>
              <a:rPr lang="ja-JP" altLang="en-US" sz="1100" spc="100" dirty="0">
                <a:solidFill>
                  <a:srgbClr val="000000"/>
                </a:solidFill>
                <a:latin typeface="メイリオ" panose="020B0604030504040204" pitchFamily="50" charset="-128"/>
                <a:ea typeface="メイリオ" panose="020B0604030504040204" pitchFamily="50" charset="-128"/>
              </a:rPr>
              <a:t>月</a:t>
            </a:r>
            <a:r>
              <a:rPr lang="en-US" altLang="ja-JP" sz="1100" spc="100" dirty="0">
                <a:solidFill>
                  <a:srgbClr val="000000"/>
                </a:solidFill>
                <a:latin typeface="メイリオ" panose="020B0604030504040204" pitchFamily="50" charset="-128"/>
                <a:ea typeface="メイリオ" panose="020B0604030504040204" pitchFamily="50" charset="-128"/>
              </a:rPr>
              <a:t>26</a:t>
            </a:r>
            <a:r>
              <a:rPr lang="ja-JP" altLang="en-US" sz="1100" spc="100" dirty="0">
                <a:solidFill>
                  <a:srgbClr val="000000"/>
                </a:solidFill>
                <a:latin typeface="メイリオ" panose="020B0604030504040204" pitchFamily="50" charset="-128"/>
                <a:ea typeface="メイリオ" panose="020B0604030504040204" pitchFamily="50" charset="-128"/>
              </a:rPr>
              <a:t>日）</a:t>
            </a:r>
            <a:r>
              <a:rPr lang="en-US" altLang="ja-JP" sz="1100" spc="100" dirty="0">
                <a:latin typeface="メイリオ" panose="020B0604030504040204" pitchFamily="50" charset="-128"/>
                <a:ea typeface="メイリオ" panose="020B0604030504040204" pitchFamily="50" charset="-128"/>
                <a:hlinkClick r:id="" action="ppaction://noaction"/>
              </a:rPr>
              <a:t>https://www.mhlw.go.jp/stf/seisakunitsuite/bunya/0000070789.html</a:t>
            </a:r>
            <a:endParaRPr lang="en-US" altLang="ja-JP" sz="1100" spc="100" dirty="0">
              <a:latin typeface="メイリオ" panose="020B0604030504040204" pitchFamily="50" charset="-128"/>
              <a:ea typeface="メイリオ" panose="020B0604030504040204" pitchFamily="50" charset="-128"/>
            </a:endParaRPr>
          </a:p>
          <a:p>
            <a:pPr marL="342900" indent="-342900" eaLnBrk="1" fontAlgn="auto" hangingPunct="1">
              <a:spcBef>
                <a:spcPts val="400"/>
              </a:spcBef>
              <a:spcAft>
                <a:spcPts val="0"/>
              </a:spcAft>
              <a:buFont typeface="Arial" panose="020B0604020202020204" pitchFamily="34" charset="0"/>
              <a:buChar char="•"/>
              <a:defRPr/>
            </a:pPr>
            <a:r>
              <a:rPr lang="ja-JP" altLang="en-US" sz="1100" spc="100" dirty="0">
                <a:latin typeface="メイリオ" panose="020B0604030504040204" pitchFamily="50" charset="-128"/>
                <a:ea typeface="メイリオ" panose="020B0604030504040204" pitchFamily="50" charset="-128"/>
              </a:rPr>
              <a:t>厚生労働省</a:t>
            </a:r>
            <a:r>
              <a:rPr lang="en-US" altLang="ja-JP" sz="1100" spc="100" dirty="0">
                <a:latin typeface="メイリオ" panose="020B0604030504040204" pitchFamily="50" charset="-128"/>
                <a:ea typeface="メイリオ" panose="020B0604030504040204" pitchFamily="50" charset="-128"/>
              </a:rPr>
              <a:t>『</a:t>
            </a:r>
            <a:r>
              <a:rPr lang="ja-JP" altLang="en-US" sz="1100" spc="100" dirty="0">
                <a:latin typeface="メイリオ" panose="020B0604030504040204" pitchFamily="50" charset="-128"/>
                <a:ea typeface="メイリオ" panose="020B0604030504040204" pitchFamily="50" charset="-128"/>
              </a:rPr>
              <a:t>令和</a:t>
            </a:r>
            <a:r>
              <a:rPr lang="en-US" altLang="ja-JP" sz="1100" spc="100" dirty="0">
                <a:latin typeface="メイリオ" panose="020B0604030504040204" pitchFamily="50" charset="-128"/>
                <a:ea typeface="メイリオ" panose="020B0604030504040204" pitchFamily="50" charset="-128"/>
              </a:rPr>
              <a:t>4</a:t>
            </a:r>
            <a:r>
              <a:rPr lang="ja-JP" altLang="en-US" sz="1100" spc="100" dirty="0">
                <a:latin typeface="メイリオ" panose="020B0604030504040204" pitchFamily="50" charset="-128"/>
                <a:ea typeface="メイリオ" panose="020B0604030504040204" pitchFamily="50" charset="-128"/>
              </a:rPr>
              <a:t>年度　依存症普及啓発リーフレット（やさしい日本語</a:t>
            </a:r>
            <a:r>
              <a:rPr lang="en-US" altLang="ja-JP" sz="1100" spc="100" dirty="0" err="1">
                <a:latin typeface="メイリオ" panose="020B0604030504040204" pitchFamily="50" charset="-128"/>
                <a:ea typeface="メイリオ" panose="020B0604030504040204" pitchFamily="50" charset="-128"/>
              </a:rPr>
              <a:t>ver</a:t>
            </a:r>
            <a:r>
              <a:rPr lang="ja-JP" altLang="en-US" sz="1100" spc="100" dirty="0">
                <a:latin typeface="メイリオ" panose="020B0604030504040204" pitchFamily="50" charset="-128"/>
                <a:ea typeface="メイリオ" panose="020B0604030504040204" pitchFamily="50" charset="-128"/>
              </a:rPr>
              <a:t>）</a:t>
            </a:r>
            <a:r>
              <a:rPr lang="en-US" altLang="ja-JP" sz="1100" spc="100" dirty="0">
                <a:latin typeface="メイリオ" panose="020B0604030504040204" pitchFamily="50" charset="-128"/>
                <a:ea typeface="メイリオ" panose="020B0604030504040204" pitchFamily="50" charset="-128"/>
              </a:rPr>
              <a:t>』 </a:t>
            </a:r>
            <a:r>
              <a:rPr lang="zh-TW" altLang="en-US" sz="1100" spc="100" dirty="0">
                <a:latin typeface="メイリオ" panose="020B0604030504040204" pitchFamily="50" charset="-128"/>
                <a:ea typeface="メイリオ" panose="020B0604030504040204" pitchFamily="50" charset="-128"/>
              </a:rPr>
              <a:t>（最終閲覧日：令和</a:t>
            </a:r>
            <a:r>
              <a:rPr lang="en-US" altLang="zh-TW" sz="1100" spc="100" dirty="0">
                <a:latin typeface="メイリオ" panose="020B0604030504040204" pitchFamily="50" charset="-128"/>
                <a:ea typeface="メイリオ" panose="020B0604030504040204" pitchFamily="50" charset="-128"/>
              </a:rPr>
              <a:t>7</a:t>
            </a:r>
            <a:r>
              <a:rPr lang="zh-TW" altLang="en-US" sz="1100" spc="100" dirty="0">
                <a:latin typeface="メイリオ" panose="020B0604030504040204" pitchFamily="50" charset="-128"/>
                <a:ea typeface="メイリオ" panose="020B0604030504040204" pitchFamily="50" charset="-128"/>
              </a:rPr>
              <a:t>年</a:t>
            </a:r>
            <a:r>
              <a:rPr lang="en-US" altLang="zh-TW" sz="1100" spc="100" dirty="0">
                <a:latin typeface="メイリオ" panose="020B0604030504040204" pitchFamily="50" charset="-128"/>
                <a:ea typeface="メイリオ" panose="020B0604030504040204" pitchFamily="50" charset="-128"/>
              </a:rPr>
              <a:t>3</a:t>
            </a:r>
            <a:r>
              <a:rPr lang="zh-TW" altLang="en-US" sz="1100" spc="100" dirty="0">
                <a:latin typeface="メイリオ" panose="020B0604030504040204" pitchFamily="50" charset="-128"/>
                <a:ea typeface="メイリオ" panose="020B0604030504040204" pitchFamily="50" charset="-128"/>
              </a:rPr>
              <a:t>月</a:t>
            </a:r>
            <a:r>
              <a:rPr lang="en-US" altLang="zh-TW" sz="1100" spc="100" dirty="0">
                <a:latin typeface="メイリオ" panose="020B0604030504040204" pitchFamily="50" charset="-128"/>
                <a:ea typeface="メイリオ" panose="020B0604030504040204" pitchFamily="50" charset="-128"/>
              </a:rPr>
              <a:t>26</a:t>
            </a:r>
            <a:r>
              <a:rPr lang="zh-TW" altLang="en-US" sz="1100" spc="100" dirty="0">
                <a:latin typeface="メイリオ" panose="020B0604030504040204" pitchFamily="50" charset="-128"/>
                <a:ea typeface="メイリオ" panose="020B0604030504040204" pitchFamily="50" charset="-128"/>
              </a:rPr>
              <a:t>日）</a:t>
            </a:r>
            <a:r>
              <a:rPr lang="en-US" altLang="ja-JP" sz="1100" spc="100" dirty="0">
                <a:latin typeface="メイリオ" panose="020B0604030504040204" pitchFamily="50" charset="-128"/>
                <a:ea typeface="メイリオ" panose="020B0604030504040204" pitchFamily="50" charset="-128"/>
                <a:hlinkClick r:id="" action="ppaction://noaction"/>
              </a:rPr>
              <a:t>https://izonsho.mhlw.go.jp/topics_leaflet.html</a:t>
            </a:r>
            <a:endParaRPr lang="en-US" altLang="ja-JP" sz="1100" spc="100" dirty="0">
              <a:latin typeface="メイリオ" panose="020B0604030504040204" pitchFamily="50" charset="-128"/>
              <a:ea typeface="メイリオ" panose="020B0604030504040204" pitchFamily="50" charset="-128"/>
            </a:endParaRPr>
          </a:p>
          <a:p>
            <a:pPr marL="342900" indent="-342900" eaLnBrk="1" fontAlgn="auto" hangingPunct="1">
              <a:spcBef>
                <a:spcPts val="400"/>
              </a:spcBef>
              <a:spcAft>
                <a:spcPts val="0"/>
              </a:spcAft>
              <a:buFont typeface="Arial" panose="020B0604020202020204" pitchFamily="34" charset="0"/>
              <a:buChar char="•"/>
              <a:defRPr/>
            </a:pPr>
            <a:r>
              <a:rPr lang="ja-JP" altLang="en-US" sz="1100" spc="100" dirty="0">
                <a:latin typeface="メイリオ" panose="020B0604030504040204" pitchFamily="50" charset="-128"/>
                <a:ea typeface="メイリオ" panose="020B0604030504040204" pitchFamily="50" charset="-128"/>
              </a:rPr>
              <a:t>神奈川県精神保健福祉センター相談課</a:t>
            </a:r>
            <a:r>
              <a:rPr lang="en-US" altLang="ja-JP" sz="1100" spc="100" dirty="0">
                <a:latin typeface="メイリオ" panose="020B0604030504040204" pitchFamily="50" charset="-128"/>
                <a:ea typeface="メイリオ" panose="020B0604030504040204" pitchFamily="50" charset="-128"/>
              </a:rPr>
              <a:t>『</a:t>
            </a:r>
            <a:r>
              <a:rPr lang="ja-JP" altLang="en-US" sz="1100" spc="100" dirty="0">
                <a:latin typeface="メイリオ" panose="020B0604030504040204" pitchFamily="50" charset="-128"/>
                <a:ea typeface="メイリオ" panose="020B0604030504040204" pitchFamily="50" charset="-128"/>
              </a:rPr>
              <a:t>依存症対応のヒント 家族のためのワークブック</a:t>
            </a:r>
            <a:r>
              <a:rPr lang="en-US" altLang="ja-JP" sz="1100" spc="100" dirty="0">
                <a:latin typeface="メイリオ" panose="020B0604030504040204" pitchFamily="50" charset="-128"/>
                <a:ea typeface="メイリオ" panose="020B0604030504040204" pitchFamily="50" charset="-128"/>
              </a:rPr>
              <a:t>』</a:t>
            </a:r>
            <a:r>
              <a:rPr lang="ja-JP" altLang="en-US" sz="1100" spc="100" dirty="0">
                <a:latin typeface="メイリオ" panose="020B0604030504040204" pitchFamily="50" charset="-128"/>
                <a:ea typeface="メイリオ" panose="020B0604030504040204" pitchFamily="50" charset="-128"/>
              </a:rPr>
              <a:t>（</a:t>
            </a:r>
            <a:r>
              <a:rPr lang="ja-JP" altLang="en-US" sz="1100" i="0" spc="100" dirty="0">
                <a:solidFill>
                  <a:srgbClr val="000000"/>
                </a:solidFill>
                <a:effectLst/>
                <a:latin typeface="メイリオ" panose="020B0604030504040204" pitchFamily="50" charset="-128"/>
                <a:ea typeface="メイリオ" panose="020B0604030504040204" pitchFamily="50" charset="-128"/>
              </a:rPr>
              <a:t>最終閲覧日</a:t>
            </a:r>
            <a:r>
              <a:rPr lang="ja-JP" altLang="en-US" sz="1100" spc="100" dirty="0">
                <a:solidFill>
                  <a:srgbClr val="000000"/>
                </a:solidFill>
                <a:latin typeface="メイリオ" panose="020B0604030504040204" pitchFamily="50" charset="-128"/>
                <a:ea typeface="メイリオ" panose="020B0604030504040204" pitchFamily="50" charset="-128"/>
              </a:rPr>
              <a:t>：</a:t>
            </a:r>
            <a:r>
              <a:rPr lang="ja-JP" altLang="en-US" sz="1100" i="0" spc="100" dirty="0">
                <a:solidFill>
                  <a:srgbClr val="000000"/>
                </a:solidFill>
                <a:effectLst/>
                <a:latin typeface="メイリオ" panose="020B0604030504040204" pitchFamily="50" charset="-128"/>
                <a:ea typeface="メイリオ" panose="020B0604030504040204" pitchFamily="50" charset="-128"/>
              </a:rPr>
              <a:t>令和</a:t>
            </a:r>
            <a:r>
              <a:rPr lang="en-US" altLang="ja-JP" sz="1100" i="0" spc="100" dirty="0">
                <a:solidFill>
                  <a:srgbClr val="000000"/>
                </a:solidFill>
                <a:effectLst/>
                <a:latin typeface="メイリオ" panose="020B0604030504040204" pitchFamily="50" charset="-128"/>
                <a:ea typeface="メイリオ" panose="020B0604030504040204" pitchFamily="50" charset="-128"/>
              </a:rPr>
              <a:t>7</a:t>
            </a:r>
            <a:r>
              <a:rPr lang="ja-JP" altLang="en-US" sz="1100" i="0" spc="100" dirty="0">
                <a:solidFill>
                  <a:srgbClr val="000000"/>
                </a:solidFill>
                <a:effectLst/>
                <a:latin typeface="メイリオ" panose="020B0604030504040204" pitchFamily="50" charset="-128"/>
                <a:ea typeface="メイリオ" panose="020B0604030504040204" pitchFamily="50" charset="-128"/>
              </a:rPr>
              <a:t>年</a:t>
            </a:r>
            <a:r>
              <a:rPr lang="en-US" altLang="ja-JP" sz="1100" i="0" spc="100" dirty="0">
                <a:solidFill>
                  <a:srgbClr val="000000"/>
                </a:solidFill>
                <a:effectLst/>
                <a:latin typeface="メイリオ" panose="020B0604030504040204" pitchFamily="50" charset="-128"/>
                <a:ea typeface="メイリオ" panose="020B0604030504040204" pitchFamily="50" charset="-128"/>
              </a:rPr>
              <a:t>3</a:t>
            </a:r>
            <a:r>
              <a:rPr lang="ja-JP" altLang="en-US" sz="1100" spc="100" dirty="0">
                <a:solidFill>
                  <a:srgbClr val="000000"/>
                </a:solidFill>
                <a:latin typeface="メイリオ" panose="020B0604030504040204" pitchFamily="50" charset="-128"/>
                <a:ea typeface="メイリオ" panose="020B0604030504040204" pitchFamily="50" charset="-128"/>
              </a:rPr>
              <a:t>月</a:t>
            </a:r>
            <a:r>
              <a:rPr lang="en-US" altLang="ja-JP" sz="1100" spc="100" dirty="0">
                <a:solidFill>
                  <a:srgbClr val="000000"/>
                </a:solidFill>
                <a:latin typeface="メイリオ" panose="020B0604030504040204" pitchFamily="50" charset="-128"/>
                <a:ea typeface="メイリオ" panose="020B0604030504040204" pitchFamily="50" charset="-128"/>
              </a:rPr>
              <a:t>26</a:t>
            </a:r>
            <a:r>
              <a:rPr lang="ja-JP" altLang="en-US" sz="1100" spc="100" dirty="0">
                <a:solidFill>
                  <a:srgbClr val="000000"/>
                </a:solidFill>
                <a:latin typeface="メイリオ" panose="020B0604030504040204" pitchFamily="50" charset="-128"/>
                <a:ea typeface="メイリオ" panose="020B0604030504040204" pitchFamily="50" charset="-128"/>
              </a:rPr>
              <a:t>日）</a:t>
            </a:r>
            <a:r>
              <a:rPr lang="ja-JP" altLang="en-US" sz="1100" spc="100" dirty="0">
                <a:latin typeface="メイリオ" panose="020B0604030504040204" pitchFamily="50" charset="-128"/>
                <a:ea typeface="メイリオ" panose="020B0604030504040204" pitchFamily="50" charset="-128"/>
              </a:rPr>
              <a:t>　</a:t>
            </a:r>
            <a:r>
              <a:rPr lang="en-US" altLang="ja-JP" sz="1100" spc="100" dirty="0">
                <a:latin typeface="メイリオ" panose="020B0604030504040204" pitchFamily="50" charset="-128"/>
                <a:ea typeface="メイリオ" panose="020B0604030504040204" pitchFamily="50" charset="-128"/>
                <a:hlinkClick r:id="" action="ppaction://noaction"/>
              </a:rPr>
              <a:t>https://www.pref.kanagawa.jp/docs/nx3/cnt/izon/workbook.html</a:t>
            </a:r>
            <a:endParaRPr lang="en-US" altLang="ja-JP" sz="1100" spc="100" dirty="0">
              <a:latin typeface="メイリオ" panose="020B0604030504040204" pitchFamily="50" charset="-128"/>
              <a:ea typeface="メイリオ" panose="020B0604030504040204" pitchFamily="50" charset="-128"/>
            </a:endParaRPr>
          </a:p>
          <a:p>
            <a:pPr marL="342900" indent="-342900" eaLnBrk="1" fontAlgn="auto" hangingPunct="1">
              <a:spcBef>
                <a:spcPts val="400"/>
              </a:spcBef>
              <a:spcAft>
                <a:spcPts val="0"/>
              </a:spcAft>
              <a:buFont typeface="Arial" panose="020B0604020202020204" pitchFamily="34" charset="0"/>
              <a:buChar char="•"/>
              <a:defRPr/>
            </a:pPr>
            <a:r>
              <a:rPr lang="ja-JP" altLang="en-US" sz="1100" dirty="0">
                <a:solidFill>
                  <a:srgbClr val="000000"/>
                </a:solidFill>
                <a:latin typeface="メイリオ" panose="020B0604030504040204" pitchFamily="50" charset="-128"/>
                <a:ea typeface="メイリオ" panose="020B0604030504040204" pitchFamily="50" charset="-128"/>
              </a:rPr>
              <a:t>横浜市健康福祉局こころの健康相談センター</a:t>
            </a:r>
            <a:r>
              <a:rPr lang="en-US" altLang="ja-JP" sz="1100" spc="100" dirty="0">
                <a:latin typeface="メイリオ" panose="020B0604030504040204" pitchFamily="50" charset="-128"/>
                <a:ea typeface="メイリオ" panose="020B0604030504040204" pitchFamily="50" charset="-128"/>
              </a:rPr>
              <a:t>『</a:t>
            </a:r>
            <a:r>
              <a:rPr lang="ja-JP" altLang="en-US" sz="1100" spc="100" dirty="0">
                <a:latin typeface="メイリオ" panose="020B0604030504040204" pitchFamily="50" charset="-128"/>
                <a:ea typeface="メイリオ" panose="020B0604030504040204" pitchFamily="50" charset="-128"/>
              </a:rPr>
              <a:t>横浜市</a:t>
            </a:r>
            <a:r>
              <a:rPr lang="en-US" altLang="ja-JP" sz="1100" spc="100" dirty="0">
                <a:latin typeface="メイリオ" panose="020B0604030504040204" pitchFamily="50" charset="-128"/>
                <a:ea typeface="メイリオ" panose="020B0604030504040204" pitchFamily="50" charset="-128"/>
              </a:rPr>
              <a:t>『</a:t>
            </a:r>
            <a:r>
              <a:rPr lang="ja-JP" altLang="en-US" sz="1100" spc="100" dirty="0">
                <a:latin typeface="メイリオ" panose="020B0604030504040204" pitchFamily="50" charset="-128"/>
                <a:ea typeface="メイリオ" panose="020B0604030504040204" pitchFamily="50" charset="-128"/>
              </a:rPr>
              <a:t>イチから学ぶ依存症支援</a:t>
            </a:r>
            <a:r>
              <a:rPr lang="en-US" altLang="ja-JP" sz="1100" spc="100" dirty="0">
                <a:latin typeface="メイリオ" panose="020B0604030504040204" pitchFamily="50" charset="-128"/>
                <a:ea typeface="メイリオ" panose="020B0604030504040204" pitchFamily="50" charset="-128"/>
              </a:rPr>
              <a:t>』』,</a:t>
            </a:r>
            <a:r>
              <a:rPr lang="ja-JP" altLang="en-US" sz="1100" spc="100" dirty="0">
                <a:latin typeface="メイリオ" panose="020B0604030504040204" pitchFamily="50" charset="-128"/>
                <a:ea typeface="メイリオ" panose="020B0604030504040204" pitchFamily="50" charset="-128"/>
              </a:rPr>
              <a:t>令和</a:t>
            </a:r>
            <a:r>
              <a:rPr lang="en-US" altLang="ja-JP" sz="1100" spc="100" dirty="0">
                <a:latin typeface="メイリオ" panose="020B0604030504040204" pitchFamily="50" charset="-128"/>
                <a:ea typeface="メイリオ" panose="020B0604030504040204" pitchFamily="50" charset="-128"/>
              </a:rPr>
              <a:t>5</a:t>
            </a:r>
            <a:r>
              <a:rPr lang="ja-JP" altLang="en-US" sz="1100" spc="100" dirty="0">
                <a:latin typeface="メイリオ" panose="020B0604030504040204" pitchFamily="50" charset="-128"/>
                <a:ea typeface="メイリオ" panose="020B0604030504040204" pitchFamily="50" charset="-128"/>
              </a:rPr>
              <a:t>年</a:t>
            </a:r>
            <a:r>
              <a:rPr lang="en-US" altLang="ja-JP" sz="1100" spc="100" dirty="0">
                <a:latin typeface="メイリオ" panose="020B0604030504040204" pitchFamily="50" charset="-128"/>
                <a:ea typeface="メイリオ" panose="020B0604030504040204" pitchFamily="50" charset="-128"/>
              </a:rPr>
              <a:t>10</a:t>
            </a:r>
            <a:r>
              <a:rPr lang="ja-JP" altLang="en-US" sz="1100" spc="100" dirty="0">
                <a:latin typeface="メイリオ" panose="020B0604030504040204" pitchFamily="50" charset="-128"/>
                <a:ea typeface="メイリオ" panose="020B0604030504040204" pitchFamily="50" charset="-128"/>
              </a:rPr>
              <a:t>月発行第</a:t>
            </a:r>
            <a:r>
              <a:rPr lang="en-US" altLang="ja-JP" sz="1100" spc="100" dirty="0">
                <a:latin typeface="メイリオ" panose="020B0604030504040204" pitchFamily="50" charset="-128"/>
                <a:ea typeface="メイリオ" panose="020B0604030504040204" pitchFamily="50" charset="-128"/>
              </a:rPr>
              <a:t>2</a:t>
            </a:r>
            <a:r>
              <a:rPr lang="ja-JP" altLang="en-US" sz="1100" spc="100" dirty="0">
                <a:latin typeface="メイリオ" panose="020B0604030504040204" pitchFamily="50" charset="-128"/>
                <a:ea typeface="メイリオ" panose="020B0604030504040204" pitchFamily="50" charset="-128"/>
              </a:rPr>
              <a:t>版 </a:t>
            </a:r>
            <a:r>
              <a:rPr lang="ja-JP" altLang="en-US" sz="1100" i="0" spc="100" dirty="0">
                <a:solidFill>
                  <a:srgbClr val="000000"/>
                </a:solidFill>
                <a:effectLst/>
                <a:latin typeface="メイリオ" panose="020B0604030504040204" pitchFamily="50" charset="-128"/>
                <a:ea typeface="メイリオ" panose="020B0604030504040204" pitchFamily="50" charset="-128"/>
              </a:rPr>
              <a:t>（最終閲覧日：令和</a:t>
            </a:r>
            <a:r>
              <a:rPr lang="en-US" altLang="ja-JP" sz="1100" i="0" spc="100" dirty="0">
                <a:solidFill>
                  <a:srgbClr val="000000"/>
                </a:solidFill>
                <a:effectLst/>
                <a:latin typeface="メイリオ" panose="020B0604030504040204" pitchFamily="50" charset="-128"/>
                <a:ea typeface="メイリオ" panose="020B0604030504040204" pitchFamily="50" charset="-128"/>
              </a:rPr>
              <a:t>7</a:t>
            </a:r>
            <a:r>
              <a:rPr lang="ja-JP" altLang="en-US" sz="1100" i="0" spc="100" dirty="0">
                <a:solidFill>
                  <a:srgbClr val="000000"/>
                </a:solidFill>
                <a:effectLst/>
                <a:latin typeface="メイリオ" panose="020B0604030504040204" pitchFamily="50" charset="-128"/>
                <a:ea typeface="メイリオ" panose="020B0604030504040204" pitchFamily="50" charset="-128"/>
              </a:rPr>
              <a:t>年</a:t>
            </a:r>
            <a:r>
              <a:rPr lang="en-US" altLang="ja-JP" sz="1100" i="0" spc="100" dirty="0">
                <a:solidFill>
                  <a:srgbClr val="000000"/>
                </a:solidFill>
                <a:effectLst/>
                <a:latin typeface="メイリオ" panose="020B0604030504040204" pitchFamily="50" charset="-128"/>
                <a:ea typeface="メイリオ" panose="020B0604030504040204" pitchFamily="50" charset="-128"/>
              </a:rPr>
              <a:t>3</a:t>
            </a:r>
            <a:r>
              <a:rPr lang="ja-JP" altLang="en-US" sz="1100" spc="100" dirty="0">
                <a:solidFill>
                  <a:srgbClr val="000000"/>
                </a:solidFill>
                <a:latin typeface="メイリオ" panose="020B0604030504040204" pitchFamily="50" charset="-128"/>
                <a:ea typeface="メイリオ" panose="020B0604030504040204" pitchFamily="50" charset="-128"/>
              </a:rPr>
              <a:t>月</a:t>
            </a:r>
            <a:r>
              <a:rPr lang="en-US" altLang="ja-JP" sz="1100" spc="100" dirty="0">
                <a:solidFill>
                  <a:srgbClr val="000000"/>
                </a:solidFill>
                <a:latin typeface="メイリオ" panose="020B0604030504040204" pitchFamily="50" charset="-128"/>
                <a:ea typeface="メイリオ" panose="020B0604030504040204" pitchFamily="50" charset="-128"/>
              </a:rPr>
              <a:t>26</a:t>
            </a:r>
            <a:r>
              <a:rPr lang="ja-JP" altLang="en-US" sz="1100" spc="100" dirty="0">
                <a:solidFill>
                  <a:srgbClr val="000000"/>
                </a:solidFill>
                <a:latin typeface="メイリオ" panose="020B0604030504040204" pitchFamily="50" charset="-128"/>
                <a:ea typeface="メイリオ" panose="020B0604030504040204" pitchFamily="50" charset="-128"/>
              </a:rPr>
              <a:t>日）</a:t>
            </a:r>
            <a:br>
              <a:rPr lang="en-US" altLang="ja-JP" sz="1100" spc="100" dirty="0">
                <a:solidFill>
                  <a:srgbClr val="000000"/>
                </a:solidFill>
                <a:latin typeface="メイリオ" panose="020B0604030504040204" pitchFamily="50" charset="-128"/>
                <a:ea typeface="メイリオ" panose="020B0604030504040204" pitchFamily="50" charset="-128"/>
              </a:rPr>
            </a:br>
            <a:r>
              <a:rPr lang="de-DE" altLang="ja-JP" sz="1100" spc="100" dirty="0">
                <a:latin typeface="メイリオ" panose="020B0604030504040204" pitchFamily="50" charset="-128"/>
                <a:ea typeface="メイリオ" panose="020B0604030504040204" pitchFamily="50" charset="-128"/>
                <a:hlinkClick r:id="" action="ppaction://noaction"/>
              </a:rPr>
              <a:t>https://www.city.yokohama.lg.jp/kenko-iryo-fukushi/kenko-iryo/kokoro/izonsho/shiensya/izon_renkei.html</a:t>
            </a:r>
            <a:endParaRPr lang="de-DE" altLang="ja-JP" sz="1100" spc="100" dirty="0">
              <a:latin typeface="メイリオ" panose="020B0604030504040204" pitchFamily="50" charset="-128"/>
              <a:ea typeface="メイリオ" panose="020B0604030504040204" pitchFamily="50" charset="-128"/>
            </a:endParaRPr>
          </a:p>
          <a:p>
            <a:pPr marL="342900" indent="-342900" eaLnBrk="1" fontAlgn="auto" hangingPunct="1">
              <a:spcBef>
                <a:spcPts val="400"/>
              </a:spcBef>
              <a:spcAft>
                <a:spcPts val="0"/>
              </a:spcAft>
              <a:buFont typeface="Arial" panose="020B0604020202020204" pitchFamily="34" charset="0"/>
              <a:buChar char="•"/>
              <a:defRPr/>
            </a:pPr>
            <a:r>
              <a:rPr lang="zh-TW" altLang="en-US" sz="1100" spc="100" dirty="0">
                <a:latin typeface="メイリオ" panose="020B0604030504040204" pitchFamily="50" charset="-128"/>
                <a:ea typeface="メイリオ" panose="020B0604030504040204" pitchFamily="50" charset="-128"/>
              </a:rPr>
              <a:t>山本由紀</a:t>
            </a:r>
            <a:r>
              <a:rPr lang="ja-JP" altLang="en-US" sz="1100" spc="100" dirty="0">
                <a:latin typeface="メイリオ" panose="020B0604030504040204" pitchFamily="50" charset="-128"/>
                <a:ea typeface="メイリオ" panose="020B0604030504040204" pitchFamily="50" charset="-128"/>
              </a:rPr>
              <a:t>「依存症の理解と支援・社会資源」</a:t>
            </a:r>
            <a:r>
              <a:rPr lang="en-US" altLang="ja-JP" sz="1100" spc="100" dirty="0">
                <a:latin typeface="メイリオ" panose="020B0604030504040204" pitchFamily="50" charset="-128"/>
                <a:ea typeface="メイリオ" panose="020B0604030504040204" pitchFamily="50" charset="-128"/>
              </a:rPr>
              <a:t>『</a:t>
            </a:r>
            <a:r>
              <a:rPr lang="ja-JP" altLang="en-US" sz="1100" spc="100" dirty="0">
                <a:latin typeface="メイリオ" panose="020B0604030504040204" pitchFamily="50" charset="-128"/>
                <a:ea typeface="メイリオ" panose="020B0604030504040204" pitchFamily="50" charset="-128"/>
              </a:rPr>
              <a:t>令和</a:t>
            </a:r>
            <a:r>
              <a:rPr lang="en-US" altLang="ja-JP" sz="1100" spc="100" dirty="0">
                <a:latin typeface="メイリオ" panose="020B0604030504040204" pitchFamily="50" charset="-128"/>
                <a:ea typeface="メイリオ" panose="020B0604030504040204" pitchFamily="50" charset="-128"/>
              </a:rPr>
              <a:t>6</a:t>
            </a:r>
            <a:r>
              <a:rPr lang="ja-JP" altLang="en-US" sz="1100" spc="100" dirty="0">
                <a:latin typeface="メイリオ" panose="020B0604030504040204" pitchFamily="50" charset="-128"/>
                <a:ea typeface="メイリオ" panose="020B0604030504040204" pitchFamily="50" charset="-128"/>
              </a:rPr>
              <a:t>年度 生活保護担当ケースワーカー全国研修会</a:t>
            </a:r>
            <a:r>
              <a:rPr lang="en-US" altLang="ja-JP" sz="1100" spc="100" dirty="0">
                <a:latin typeface="メイリオ" panose="020B0604030504040204" pitchFamily="50" charset="-128"/>
                <a:ea typeface="メイリオ" panose="020B0604030504040204" pitchFamily="50" charset="-128"/>
              </a:rPr>
              <a:t>』,2024</a:t>
            </a:r>
            <a:r>
              <a:rPr lang="ja-JP" altLang="en-US" sz="1100" spc="100" dirty="0">
                <a:latin typeface="メイリオ" panose="020B0604030504040204" pitchFamily="50" charset="-128"/>
                <a:ea typeface="メイリオ" panose="020B0604030504040204" pitchFamily="50" charset="-128"/>
              </a:rPr>
              <a:t>年</a:t>
            </a:r>
            <a:r>
              <a:rPr lang="en-US" altLang="ja-JP" sz="1100" spc="100" dirty="0">
                <a:latin typeface="メイリオ" panose="020B0604030504040204" pitchFamily="50" charset="-128"/>
                <a:ea typeface="メイリオ" panose="020B0604030504040204" pitchFamily="50" charset="-128"/>
              </a:rPr>
              <a:t>.</a:t>
            </a:r>
          </a:p>
          <a:p>
            <a:pPr marL="342900" indent="-342900" eaLnBrk="1" fontAlgn="auto" hangingPunct="1">
              <a:spcBef>
                <a:spcPts val="400"/>
              </a:spcBef>
              <a:spcAft>
                <a:spcPts val="0"/>
              </a:spcAft>
              <a:buFont typeface="Arial" panose="020B0604020202020204" pitchFamily="34" charset="0"/>
              <a:buChar char="•"/>
              <a:defRPr/>
            </a:pPr>
            <a:r>
              <a:rPr lang="ja-JP" altLang="en-US" sz="1100" spc="100" dirty="0">
                <a:latin typeface="メイリオ" panose="020B0604030504040204" pitchFamily="50" charset="-128"/>
                <a:ea typeface="メイリオ" panose="020B0604030504040204" pitchFamily="50" charset="-128"/>
              </a:rPr>
              <a:t>厚生労働省社会・援護局関係主管課長会議資料</a:t>
            </a:r>
            <a:r>
              <a:rPr lang="en-US" altLang="ja-JP" sz="1100" spc="100" dirty="0">
                <a:latin typeface="メイリオ" panose="020B0604030504040204" pitchFamily="50" charset="-128"/>
                <a:ea typeface="メイリオ" panose="020B0604030504040204" pitchFamily="50" charset="-128"/>
              </a:rPr>
              <a:t>『</a:t>
            </a:r>
            <a:r>
              <a:rPr lang="ja-JP" altLang="en-US" sz="1100" spc="100" dirty="0">
                <a:latin typeface="メイリオ" panose="020B0604030504040204" pitchFamily="50" charset="-128"/>
                <a:ea typeface="メイリオ" panose="020B0604030504040204" pitchFamily="50" charset="-128"/>
              </a:rPr>
              <a:t>自立支援の手引き</a:t>
            </a:r>
            <a:r>
              <a:rPr lang="en-US" altLang="ja-JP" sz="1100" spc="100" dirty="0">
                <a:latin typeface="メイリオ" panose="020B0604030504040204" pitchFamily="50" charset="-128"/>
                <a:ea typeface="メイリオ" panose="020B0604030504040204" pitchFamily="50" charset="-128"/>
              </a:rPr>
              <a:t>』,</a:t>
            </a:r>
            <a:r>
              <a:rPr lang="ja-JP" altLang="en-US" sz="1100" spc="100" dirty="0">
                <a:latin typeface="メイリオ" panose="020B0604030504040204" pitchFamily="50" charset="-128"/>
                <a:ea typeface="メイリオ" panose="020B0604030504040204" pitchFamily="50" charset="-128"/>
              </a:rPr>
              <a:t>平成</a:t>
            </a:r>
            <a:r>
              <a:rPr lang="en-US" altLang="ja-JP" sz="1100" spc="100" dirty="0">
                <a:latin typeface="メイリオ" panose="020B0604030504040204" pitchFamily="50" charset="-128"/>
                <a:ea typeface="メイリオ" panose="020B0604030504040204" pitchFamily="50" charset="-128"/>
              </a:rPr>
              <a:t>20</a:t>
            </a:r>
            <a:r>
              <a:rPr lang="ja-JP" altLang="en-US" sz="1100" spc="100" dirty="0">
                <a:latin typeface="メイリオ" panose="020B0604030504040204" pitchFamily="50" charset="-128"/>
                <a:ea typeface="メイリオ" panose="020B0604030504040204" pitchFamily="50" charset="-128"/>
              </a:rPr>
              <a:t>年</a:t>
            </a:r>
            <a:r>
              <a:rPr lang="en-US" altLang="ja-JP" sz="1100" spc="100" dirty="0">
                <a:latin typeface="メイリオ" panose="020B0604030504040204" pitchFamily="50" charset="-128"/>
                <a:ea typeface="メイリオ" panose="020B0604030504040204" pitchFamily="50" charset="-128"/>
              </a:rPr>
              <a:t>3</a:t>
            </a:r>
            <a:r>
              <a:rPr lang="ja-JP" altLang="en-US" sz="1100" spc="100" dirty="0">
                <a:latin typeface="メイリオ" panose="020B0604030504040204" pitchFamily="50" charset="-128"/>
                <a:ea typeface="メイリオ" panose="020B0604030504040204" pitchFamily="50" charset="-128"/>
              </a:rPr>
              <a:t>月</a:t>
            </a:r>
            <a:r>
              <a:rPr lang="en-US" altLang="ja-JP" sz="1100" spc="100" dirty="0">
                <a:latin typeface="メイリオ" panose="020B0604030504040204" pitchFamily="50" charset="-128"/>
                <a:ea typeface="メイリオ" panose="020B0604030504040204" pitchFamily="50" charset="-128"/>
              </a:rPr>
              <a:t>.</a:t>
            </a:r>
          </a:p>
          <a:p>
            <a:pPr marL="342900" indent="-342900" eaLnBrk="1" fontAlgn="auto" hangingPunct="1">
              <a:spcBef>
                <a:spcPts val="400"/>
              </a:spcBef>
              <a:spcAft>
                <a:spcPts val="0"/>
              </a:spcAft>
              <a:buFont typeface="Arial" panose="020B0604020202020204" pitchFamily="34" charset="0"/>
              <a:buChar char="•"/>
              <a:defRPr/>
            </a:pPr>
            <a:r>
              <a:rPr lang="ja-JP" altLang="en-US" sz="1100" spc="100" dirty="0">
                <a:latin typeface="メイリオ" panose="020B0604030504040204" pitchFamily="50" charset="-128"/>
                <a:ea typeface="メイリオ" panose="020B0604030504040204" pitchFamily="50" charset="-128"/>
              </a:rPr>
              <a:t>厚生労働省社会・援護局障害保健福祉部精神・障害保健課依存症対策推進室「ギャンブル等依存症と行政施策について」</a:t>
            </a:r>
            <a:r>
              <a:rPr lang="en-US" altLang="ja-JP" sz="1100" spc="100" dirty="0">
                <a:latin typeface="メイリオ" panose="020B0604030504040204" pitchFamily="50" charset="-128"/>
                <a:ea typeface="メイリオ" panose="020B0604030504040204" pitchFamily="50" charset="-128"/>
              </a:rPr>
              <a:t>『</a:t>
            </a:r>
            <a:r>
              <a:rPr lang="ja-JP" altLang="en-US" sz="1100" spc="100" dirty="0">
                <a:latin typeface="メイリオ" panose="020B0604030504040204" pitchFamily="50" charset="-128"/>
                <a:ea typeface="メイリオ" panose="020B0604030504040204" pitchFamily="50" charset="-128"/>
              </a:rPr>
              <a:t>令和</a:t>
            </a:r>
            <a:r>
              <a:rPr lang="en-US" altLang="ja-JP" sz="1100" spc="100" dirty="0">
                <a:latin typeface="メイリオ" panose="020B0604030504040204" pitchFamily="50" charset="-128"/>
                <a:ea typeface="メイリオ" panose="020B0604030504040204" pitchFamily="50" charset="-128"/>
              </a:rPr>
              <a:t>6</a:t>
            </a:r>
            <a:r>
              <a:rPr lang="ja-JP" altLang="en-US" sz="1100" spc="100" dirty="0">
                <a:latin typeface="メイリオ" panose="020B0604030504040204" pitchFamily="50" charset="-128"/>
                <a:ea typeface="メイリオ" panose="020B0604030504040204" pitchFamily="50" charset="-128"/>
              </a:rPr>
              <a:t>年度 生活保護担当ケースワーカー全国研修会</a:t>
            </a:r>
            <a:r>
              <a:rPr lang="en-US" altLang="ja-JP" sz="1100" spc="100" dirty="0">
                <a:latin typeface="メイリオ" panose="020B0604030504040204" pitchFamily="50" charset="-128"/>
                <a:ea typeface="メイリオ" panose="020B0604030504040204" pitchFamily="50" charset="-128"/>
              </a:rPr>
              <a:t>』.</a:t>
            </a:r>
          </a:p>
          <a:p>
            <a:pPr marL="342900" indent="-342900" eaLnBrk="1" fontAlgn="auto" hangingPunct="1">
              <a:spcBef>
                <a:spcPts val="400"/>
              </a:spcBef>
              <a:spcAft>
                <a:spcPts val="0"/>
              </a:spcAft>
              <a:buFont typeface="Arial" panose="020B0604020202020204" pitchFamily="34" charset="0"/>
              <a:buChar char="•"/>
              <a:defRPr/>
            </a:pPr>
            <a:r>
              <a:rPr lang="ja-JP" altLang="en-US" sz="1100" spc="100" dirty="0">
                <a:latin typeface="メイリオ" panose="020B0604030504040204" pitchFamily="50" charset="-128"/>
                <a:ea typeface="メイリオ" panose="020B0604030504040204" pitchFamily="50" charset="-128"/>
              </a:rPr>
              <a:t>厚生労働省「資料４ 家計改善支援等のあり方について」</a:t>
            </a:r>
            <a:r>
              <a:rPr lang="en-US" altLang="ja-JP" sz="1100" spc="100" dirty="0">
                <a:latin typeface="メイリオ" panose="020B0604030504040204" pitchFamily="50" charset="-128"/>
                <a:ea typeface="メイリオ" panose="020B0604030504040204" pitchFamily="50" charset="-128"/>
              </a:rPr>
              <a:t>『</a:t>
            </a:r>
            <a:r>
              <a:rPr lang="ja-JP" altLang="en-US" sz="1100" spc="100" dirty="0">
                <a:latin typeface="メイリオ" panose="020B0604030504040204" pitchFamily="50" charset="-128"/>
                <a:ea typeface="メイリオ" panose="020B0604030504040204" pitchFamily="50" charset="-128"/>
              </a:rPr>
              <a:t>社会保障審議会生活困窮者自立支援及び生活保護部会（第</a:t>
            </a:r>
            <a:r>
              <a:rPr lang="en-US" altLang="ja-JP" sz="1100" spc="100" dirty="0">
                <a:latin typeface="メイリオ" panose="020B0604030504040204" pitchFamily="50" charset="-128"/>
                <a:ea typeface="メイリオ" panose="020B0604030504040204" pitchFamily="50" charset="-128"/>
              </a:rPr>
              <a:t>20</a:t>
            </a:r>
            <a:r>
              <a:rPr lang="ja-JP" altLang="en-US" sz="1100" spc="100" dirty="0">
                <a:latin typeface="メイリオ" panose="020B0604030504040204" pitchFamily="50" charset="-128"/>
                <a:ea typeface="メイリオ" panose="020B0604030504040204" pitchFamily="50" charset="-128"/>
              </a:rPr>
              <a:t>回）</a:t>
            </a:r>
            <a:r>
              <a:rPr lang="en-US" altLang="ja-JP" sz="1100" spc="100" dirty="0">
                <a:latin typeface="メイリオ" panose="020B0604030504040204" pitchFamily="50" charset="-128"/>
                <a:ea typeface="メイリオ" panose="020B0604030504040204" pitchFamily="50" charset="-128"/>
              </a:rPr>
              <a:t>』,</a:t>
            </a:r>
            <a:r>
              <a:rPr lang="ja-JP" altLang="en-US" sz="1100" spc="100" dirty="0">
                <a:latin typeface="メイリオ" panose="020B0604030504040204" pitchFamily="50" charset="-128"/>
                <a:ea typeface="メイリオ" panose="020B0604030504040204" pitchFamily="50" charset="-128"/>
              </a:rPr>
              <a:t>令和４年</a:t>
            </a:r>
            <a:r>
              <a:rPr lang="en-US" altLang="ja-JP" sz="1100" spc="100" dirty="0">
                <a:latin typeface="メイリオ" panose="020B0604030504040204" pitchFamily="50" charset="-128"/>
                <a:ea typeface="メイリオ" panose="020B0604030504040204" pitchFamily="50" charset="-128"/>
              </a:rPr>
              <a:t>9</a:t>
            </a:r>
            <a:r>
              <a:rPr lang="ja-JP" altLang="en-US" sz="1100" spc="100" dirty="0">
                <a:latin typeface="メイリオ" panose="020B0604030504040204" pitchFamily="50" charset="-128"/>
                <a:ea typeface="メイリオ" panose="020B0604030504040204" pitchFamily="50" charset="-128"/>
              </a:rPr>
              <a:t>月</a:t>
            </a:r>
            <a:r>
              <a:rPr lang="en-US" altLang="ja-JP" sz="1100" spc="100" dirty="0">
                <a:latin typeface="メイリオ" panose="020B0604030504040204" pitchFamily="50" charset="-128"/>
                <a:ea typeface="メイリオ" panose="020B0604030504040204" pitchFamily="50" charset="-128"/>
              </a:rPr>
              <a:t>13</a:t>
            </a:r>
            <a:r>
              <a:rPr lang="ja-JP" altLang="en-US" sz="1100" spc="100" dirty="0">
                <a:latin typeface="メイリオ" panose="020B0604030504040204" pitchFamily="50" charset="-128"/>
                <a:ea typeface="メイリオ" panose="020B0604030504040204" pitchFamily="50" charset="-128"/>
              </a:rPr>
              <a:t>日</a:t>
            </a:r>
            <a:r>
              <a:rPr lang="en-US" altLang="ja-JP" sz="1100" spc="100" dirty="0">
                <a:latin typeface="メイリオ" panose="020B0604030504040204" pitchFamily="50" charset="-128"/>
                <a:ea typeface="メイリオ" panose="020B0604030504040204" pitchFamily="50" charset="-128"/>
              </a:rPr>
              <a:t>.</a:t>
            </a:r>
          </a:p>
          <a:p>
            <a:pPr marL="342900" indent="-342900" eaLnBrk="1" fontAlgn="auto" hangingPunct="1">
              <a:spcBef>
                <a:spcPts val="400"/>
              </a:spcBef>
              <a:spcAft>
                <a:spcPts val="0"/>
              </a:spcAft>
              <a:buFont typeface="Arial" panose="020B0604020202020204" pitchFamily="34" charset="0"/>
              <a:buChar char="•"/>
              <a:defRPr/>
            </a:pPr>
            <a:r>
              <a:rPr lang="ja-JP" altLang="en-US" sz="1100" dirty="0">
                <a:solidFill>
                  <a:schemeClr val="tx1">
                    <a:lumMod val="75000"/>
                    <a:lumOff val="25000"/>
                  </a:schemeClr>
                </a:solidFill>
                <a:latin typeface="メイリオ" panose="020B0604030504040204" pitchFamily="50" charset="-128"/>
                <a:ea typeface="メイリオ" panose="020B0604030504040204" pitchFamily="50" charset="-128"/>
              </a:rPr>
              <a:t>社会的包摂サポートセンター編</a:t>
            </a:r>
            <a:r>
              <a:rPr lang="en-US" altLang="ja-JP" sz="1100" dirty="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1100" dirty="0">
                <a:solidFill>
                  <a:schemeClr val="tx1">
                    <a:lumMod val="75000"/>
                    <a:lumOff val="25000"/>
                  </a:schemeClr>
                </a:solidFill>
                <a:latin typeface="メイリオ" panose="020B0604030504040204" pitchFamily="50" charset="-128"/>
                <a:ea typeface="メイリオ" panose="020B0604030504040204" pitchFamily="50" charset="-128"/>
              </a:rPr>
              <a:t>相談支援員必携 事例で見る生活困窮者</a:t>
            </a:r>
            <a:r>
              <a:rPr lang="en-US" altLang="ja-JP" sz="1100" dirty="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1100" dirty="0">
                <a:solidFill>
                  <a:schemeClr val="tx1">
                    <a:lumMod val="75000"/>
                    <a:lumOff val="25000"/>
                  </a:schemeClr>
                </a:solidFill>
                <a:latin typeface="メイリオ" panose="020B0604030504040204" pitchFamily="50" charset="-128"/>
                <a:ea typeface="メイリオ" panose="020B0604030504040204" pitchFamily="50" charset="-128"/>
              </a:rPr>
              <a:t>中央法規出版</a:t>
            </a:r>
            <a:r>
              <a:rPr lang="en-US" altLang="ja-JP" sz="1100" dirty="0">
                <a:solidFill>
                  <a:schemeClr val="tx1">
                    <a:lumMod val="75000"/>
                    <a:lumOff val="25000"/>
                  </a:schemeClr>
                </a:solidFill>
                <a:latin typeface="メイリオ" panose="020B0604030504040204" pitchFamily="50" charset="-128"/>
                <a:ea typeface="メイリオ" panose="020B0604030504040204" pitchFamily="50" charset="-128"/>
              </a:rPr>
              <a:t>,2015</a:t>
            </a:r>
            <a:r>
              <a:rPr lang="ja-JP" altLang="en-US" sz="1100" dirty="0">
                <a:solidFill>
                  <a:schemeClr val="tx1">
                    <a:lumMod val="75000"/>
                    <a:lumOff val="25000"/>
                  </a:schemeClr>
                </a:solidFill>
                <a:latin typeface="メイリオ" panose="020B0604030504040204" pitchFamily="50" charset="-128"/>
                <a:ea typeface="メイリオ" panose="020B0604030504040204" pitchFamily="50" charset="-128"/>
              </a:rPr>
              <a:t>年</a:t>
            </a:r>
            <a:r>
              <a:rPr lang="en-US" altLang="ja-JP" sz="1100" dirty="0">
                <a:solidFill>
                  <a:schemeClr val="tx1">
                    <a:lumMod val="75000"/>
                    <a:lumOff val="25000"/>
                  </a:schemeClr>
                </a:solidFill>
                <a:latin typeface="メイリオ" panose="020B0604030504040204" pitchFamily="50" charset="-128"/>
                <a:ea typeface="メイリオ" panose="020B0604030504040204" pitchFamily="50" charset="-128"/>
              </a:rPr>
              <a:t>.</a:t>
            </a: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四角形: 角を丸くする 5">
            <a:extLst>
              <a:ext uri="{FF2B5EF4-FFF2-40B4-BE49-F238E27FC236}">
                <a16:creationId xmlns:a16="http://schemas.microsoft.com/office/drawing/2014/main" id="{C6A70FE9-391A-F7A6-A90F-2D09AE9B8033}"/>
              </a:ext>
            </a:extLst>
          </p:cNvPr>
          <p:cNvSpPr/>
          <p:nvPr/>
        </p:nvSpPr>
        <p:spPr>
          <a:xfrm>
            <a:off x="352425" y="877888"/>
            <a:ext cx="9201150" cy="1424637"/>
          </a:xfrm>
          <a:prstGeom prst="roundRect">
            <a:avLst>
              <a:gd name="adj" fmla="val 722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1200"/>
              </a:spcBef>
              <a:spcAft>
                <a:spcPts val="0"/>
              </a:spcAft>
              <a:defRPr/>
            </a:pPr>
            <a:r>
              <a:rPr kumimoji="1" lang="ja-JP" altLang="en-US" sz="2400" b="1" spc="100" dirty="0">
                <a:solidFill>
                  <a:schemeClr val="tx1"/>
                </a:solidFill>
                <a:latin typeface="メイリオ" panose="020B0604030504040204" pitchFamily="50" charset="-128"/>
                <a:ea typeface="メイリオ" panose="020B0604030504040204" pitchFamily="50" charset="-128"/>
              </a:rPr>
              <a:t>依存症とは</a:t>
            </a:r>
            <a:endParaRPr kumimoji="1" lang="en-US" altLang="ja-JP" sz="2400" b="1" spc="100" dirty="0">
              <a:solidFill>
                <a:schemeClr val="tx1"/>
              </a:solidFill>
              <a:latin typeface="メイリオ" panose="020B0604030504040204" pitchFamily="50" charset="-128"/>
              <a:ea typeface="メイリオ" panose="020B0604030504040204" pitchFamily="50" charset="-128"/>
            </a:endParaRPr>
          </a:p>
          <a:p>
            <a:pPr marL="540000" indent="-342900" eaLnBrk="1" fontAlgn="auto" hangingPunct="1">
              <a:spcBef>
                <a:spcPts val="600"/>
              </a:spcBef>
              <a:spcAft>
                <a:spcPts val="0"/>
              </a:spcAft>
              <a:buFont typeface="Wingdings" panose="05000000000000000000" pitchFamily="2" charset="2"/>
              <a:buChar char="Ø"/>
              <a:defRPr/>
            </a:pPr>
            <a:r>
              <a:rPr lang="ja-JP" altLang="en-US" sz="2400" b="1" i="0" spc="100" dirty="0">
                <a:solidFill>
                  <a:schemeClr val="tx1"/>
                </a:solidFill>
                <a:effectLst/>
                <a:latin typeface="メイリオ" panose="020B0604030504040204" pitchFamily="50" charset="-128"/>
                <a:ea typeface="メイリオ" panose="020B0604030504040204" pitchFamily="50" charset="-128"/>
              </a:rPr>
              <a:t>特定の何かに心を奪われ、「やめたくてもやめられない」状態になることです。</a:t>
            </a:r>
            <a:endParaRPr lang="en-US" altLang="ja-JP" sz="2400" b="1" i="0" spc="100" dirty="0">
              <a:solidFill>
                <a:schemeClr val="tx1"/>
              </a:solidFill>
              <a:effectLst/>
              <a:latin typeface="メイリオ" panose="020B0604030504040204" pitchFamily="50" charset="-128"/>
              <a:ea typeface="メイリオ" panose="020B0604030504040204" pitchFamily="50" charset="-128"/>
            </a:endParaRPr>
          </a:p>
        </p:txBody>
      </p:sp>
      <p:sp>
        <p:nvSpPr>
          <p:cNvPr id="19459" name="スライド番号プレースホルダー 1">
            <a:extLst>
              <a:ext uri="{FF2B5EF4-FFF2-40B4-BE49-F238E27FC236}">
                <a16:creationId xmlns:a16="http://schemas.microsoft.com/office/drawing/2014/main" id="{64610DC7-5F54-C2B8-E677-9A646CDBCBA0}"/>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5</a:t>
            </a:fld>
            <a:endParaRPr lang="ja-JP" altLang="en-US" sz="1000">
              <a:solidFill>
                <a:srgbClr val="898989"/>
              </a:solidFill>
            </a:endParaRPr>
          </a:p>
        </p:txBody>
      </p:sp>
      <p:sp>
        <p:nvSpPr>
          <p:cNvPr id="19461" name="正方形/長方形 2">
            <a:extLst>
              <a:ext uri="{FF2B5EF4-FFF2-40B4-BE49-F238E27FC236}">
                <a16:creationId xmlns:a16="http://schemas.microsoft.com/office/drawing/2014/main" id="{BB29B253-6B86-1A83-6747-A503AD10F25F}"/>
              </a:ext>
            </a:extLst>
          </p:cNvPr>
          <p:cNvSpPr>
            <a:spLocks noChangeArrowheads="1"/>
          </p:cNvSpPr>
          <p:nvPr/>
        </p:nvSpPr>
        <p:spPr bwMode="auto">
          <a:xfrm>
            <a:off x="538956" y="2702130"/>
            <a:ext cx="8828088" cy="1400383"/>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spcAft>
                <a:spcPts val="600"/>
              </a:spcAft>
              <a:buFontTx/>
              <a:buNone/>
            </a:pPr>
            <a:r>
              <a:rPr kumimoji="0" lang="ja-JP" altLang="en-US" sz="2000" spc="100" dirty="0">
                <a:latin typeface="メイリオ" panose="020B0604030504040204" pitchFamily="50" charset="-128"/>
                <a:ea typeface="メイリオ" panose="020B0604030504040204" pitchFamily="50" charset="-128"/>
              </a:rPr>
              <a:t>　「依存」する対象は様々ですが、代表的なものに、アルコール・薬物・ギャンブル等があります。</a:t>
            </a:r>
          </a:p>
          <a:p>
            <a:pPr eaLnBrk="1" hangingPunct="1">
              <a:lnSpc>
                <a:spcPct val="100000"/>
              </a:lnSpc>
              <a:spcBef>
                <a:spcPct val="0"/>
              </a:spcBef>
              <a:spcAft>
                <a:spcPts val="600"/>
              </a:spcAft>
              <a:buFontTx/>
              <a:buNone/>
            </a:pPr>
            <a:r>
              <a:rPr kumimoji="0" lang="ja-JP" altLang="en-US" sz="2000" spc="100" dirty="0">
                <a:latin typeface="メイリオ" panose="020B0604030504040204" pitchFamily="50" charset="-128"/>
                <a:ea typeface="メイリオ" panose="020B0604030504040204" pitchFamily="50" charset="-128"/>
              </a:rPr>
              <a:t>　このような特定の物質や行為・過程に対して、やめたくてもやめられない、ほどほどにできない状態をいわゆる依存症といいます。</a:t>
            </a:r>
          </a:p>
        </p:txBody>
      </p:sp>
      <p:sp>
        <p:nvSpPr>
          <p:cNvPr id="19462" name="正方形/長方形 7">
            <a:extLst>
              <a:ext uri="{FF2B5EF4-FFF2-40B4-BE49-F238E27FC236}">
                <a16:creationId xmlns:a16="http://schemas.microsoft.com/office/drawing/2014/main" id="{2FF45281-CE0B-A5E3-3E54-13E22EFA93BA}"/>
              </a:ext>
            </a:extLst>
          </p:cNvPr>
          <p:cNvSpPr>
            <a:spLocks noChangeArrowheads="1"/>
          </p:cNvSpPr>
          <p:nvPr/>
        </p:nvSpPr>
        <p:spPr bwMode="auto">
          <a:xfrm>
            <a:off x="680720" y="4729579"/>
            <a:ext cx="8544560" cy="132343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2000" spc="100" dirty="0">
                <a:latin typeface="メイリオ" panose="020B0604030504040204" pitchFamily="50" charset="-128"/>
                <a:ea typeface="メイリオ" panose="020B0604030504040204" pitchFamily="50" charset="-128"/>
              </a:rPr>
              <a:t>　依存症は</a:t>
            </a:r>
            <a:r>
              <a:rPr kumimoji="0" lang="ja-JP" altLang="en-US" sz="2000" b="1" spc="100" dirty="0">
                <a:latin typeface="メイリオ" panose="020B0604030504040204" pitchFamily="50" charset="-128"/>
                <a:ea typeface="メイリオ" panose="020B0604030504040204" pitchFamily="50" charset="-128"/>
              </a:rPr>
              <a:t>本人の意思の強弱や性格の問題でなるわけではなく</a:t>
            </a:r>
            <a:r>
              <a:rPr kumimoji="0" lang="ja-JP" altLang="en-US" sz="2000" spc="100" dirty="0">
                <a:latin typeface="メイリオ" panose="020B0604030504040204" pitchFamily="50" charset="-128"/>
                <a:ea typeface="メイリオ" panose="020B0604030504040204" pitchFamily="50" charset="-128"/>
              </a:rPr>
              <a:t>、依存する物質や行為を使用したことがあれば誰でもなる可能性があります。</a:t>
            </a:r>
            <a:endParaRPr kumimoji="0" lang="en-US" altLang="ja-JP" sz="20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pPr>
            <a:r>
              <a:rPr kumimoji="0" lang="ja-JP" altLang="en-US" sz="2000" spc="100" dirty="0">
                <a:latin typeface="メイリオ" panose="020B0604030504040204" pitchFamily="50" charset="-128"/>
                <a:ea typeface="メイリオ" panose="020B0604030504040204" pitchFamily="50" charset="-128"/>
              </a:rPr>
              <a:t>　依存症は適切な相談や治療により、自分らしい日常生活を取り戻すことができます。</a:t>
            </a:r>
          </a:p>
        </p:txBody>
      </p:sp>
      <p:sp>
        <p:nvSpPr>
          <p:cNvPr id="4" name="二等辺三角形 3">
            <a:extLst>
              <a:ext uri="{FF2B5EF4-FFF2-40B4-BE49-F238E27FC236}">
                <a16:creationId xmlns:a16="http://schemas.microsoft.com/office/drawing/2014/main" id="{E2F6703C-A851-729B-9CDA-ECA9FDEA042E}"/>
              </a:ext>
            </a:extLst>
          </p:cNvPr>
          <p:cNvSpPr/>
          <p:nvPr/>
        </p:nvSpPr>
        <p:spPr>
          <a:xfrm flipH="1" flipV="1">
            <a:off x="4323000" y="4310532"/>
            <a:ext cx="1260000" cy="288000"/>
          </a:xfrm>
          <a:prstGeom prst="triangle">
            <a:avLst/>
          </a:prstGeom>
          <a:solidFill>
            <a:schemeClr val="bg1">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3" name="正方形/長方形 2">
            <a:extLst>
              <a:ext uri="{FF2B5EF4-FFF2-40B4-BE49-F238E27FC236}">
                <a16:creationId xmlns:a16="http://schemas.microsoft.com/office/drawing/2014/main" id="{BE87670F-62FF-0DE3-73AB-6C867A57DFBD}"/>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Ⅰ</a:t>
            </a:r>
            <a:r>
              <a:rPr kumimoji="1" lang="ja-JP" altLang="en-US" sz="1200" b="1" spc="150" dirty="0">
                <a:solidFill>
                  <a:schemeClr val="tx1"/>
                </a:solidFill>
                <a:latin typeface="メイリオ" panose="020B0604030504040204" pitchFamily="50" charset="-128"/>
                <a:ea typeface="メイリオ" panose="020B0604030504040204" pitchFamily="50" charset="-128"/>
              </a:rPr>
              <a:t>．依存症の種類とその特徴について</a:t>
            </a:r>
          </a:p>
        </p:txBody>
      </p:sp>
      <p:sp>
        <p:nvSpPr>
          <p:cNvPr id="5" name="正方形/長方形 4">
            <a:extLst>
              <a:ext uri="{FF2B5EF4-FFF2-40B4-BE49-F238E27FC236}">
                <a16:creationId xmlns:a16="http://schemas.microsoft.com/office/drawing/2014/main" id="{E2ACDD27-12B1-1F97-9541-F322E0163924}"/>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１．依存症ってなに？</a:t>
            </a:r>
          </a:p>
        </p:txBody>
      </p:sp>
      <p:sp>
        <p:nvSpPr>
          <p:cNvPr id="2" name="四角形: 角を丸くする 1">
            <a:extLst>
              <a:ext uri="{FF2B5EF4-FFF2-40B4-BE49-F238E27FC236}">
                <a16:creationId xmlns:a16="http://schemas.microsoft.com/office/drawing/2014/main" id="{23890CC9-52A6-96CC-6499-A4A3D7773BDA}"/>
              </a:ext>
            </a:extLst>
          </p:cNvPr>
          <p:cNvSpPr/>
          <p:nvPr/>
        </p:nvSpPr>
        <p:spPr>
          <a:xfrm>
            <a:off x="61912" y="6465570"/>
            <a:ext cx="8828087" cy="365125"/>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a:t>
            </a:r>
            <a:r>
              <a:rPr kumimoji="1" lang="zh-TW" altLang="en-US" sz="1000" dirty="0">
                <a:solidFill>
                  <a:schemeClr val="tx1"/>
                </a:solidFill>
                <a:latin typeface="メイリオ" panose="020B0604030504040204" pitchFamily="50" charset="-128"/>
                <a:ea typeface="メイリオ" panose="020B0604030504040204" pitchFamily="50" charset="-128"/>
              </a:rPr>
              <a:t>厚生労働</a:t>
            </a:r>
            <a:r>
              <a:rPr kumimoji="1" lang="ja-JP" altLang="en-US" sz="1000" dirty="0">
                <a:solidFill>
                  <a:schemeClr val="tx1"/>
                </a:solidFill>
                <a:latin typeface="メイリオ" panose="020B0604030504040204" pitchFamily="50" charset="-128"/>
                <a:ea typeface="メイリオ" panose="020B0604030504040204" pitchFamily="50" charset="-128"/>
              </a:rPr>
              <a:t>省</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依存症についてもっと知りたい方へ</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en-US" altLang="ja-JP" sz="1000" dirty="0">
                <a:solidFill>
                  <a:schemeClr val="tx1"/>
                </a:solidFill>
                <a:latin typeface="メイリオ" panose="020B0604030504040204" pitchFamily="50" charset="-128"/>
                <a:ea typeface="メイリオ" panose="020B0604030504040204" pitchFamily="50" charset="-128"/>
                <a:hlinkClick r:id="" action="ppaction://noaction"/>
              </a:rPr>
              <a:t>https://www.mhlw.go.jp/stf/seisakunitsuite/bunya/0000149274.html</a:t>
            </a:r>
            <a:br>
              <a:rPr kumimoji="1" lang="en-US" altLang="ja-JP" sz="1000" dirty="0">
                <a:solidFill>
                  <a:schemeClr val="tx1"/>
                </a:solidFill>
                <a:latin typeface="メイリオ" panose="020B0604030504040204" pitchFamily="50" charset="-128"/>
                <a:ea typeface="メイリオ" panose="020B0604030504040204" pitchFamily="50" charset="-128"/>
              </a:rPr>
            </a:br>
            <a:r>
              <a:rPr kumimoji="1" lang="ja-JP" altLang="en-US" sz="1000" dirty="0">
                <a:solidFill>
                  <a:schemeClr val="tx1"/>
                </a:solidFill>
                <a:latin typeface="メイリオ" panose="020B0604030504040204" pitchFamily="50" charset="-128"/>
                <a:ea typeface="メイリオ" panose="020B0604030504040204" pitchFamily="50" charset="-128"/>
              </a:rPr>
              <a:t>　　   </a:t>
            </a:r>
            <a:r>
              <a:rPr kumimoji="1" lang="zh-TW" altLang="en-US" sz="1000" dirty="0">
                <a:solidFill>
                  <a:schemeClr val="tx1"/>
                </a:solidFill>
                <a:latin typeface="メイリオ" panose="020B0604030504040204" pitchFamily="50" charset="-128"/>
                <a:ea typeface="メイリオ" panose="020B0604030504040204" pitchFamily="50" charset="-128"/>
              </a:rPr>
              <a:t>厚生労働</a:t>
            </a:r>
            <a:r>
              <a:rPr kumimoji="1" lang="ja-JP" altLang="en-US" sz="1000" dirty="0">
                <a:solidFill>
                  <a:schemeClr val="tx1"/>
                </a:solidFill>
                <a:latin typeface="メイリオ" panose="020B0604030504040204" pitchFamily="50" charset="-128"/>
                <a:ea typeface="メイリオ" panose="020B0604030504040204" pitchFamily="50" charset="-128"/>
              </a:rPr>
              <a:t>省</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依存症の理解を深めるための普及啓発事業　特設サイト</a:t>
            </a:r>
            <a:r>
              <a:rPr kumimoji="1" lang="en-US" altLang="ja-JP" sz="1000" dirty="0">
                <a:solidFill>
                  <a:schemeClr val="tx1"/>
                </a:solidFill>
                <a:latin typeface="メイリオ" panose="020B0604030504040204" pitchFamily="50" charset="-128"/>
                <a:ea typeface="メイリオ" panose="020B0604030504040204" pitchFamily="50" charset="-128"/>
              </a:rPr>
              <a:t>』, </a:t>
            </a:r>
            <a:r>
              <a:rPr kumimoji="1" lang="en-US" altLang="ja-JP" sz="1000" dirty="0">
                <a:solidFill>
                  <a:schemeClr val="tx1"/>
                </a:solidFill>
                <a:latin typeface="メイリオ" panose="020B0604030504040204" pitchFamily="50" charset="-128"/>
                <a:ea typeface="メイリオ" panose="020B0604030504040204" pitchFamily="50" charset="-128"/>
                <a:hlinkClick r:id="" action="ppaction://noaction"/>
              </a:rPr>
              <a:t>https://izonsho.mhlw.go.jp/</a:t>
            </a:r>
            <a:r>
              <a:rPr kumimoji="1" lang="ja-JP" altLang="en-US" sz="1000" dirty="0">
                <a:solidFill>
                  <a:schemeClr val="tx1"/>
                </a:solidFill>
                <a:latin typeface="メイリオ" panose="020B0604030504040204" pitchFamily="50" charset="-128"/>
                <a:ea typeface="メイリオ" panose="020B0604030504040204" pitchFamily="50" charset="-128"/>
              </a:rPr>
              <a:t>　をもとに作成</a:t>
            </a:r>
            <a:endParaRPr kumimoji="1" lang="en-US" altLang="ja-JP" sz="1000" dirty="0">
              <a:solidFill>
                <a:schemeClr val="tx1"/>
              </a:solidFill>
              <a:latin typeface="メイリオ" panose="020B0604030504040204" pitchFamily="50" charset="-128"/>
              <a:ea typeface="メイリオ" panose="020B0604030504040204" pitchFamily="50" charset="-128"/>
            </a:endParaRP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02708-6E11-589D-FCF0-19A78A8093AC}"/>
            </a:ext>
          </a:extLst>
        </p:cNvPr>
        <p:cNvGrpSpPr/>
        <p:nvPr/>
      </p:nvGrpSpPr>
      <p:grpSpPr>
        <a:xfrm>
          <a:off x="0" y="0"/>
          <a:ext cx="0" cy="0"/>
          <a:chOff x="0" y="0"/>
          <a:chExt cx="0" cy="0"/>
        </a:xfrm>
      </p:grpSpPr>
      <p:sp>
        <p:nvSpPr>
          <p:cNvPr id="19458" name="スライド番号プレースホルダー 1">
            <a:extLst>
              <a:ext uri="{FF2B5EF4-FFF2-40B4-BE49-F238E27FC236}">
                <a16:creationId xmlns:a16="http://schemas.microsoft.com/office/drawing/2014/main" id="{678A0A0E-940F-2EF4-AA4D-B4E96EF1DB0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7155D595-E299-4907-ABF1-8D6E644DA7DB}" type="slidenum">
              <a:rPr lang="ja-JP" altLang="en-US" sz="1000" smtClean="0">
                <a:solidFill>
                  <a:srgbClr val="898989"/>
                </a:solidFill>
              </a:rPr>
              <a:pPr>
                <a:lnSpc>
                  <a:spcPct val="100000"/>
                </a:lnSpc>
                <a:spcBef>
                  <a:spcPct val="0"/>
                </a:spcBef>
                <a:buFontTx/>
                <a:buNone/>
              </a:pPr>
              <a:t>6</a:t>
            </a:fld>
            <a:endParaRPr lang="ja-JP" altLang="en-US" sz="1000">
              <a:solidFill>
                <a:srgbClr val="898989"/>
              </a:solidFill>
            </a:endParaRPr>
          </a:p>
        </p:txBody>
      </p:sp>
      <p:sp>
        <p:nvSpPr>
          <p:cNvPr id="7" name="正方形/長方形 6">
            <a:extLst>
              <a:ext uri="{FF2B5EF4-FFF2-40B4-BE49-F238E27FC236}">
                <a16:creationId xmlns:a16="http://schemas.microsoft.com/office/drawing/2014/main" id="{A542446A-C956-0E88-C1F4-13DB04729C70}"/>
              </a:ext>
            </a:extLst>
          </p:cNvPr>
          <p:cNvSpPr/>
          <p:nvPr/>
        </p:nvSpPr>
        <p:spPr>
          <a:xfrm>
            <a:off x="0" y="6395058"/>
            <a:ext cx="9612630" cy="462942"/>
          </a:xfrm>
          <a:prstGeom prst="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出典：厚生労働省社会・援護局</a:t>
            </a:r>
            <a:r>
              <a:rPr lang="ja-JP" altLang="en-US" sz="1000" i="0" dirty="0">
                <a:solidFill>
                  <a:srgbClr val="000000"/>
                </a:solidFill>
                <a:effectLst/>
                <a:latin typeface="メイリオ" panose="020B0604030504040204" pitchFamily="50" charset="-128"/>
                <a:ea typeface="メイリオ" panose="020B0604030504040204" pitchFamily="50" charset="-128"/>
              </a:rPr>
              <a:t>障害保健福祉部精神・障害保健課依存症対策推進室</a:t>
            </a:r>
            <a:r>
              <a:rPr lang="ja-JP" altLang="en-US" sz="1000" dirty="0">
                <a:solidFill>
                  <a:srgbClr val="000000"/>
                </a:solidFill>
                <a:latin typeface="メイリオ" panose="020B0604030504040204" pitchFamily="50" charset="-128"/>
                <a:ea typeface="メイリオ" panose="020B0604030504040204" pitchFamily="50" charset="-128"/>
              </a:rPr>
              <a:t>「</a:t>
            </a:r>
            <a:r>
              <a:rPr lang="ja-JP" altLang="en-US" sz="1000" i="0" dirty="0">
                <a:solidFill>
                  <a:srgbClr val="000000"/>
                </a:solidFill>
                <a:effectLst/>
                <a:latin typeface="メイリオ" panose="020B0604030504040204" pitchFamily="50" charset="-128"/>
                <a:ea typeface="メイリオ" panose="020B0604030504040204" pitchFamily="50" charset="-128"/>
              </a:rPr>
              <a:t>ギャンブル依存症の理解と相談支援の視点」</a:t>
            </a:r>
            <a:r>
              <a:rPr lang="en-US" altLang="ja-JP" sz="1000" dirty="0">
                <a:solidFill>
                  <a:srgbClr val="000000"/>
                </a:solidFill>
                <a:latin typeface="メイリオ" panose="020B0604030504040204" pitchFamily="50" charset="-128"/>
                <a:ea typeface="メイリオ" panose="020B0604030504040204" pitchFamily="50" charset="-128"/>
              </a:rPr>
              <a:t>『</a:t>
            </a:r>
            <a:r>
              <a:rPr kumimoji="1" lang="zh-TW" altLang="en-US" sz="1000" dirty="0">
                <a:solidFill>
                  <a:schemeClr val="tx1"/>
                </a:solidFill>
                <a:latin typeface="メイリオ" panose="020B0604030504040204" pitchFamily="50" charset="-128"/>
                <a:ea typeface="メイリオ" panose="020B0604030504040204" pitchFamily="50" charset="-128"/>
              </a:rPr>
              <a:t>令和３年度生活困窮者自立支援</a:t>
            </a:r>
            <a:br>
              <a:rPr kumimoji="1" lang="en-US" altLang="zh-TW" sz="1000" dirty="0">
                <a:solidFill>
                  <a:schemeClr val="tx1"/>
                </a:solidFill>
                <a:latin typeface="メイリオ" panose="020B0604030504040204" pitchFamily="50" charset="-128"/>
                <a:ea typeface="メイリオ" panose="020B0604030504040204" pitchFamily="50" charset="-128"/>
              </a:rPr>
            </a:br>
            <a:r>
              <a:rPr kumimoji="1" lang="en-US" altLang="zh-TW" sz="1000" dirty="0">
                <a:solidFill>
                  <a:schemeClr val="tx1"/>
                </a:solidFill>
                <a:latin typeface="メイリオ" panose="020B0604030504040204" pitchFamily="50" charset="-128"/>
                <a:ea typeface="メイリオ" panose="020B0604030504040204" pitchFamily="50" charset="-128"/>
              </a:rPr>
              <a:t>         </a:t>
            </a:r>
            <a:r>
              <a:rPr kumimoji="1" lang="zh-TW" altLang="en-US" sz="1000" dirty="0">
                <a:solidFill>
                  <a:schemeClr val="tx1"/>
                </a:solidFill>
                <a:latin typeface="メイリオ" panose="020B0604030504040204" pitchFamily="50" charset="-128"/>
                <a:ea typeface="メイリオ" panose="020B0604030504040204" pitchFamily="50" charset="-128"/>
              </a:rPr>
              <a:t>制度人材養成研修</a:t>
            </a:r>
            <a:r>
              <a:rPr kumimoji="1" lang="ja-JP" altLang="en-US" sz="1000" dirty="0">
                <a:solidFill>
                  <a:schemeClr val="tx1"/>
                </a:solidFill>
                <a:latin typeface="メイリオ" panose="020B0604030504040204" pitchFamily="50" charset="-128"/>
                <a:ea typeface="メイリオ" panose="020B0604030504040204" pitchFamily="50" charset="-128"/>
              </a:rPr>
              <a:t> </a:t>
            </a:r>
            <a:r>
              <a:rPr lang="zh-TW" altLang="en-US" sz="1000" i="0" dirty="0">
                <a:solidFill>
                  <a:srgbClr val="000000"/>
                </a:solidFill>
                <a:effectLst/>
                <a:latin typeface="メイリオ" panose="020B0604030504040204" pitchFamily="50" charset="-128"/>
                <a:ea typeface="メイリオ" panose="020B0604030504040204" pitchFamily="50" charset="-128"/>
              </a:rPr>
              <a:t>相談支援員養成研修</a:t>
            </a:r>
            <a:r>
              <a:rPr lang="en-US" altLang="ja-JP" sz="1000" i="0" dirty="0">
                <a:solidFill>
                  <a:srgbClr val="000000"/>
                </a:solidFill>
                <a:effectLst/>
                <a:latin typeface="メイリオ" panose="020B0604030504040204" pitchFamily="50" charset="-128"/>
                <a:ea typeface="メイリオ" panose="020B0604030504040204" pitchFamily="50" charset="-128"/>
              </a:rPr>
              <a:t>』, p6,</a:t>
            </a:r>
            <a:r>
              <a:rPr lang="en-US" altLang="ja-JP" sz="1000" i="0" dirty="0">
                <a:solidFill>
                  <a:srgbClr val="000000"/>
                </a:solidFill>
                <a:effectLst/>
                <a:latin typeface="メイリオ" panose="020B0604030504040204" pitchFamily="50" charset="-128"/>
                <a:ea typeface="メイリオ" panose="020B0604030504040204" pitchFamily="50" charset="-128"/>
                <a:hlinkClick r:id="" action="ppaction://noaction"/>
              </a:rPr>
              <a:t>https://www.mhlw.go.jp/content/12000000/000930603.pdf</a:t>
            </a:r>
            <a:r>
              <a:rPr lang="en-US" altLang="ja-JP" sz="1000" i="0" dirty="0">
                <a:solidFill>
                  <a:srgbClr val="000000"/>
                </a:solidFill>
                <a:effectLst/>
                <a:latin typeface="メイリオ" panose="020B0604030504040204" pitchFamily="50" charset="-128"/>
                <a:ea typeface="メイリオ" panose="020B0604030504040204" pitchFamily="50" charset="-128"/>
              </a:rPr>
              <a:t> </a:t>
            </a:r>
            <a:r>
              <a:rPr lang="ja-JP" altLang="en-US" sz="1000" dirty="0">
                <a:solidFill>
                  <a:srgbClr val="000000"/>
                </a:solidFill>
                <a:latin typeface="メイリオ" panose="020B0604030504040204" pitchFamily="50" charset="-128"/>
                <a:ea typeface="メイリオ" panose="020B0604030504040204" pitchFamily="50" charset="-128"/>
              </a:rPr>
              <a:t>に一部加工</a:t>
            </a:r>
            <a:endParaRPr lang="en-US" altLang="ja-JP" sz="1000" i="0" dirty="0">
              <a:solidFill>
                <a:srgbClr val="000000"/>
              </a:solidFill>
              <a:effectLst/>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lang="ja-JP" altLang="en-US" sz="1000" i="0" dirty="0">
                <a:solidFill>
                  <a:srgbClr val="000000"/>
                </a:solidFill>
                <a:effectLst/>
                <a:latin typeface="メイリオ" panose="020B0604030504040204" pitchFamily="50" charset="-128"/>
                <a:ea typeface="メイリオ" panose="020B0604030504040204" pitchFamily="50" charset="-128"/>
              </a:rPr>
              <a:t>　　　日本精神神経学会</a:t>
            </a:r>
            <a:r>
              <a:rPr lang="en-US" altLang="ja-JP" sz="1000" dirty="0">
                <a:solidFill>
                  <a:srgbClr val="000000"/>
                </a:solidFill>
                <a:latin typeface="メイリオ" panose="020B0604030504040204" pitchFamily="50" charset="-128"/>
                <a:ea typeface="メイリオ" panose="020B0604030504040204" pitchFamily="50" charset="-128"/>
              </a:rPr>
              <a:t>WEB</a:t>
            </a:r>
            <a:r>
              <a:rPr lang="ja-JP" altLang="en-US" sz="1000" dirty="0">
                <a:solidFill>
                  <a:srgbClr val="000000"/>
                </a:solidFill>
                <a:latin typeface="メイリオ" panose="020B0604030504040204" pitchFamily="50" charset="-128"/>
                <a:ea typeface="メイリオ" panose="020B0604030504040204" pitchFamily="50" charset="-128"/>
              </a:rPr>
              <a:t>サイト</a:t>
            </a:r>
            <a:r>
              <a:rPr lang="en-US" altLang="ja-JP" sz="1000" i="0" dirty="0">
                <a:solidFill>
                  <a:srgbClr val="000000"/>
                </a:solidFill>
                <a:effectLst/>
                <a:latin typeface="メイリオ" panose="020B0604030504040204" pitchFamily="50" charset="-128"/>
                <a:ea typeface="メイリオ" panose="020B0604030504040204" pitchFamily="50" charset="-128"/>
              </a:rPr>
              <a:t>『</a:t>
            </a:r>
            <a:r>
              <a:rPr lang="ja-JP" altLang="en-US" sz="1000" i="0" dirty="0">
                <a:solidFill>
                  <a:srgbClr val="000000"/>
                </a:solidFill>
                <a:effectLst/>
                <a:latin typeface="メイリオ" panose="020B0604030504040204" pitchFamily="50" charset="-128"/>
                <a:ea typeface="メイリオ" panose="020B0604030504040204" pitchFamily="50" charset="-128"/>
              </a:rPr>
              <a:t>樋口進先生に「ゲーム行動症」を訊く</a:t>
            </a:r>
            <a:r>
              <a:rPr lang="en-US" altLang="ja-JP" sz="1000" i="0" dirty="0">
                <a:solidFill>
                  <a:srgbClr val="000000"/>
                </a:solidFill>
                <a:effectLst/>
                <a:latin typeface="メイリオ" panose="020B0604030504040204" pitchFamily="50" charset="-128"/>
                <a:ea typeface="メイリオ" panose="020B0604030504040204" pitchFamily="50" charset="-128"/>
              </a:rPr>
              <a:t>』,</a:t>
            </a:r>
            <a:r>
              <a:rPr lang="de-DE" altLang="ja-JP" sz="1000" i="0" dirty="0">
                <a:solidFill>
                  <a:srgbClr val="000000"/>
                </a:solidFill>
                <a:effectLst/>
                <a:latin typeface="メイリオ" panose="020B0604030504040204" pitchFamily="50" charset="-128"/>
                <a:ea typeface="メイリオ" panose="020B0604030504040204" pitchFamily="50" charset="-128"/>
                <a:hlinkClick r:id="" action="ppaction://noaction"/>
              </a:rPr>
              <a:t>https://www.jspn.or.jp/modules/forpublic/index.php?content_id=65</a:t>
            </a:r>
            <a:endParaRPr lang="de-DE" altLang="ja-JP" sz="1000" i="0" dirty="0">
              <a:solidFill>
                <a:srgbClr val="000000"/>
              </a:solidFill>
              <a:effectLst/>
              <a:latin typeface="メイリオ" panose="020B0604030504040204" pitchFamily="50" charset="-128"/>
              <a:ea typeface="メイリオ" panose="020B0604030504040204" pitchFamily="50" charset="-128"/>
            </a:endParaRPr>
          </a:p>
        </p:txBody>
      </p:sp>
      <p:pic>
        <p:nvPicPr>
          <p:cNvPr id="10" name="図 9">
            <a:extLst>
              <a:ext uri="{FF2B5EF4-FFF2-40B4-BE49-F238E27FC236}">
                <a16:creationId xmlns:a16="http://schemas.microsoft.com/office/drawing/2014/main" id="{084773A4-65F4-331B-7590-67FA8A49D8A1}"/>
              </a:ext>
            </a:extLst>
          </p:cNvPr>
          <p:cNvPicPr>
            <a:picLocks noChangeAspect="1"/>
          </p:cNvPicPr>
          <p:nvPr/>
        </p:nvPicPr>
        <p:blipFill>
          <a:blip r:embed="rId3"/>
          <a:stretch>
            <a:fillRect/>
          </a:stretch>
        </p:blipFill>
        <p:spPr>
          <a:xfrm>
            <a:off x="649323" y="1022500"/>
            <a:ext cx="7720173" cy="5086305"/>
          </a:xfrm>
          <a:prstGeom prst="rect">
            <a:avLst/>
          </a:prstGeom>
        </p:spPr>
      </p:pic>
      <p:sp>
        <p:nvSpPr>
          <p:cNvPr id="5" name="テキスト ボックス 4">
            <a:extLst>
              <a:ext uri="{FF2B5EF4-FFF2-40B4-BE49-F238E27FC236}">
                <a16:creationId xmlns:a16="http://schemas.microsoft.com/office/drawing/2014/main" id="{FC782046-A335-D69E-7F4B-81B8F6F3EC53}"/>
              </a:ext>
            </a:extLst>
          </p:cNvPr>
          <p:cNvSpPr txBox="1">
            <a:spLocks noChangeArrowheads="1"/>
          </p:cNvSpPr>
          <p:nvPr/>
        </p:nvSpPr>
        <p:spPr bwMode="auto">
          <a:xfrm>
            <a:off x="453000" y="475642"/>
            <a:ext cx="9000000" cy="360363"/>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ts val="600"/>
              </a:spcBef>
              <a:buNone/>
              <a:defRPr/>
            </a:pPr>
            <a:r>
              <a:rPr lang="ja-JP" altLang="en-US" sz="1600" spc="100" dirty="0">
                <a:latin typeface="メイリオ" panose="020B0604030504040204" pitchFamily="50" charset="-128"/>
                <a:ea typeface="メイリオ" panose="020B0604030504040204" pitchFamily="50" charset="-128"/>
              </a:rPr>
              <a:t>主な「依存症」には、以下のようなものがあります。</a:t>
            </a:r>
            <a:endParaRPr lang="en-US" altLang="ja-JP" sz="1600" spc="100" dirty="0">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CFAEA84A-D7D9-91E4-D30A-014B63A14FF9}"/>
              </a:ext>
            </a:extLst>
          </p:cNvPr>
          <p:cNvSpPr txBox="1"/>
          <p:nvPr/>
        </p:nvSpPr>
        <p:spPr>
          <a:xfrm>
            <a:off x="6913638" y="3926451"/>
            <a:ext cx="2816515" cy="578882"/>
          </a:xfrm>
          <a:prstGeom prst="wedgeRoundRectCallout">
            <a:avLst>
              <a:gd name="adj1" fmla="val -66419"/>
              <a:gd name="adj2" fmla="val 35768"/>
              <a:gd name="adj3" fmla="val 16667"/>
            </a:avLst>
          </a:prstGeom>
          <a:solidFill>
            <a:schemeClr val="accent2">
              <a:lumMod val="20000"/>
              <a:lumOff val="80000"/>
            </a:schemeClr>
          </a:solidFill>
        </p:spPr>
        <p:txBody>
          <a:bodyPr wrap="square">
            <a:spAutoFit/>
          </a:bodyPr>
          <a:lstStyle/>
          <a:p>
            <a:r>
              <a:rPr lang="ja-JP" altLang="en-US" sz="1400" b="0" i="0" dirty="0">
                <a:solidFill>
                  <a:srgbClr val="333333"/>
                </a:solidFill>
                <a:effectLst/>
                <a:latin typeface="メイリオ" panose="020B0604030504040204" pitchFamily="50" charset="-128"/>
                <a:ea typeface="メイリオ" panose="020B0604030504040204" pitchFamily="50" charset="-128"/>
              </a:rPr>
              <a:t>ゲーム行動症（一般的には</a:t>
            </a:r>
            <a:br>
              <a:rPr lang="en-US" altLang="ja-JP" sz="1400" b="0" i="0" dirty="0">
                <a:solidFill>
                  <a:srgbClr val="333333"/>
                </a:solidFill>
                <a:effectLst/>
                <a:latin typeface="メイリオ" panose="020B0604030504040204" pitchFamily="50" charset="-128"/>
                <a:ea typeface="メイリオ" panose="020B0604030504040204" pitchFamily="50" charset="-128"/>
              </a:rPr>
            </a:br>
            <a:r>
              <a:rPr lang="ja-JP" altLang="en-US" sz="1400" b="0" i="0" dirty="0">
                <a:solidFill>
                  <a:srgbClr val="333333"/>
                </a:solidFill>
                <a:effectLst/>
                <a:latin typeface="メイリオ" panose="020B0604030504040204" pitchFamily="50" charset="-128"/>
                <a:ea typeface="メイリオ" panose="020B0604030504040204" pitchFamily="50" charset="-128"/>
              </a:rPr>
              <a:t>ゲーム依存と呼ばれています）</a:t>
            </a:r>
            <a:endParaRPr lang="ja-JP" altLang="en-US" sz="14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667709303"/>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5E8DA-757E-32FB-93F9-96A21A54DA51}"/>
            </a:ext>
          </a:extLst>
        </p:cNvPr>
        <p:cNvGrpSpPr/>
        <p:nvPr/>
      </p:nvGrpSpPr>
      <p:grpSpPr>
        <a:xfrm>
          <a:off x="0" y="0"/>
          <a:ext cx="0" cy="0"/>
          <a:chOff x="0" y="0"/>
          <a:chExt cx="0" cy="0"/>
        </a:xfrm>
      </p:grpSpPr>
      <p:sp>
        <p:nvSpPr>
          <p:cNvPr id="19458" name="スライド番号プレースホルダー 1">
            <a:extLst>
              <a:ext uri="{FF2B5EF4-FFF2-40B4-BE49-F238E27FC236}">
                <a16:creationId xmlns:a16="http://schemas.microsoft.com/office/drawing/2014/main" id="{481E30A8-DE47-2EA8-183E-7472CB16C0A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7155D595-E299-4907-ABF1-8D6E644DA7DB}" type="slidenum">
              <a:rPr lang="ja-JP" altLang="en-US" sz="1000" smtClean="0">
                <a:solidFill>
                  <a:srgbClr val="898989"/>
                </a:solidFill>
              </a:rPr>
              <a:pPr>
                <a:lnSpc>
                  <a:spcPct val="100000"/>
                </a:lnSpc>
                <a:spcBef>
                  <a:spcPct val="0"/>
                </a:spcBef>
                <a:buFontTx/>
                <a:buNone/>
              </a:pPr>
              <a:t>7</a:t>
            </a:fld>
            <a:endParaRPr lang="ja-JP" altLang="en-US" sz="1000">
              <a:solidFill>
                <a:srgbClr val="898989"/>
              </a:solidFill>
            </a:endParaRPr>
          </a:p>
        </p:txBody>
      </p:sp>
      <p:sp>
        <p:nvSpPr>
          <p:cNvPr id="6" name="四角形: 角を丸くする 5">
            <a:extLst>
              <a:ext uri="{FF2B5EF4-FFF2-40B4-BE49-F238E27FC236}">
                <a16:creationId xmlns:a16="http://schemas.microsoft.com/office/drawing/2014/main" id="{70EC1C9A-907A-4CD3-4105-6091F428D043}"/>
              </a:ext>
            </a:extLst>
          </p:cNvPr>
          <p:cNvSpPr/>
          <p:nvPr/>
        </p:nvSpPr>
        <p:spPr>
          <a:xfrm>
            <a:off x="325438" y="911986"/>
            <a:ext cx="9201150" cy="2449066"/>
          </a:xfrm>
          <a:prstGeom prst="roundRect">
            <a:avLst>
              <a:gd name="adj" fmla="val 341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物質への依存（物質依存）</a:t>
            </a:r>
            <a:endParaRPr kumimoji="1" lang="en-US" altLang="ja-JP" sz="2000" b="1" spc="100" dirty="0">
              <a:solidFill>
                <a:prstClr val="black"/>
              </a:solidFill>
              <a:latin typeface="メイリオ" panose="020B0604030504040204" pitchFamily="50" charset="-128"/>
              <a:ea typeface="メイリオ" panose="020B0604030504040204" pitchFamily="50" charset="-128"/>
            </a:endParaRPr>
          </a:p>
          <a:p>
            <a:pPr marL="540000" indent="-342900" eaLnBrk="1" fontAlgn="auto" hangingPunct="1">
              <a:spcBef>
                <a:spcPts val="600"/>
              </a:spcBef>
              <a:spcAft>
                <a:spcPts val="0"/>
              </a:spcAft>
              <a:buFont typeface="Wingdings" panose="05000000000000000000" pitchFamily="2" charset="2"/>
              <a:buChar char="Ø"/>
              <a:defRPr/>
            </a:pPr>
            <a:r>
              <a:rPr lang="ja-JP" altLang="en-US" sz="2000" i="0" spc="100" dirty="0">
                <a:solidFill>
                  <a:srgbClr val="2E3136"/>
                </a:solidFill>
                <a:effectLst/>
                <a:latin typeface="メイリオ" panose="020B0604030504040204" pitchFamily="50" charset="-128"/>
                <a:ea typeface="メイリオ" panose="020B0604030504040204" pitchFamily="50" charset="-128"/>
              </a:rPr>
              <a:t>アルコールや薬物といった精神に依存する物質を原因とする依存症状のことを指します。</a:t>
            </a:r>
          </a:p>
          <a:p>
            <a:pPr marL="540000" indent="-342900" eaLnBrk="1" fontAlgn="auto" hangingPunct="1">
              <a:spcBef>
                <a:spcPts val="600"/>
              </a:spcBef>
              <a:spcAft>
                <a:spcPts val="0"/>
              </a:spcAft>
              <a:buFont typeface="Wingdings" panose="05000000000000000000" pitchFamily="2" charset="2"/>
              <a:buChar char="Ø"/>
              <a:defRPr/>
            </a:pPr>
            <a:r>
              <a:rPr lang="ja-JP" altLang="en-US" sz="2000" i="0" spc="100" dirty="0">
                <a:solidFill>
                  <a:srgbClr val="2E3136"/>
                </a:solidFill>
                <a:effectLst/>
                <a:latin typeface="メイリオ" panose="020B0604030504040204" pitchFamily="50" charset="-128"/>
                <a:ea typeface="メイリオ" panose="020B0604030504040204" pitchFamily="50" charset="-128"/>
              </a:rPr>
              <a:t>依存性のある物質の摂取を繰り返すことによって、以前と同じ量や回数では満足できなくなり、次第に使う量や回数が増えていき、使い続けなければ気が済まなくなり、自分でもコントロールできなくなってしまいます（一部の物質依存では使う量が増えないこともあります）</a:t>
            </a:r>
            <a:endParaRPr lang="en-US" altLang="ja-JP" sz="2000" i="0" spc="100" dirty="0">
              <a:solidFill>
                <a:srgbClr val="2E3136"/>
              </a:solidFill>
              <a:effectLst/>
              <a:latin typeface="メイリオ" panose="020B0604030504040204" pitchFamily="50" charset="-128"/>
              <a:ea typeface="メイリオ" panose="020B0604030504040204" pitchFamily="50" charset="-128"/>
            </a:endParaRPr>
          </a:p>
        </p:txBody>
      </p:sp>
      <p:sp>
        <p:nvSpPr>
          <p:cNvPr id="2" name="四角形: 角を丸くする 1">
            <a:extLst>
              <a:ext uri="{FF2B5EF4-FFF2-40B4-BE49-F238E27FC236}">
                <a16:creationId xmlns:a16="http://schemas.microsoft.com/office/drawing/2014/main" id="{5FA17D3C-EFEC-A784-1351-EADE150C5658}"/>
              </a:ext>
            </a:extLst>
          </p:cNvPr>
          <p:cNvSpPr/>
          <p:nvPr/>
        </p:nvSpPr>
        <p:spPr>
          <a:xfrm>
            <a:off x="61912" y="6693915"/>
            <a:ext cx="8726487" cy="164085"/>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a:t>
            </a:r>
            <a:r>
              <a:rPr kumimoji="1" lang="zh-TW" altLang="en-US" sz="1000" dirty="0">
                <a:solidFill>
                  <a:schemeClr val="tx1"/>
                </a:solidFill>
                <a:latin typeface="メイリオ" panose="020B0604030504040204" pitchFamily="50" charset="-128"/>
                <a:ea typeface="メイリオ" panose="020B0604030504040204" pitchFamily="50" charset="-128"/>
              </a:rPr>
              <a:t>厚生労働</a:t>
            </a:r>
            <a:r>
              <a:rPr kumimoji="1" lang="ja-JP" altLang="en-US" sz="1000" dirty="0">
                <a:solidFill>
                  <a:schemeClr val="tx1"/>
                </a:solidFill>
                <a:latin typeface="メイリオ" panose="020B0604030504040204" pitchFamily="50" charset="-128"/>
                <a:ea typeface="メイリオ" panose="020B0604030504040204" pitchFamily="50" charset="-128"/>
              </a:rPr>
              <a:t>省</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依存症についてもっと知りたい方へ</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en-US" altLang="ja-JP" sz="1000" dirty="0">
                <a:solidFill>
                  <a:schemeClr val="tx1"/>
                </a:solidFill>
                <a:latin typeface="メイリオ" panose="020B0604030504040204" pitchFamily="50" charset="-128"/>
                <a:ea typeface="メイリオ" panose="020B0604030504040204" pitchFamily="50" charset="-128"/>
                <a:hlinkClick r:id="" action="ppaction://noaction"/>
              </a:rPr>
              <a:t>https://www.mhlw.go.jp/stf/seisakunitsuite/bunya/0000149274.html</a:t>
            </a:r>
            <a:r>
              <a:rPr kumimoji="1" lang="ja-JP" altLang="en-US" sz="1000" dirty="0">
                <a:solidFill>
                  <a:schemeClr val="tx1"/>
                </a:solidFill>
                <a:latin typeface="メイリオ" panose="020B0604030504040204" pitchFamily="50" charset="-128"/>
                <a:ea typeface="メイリオ" panose="020B0604030504040204" pitchFamily="50" charset="-128"/>
              </a:rPr>
              <a:t>をもとに作成</a:t>
            </a:r>
            <a:endParaRPr kumimoji="1" lang="en-US" altLang="ja-JP" sz="1000" dirty="0">
              <a:solidFill>
                <a:schemeClr val="tx1"/>
              </a:solidFill>
              <a:latin typeface="メイリオ" panose="020B0604030504040204" pitchFamily="50" charset="-128"/>
              <a:ea typeface="メイリオ" panose="020B0604030504040204" pitchFamily="50" charset="-128"/>
            </a:endParaRPr>
          </a:p>
        </p:txBody>
      </p:sp>
      <p:sp>
        <p:nvSpPr>
          <p:cNvPr id="8" name="四角形: 角を丸くする 7">
            <a:extLst>
              <a:ext uri="{FF2B5EF4-FFF2-40B4-BE49-F238E27FC236}">
                <a16:creationId xmlns:a16="http://schemas.microsoft.com/office/drawing/2014/main" id="{6EA7A0A5-4B53-0CBF-8F33-17CEF225A63C}"/>
              </a:ext>
            </a:extLst>
          </p:cNvPr>
          <p:cNvSpPr/>
          <p:nvPr/>
        </p:nvSpPr>
        <p:spPr>
          <a:xfrm>
            <a:off x="352425" y="3515199"/>
            <a:ext cx="9201150" cy="1193146"/>
          </a:xfrm>
          <a:prstGeom prst="roundRect">
            <a:avLst>
              <a:gd name="adj" fmla="val 722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プロセスへの依存（行動嗜癖）</a:t>
            </a:r>
            <a:endParaRPr kumimoji="1" lang="en-US" altLang="ja-JP" sz="2000" b="1" spc="100" dirty="0">
              <a:solidFill>
                <a:prstClr val="black"/>
              </a:solidFill>
              <a:latin typeface="メイリオ" panose="020B0604030504040204" pitchFamily="50" charset="-128"/>
              <a:ea typeface="メイリオ" panose="020B0604030504040204" pitchFamily="50" charset="-128"/>
            </a:endParaRPr>
          </a:p>
          <a:p>
            <a:pPr marL="540000" indent="-342900" eaLnBrk="1" fontAlgn="auto" hangingPunct="1">
              <a:spcBef>
                <a:spcPts val="600"/>
              </a:spcBef>
              <a:spcAft>
                <a:spcPts val="0"/>
              </a:spcAft>
              <a:buFont typeface="Wingdings" panose="05000000000000000000" pitchFamily="2" charset="2"/>
              <a:buChar char="Ø"/>
              <a:defRPr/>
            </a:pPr>
            <a:r>
              <a:rPr lang="ja-JP" altLang="en-US" sz="2000" i="0" spc="100" dirty="0">
                <a:solidFill>
                  <a:srgbClr val="2E3136"/>
                </a:solidFill>
                <a:effectLst/>
                <a:latin typeface="メイリオ" panose="020B0604030504040204" pitchFamily="50" charset="-128"/>
                <a:ea typeface="メイリオ" panose="020B0604030504040204" pitchFamily="50" charset="-128"/>
              </a:rPr>
              <a:t>物質ではなく特定の行為や過程に必要以上に熱中し、のめりこんでしまう症状のことを指します。（ギャンブルやゲーム等）</a:t>
            </a:r>
          </a:p>
        </p:txBody>
      </p:sp>
      <p:sp>
        <p:nvSpPr>
          <p:cNvPr id="9" name="正方形/長方形 7">
            <a:extLst>
              <a:ext uri="{FF2B5EF4-FFF2-40B4-BE49-F238E27FC236}">
                <a16:creationId xmlns:a16="http://schemas.microsoft.com/office/drawing/2014/main" id="{3873134B-609E-C9CD-FBDB-1AB75425726A}"/>
              </a:ext>
            </a:extLst>
          </p:cNvPr>
          <p:cNvSpPr>
            <a:spLocks noChangeArrowheads="1"/>
          </p:cNvSpPr>
          <p:nvPr/>
        </p:nvSpPr>
        <p:spPr bwMode="auto">
          <a:xfrm>
            <a:off x="680720" y="5231029"/>
            <a:ext cx="8544560" cy="1015663"/>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2000" spc="100" dirty="0">
                <a:latin typeface="メイリオ" panose="020B0604030504040204" pitchFamily="50" charset="-128"/>
                <a:ea typeface="メイリオ" panose="020B0604030504040204" pitchFamily="50" charset="-128"/>
              </a:rPr>
              <a:t>　どちらにも共通していることは、繰り返す、より強い刺激を求める、やめようとしてもやめられない、いつも頭から離れないなどの特徴が</a:t>
            </a:r>
            <a:r>
              <a:rPr kumimoji="0" lang="ja-JP" altLang="en-US" sz="2000" b="1" spc="100" dirty="0">
                <a:latin typeface="メイリオ" panose="020B0604030504040204" pitchFamily="50" charset="-128"/>
                <a:ea typeface="メイリオ" panose="020B0604030504040204" pitchFamily="50" charset="-128"/>
              </a:rPr>
              <a:t>だんだんと出てくる</a:t>
            </a:r>
            <a:r>
              <a:rPr kumimoji="0" lang="ja-JP" altLang="en-US" sz="2000" spc="100" dirty="0">
                <a:latin typeface="メイリオ" panose="020B0604030504040204" pitchFamily="50" charset="-128"/>
                <a:ea typeface="メイリオ" panose="020B0604030504040204" pitchFamily="50" charset="-128"/>
              </a:rPr>
              <a:t>ことです。</a:t>
            </a:r>
          </a:p>
        </p:txBody>
      </p:sp>
      <p:sp>
        <p:nvSpPr>
          <p:cNvPr id="7" name="テキスト ボックス 6">
            <a:extLst>
              <a:ext uri="{FF2B5EF4-FFF2-40B4-BE49-F238E27FC236}">
                <a16:creationId xmlns:a16="http://schemas.microsoft.com/office/drawing/2014/main" id="{FEC05BE6-123E-8214-C995-C5459BB0F3A0}"/>
              </a:ext>
            </a:extLst>
          </p:cNvPr>
          <p:cNvSpPr txBox="1">
            <a:spLocks noChangeArrowheads="1"/>
          </p:cNvSpPr>
          <p:nvPr/>
        </p:nvSpPr>
        <p:spPr bwMode="auto">
          <a:xfrm>
            <a:off x="453000" y="475642"/>
            <a:ext cx="9000000" cy="360363"/>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ts val="600"/>
              </a:spcBef>
              <a:buNone/>
              <a:defRPr/>
            </a:pPr>
            <a:r>
              <a:rPr lang="ja-JP" altLang="en-US" sz="1600" spc="100" dirty="0">
                <a:latin typeface="メイリオ" panose="020B0604030504040204" pitchFamily="50" charset="-128"/>
                <a:ea typeface="メイリオ" panose="020B0604030504040204" pitchFamily="50" charset="-128"/>
              </a:rPr>
              <a:t>「依存」のかたちには、以下のようなものがあります。</a:t>
            </a:r>
            <a:endParaRPr lang="en-US" altLang="ja-JP" sz="1600" spc="100" dirty="0">
              <a:latin typeface="メイリオ" panose="020B0604030504040204" pitchFamily="50" charset="-128"/>
              <a:ea typeface="メイリオ" panose="020B0604030504040204" pitchFamily="50" charset="-128"/>
            </a:endParaRPr>
          </a:p>
        </p:txBody>
      </p:sp>
      <p:sp>
        <p:nvSpPr>
          <p:cNvPr id="10" name="二等辺三角形 9">
            <a:extLst>
              <a:ext uri="{FF2B5EF4-FFF2-40B4-BE49-F238E27FC236}">
                <a16:creationId xmlns:a16="http://schemas.microsoft.com/office/drawing/2014/main" id="{BD9C6ADD-A67D-EC41-CDFD-26FEB08B35E5}"/>
              </a:ext>
            </a:extLst>
          </p:cNvPr>
          <p:cNvSpPr/>
          <p:nvPr/>
        </p:nvSpPr>
        <p:spPr>
          <a:xfrm flipV="1">
            <a:off x="4712677" y="4849021"/>
            <a:ext cx="480646" cy="321756"/>
          </a:xfrm>
          <a:prstGeom prst="triangl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44">
            <a:extLst>
              <a:ext uri="{FF2B5EF4-FFF2-40B4-BE49-F238E27FC236}">
                <a16:creationId xmlns:a16="http://schemas.microsoft.com/office/drawing/2014/main" id="{B69307D5-CB0E-E1BA-DA9A-06BB10D1EB01}"/>
              </a:ext>
            </a:extLst>
          </p:cNvPr>
          <p:cNvSpPr>
            <a:spLocks noChangeArrowheads="1"/>
          </p:cNvSpPr>
          <p:nvPr/>
        </p:nvSpPr>
        <p:spPr bwMode="auto">
          <a:xfrm>
            <a:off x="239010" y="163853"/>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635664360"/>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532EA-FD65-C6D4-D6F8-E5E609BF4032}"/>
            </a:ext>
          </a:extLst>
        </p:cNvPr>
        <p:cNvGrpSpPr/>
        <p:nvPr/>
      </p:nvGrpSpPr>
      <p:grpSpPr>
        <a:xfrm>
          <a:off x="0" y="0"/>
          <a:ext cx="0" cy="0"/>
          <a:chOff x="0" y="0"/>
          <a:chExt cx="0" cy="0"/>
        </a:xfrm>
      </p:grpSpPr>
      <p:sp>
        <p:nvSpPr>
          <p:cNvPr id="19459" name="スライド番号プレースホルダー 1">
            <a:extLst>
              <a:ext uri="{FF2B5EF4-FFF2-40B4-BE49-F238E27FC236}">
                <a16:creationId xmlns:a16="http://schemas.microsoft.com/office/drawing/2014/main" id="{08979AFE-67D5-532E-E77B-84A4857BE10B}"/>
              </a:ext>
            </a:extLst>
          </p:cNvPr>
          <p:cNvSpPr>
            <a:spLocks noGrp="1" noChangeArrowheads="1"/>
          </p:cNvSpPr>
          <p:nvPr>
            <p:ph type="sldNum" sz="quarter" idx="10"/>
          </p:nvPr>
        </p:nvSpPr>
        <p:spPr bwMode="auto">
          <a:xfrm>
            <a:off x="9526588" y="6566102"/>
            <a:ext cx="379412" cy="26954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8</a:t>
            </a:fld>
            <a:endParaRPr lang="ja-JP" altLang="en-US" sz="1000">
              <a:solidFill>
                <a:srgbClr val="898989"/>
              </a:solidFill>
            </a:endParaRPr>
          </a:p>
        </p:txBody>
      </p:sp>
      <p:sp>
        <p:nvSpPr>
          <p:cNvPr id="5" name="正方形/長方形 4">
            <a:extLst>
              <a:ext uri="{FF2B5EF4-FFF2-40B4-BE49-F238E27FC236}">
                <a16:creationId xmlns:a16="http://schemas.microsoft.com/office/drawing/2014/main" id="{FD8E41C7-2EAC-16BC-D6D8-FAB12440A6FE}"/>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２．どうしてやめられないのか</a:t>
            </a:r>
          </a:p>
        </p:txBody>
      </p:sp>
      <p:sp>
        <p:nvSpPr>
          <p:cNvPr id="2" name="四角形: 角を丸くする 1">
            <a:extLst>
              <a:ext uri="{FF2B5EF4-FFF2-40B4-BE49-F238E27FC236}">
                <a16:creationId xmlns:a16="http://schemas.microsoft.com/office/drawing/2014/main" id="{F5A53957-6584-9DEC-1171-87AB4BE47E4B}"/>
              </a:ext>
            </a:extLst>
          </p:cNvPr>
          <p:cNvSpPr/>
          <p:nvPr/>
        </p:nvSpPr>
        <p:spPr>
          <a:xfrm>
            <a:off x="61913" y="6658293"/>
            <a:ext cx="8544560" cy="217487"/>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出典：こころの情報サイト</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依存症の特徴と症状</a:t>
            </a:r>
            <a:r>
              <a:rPr kumimoji="1" lang="en-US" altLang="ja-JP" sz="1000" dirty="0">
                <a:solidFill>
                  <a:schemeClr val="tx1"/>
                </a:solidFill>
                <a:latin typeface="メイリオ" panose="020B0604030504040204" pitchFamily="50" charset="-128"/>
                <a:ea typeface="メイリオ" panose="020B0604030504040204" pitchFamily="50" charset="-128"/>
              </a:rPr>
              <a:t>』, </a:t>
            </a:r>
            <a:r>
              <a:rPr kumimoji="1" lang="en-US" altLang="ja-JP" sz="1000" dirty="0">
                <a:solidFill>
                  <a:schemeClr val="tx1"/>
                </a:solidFill>
                <a:latin typeface="メイリオ" panose="020B0604030504040204" pitchFamily="50" charset="-128"/>
                <a:ea typeface="メイリオ" panose="020B0604030504040204" pitchFamily="50" charset="-128"/>
                <a:hlinkClick r:id="" action="ppaction://noaction"/>
              </a:rPr>
              <a:t>https://kokoro.ncnp.go.jp/disease.php?@uid=819yAWLAzXBx5XZ5</a:t>
            </a:r>
            <a:endParaRPr kumimoji="1" lang="en-US" altLang="ja-JP" sz="1000" dirty="0">
              <a:solidFill>
                <a:schemeClr val="tx1"/>
              </a:solidFill>
              <a:latin typeface="メイリオ" panose="020B0604030504040204" pitchFamily="50" charset="-128"/>
              <a:ea typeface="メイリオ" panose="020B0604030504040204" pitchFamily="50" charset="-128"/>
            </a:endParaRPr>
          </a:p>
        </p:txBody>
      </p:sp>
      <p:sp>
        <p:nvSpPr>
          <p:cNvPr id="19462" name="正方形/長方形 7">
            <a:extLst>
              <a:ext uri="{FF2B5EF4-FFF2-40B4-BE49-F238E27FC236}">
                <a16:creationId xmlns:a16="http://schemas.microsoft.com/office/drawing/2014/main" id="{14E7CD29-DC94-CE8D-3C04-D2891FC99A93}"/>
              </a:ext>
            </a:extLst>
          </p:cNvPr>
          <p:cNvSpPr>
            <a:spLocks noChangeArrowheads="1"/>
          </p:cNvSpPr>
          <p:nvPr/>
        </p:nvSpPr>
        <p:spPr bwMode="auto">
          <a:xfrm>
            <a:off x="206534" y="1756241"/>
            <a:ext cx="9035089" cy="338554"/>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600" b="1" spc="100" dirty="0">
                <a:latin typeface="メイリオ" panose="020B0604030504040204" pitchFamily="50" charset="-128"/>
                <a:ea typeface="メイリオ" panose="020B0604030504040204" pitchFamily="50" charset="-128"/>
              </a:rPr>
              <a:t>✔誰もがなり得る</a:t>
            </a:r>
          </a:p>
        </p:txBody>
      </p:sp>
      <p:sp>
        <p:nvSpPr>
          <p:cNvPr id="9" name="正方形/長方形 7">
            <a:extLst>
              <a:ext uri="{FF2B5EF4-FFF2-40B4-BE49-F238E27FC236}">
                <a16:creationId xmlns:a16="http://schemas.microsoft.com/office/drawing/2014/main" id="{38F223F0-539B-867B-D635-E51B48E3E403}"/>
              </a:ext>
            </a:extLst>
          </p:cNvPr>
          <p:cNvSpPr>
            <a:spLocks noChangeArrowheads="1"/>
          </p:cNvSpPr>
          <p:nvPr/>
        </p:nvSpPr>
        <p:spPr bwMode="auto">
          <a:xfrm>
            <a:off x="654060" y="2177266"/>
            <a:ext cx="8640000" cy="584775"/>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600" spc="100" dirty="0">
                <a:latin typeface="メイリオ" panose="020B0604030504040204" pitchFamily="50" charset="-128"/>
                <a:ea typeface="メイリオ" panose="020B0604030504040204" pitchFamily="50" charset="-128"/>
              </a:rPr>
              <a:t>　依存性のある物質や依存行為が習慣化すると、年齢・性別・社会的立場などに関わりなく、誰でも依存症になる可能性があります。</a:t>
            </a:r>
          </a:p>
        </p:txBody>
      </p:sp>
      <p:cxnSp>
        <p:nvCxnSpPr>
          <p:cNvPr id="11" name="直線コネクタ 10">
            <a:extLst>
              <a:ext uri="{FF2B5EF4-FFF2-40B4-BE49-F238E27FC236}">
                <a16:creationId xmlns:a16="http://schemas.microsoft.com/office/drawing/2014/main" id="{E67F48B2-E683-00DA-B7E2-1B2EB4415F29}"/>
              </a:ext>
            </a:extLst>
          </p:cNvPr>
          <p:cNvCxnSpPr/>
          <p:nvPr/>
        </p:nvCxnSpPr>
        <p:spPr>
          <a:xfrm>
            <a:off x="679238" y="2092960"/>
            <a:ext cx="8336776" cy="0"/>
          </a:xfrm>
          <a:prstGeom prst="line">
            <a:avLst/>
          </a:prstGeom>
          <a:ln w="57150">
            <a:solidFill>
              <a:srgbClr val="92D050"/>
            </a:solidFill>
          </a:ln>
        </p:spPr>
        <p:style>
          <a:lnRef idx="1">
            <a:schemeClr val="accent1"/>
          </a:lnRef>
          <a:fillRef idx="0">
            <a:schemeClr val="accent1"/>
          </a:fillRef>
          <a:effectRef idx="0">
            <a:schemeClr val="accent1"/>
          </a:effectRef>
          <a:fontRef idx="minor">
            <a:schemeClr val="tx1"/>
          </a:fontRef>
        </p:style>
      </p:cxnSp>
      <p:sp>
        <p:nvSpPr>
          <p:cNvPr id="14" name="正方形/長方形 7">
            <a:extLst>
              <a:ext uri="{FF2B5EF4-FFF2-40B4-BE49-F238E27FC236}">
                <a16:creationId xmlns:a16="http://schemas.microsoft.com/office/drawing/2014/main" id="{08727C5D-D43D-4708-523E-383D53092825}"/>
              </a:ext>
            </a:extLst>
          </p:cNvPr>
          <p:cNvSpPr>
            <a:spLocks noChangeArrowheads="1"/>
          </p:cNvSpPr>
          <p:nvPr/>
        </p:nvSpPr>
        <p:spPr bwMode="auto">
          <a:xfrm>
            <a:off x="233680" y="2778522"/>
            <a:ext cx="9035089" cy="584775"/>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600" b="1" spc="100" dirty="0">
                <a:latin typeface="メイリオ" panose="020B0604030504040204" pitchFamily="50" charset="-128"/>
                <a:ea typeface="メイリオ" panose="020B0604030504040204" pitchFamily="50" charset="-128"/>
              </a:rPr>
              <a:t>✔自覚しにくい</a:t>
            </a:r>
          </a:p>
          <a:p>
            <a:pPr eaLnBrk="1" hangingPunct="1">
              <a:lnSpc>
                <a:spcPct val="100000"/>
              </a:lnSpc>
              <a:spcBef>
                <a:spcPct val="0"/>
              </a:spcBef>
              <a:buFontTx/>
              <a:buNone/>
            </a:pPr>
            <a:endParaRPr kumimoji="0" lang="ja-JP" altLang="en-US" sz="1600" b="1" spc="100" dirty="0">
              <a:latin typeface="メイリオ" panose="020B0604030504040204" pitchFamily="50" charset="-128"/>
              <a:ea typeface="メイリオ" panose="020B0604030504040204" pitchFamily="50" charset="-128"/>
            </a:endParaRPr>
          </a:p>
        </p:txBody>
      </p:sp>
      <p:sp>
        <p:nvSpPr>
          <p:cNvPr id="15" name="正方形/長方形 7">
            <a:extLst>
              <a:ext uri="{FF2B5EF4-FFF2-40B4-BE49-F238E27FC236}">
                <a16:creationId xmlns:a16="http://schemas.microsoft.com/office/drawing/2014/main" id="{DD9B63AE-3960-B159-FEF4-88F57D7D1E59}"/>
              </a:ext>
            </a:extLst>
          </p:cNvPr>
          <p:cNvSpPr>
            <a:spLocks noChangeArrowheads="1"/>
          </p:cNvSpPr>
          <p:nvPr/>
        </p:nvSpPr>
        <p:spPr bwMode="auto">
          <a:xfrm>
            <a:off x="654060" y="3135081"/>
            <a:ext cx="8640000" cy="830997"/>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600" spc="100" dirty="0">
                <a:latin typeface="メイリオ" panose="020B0604030504040204" pitchFamily="50" charset="-128"/>
                <a:ea typeface="メイリオ" panose="020B0604030504040204" pitchFamily="50" charset="-128"/>
              </a:rPr>
              <a:t>　症状が徐々に変化するため、異変を自覚しづらいことがあります。</a:t>
            </a:r>
          </a:p>
          <a:p>
            <a:pPr eaLnBrk="1" hangingPunct="1">
              <a:lnSpc>
                <a:spcPct val="100000"/>
              </a:lnSpc>
              <a:spcBef>
                <a:spcPct val="0"/>
              </a:spcBef>
              <a:buFontTx/>
              <a:buNone/>
            </a:pPr>
            <a:r>
              <a:rPr kumimoji="0" lang="ja-JP" altLang="en-US" sz="1600" spc="100" dirty="0">
                <a:latin typeface="メイリオ" panose="020B0604030504040204" pitchFamily="50" charset="-128"/>
                <a:ea typeface="メイリオ" panose="020B0604030504040204" pitchFamily="50" charset="-128"/>
              </a:rPr>
              <a:t>　また、「いつでもやめられる」などと思いこんでしまい、支援や治療に繋がりにくいことがあります。</a:t>
            </a:r>
          </a:p>
        </p:txBody>
      </p:sp>
      <p:cxnSp>
        <p:nvCxnSpPr>
          <p:cNvPr id="16" name="直線コネクタ 15">
            <a:extLst>
              <a:ext uri="{FF2B5EF4-FFF2-40B4-BE49-F238E27FC236}">
                <a16:creationId xmlns:a16="http://schemas.microsoft.com/office/drawing/2014/main" id="{207999ED-93E8-A5D4-DF09-C191B41E24D2}"/>
              </a:ext>
            </a:extLst>
          </p:cNvPr>
          <p:cNvCxnSpPr/>
          <p:nvPr/>
        </p:nvCxnSpPr>
        <p:spPr>
          <a:xfrm>
            <a:off x="706384" y="3110609"/>
            <a:ext cx="8336777" cy="0"/>
          </a:xfrm>
          <a:prstGeom prst="line">
            <a:avLst/>
          </a:prstGeom>
          <a:ln w="57150">
            <a:solidFill>
              <a:srgbClr val="92D050"/>
            </a:solidFill>
          </a:ln>
        </p:spPr>
        <p:style>
          <a:lnRef idx="1">
            <a:schemeClr val="accent1"/>
          </a:lnRef>
          <a:fillRef idx="0">
            <a:schemeClr val="accent1"/>
          </a:fillRef>
          <a:effectRef idx="0">
            <a:schemeClr val="accent1"/>
          </a:effectRef>
          <a:fontRef idx="minor">
            <a:schemeClr val="tx1"/>
          </a:fontRef>
        </p:style>
      </p:cxnSp>
      <p:sp>
        <p:nvSpPr>
          <p:cNvPr id="18" name="正方形/長方形 7">
            <a:extLst>
              <a:ext uri="{FF2B5EF4-FFF2-40B4-BE49-F238E27FC236}">
                <a16:creationId xmlns:a16="http://schemas.microsoft.com/office/drawing/2014/main" id="{D6FBF12D-4D89-AF77-F12A-2E864DE87560}"/>
              </a:ext>
            </a:extLst>
          </p:cNvPr>
          <p:cNvSpPr>
            <a:spLocks noChangeArrowheads="1"/>
          </p:cNvSpPr>
          <p:nvPr/>
        </p:nvSpPr>
        <p:spPr bwMode="auto">
          <a:xfrm>
            <a:off x="206534" y="4003071"/>
            <a:ext cx="9035089" cy="338554"/>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600" b="1" spc="100" dirty="0">
                <a:latin typeface="メイリオ" panose="020B0604030504040204" pitchFamily="50" charset="-128"/>
                <a:ea typeface="メイリオ" panose="020B0604030504040204" pitchFamily="50" charset="-128"/>
              </a:rPr>
              <a:t>✔周囲に影響を与える</a:t>
            </a:r>
          </a:p>
        </p:txBody>
      </p:sp>
      <p:sp>
        <p:nvSpPr>
          <p:cNvPr id="19" name="正方形/長方形 7">
            <a:extLst>
              <a:ext uri="{FF2B5EF4-FFF2-40B4-BE49-F238E27FC236}">
                <a16:creationId xmlns:a16="http://schemas.microsoft.com/office/drawing/2014/main" id="{D8D382E6-E2C9-5DF1-0A2F-F0B7D791A73A}"/>
              </a:ext>
            </a:extLst>
          </p:cNvPr>
          <p:cNvSpPr>
            <a:spLocks noChangeArrowheads="1"/>
          </p:cNvSpPr>
          <p:nvPr/>
        </p:nvSpPr>
        <p:spPr bwMode="auto">
          <a:xfrm>
            <a:off x="654060" y="4424096"/>
            <a:ext cx="8640000" cy="584775"/>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600" spc="100" dirty="0">
                <a:latin typeface="メイリオ" panose="020B0604030504040204" pitchFamily="50" charset="-128"/>
                <a:ea typeface="メイリオ" panose="020B0604030504040204" pitchFamily="50" charset="-128"/>
              </a:rPr>
              <a:t>　人間関係よりも、依存物質や依存行為を行うことを優先してしまうために、関係が悪化し、家族や周りの人を巻き込んでいきます。</a:t>
            </a:r>
          </a:p>
        </p:txBody>
      </p:sp>
      <p:cxnSp>
        <p:nvCxnSpPr>
          <p:cNvPr id="20" name="直線コネクタ 19">
            <a:extLst>
              <a:ext uri="{FF2B5EF4-FFF2-40B4-BE49-F238E27FC236}">
                <a16:creationId xmlns:a16="http://schemas.microsoft.com/office/drawing/2014/main" id="{056161B2-AAFE-0CDD-53BA-735F146C93F0}"/>
              </a:ext>
            </a:extLst>
          </p:cNvPr>
          <p:cNvCxnSpPr/>
          <p:nvPr/>
        </p:nvCxnSpPr>
        <p:spPr>
          <a:xfrm>
            <a:off x="679238" y="4360110"/>
            <a:ext cx="8336777" cy="0"/>
          </a:xfrm>
          <a:prstGeom prst="line">
            <a:avLst/>
          </a:prstGeom>
          <a:ln w="57150">
            <a:solidFill>
              <a:srgbClr val="92D050"/>
            </a:solidFill>
          </a:ln>
        </p:spPr>
        <p:style>
          <a:lnRef idx="1">
            <a:schemeClr val="accent1"/>
          </a:lnRef>
          <a:fillRef idx="0">
            <a:schemeClr val="accent1"/>
          </a:fillRef>
          <a:effectRef idx="0">
            <a:schemeClr val="accent1"/>
          </a:effectRef>
          <a:fontRef idx="minor">
            <a:schemeClr val="tx1"/>
          </a:fontRef>
        </p:style>
      </p:cxnSp>
      <p:sp>
        <p:nvSpPr>
          <p:cNvPr id="22" name="正方形/長方形 7">
            <a:extLst>
              <a:ext uri="{FF2B5EF4-FFF2-40B4-BE49-F238E27FC236}">
                <a16:creationId xmlns:a16="http://schemas.microsoft.com/office/drawing/2014/main" id="{EDB3E375-595E-537C-E731-93B48888F424}"/>
              </a:ext>
            </a:extLst>
          </p:cNvPr>
          <p:cNvSpPr>
            <a:spLocks noChangeArrowheads="1"/>
          </p:cNvSpPr>
          <p:nvPr/>
        </p:nvSpPr>
        <p:spPr bwMode="auto">
          <a:xfrm>
            <a:off x="206534" y="5052178"/>
            <a:ext cx="9035089" cy="584774"/>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600" b="1" spc="100" dirty="0">
                <a:latin typeface="メイリオ" panose="020B0604030504040204" pitchFamily="50" charset="-128"/>
                <a:ea typeface="メイリオ" panose="020B0604030504040204" pitchFamily="50" charset="-128"/>
              </a:rPr>
              <a:t>✔周囲から孤立しがち</a:t>
            </a:r>
          </a:p>
          <a:p>
            <a:pPr eaLnBrk="1" hangingPunct="1">
              <a:lnSpc>
                <a:spcPct val="100000"/>
              </a:lnSpc>
              <a:spcBef>
                <a:spcPct val="0"/>
              </a:spcBef>
              <a:buFontTx/>
              <a:buNone/>
            </a:pPr>
            <a:endParaRPr kumimoji="0" lang="ja-JP" altLang="en-US" sz="1600" b="1" spc="100" dirty="0">
              <a:latin typeface="メイリオ" panose="020B0604030504040204" pitchFamily="50" charset="-128"/>
              <a:ea typeface="メイリオ" panose="020B0604030504040204" pitchFamily="50" charset="-128"/>
            </a:endParaRPr>
          </a:p>
        </p:txBody>
      </p:sp>
      <p:sp>
        <p:nvSpPr>
          <p:cNvPr id="23" name="正方形/長方形 7">
            <a:extLst>
              <a:ext uri="{FF2B5EF4-FFF2-40B4-BE49-F238E27FC236}">
                <a16:creationId xmlns:a16="http://schemas.microsoft.com/office/drawing/2014/main" id="{092D0A45-D2D8-F875-5BCF-C09DEE6D4C8A}"/>
              </a:ext>
            </a:extLst>
          </p:cNvPr>
          <p:cNvSpPr>
            <a:spLocks noChangeArrowheads="1"/>
          </p:cNvSpPr>
          <p:nvPr/>
        </p:nvSpPr>
        <p:spPr bwMode="auto">
          <a:xfrm>
            <a:off x="654060" y="5488884"/>
            <a:ext cx="8640000" cy="1077218"/>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600" spc="100" dirty="0">
                <a:latin typeface="メイリオ" panose="020B0604030504040204" pitchFamily="50" charset="-128"/>
                <a:ea typeface="メイリオ" panose="020B0604030504040204" pitchFamily="50" charset="-128"/>
              </a:rPr>
              <a:t>　病気になる前から自分や周囲の人間を信じることができず、辛い体験をしている場合があります。</a:t>
            </a:r>
          </a:p>
          <a:p>
            <a:pPr eaLnBrk="1" hangingPunct="1">
              <a:lnSpc>
                <a:spcPct val="100000"/>
              </a:lnSpc>
              <a:spcBef>
                <a:spcPct val="0"/>
              </a:spcBef>
              <a:buFontTx/>
              <a:buNone/>
            </a:pPr>
            <a:r>
              <a:rPr kumimoji="0" lang="ja-JP" altLang="en-US" sz="1600" spc="100" dirty="0">
                <a:latin typeface="メイリオ" panose="020B0604030504040204" pitchFamily="50" charset="-128"/>
                <a:ea typeface="メイリオ" panose="020B0604030504040204" pitchFamily="50" charset="-128"/>
              </a:rPr>
              <a:t>　依存症になることで孤立が進み、ますます依存物質や行動にのめり込むことがあります。</a:t>
            </a:r>
          </a:p>
        </p:txBody>
      </p:sp>
      <p:cxnSp>
        <p:nvCxnSpPr>
          <p:cNvPr id="24" name="直線コネクタ 23">
            <a:extLst>
              <a:ext uri="{FF2B5EF4-FFF2-40B4-BE49-F238E27FC236}">
                <a16:creationId xmlns:a16="http://schemas.microsoft.com/office/drawing/2014/main" id="{56A98FE9-F882-653E-B72A-65B4C40074A1}"/>
              </a:ext>
            </a:extLst>
          </p:cNvPr>
          <p:cNvCxnSpPr/>
          <p:nvPr/>
        </p:nvCxnSpPr>
        <p:spPr>
          <a:xfrm>
            <a:off x="679238" y="5409136"/>
            <a:ext cx="8336777" cy="0"/>
          </a:xfrm>
          <a:prstGeom prst="line">
            <a:avLst/>
          </a:prstGeom>
          <a:ln w="57150">
            <a:solidFill>
              <a:srgbClr val="92D050"/>
            </a:solidFill>
          </a:ln>
        </p:spPr>
        <p:style>
          <a:lnRef idx="1">
            <a:schemeClr val="accent1"/>
          </a:lnRef>
          <a:fillRef idx="0">
            <a:schemeClr val="accent1"/>
          </a:fillRef>
          <a:effectRef idx="0">
            <a:schemeClr val="accent1"/>
          </a:effectRef>
          <a:fontRef idx="minor">
            <a:schemeClr val="tx1"/>
          </a:fontRef>
        </p:style>
      </p:cxnSp>
      <p:sp>
        <p:nvSpPr>
          <p:cNvPr id="8" name="テキスト ボックス 7">
            <a:extLst>
              <a:ext uri="{FF2B5EF4-FFF2-40B4-BE49-F238E27FC236}">
                <a16:creationId xmlns:a16="http://schemas.microsoft.com/office/drawing/2014/main" id="{B7C93607-6DB8-01F8-0855-64A84005F7EA}"/>
              </a:ext>
            </a:extLst>
          </p:cNvPr>
          <p:cNvSpPr txBox="1">
            <a:spLocks noChangeArrowheads="1"/>
          </p:cNvSpPr>
          <p:nvPr/>
        </p:nvSpPr>
        <p:spPr bwMode="auto">
          <a:xfrm>
            <a:off x="427038" y="792163"/>
            <a:ext cx="9051925" cy="584775"/>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285750" indent="-285750" eaLnBrk="1" hangingPunct="1">
              <a:lnSpc>
                <a:spcPct val="100000"/>
              </a:lnSpc>
              <a:spcBef>
                <a:spcPts val="600"/>
              </a:spcBef>
              <a:defRPr/>
            </a:pPr>
            <a:r>
              <a:rPr lang="ja-JP" altLang="en-US" sz="1600" spc="100" dirty="0">
                <a:latin typeface="メイリオ" panose="020B0604030504040204" pitchFamily="50" charset="-128"/>
                <a:ea typeface="メイリオ" panose="020B0604030504040204" pitchFamily="50" charset="-128"/>
              </a:rPr>
              <a:t>大きな特徴として、脳の病気（不調）であるということがあります。依存物質や依存行為への欲求がエスカレートし、コントロールができなくなります。</a:t>
            </a:r>
            <a:endParaRPr lang="en-US" altLang="ja-JP" sz="1600" spc="100" dirty="0">
              <a:latin typeface="メイリオ" panose="020B0604030504040204" pitchFamily="50" charset="-128"/>
              <a:ea typeface="メイリオ" panose="020B0604030504040204" pitchFamily="50" charset="-128"/>
            </a:endParaRPr>
          </a:p>
        </p:txBody>
      </p:sp>
      <p:sp>
        <p:nvSpPr>
          <p:cNvPr id="10" name="二等辺三角形 9">
            <a:extLst>
              <a:ext uri="{FF2B5EF4-FFF2-40B4-BE49-F238E27FC236}">
                <a16:creationId xmlns:a16="http://schemas.microsoft.com/office/drawing/2014/main" id="{EFCE5BC1-EAE8-7B83-383D-9A730A22AFC9}"/>
              </a:ext>
            </a:extLst>
          </p:cNvPr>
          <p:cNvSpPr/>
          <p:nvPr/>
        </p:nvSpPr>
        <p:spPr>
          <a:xfrm flipV="1">
            <a:off x="4712677" y="1401409"/>
            <a:ext cx="480646" cy="321756"/>
          </a:xfrm>
          <a:prstGeom prst="triangl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7EE981AD-E49D-DF9F-E1C7-F90461EBF853}"/>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Ⅰ</a:t>
            </a:r>
            <a:r>
              <a:rPr kumimoji="1" lang="ja-JP" altLang="en-US" sz="1200" b="1" spc="150" dirty="0">
                <a:solidFill>
                  <a:schemeClr val="tx1"/>
                </a:solidFill>
                <a:latin typeface="メイリオ" panose="020B0604030504040204" pitchFamily="50" charset="-128"/>
                <a:ea typeface="メイリオ" panose="020B0604030504040204" pitchFamily="50" charset="-128"/>
              </a:rPr>
              <a:t>．依存症の種類とその特徴について</a:t>
            </a:r>
          </a:p>
        </p:txBody>
      </p:sp>
    </p:spTree>
    <p:extLst>
      <p:ext uri="{BB962C8B-B14F-4D97-AF65-F5344CB8AC3E}">
        <p14:creationId xmlns:p14="http://schemas.microsoft.com/office/powerpoint/2010/main" val="4062424099"/>
      </p:ext>
    </p:extLst>
  </p:cSld>
  <p:clrMapOvr>
    <a:masterClrMapping/>
  </p:clrMapOvr>
  <p:transition spd="slow"/>
</p:sld>
</file>

<file path=ppt/theme/theme1.xml><?xml version="1.0" encoding="utf-8"?>
<a:theme xmlns:a="http://schemas.openxmlformats.org/drawingml/2006/main" name="R6生保CW研修">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6生保CW研修" id="{1FADB950-458D-4E6B-8557-1315257E84CD}" vid="{47418B92-968C-4B8F-9C22-13BE4E7C186F}"/>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R6生保CW研修</Template>
  <TotalTime>5348</TotalTime>
  <Words>7856</Words>
  <Application>Microsoft Office PowerPoint</Application>
  <PresentationFormat>A4 210 x 297 mm</PresentationFormat>
  <Paragraphs>669</Paragraphs>
  <Slides>50</Slides>
  <Notes>49</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50</vt:i4>
      </vt:variant>
    </vt:vector>
  </HeadingPairs>
  <TitlesOfParts>
    <vt:vector size="59" baseType="lpstr">
      <vt:lpstr>Meiryo UI</vt:lpstr>
      <vt:lpstr>メイリオ</vt:lpstr>
      <vt:lpstr>游ゴシック</vt:lpstr>
      <vt:lpstr>游ゴシック Medium</vt:lpstr>
      <vt:lpstr>Arial</vt:lpstr>
      <vt:lpstr>Calibri</vt:lpstr>
      <vt:lpstr>Calibri Light</vt:lpstr>
      <vt:lpstr>Wingdings</vt:lpstr>
      <vt:lpstr>R6生保CW研修</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No.4-2_依存症の方への支援</dc:title>
  <dc:creator/>
  <cp:lastModifiedBy>*</cp:lastModifiedBy>
  <cp:revision>299</cp:revision>
  <cp:lastPrinted>2025-04-10T08:16:00Z</cp:lastPrinted>
  <dcterms:created xsi:type="dcterms:W3CDTF">2018-10-30T11:28:45Z</dcterms:created>
  <dcterms:modified xsi:type="dcterms:W3CDTF">2025-04-11T14:02:54Z</dcterms:modified>
</cp:coreProperties>
</file>