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1" r:id="rId1"/>
  </p:sldMasterIdLst>
  <p:notesMasterIdLst>
    <p:notesMasterId r:id="rId52"/>
  </p:notesMasterIdLst>
  <p:sldIdLst>
    <p:sldId id="1529" r:id="rId2"/>
    <p:sldId id="317" r:id="rId3"/>
    <p:sldId id="303" r:id="rId4"/>
    <p:sldId id="1512" r:id="rId5"/>
    <p:sldId id="1466" r:id="rId6"/>
    <p:sldId id="339" r:id="rId7"/>
    <p:sldId id="1558" r:id="rId8"/>
    <p:sldId id="1559" r:id="rId9"/>
    <p:sldId id="1546" r:id="rId10"/>
    <p:sldId id="1557" r:id="rId11"/>
    <p:sldId id="1514" r:id="rId12"/>
    <p:sldId id="1541" r:id="rId13"/>
    <p:sldId id="1534" r:id="rId14"/>
    <p:sldId id="1518" r:id="rId15"/>
    <p:sldId id="1516" r:id="rId16"/>
    <p:sldId id="1548" r:id="rId17"/>
    <p:sldId id="1526" r:id="rId18"/>
    <p:sldId id="1543" r:id="rId19"/>
    <p:sldId id="1519" r:id="rId20"/>
    <p:sldId id="1539" r:id="rId21"/>
    <p:sldId id="1551" r:id="rId22"/>
    <p:sldId id="1556" r:id="rId23"/>
    <p:sldId id="1553" r:id="rId24"/>
    <p:sldId id="1554" r:id="rId25"/>
    <p:sldId id="1560" r:id="rId26"/>
    <p:sldId id="1522" r:id="rId27"/>
    <p:sldId id="2147472230" r:id="rId28"/>
    <p:sldId id="1535" r:id="rId29"/>
    <p:sldId id="1542" r:id="rId30"/>
    <p:sldId id="1530" r:id="rId31"/>
    <p:sldId id="366" r:id="rId32"/>
    <p:sldId id="2147472231" r:id="rId33"/>
    <p:sldId id="1531" r:id="rId34"/>
    <p:sldId id="1525" r:id="rId35"/>
    <p:sldId id="1544" r:id="rId36"/>
    <p:sldId id="1545" r:id="rId37"/>
    <p:sldId id="1550" r:id="rId38"/>
    <p:sldId id="2147472232" r:id="rId39"/>
    <p:sldId id="1547" r:id="rId40"/>
    <p:sldId id="1538" r:id="rId41"/>
    <p:sldId id="2147472233" r:id="rId42"/>
    <p:sldId id="380" r:id="rId43"/>
    <p:sldId id="352" r:id="rId44"/>
    <p:sldId id="1524" r:id="rId45"/>
    <p:sldId id="2147472234" r:id="rId46"/>
    <p:sldId id="2147472235" r:id="rId47"/>
    <p:sldId id="2147472236" r:id="rId48"/>
    <p:sldId id="2147472229" r:id="rId49"/>
    <p:sldId id="316" r:id="rId50"/>
    <p:sldId id="315" r:id="rId51"/>
  </p:sldIdLst>
  <p:sldSz cx="9906000" cy="6858000" type="A4"/>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12658-10F8-43ED-8660-BF864081E25F}" v="86" dt="2025-03-02T06:41:41.5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6242" autoAdjust="0"/>
  </p:normalViewPr>
  <p:slideViewPr>
    <p:cSldViewPr snapToGrid="0">
      <p:cViewPr varScale="1">
        <p:scale>
          <a:sx n="69" d="100"/>
          <a:sy n="69" d="100"/>
        </p:scale>
        <p:origin x="38" y="2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E3A7B7-494E-AE97-3854-9839460C87A0}"/>
              </a:ext>
            </a:extLst>
          </p:cNvPr>
          <p:cNvSpPr>
            <a:spLocks noGrp="1"/>
          </p:cNvSpPr>
          <p:nvPr>
            <p:ph type="hdr" sz="quarter"/>
          </p:nvPr>
        </p:nvSpPr>
        <p:spPr>
          <a:xfrm>
            <a:off x="1" y="0"/>
            <a:ext cx="2950375" cy="498966"/>
          </a:xfrm>
          <a:prstGeom prst="rect">
            <a:avLst/>
          </a:prstGeom>
        </p:spPr>
        <p:txBody>
          <a:bodyPr vert="horz" lIns="92221" tIns="46111" rIns="92221" bIns="46111"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2226A6B4-488F-B602-817A-0FB3A8747F1B}"/>
              </a:ext>
            </a:extLst>
          </p:cNvPr>
          <p:cNvSpPr>
            <a:spLocks noGrp="1"/>
          </p:cNvSpPr>
          <p:nvPr>
            <p:ph type="dt" idx="1"/>
          </p:nvPr>
        </p:nvSpPr>
        <p:spPr>
          <a:xfrm>
            <a:off x="3855221" y="0"/>
            <a:ext cx="2950374" cy="498966"/>
          </a:xfrm>
          <a:prstGeom prst="rect">
            <a:avLst/>
          </a:prstGeom>
        </p:spPr>
        <p:txBody>
          <a:bodyPr vert="horz" lIns="92221" tIns="46111" rIns="92221" bIns="46111" rtlCol="0"/>
          <a:lstStyle>
            <a:lvl1pPr algn="r" eaLnBrk="1" fontAlgn="auto" hangingPunct="1">
              <a:spcBef>
                <a:spcPts val="0"/>
              </a:spcBef>
              <a:spcAft>
                <a:spcPts val="0"/>
              </a:spcAft>
              <a:defRPr kumimoji="1" sz="1200">
                <a:latin typeface="+mn-lt"/>
              </a:defRPr>
            </a:lvl1pPr>
          </a:lstStyle>
          <a:p>
            <a:pPr>
              <a:defRPr/>
            </a:pPr>
            <a:fld id="{6D2FF354-8113-4848-8E55-F154B4B7A862}"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3C53AAA6-81DC-F66F-A5FE-2E39A19183FC}"/>
              </a:ext>
            </a:extLst>
          </p:cNvPr>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21" tIns="46111" rIns="92221" bIns="46111"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924FA9A-D1F5-4F82-B4AE-AFF37A837B3E}"/>
              </a:ext>
            </a:extLst>
          </p:cNvPr>
          <p:cNvSpPr>
            <a:spLocks noGrp="1"/>
          </p:cNvSpPr>
          <p:nvPr>
            <p:ph type="body" sz="quarter" idx="3"/>
          </p:nvPr>
        </p:nvSpPr>
        <p:spPr>
          <a:xfrm>
            <a:off x="680239" y="4783357"/>
            <a:ext cx="5446723" cy="3913364"/>
          </a:xfrm>
          <a:prstGeom prst="rect">
            <a:avLst/>
          </a:prstGeom>
        </p:spPr>
        <p:txBody>
          <a:bodyPr vert="horz" lIns="92221" tIns="46111" rIns="92221" bIns="4611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0DF1F70-7D7A-ACD4-36FA-449754EA1B2D}"/>
              </a:ext>
            </a:extLst>
          </p:cNvPr>
          <p:cNvSpPr>
            <a:spLocks noGrp="1"/>
          </p:cNvSpPr>
          <p:nvPr>
            <p:ph type="ftr" sz="quarter" idx="4"/>
          </p:nvPr>
        </p:nvSpPr>
        <p:spPr>
          <a:xfrm>
            <a:off x="1" y="9440372"/>
            <a:ext cx="2950375" cy="498966"/>
          </a:xfrm>
          <a:prstGeom prst="rect">
            <a:avLst/>
          </a:prstGeom>
        </p:spPr>
        <p:txBody>
          <a:bodyPr vert="horz" lIns="92221" tIns="46111" rIns="92221" bIns="46111"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1BF466E-2932-1F46-399E-CA78A806D41F}"/>
              </a:ext>
            </a:extLst>
          </p:cNvPr>
          <p:cNvSpPr>
            <a:spLocks noGrp="1"/>
          </p:cNvSpPr>
          <p:nvPr>
            <p:ph type="sldNum" sz="quarter" idx="5"/>
          </p:nvPr>
        </p:nvSpPr>
        <p:spPr>
          <a:xfrm>
            <a:off x="3855221" y="9440372"/>
            <a:ext cx="2950374" cy="498966"/>
          </a:xfrm>
          <a:prstGeom prst="rect">
            <a:avLst/>
          </a:prstGeom>
        </p:spPr>
        <p:txBody>
          <a:bodyPr vert="horz" wrap="square" lIns="92221" tIns="46111" rIns="92221" bIns="46111" numCol="1" anchor="b" anchorCtr="0" compatLnSpc="1">
            <a:prstTxWarp prst="textNoShape">
              <a:avLst/>
            </a:prstTxWarp>
          </a:bodyPr>
          <a:lstStyle>
            <a:lvl1pPr algn="r" eaLnBrk="1" hangingPunct="1">
              <a:defRPr kumimoji="1" sz="1200">
                <a:latin typeface="游ゴシック" panose="020B0400000000000000" pitchFamily="50" charset="-128"/>
              </a:defRPr>
            </a:lvl1pPr>
          </a:lstStyle>
          <a:p>
            <a:pPr>
              <a:defRPr/>
            </a:pPr>
            <a:fld id="{E685643B-5DB7-4764-8B18-C11B386B53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30037-3697-C555-38C5-A42A6DC08885}"/>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3F4B403E-FC01-FA9C-882C-9855A75167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A2A7CEA-89AF-CA85-3D8B-D73C182E9B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24"/>
              </a:spcBef>
            </a:pPr>
            <a:endParaRPr lang="ja-JP" altLang="en-US"/>
          </a:p>
        </p:txBody>
      </p:sp>
      <p:sp>
        <p:nvSpPr>
          <p:cNvPr id="21508" name="スライド番号プレースホルダー 3">
            <a:extLst>
              <a:ext uri="{FF2B5EF4-FFF2-40B4-BE49-F238E27FC236}">
                <a16:creationId xmlns:a16="http://schemas.microsoft.com/office/drawing/2014/main" id="{50D6D3CA-9EFD-89BC-EE00-8FA84282F7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54218" indent="-289838">
              <a:spcBef>
                <a:spcPct val="30000"/>
              </a:spcBef>
              <a:defRPr kumimoji="1" sz="1200">
                <a:solidFill>
                  <a:schemeClr val="tx1"/>
                </a:solidFill>
                <a:latin typeface="游ゴシック" panose="020B0400000000000000" pitchFamily="50" charset="-128"/>
              </a:defRPr>
            </a:lvl2pPr>
            <a:lvl3pPr marL="1160951" indent="-232191">
              <a:spcBef>
                <a:spcPct val="30000"/>
              </a:spcBef>
              <a:defRPr kumimoji="1" sz="1200">
                <a:solidFill>
                  <a:schemeClr val="tx1"/>
                </a:solidFill>
                <a:latin typeface="游ゴシック" panose="020B0400000000000000" pitchFamily="50" charset="-128"/>
              </a:defRPr>
            </a:lvl3pPr>
            <a:lvl4pPr marL="1625331" indent="-232191">
              <a:spcBef>
                <a:spcPct val="30000"/>
              </a:spcBef>
              <a:defRPr kumimoji="1" sz="1200">
                <a:solidFill>
                  <a:schemeClr val="tx1"/>
                </a:solidFill>
                <a:latin typeface="游ゴシック" panose="020B0400000000000000" pitchFamily="50" charset="-128"/>
              </a:defRPr>
            </a:lvl4pPr>
            <a:lvl5pPr marL="2089712" indent="-232191">
              <a:spcBef>
                <a:spcPct val="30000"/>
              </a:spcBef>
              <a:defRPr kumimoji="1" sz="1200">
                <a:solidFill>
                  <a:schemeClr val="tx1"/>
                </a:solidFill>
                <a:latin typeface="游ゴシック" panose="020B0400000000000000" pitchFamily="50" charset="-128"/>
              </a:defRPr>
            </a:lvl5pPr>
            <a:lvl6pPr marL="2550889"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6pPr>
            <a:lvl7pPr marL="3012067"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7pPr>
            <a:lvl8pPr marL="3473245"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8pPr>
            <a:lvl9pPr marL="3934422"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55775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E2EE8-B564-68DB-86DD-B497A4581671}"/>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211973A2-4248-A1D2-8BB7-5629030C77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E9B863C8-C1D7-1E77-0076-064DE7A96B0A}"/>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D8E01244-C2B6-98FF-B74E-6CE8B75949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9</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204026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A0EFF-D70F-AE28-9E9F-50FBFFA00930}"/>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544248BC-F03C-37D3-FFB7-102ACAEC56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FCCF3FF-5670-6C71-0A42-D637E85FE7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236D8E42-796E-EE44-8857-18C58BF1A4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889042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DCD82-C749-718C-1FB8-740150A72482}"/>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D24FFC9-480E-7490-4B89-367522AC79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B3920E8E-4EBD-71B3-6BCF-1423A1579CF2}"/>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773EF71B-6C3C-249C-6952-E77CD67DAB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11</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70769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AF45A-F5C1-9188-79F1-5EBAE9EA3F1D}"/>
            </a:ext>
          </a:extLst>
        </p:cNvPr>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0C23A862-FE88-8808-4A5D-653AD9A71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6C7B2172-D629-4FC3-63A8-9236C02A41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p>
        </p:txBody>
      </p:sp>
      <p:sp>
        <p:nvSpPr>
          <p:cNvPr id="18436" name="スライド番号プレースホルダー 3">
            <a:extLst>
              <a:ext uri="{FF2B5EF4-FFF2-40B4-BE49-F238E27FC236}">
                <a16:creationId xmlns:a16="http://schemas.microsoft.com/office/drawing/2014/main" id="{5AD8BECD-ED36-1B0A-8C31-22CBB1AD17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E6A2586F-1D11-4744-A34E-39BED4E52AE9}" type="slidenum">
              <a:rPr lang="ja-JP" altLang="en-US" smtClean="0">
                <a:solidFill>
                  <a:srgbClr val="000000"/>
                </a:solidFill>
                <a:latin typeface="游ゴシック" panose="020B0400000000000000" pitchFamily="50" charset="-128"/>
              </a:rPr>
              <a:pPr/>
              <a:t>12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0650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CE374-E87F-8B68-96A9-C0A848B59BC6}"/>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DFFE58C-C761-10BD-B34E-2DFC71FA4B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379A66A7-2691-63AC-9F6B-56A1659953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DE09D4FB-60BF-3F78-D102-EDB4D40AC7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7706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6A9A-1341-50DE-A460-8CACC67C52F4}"/>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18C4A6B-945D-466D-69D7-E549A5C57E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096162AC-3BED-78F1-C73A-A505DD06E5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72924FCE-9961-43D3-C48A-2AEB90F9D5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15799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06E88-06FC-CD47-F29F-239995C81C6F}"/>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5F20C6E-9090-E6B5-047A-EF79643569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F124ED2-0E80-B203-4BD7-711EED0F2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60970522-D128-7889-1760-E7A4B6DB0F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9571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4B9B-0BE7-C670-3861-0D1D75902B21}"/>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9DC3747-6C39-BF95-0266-61BD94ADC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D1B636A-2DA0-298F-7174-C042578F8C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65D789AE-1DCF-F9CD-1464-93BDF8A30A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5247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BCBDB-3C21-65BC-2C3D-5F2F56B532A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3DE3A83-136E-0B2D-6B01-ECFA7518EB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897B38E4-5FF8-4EBF-5B79-598BC7F564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329B727A-1AD4-1331-1BBF-EFF7EE729D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22858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11BA0-1529-CFC7-E2BF-27266A36C97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04EB2C8-E9AD-1EA5-3CE1-29FFBB6265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5258DF4F-30A6-0D41-7936-EF2FA20913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p>
        </p:txBody>
      </p:sp>
      <p:sp>
        <p:nvSpPr>
          <p:cNvPr id="20484" name="スライド番号プレースホルダー 3">
            <a:extLst>
              <a:ext uri="{FF2B5EF4-FFF2-40B4-BE49-F238E27FC236}">
                <a16:creationId xmlns:a16="http://schemas.microsoft.com/office/drawing/2014/main" id="{2F5FEF4E-87BC-0457-B676-08712B9E8A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05713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5C907D63-4C88-3CBD-8AE9-E03F1C4F9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AE8488FF-2585-DF92-8752-7DF7C1D42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a:extLst>
              <a:ext uri="{FF2B5EF4-FFF2-40B4-BE49-F238E27FC236}">
                <a16:creationId xmlns:a16="http://schemas.microsoft.com/office/drawing/2014/main" id="{430C0561-16D1-6DA5-D768-44284F30F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AC2EFABA-833C-4E6F-B93A-6C2A1F453F20}" type="slidenum">
              <a:rPr lang="ja-JP" altLang="en-US" smtClean="0">
                <a:solidFill>
                  <a:srgbClr val="000000"/>
                </a:solidFill>
                <a:latin typeface="游ゴシック" panose="020B0400000000000000" pitchFamily="50" charset="-128"/>
              </a:rPr>
              <a:pPr/>
              <a:t>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94B0-EE0C-4144-FC19-40C37F146274}"/>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469ACB36-4268-C7B1-289B-922AC47E0B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1D67030A-218F-0913-45E1-1F95760712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p>
        </p:txBody>
      </p:sp>
      <p:sp>
        <p:nvSpPr>
          <p:cNvPr id="20484" name="スライド番号プレースホルダー 3">
            <a:extLst>
              <a:ext uri="{FF2B5EF4-FFF2-40B4-BE49-F238E27FC236}">
                <a16:creationId xmlns:a16="http://schemas.microsoft.com/office/drawing/2014/main" id="{6CCA7C14-CED2-A74C-047A-FDBC8E6C70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27307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CF810-FEDF-28C9-6A4B-8A1332B82B2C}"/>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912AF48-A24B-8B3B-466D-A50AD9CDF1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79B911E-3BAB-595A-ADC8-EE20236115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23FF856B-D662-E1A0-D7DE-96EF063AF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89629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B680C-1FF9-CAF5-8155-13FEE78D285A}"/>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A26C2765-4D04-57CB-DA56-C8C07F4FF5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4583BED1-291A-C4E3-2070-383E342265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16D9F4E5-17FF-783E-B4E4-8D4DA32FAC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59237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383D2-ED66-CDD3-F3E5-2AD6E2FDABA4}"/>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6B5D7AA0-6D17-5163-78AA-5AB1E70B4C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D107BBC2-0B80-E648-0976-E54E48F954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F41C3967-B010-EBA7-A57F-0E77E12350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05904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0A5D-63AC-115C-D609-9505AEB2193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4CBA8EEA-8BD0-2FD5-29BD-74523FBE33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031EB674-16BD-7898-BDA0-8E904E533E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38D7B5B6-EB75-B9F1-D622-F2D3D1745F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71875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4EF7B-4044-1B00-DD22-5CCAFE68ED0F}"/>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23A1A95-3B5B-BBF2-6D8F-BC1E4EB805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2B2ECF2E-FEA4-35EA-A9C6-828966774F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dirty="0"/>
          </a:p>
        </p:txBody>
      </p:sp>
      <p:sp>
        <p:nvSpPr>
          <p:cNvPr id="20484" name="スライド番号プレースホルダー 3">
            <a:extLst>
              <a:ext uri="{FF2B5EF4-FFF2-40B4-BE49-F238E27FC236}">
                <a16:creationId xmlns:a16="http://schemas.microsoft.com/office/drawing/2014/main" id="{C77444C1-8B09-5065-3597-3AF081FF15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27127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4"/>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37" indent="-287693">
              <a:spcBef>
                <a:spcPct val="30000"/>
              </a:spcBef>
              <a:defRPr kumimoji="1" sz="1200">
                <a:solidFill>
                  <a:schemeClr val="tx1"/>
                </a:solidFill>
                <a:latin typeface="游ゴシック" panose="020B0400000000000000" pitchFamily="50" charset="-128"/>
              </a:defRPr>
            </a:lvl2pPr>
            <a:lvl3pPr marL="1152360" indent="-230473">
              <a:spcBef>
                <a:spcPct val="30000"/>
              </a:spcBef>
              <a:defRPr kumimoji="1" sz="1200">
                <a:solidFill>
                  <a:schemeClr val="tx1"/>
                </a:solidFill>
                <a:latin typeface="游ゴシック" panose="020B0400000000000000" pitchFamily="50" charset="-128"/>
              </a:defRPr>
            </a:lvl3pPr>
            <a:lvl4pPr marL="1613304" indent="-230473">
              <a:spcBef>
                <a:spcPct val="30000"/>
              </a:spcBef>
              <a:defRPr kumimoji="1" sz="1200">
                <a:solidFill>
                  <a:schemeClr val="tx1"/>
                </a:solidFill>
                <a:latin typeface="游ゴシック" panose="020B0400000000000000" pitchFamily="50" charset="-128"/>
              </a:defRPr>
            </a:lvl4pPr>
            <a:lvl5pPr marL="2074248" indent="-230473">
              <a:spcBef>
                <a:spcPct val="30000"/>
              </a:spcBef>
              <a:defRPr kumimoji="1" sz="1200">
                <a:solidFill>
                  <a:schemeClr val="tx1"/>
                </a:solidFill>
                <a:latin typeface="游ゴシック" panose="020B0400000000000000" pitchFamily="50" charset="-128"/>
              </a:defRPr>
            </a:lvl5pPr>
            <a:lvl6pPr marL="2532013" indent="-230473" defTabSz="457765"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778" indent="-230473" defTabSz="457765"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543" indent="-230473" defTabSz="457765"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307" indent="-230473" defTabSz="457765"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25</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24"/>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54218" indent="-289838">
              <a:spcBef>
                <a:spcPct val="30000"/>
              </a:spcBef>
              <a:defRPr kumimoji="1" sz="1200">
                <a:solidFill>
                  <a:schemeClr val="tx1"/>
                </a:solidFill>
                <a:latin typeface="游ゴシック" panose="020B0400000000000000" pitchFamily="50" charset="-128"/>
              </a:defRPr>
            </a:lvl2pPr>
            <a:lvl3pPr marL="1160951" indent="-232191">
              <a:spcBef>
                <a:spcPct val="30000"/>
              </a:spcBef>
              <a:defRPr kumimoji="1" sz="1200">
                <a:solidFill>
                  <a:schemeClr val="tx1"/>
                </a:solidFill>
                <a:latin typeface="游ゴシック" panose="020B0400000000000000" pitchFamily="50" charset="-128"/>
              </a:defRPr>
            </a:lvl3pPr>
            <a:lvl4pPr marL="1625331" indent="-232191">
              <a:spcBef>
                <a:spcPct val="30000"/>
              </a:spcBef>
              <a:defRPr kumimoji="1" sz="1200">
                <a:solidFill>
                  <a:schemeClr val="tx1"/>
                </a:solidFill>
                <a:latin typeface="游ゴシック" panose="020B0400000000000000" pitchFamily="50" charset="-128"/>
              </a:defRPr>
            </a:lvl4pPr>
            <a:lvl5pPr marL="2089712" indent="-232191">
              <a:spcBef>
                <a:spcPct val="30000"/>
              </a:spcBef>
              <a:defRPr kumimoji="1" sz="1200">
                <a:solidFill>
                  <a:schemeClr val="tx1"/>
                </a:solidFill>
                <a:latin typeface="游ゴシック" panose="020B0400000000000000" pitchFamily="50" charset="-128"/>
              </a:defRPr>
            </a:lvl5pPr>
            <a:lvl6pPr marL="2550889"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6pPr>
            <a:lvl7pPr marL="3012067"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7pPr>
            <a:lvl8pPr marL="3473245"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8pPr>
            <a:lvl9pPr marL="3934422" indent="-232191" defTabSz="461178"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26</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4EA6-9D31-5328-2772-03ADC36FA2FF}"/>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D95E2DD4-8990-A032-DE87-B4B3097731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2E905456-C8C9-869A-96B6-22489A0074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399A6A29-4AF0-8C8C-1531-E6478B7F1AF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3868" indent="-286103">
              <a:defRPr>
                <a:solidFill>
                  <a:schemeClr val="tx1"/>
                </a:solidFill>
                <a:latin typeface="Calibri" panose="020F0502020204030204" pitchFamily="34" charset="0"/>
              </a:defRPr>
            </a:lvl2pPr>
            <a:lvl3pPr marL="1144413" indent="-228882">
              <a:defRPr>
                <a:solidFill>
                  <a:schemeClr val="tx1"/>
                </a:solidFill>
                <a:latin typeface="Calibri" panose="020F0502020204030204" pitchFamily="34" charset="0"/>
              </a:defRPr>
            </a:lvl3pPr>
            <a:lvl4pPr marL="1602178" indent="-228882">
              <a:defRPr>
                <a:solidFill>
                  <a:schemeClr val="tx1"/>
                </a:solidFill>
                <a:latin typeface="Calibri" panose="020F0502020204030204" pitchFamily="34" charset="0"/>
              </a:defRPr>
            </a:lvl4pPr>
            <a:lvl5pPr marL="2059942" indent="-228882">
              <a:defRPr>
                <a:solidFill>
                  <a:schemeClr val="tx1"/>
                </a:solidFill>
                <a:latin typeface="Calibri" panose="020F0502020204030204" pitchFamily="34" charset="0"/>
              </a:defRPr>
            </a:lvl5pPr>
            <a:lvl6pPr marL="2517707" indent="-228882" defTabSz="457765" eaLnBrk="0" fontAlgn="base" hangingPunct="0">
              <a:spcBef>
                <a:spcPct val="0"/>
              </a:spcBef>
              <a:spcAft>
                <a:spcPct val="0"/>
              </a:spcAft>
              <a:defRPr>
                <a:solidFill>
                  <a:schemeClr val="tx1"/>
                </a:solidFill>
                <a:latin typeface="Calibri" panose="020F0502020204030204" pitchFamily="34" charset="0"/>
              </a:defRPr>
            </a:lvl6pPr>
            <a:lvl7pPr marL="2975472" indent="-228882" defTabSz="457765" eaLnBrk="0" fontAlgn="base" hangingPunct="0">
              <a:spcBef>
                <a:spcPct val="0"/>
              </a:spcBef>
              <a:spcAft>
                <a:spcPct val="0"/>
              </a:spcAft>
              <a:defRPr>
                <a:solidFill>
                  <a:schemeClr val="tx1"/>
                </a:solidFill>
                <a:latin typeface="Calibri" panose="020F0502020204030204" pitchFamily="34" charset="0"/>
              </a:defRPr>
            </a:lvl7pPr>
            <a:lvl8pPr marL="3433237" indent="-228882" defTabSz="457765" eaLnBrk="0" fontAlgn="base" hangingPunct="0">
              <a:spcBef>
                <a:spcPct val="0"/>
              </a:spcBef>
              <a:spcAft>
                <a:spcPct val="0"/>
              </a:spcAft>
              <a:defRPr>
                <a:solidFill>
                  <a:schemeClr val="tx1"/>
                </a:solidFill>
                <a:latin typeface="Calibri" panose="020F0502020204030204" pitchFamily="34" charset="0"/>
              </a:defRPr>
            </a:lvl8pPr>
            <a:lvl9pPr marL="3891002" indent="-228882" defTabSz="457765"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27</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592394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B7E56372-9FB4-3674-5AE8-F7F87647C1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5A4B732E-FB36-8A7A-A1A2-FC8660ED10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p>
        </p:txBody>
      </p:sp>
      <p:sp>
        <p:nvSpPr>
          <p:cNvPr id="16388" name="スライド番号プレースホルダー 3">
            <a:extLst>
              <a:ext uri="{FF2B5EF4-FFF2-40B4-BE49-F238E27FC236}">
                <a16:creationId xmlns:a16="http://schemas.microsoft.com/office/drawing/2014/main" id="{9F42D5A1-1DB4-7393-B51F-C3A50BE93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1BC76A7F-D5E0-497B-8ED6-7EEE1CC9F37F}" type="slidenum">
              <a:rPr lang="ja-JP" altLang="en-US" smtClean="0">
                <a:solidFill>
                  <a:srgbClr val="000000"/>
                </a:solidFill>
                <a:latin typeface="游ゴシック" panose="020B0400000000000000" pitchFamily="50" charset="-128"/>
              </a:rPr>
              <a:pPr/>
              <a:t>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176682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0F4D-B0D9-C6BD-4F3A-517CB0674610}"/>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A7F65BF-359C-D964-E46E-A4E41E9098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7B6EF42E-D45F-8F4E-0DF6-9F31DB19A0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9CE7A7C7-E64D-AEC1-57A9-17F310EB04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746839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87FC197-66F3-DB47-1081-38BDCCD53B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A9799D27-DB06-C81E-A6A8-4689EBED4B6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ja-JP" sz="1100" dirty="0"/>
          </a:p>
        </p:txBody>
      </p:sp>
      <p:sp>
        <p:nvSpPr>
          <p:cNvPr id="18436" name="スライド番号プレースホルダー 3">
            <a:extLst>
              <a:ext uri="{FF2B5EF4-FFF2-40B4-BE49-F238E27FC236}">
                <a16:creationId xmlns:a16="http://schemas.microsoft.com/office/drawing/2014/main" id="{39122E1B-0463-CC5B-AAC7-4FD3A685B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C11C35FA-2D4C-445E-B849-11893BF60F55}"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3868" indent="-286103">
              <a:defRPr>
                <a:solidFill>
                  <a:schemeClr val="tx1"/>
                </a:solidFill>
                <a:latin typeface="Calibri" panose="020F0502020204030204" pitchFamily="34" charset="0"/>
              </a:defRPr>
            </a:lvl2pPr>
            <a:lvl3pPr marL="1144413" indent="-228882">
              <a:defRPr>
                <a:solidFill>
                  <a:schemeClr val="tx1"/>
                </a:solidFill>
                <a:latin typeface="Calibri" panose="020F0502020204030204" pitchFamily="34" charset="0"/>
              </a:defRPr>
            </a:lvl3pPr>
            <a:lvl4pPr marL="1602178" indent="-228882">
              <a:defRPr>
                <a:solidFill>
                  <a:schemeClr val="tx1"/>
                </a:solidFill>
                <a:latin typeface="Calibri" panose="020F0502020204030204" pitchFamily="34" charset="0"/>
              </a:defRPr>
            </a:lvl4pPr>
            <a:lvl5pPr marL="2059942" indent="-228882">
              <a:defRPr>
                <a:solidFill>
                  <a:schemeClr val="tx1"/>
                </a:solidFill>
                <a:latin typeface="Calibri" panose="020F0502020204030204" pitchFamily="34" charset="0"/>
              </a:defRPr>
            </a:lvl5pPr>
            <a:lvl6pPr marL="2517707" indent="-228882" defTabSz="457765" eaLnBrk="0" fontAlgn="base" hangingPunct="0">
              <a:spcBef>
                <a:spcPct val="0"/>
              </a:spcBef>
              <a:spcAft>
                <a:spcPct val="0"/>
              </a:spcAft>
              <a:defRPr>
                <a:solidFill>
                  <a:schemeClr val="tx1"/>
                </a:solidFill>
                <a:latin typeface="Calibri" panose="020F0502020204030204" pitchFamily="34" charset="0"/>
              </a:defRPr>
            </a:lvl6pPr>
            <a:lvl7pPr marL="2975472" indent="-228882" defTabSz="457765" eaLnBrk="0" fontAlgn="base" hangingPunct="0">
              <a:spcBef>
                <a:spcPct val="0"/>
              </a:spcBef>
              <a:spcAft>
                <a:spcPct val="0"/>
              </a:spcAft>
              <a:defRPr>
                <a:solidFill>
                  <a:schemeClr val="tx1"/>
                </a:solidFill>
                <a:latin typeface="Calibri" panose="020F0502020204030204" pitchFamily="34" charset="0"/>
              </a:defRPr>
            </a:lvl7pPr>
            <a:lvl8pPr marL="3433237" indent="-228882" defTabSz="457765" eaLnBrk="0" fontAlgn="base" hangingPunct="0">
              <a:spcBef>
                <a:spcPct val="0"/>
              </a:spcBef>
              <a:spcAft>
                <a:spcPct val="0"/>
              </a:spcAft>
              <a:defRPr>
                <a:solidFill>
                  <a:schemeClr val="tx1"/>
                </a:solidFill>
                <a:latin typeface="Calibri" panose="020F0502020204030204" pitchFamily="34" charset="0"/>
              </a:defRPr>
            </a:lvl8pPr>
            <a:lvl9pPr marL="3891002" indent="-228882" defTabSz="457765"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41</a:t>
            </a:fld>
            <a:endParaRPr lang="ja-JP" altLang="en-US">
              <a:latin typeface="游ゴシック" panose="020B0400000000000000" pitchFamily="5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9"/>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997">
              <a:defRPr>
                <a:solidFill>
                  <a:schemeClr val="tx1"/>
                </a:solidFill>
                <a:latin typeface="Calibri" panose="020F0502020204030204" pitchFamily="34" charset="0"/>
              </a:defRPr>
            </a:lvl1pPr>
            <a:lvl2pPr marL="743868" indent="-286103" defTabSz="452997">
              <a:defRPr>
                <a:solidFill>
                  <a:schemeClr val="tx1"/>
                </a:solidFill>
                <a:latin typeface="Calibri" panose="020F0502020204030204" pitchFamily="34" charset="0"/>
              </a:defRPr>
            </a:lvl2pPr>
            <a:lvl3pPr marL="1144413" indent="-228882" defTabSz="452997">
              <a:defRPr>
                <a:solidFill>
                  <a:schemeClr val="tx1"/>
                </a:solidFill>
                <a:latin typeface="Calibri" panose="020F0502020204030204" pitchFamily="34" charset="0"/>
              </a:defRPr>
            </a:lvl3pPr>
            <a:lvl4pPr marL="1602178" indent="-228882" defTabSz="452997">
              <a:defRPr>
                <a:solidFill>
                  <a:schemeClr val="tx1"/>
                </a:solidFill>
                <a:latin typeface="Calibri" panose="020F0502020204030204" pitchFamily="34" charset="0"/>
              </a:defRPr>
            </a:lvl4pPr>
            <a:lvl5pPr marL="2059942" indent="-228882" defTabSz="452997">
              <a:defRPr>
                <a:solidFill>
                  <a:schemeClr val="tx1"/>
                </a:solidFill>
                <a:latin typeface="Calibri" panose="020F0502020204030204" pitchFamily="34" charset="0"/>
              </a:defRPr>
            </a:lvl5pPr>
            <a:lvl6pPr marL="2517707" indent="-228882" defTabSz="452997" eaLnBrk="0" fontAlgn="base" hangingPunct="0">
              <a:spcBef>
                <a:spcPct val="0"/>
              </a:spcBef>
              <a:spcAft>
                <a:spcPct val="0"/>
              </a:spcAft>
              <a:defRPr>
                <a:solidFill>
                  <a:schemeClr val="tx1"/>
                </a:solidFill>
                <a:latin typeface="Calibri" panose="020F0502020204030204" pitchFamily="34" charset="0"/>
              </a:defRPr>
            </a:lvl6pPr>
            <a:lvl7pPr marL="2975472" indent="-228882" defTabSz="452997" eaLnBrk="0" fontAlgn="base" hangingPunct="0">
              <a:spcBef>
                <a:spcPct val="0"/>
              </a:spcBef>
              <a:spcAft>
                <a:spcPct val="0"/>
              </a:spcAft>
              <a:defRPr>
                <a:solidFill>
                  <a:schemeClr val="tx1"/>
                </a:solidFill>
                <a:latin typeface="Calibri" panose="020F0502020204030204" pitchFamily="34" charset="0"/>
              </a:defRPr>
            </a:lvl7pPr>
            <a:lvl8pPr marL="3433237" indent="-228882" defTabSz="452997" eaLnBrk="0" fontAlgn="base" hangingPunct="0">
              <a:spcBef>
                <a:spcPct val="0"/>
              </a:spcBef>
              <a:spcAft>
                <a:spcPct val="0"/>
              </a:spcAft>
              <a:defRPr>
                <a:solidFill>
                  <a:schemeClr val="tx1"/>
                </a:solidFill>
                <a:latin typeface="Calibri" panose="020F0502020204030204" pitchFamily="34" charset="0"/>
              </a:defRPr>
            </a:lvl8pPr>
            <a:lvl9pPr marL="3891002" indent="-228882" defTabSz="452997"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4838" y="674688"/>
            <a:ext cx="5964237" cy="4129087"/>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47</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2C097AE3-8D10-56B5-3C94-7B6073459A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FBA0931D-3501-5EA1-53CB-60F78531D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754" eaLnBrk="1" hangingPunct="1">
              <a:spcBef>
                <a:spcPts val="1210"/>
              </a:spcBef>
            </a:pPr>
            <a:endParaRPr lang="en-US" altLang="ja-JP"/>
          </a:p>
        </p:txBody>
      </p:sp>
      <p:sp>
        <p:nvSpPr>
          <p:cNvPr id="57348" name="スライド番号プレースホルダー 3">
            <a:extLst>
              <a:ext uri="{FF2B5EF4-FFF2-40B4-BE49-F238E27FC236}">
                <a16:creationId xmlns:a16="http://schemas.microsoft.com/office/drawing/2014/main" id="{509415C7-6797-6E10-38E7-9ECADF4BE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8A83B5A6-8EC7-4B47-ABF5-06020B291ED3}" type="slidenum">
              <a:rPr lang="ja-JP" altLang="en-US" smtClean="0">
                <a:solidFill>
                  <a:srgbClr val="000000"/>
                </a:solidFill>
                <a:latin typeface="游ゴシック" panose="020B0400000000000000" pitchFamily="50" charset="-128"/>
              </a:rPr>
              <a:pPr/>
              <a:t>48</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CD8E179-B6CC-5241-0855-956228597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DF367659-3119-7A0F-9947-3A3D6DE62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754" eaLnBrk="1" hangingPunct="1">
              <a:spcBef>
                <a:spcPts val="1210"/>
              </a:spcBef>
            </a:pPr>
            <a:endParaRPr lang="en-US" altLang="ja-JP"/>
          </a:p>
        </p:txBody>
      </p:sp>
      <p:sp>
        <p:nvSpPr>
          <p:cNvPr id="59396" name="スライド番号プレースホルダー 3">
            <a:extLst>
              <a:ext uri="{FF2B5EF4-FFF2-40B4-BE49-F238E27FC236}">
                <a16:creationId xmlns:a16="http://schemas.microsoft.com/office/drawing/2014/main" id="{6838AFA8-B149-5DC5-B242-09A9AB634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94C6228E-5546-4292-A064-2AB8485354C4}" type="slidenum">
              <a:rPr lang="ja-JP" altLang="en-US" smtClean="0">
                <a:solidFill>
                  <a:srgbClr val="000000"/>
                </a:solidFill>
                <a:latin typeface="游ゴシック" panose="020B0400000000000000" pitchFamily="50" charset="-128"/>
              </a:rPr>
              <a:pPr/>
              <a:t>49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B5E069BC-F851-7FD5-E9F7-4D2E735A13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A70431DF-89E9-5E1A-3D17-2C5CB29993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ja-JP" dirty="0">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8CD370C7-976D-DBC5-9DA8-028DCBFA7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7D76F-B453-7702-37C0-EC672AB7A09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F2A87E6-80FF-BE1F-40B8-8F7A93EC08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AE468FA0-8BC0-5972-5287-47CE82277D23}"/>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28778292-8DD4-88AE-38C6-266D9F18EE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6</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33798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9BC5-7803-DDF8-4438-BB2D085C8C5D}"/>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22D18688-8AF1-7E97-9285-7A88F64D65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A941A03-B450-D39B-E2E4-A6B5761EFD32}"/>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5D3DD4DE-B00F-2F82-C4D3-D800E5512F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293" indent="-288190">
              <a:defRPr>
                <a:solidFill>
                  <a:schemeClr val="tx1"/>
                </a:solidFill>
                <a:latin typeface="Calibri" panose="020F0502020204030204" pitchFamily="34" charset="0"/>
              </a:defRPr>
            </a:lvl2pPr>
            <a:lvl3pPr marL="1152758" indent="-230551">
              <a:defRPr>
                <a:solidFill>
                  <a:schemeClr val="tx1"/>
                </a:solidFill>
                <a:latin typeface="Calibri" panose="020F0502020204030204" pitchFamily="34" charset="0"/>
              </a:defRPr>
            </a:lvl3pPr>
            <a:lvl4pPr marL="1613861" indent="-230551">
              <a:defRPr>
                <a:solidFill>
                  <a:schemeClr val="tx1"/>
                </a:solidFill>
                <a:latin typeface="Calibri" panose="020F0502020204030204" pitchFamily="34" charset="0"/>
              </a:defRPr>
            </a:lvl4pPr>
            <a:lvl5pPr marL="2074966" indent="-230551">
              <a:defRPr>
                <a:solidFill>
                  <a:schemeClr val="tx1"/>
                </a:solidFill>
                <a:latin typeface="Calibri" panose="020F0502020204030204" pitchFamily="34" charset="0"/>
              </a:defRPr>
            </a:lvl5pPr>
            <a:lvl6pPr marL="2536067" indent="-230551" defTabSz="461103" eaLnBrk="0" fontAlgn="base" hangingPunct="0">
              <a:spcBef>
                <a:spcPct val="0"/>
              </a:spcBef>
              <a:spcAft>
                <a:spcPct val="0"/>
              </a:spcAft>
              <a:defRPr>
                <a:solidFill>
                  <a:schemeClr val="tx1"/>
                </a:solidFill>
                <a:latin typeface="Calibri" panose="020F0502020204030204" pitchFamily="34" charset="0"/>
              </a:defRPr>
            </a:lvl6pPr>
            <a:lvl7pPr marL="2997171" indent="-230551" defTabSz="461103" eaLnBrk="0" fontAlgn="base" hangingPunct="0">
              <a:spcBef>
                <a:spcPct val="0"/>
              </a:spcBef>
              <a:spcAft>
                <a:spcPct val="0"/>
              </a:spcAft>
              <a:defRPr>
                <a:solidFill>
                  <a:schemeClr val="tx1"/>
                </a:solidFill>
                <a:latin typeface="Calibri" panose="020F0502020204030204" pitchFamily="34" charset="0"/>
              </a:defRPr>
            </a:lvl7pPr>
            <a:lvl8pPr marL="3458274" indent="-230551" defTabSz="461103" eaLnBrk="0" fontAlgn="base" hangingPunct="0">
              <a:spcBef>
                <a:spcPct val="0"/>
              </a:spcBef>
              <a:spcAft>
                <a:spcPct val="0"/>
              </a:spcAft>
              <a:defRPr>
                <a:solidFill>
                  <a:schemeClr val="tx1"/>
                </a:solidFill>
                <a:latin typeface="Calibri" panose="020F0502020204030204" pitchFamily="34" charset="0"/>
              </a:defRPr>
            </a:lvl8pPr>
            <a:lvl9pPr marL="3919378" indent="-230551" defTabSz="461103"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7</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03204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8592-9AB8-6A1A-D58F-D1126F96E2F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8A46512-A3FC-F870-C2B2-FE6A8C8461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F9BF8534-91D5-C061-3AE5-51AB8A5370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6FF6F9D7-1605-D340-F213-B88D8E6B83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9577">
              <a:defRPr>
                <a:solidFill>
                  <a:schemeClr val="tx1"/>
                </a:solidFill>
                <a:latin typeface="Calibri" panose="020F0502020204030204" pitchFamily="34" charset="0"/>
              </a:defRPr>
            </a:lvl1pPr>
            <a:lvl2pPr marL="749414" indent="-288236" defTabSz="459577">
              <a:defRPr>
                <a:solidFill>
                  <a:schemeClr val="tx1"/>
                </a:solidFill>
                <a:latin typeface="Calibri" panose="020F0502020204030204" pitchFamily="34" charset="0"/>
              </a:defRPr>
            </a:lvl2pPr>
            <a:lvl3pPr marL="1152944" indent="-230589" defTabSz="459577">
              <a:defRPr>
                <a:solidFill>
                  <a:schemeClr val="tx1"/>
                </a:solidFill>
                <a:latin typeface="Calibri" panose="020F0502020204030204" pitchFamily="34" charset="0"/>
              </a:defRPr>
            </a:lvl3pPr>
            <a:lvl4pPr marL="1614122" indent="-230589" defTabSz="459577">
              <a:defRPr>
                <a:solidFill>
                  <a:schemeClr val="tx1"/>
                </a:solidFill>
                <a:latin typeface="Calibri" panose="020F0502020204030204" pitchFamily="34" charset="0"/>
              </a:defRPr>
            </a:lvl4pPr>
            <a:lvl5pPr marL="2075299" indent="-230589" defTabSz="459577">
              <a:defRPr>
                <a:solidFill>
                  <a:schemeClr val="tx1"/>
                </a:solidFill>
                <a:latin typeface="Calibri" panose="020F0502020204030204" pitchFamily="34" charset="0"/>
              </a:defRPr>
            </a:lvl5pPr>
            <a:lvl6pPr marL="2536477" indent="-230589" defTabSz="459577" eaLnBrk="0" fontAlgn="base" hangingPunct="0">
              <a:spcBef>
                <a:spcPct val="0"/>
              </a:spcBef>
              <a:spcAft>
                <a:spcPct val="0"/>
              </a:spcAft>
              <a:defRPr>
                <a:solidFill>
                  <a:schemeClr val="tx1"/>
                </a:solidFill>
                <a:latin typeface="Calibri" panose="020F0502020204030204" pitchFamily="34" charset="0"/>
              </a:defRPr>
            </a:lvl6pPr>
            <a:lvl7pPr marL="2997655" indent="-230589" defTabSz="459577" eaLnBrk="0" fontAlgn="base" hangingPunct="0">
              <a:spcBef>
                <a:spcPct val="0"/>
              </a:spcBef>
              <a:spcAft>
                <a:spcPct val="0"/>
              </a:spcAft>
              <a:defRPr>
                <a:solidFill>
                  <a:schemeClr val="tx1"/>
                </a:solidFill>
                <a:latin typeface="Calibri" panose="020F0502020204030204" pitchFamily="34" charset="0"/>
              </a:defRPr>
            </a:lvl7pPr>
            <a:lvl8pPr marL="3458832" indent="-230589" defTabSz="459577" eaLnBrk="0" fontAlgn="base" hangingPunct="0">
              <a:spcBef>
                <a:spcPct val="0"/>
              </a:spcBef>
              <a:spcAft>
                <a:spcPct val="0"/>
              </a:spcAft>
              <a:defRPr>
                <a:solidFill>
                  <a:schemeClr val="tx1"/>
                </a:solidFill>
                <a:latin typeface="Calibri" panose="020F0502020204030204" pitchFamily="34" charset="0"/>
              </a:defRPr>
            </a:lvl8pPr>
            <a:lvl9pPr marL="3920010" indent="-230589" defTabSz="459577"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0527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77CD842-66EE-894A-0300-C14D85D30F3C}"/>
              </a:ext>
            </a:extLst>
          </p:cNvPr>
          <p:cNvSpPr>
            <a:spLocks noGrp="1"/>
          </p:cNvSpPr>
          <p:nvPr>
            <p:ph type="dt" sz="half" idx="10"/>
          </p:nvPr>
        </p:nvSpPr>
        <p:spPr/>
        <p:txBody>
          <a:bodyPr/>
          <a:lstStyle>
            <a:lvl1pPr>
              <a:defRPr/>
            </a:lvl1pPr>
          </a:lstStyle>
          <a:p>
            <a:pPr>
              <a:defRPr/>
            </a:pPr>
            <a:fld id="{E85DEB0B-2904-44FE-8491-B60974B25C93}"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3D5D1891-1AE9-13B9-26EE-E6292DAF006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C944EAF-0196-520B-99BB-271F60D0DF1D}"/>
              </a:ext>
            </a:extLst>
          </p:cNvPr>
          <p:cNvSpPr>
            <a:spLocks noGrp="1"/>
          </p:cNvSpPr>
          <p:nvPr>
            <p:ph type="sldNum" sz="quarter" idx="12"/>
          </p:nvPr>
        </p:nvSpPr>
        <p:spPr/>
        <p:txBody>
          <a:bodyPr/>
          <a:lstStyle>
            <a:lvl1pPr>
              <a:defRPr/>
            </a:lvl1pPr>
          </a:lstStyle>
          <a:p>
            <a:pPr>
              <a:defRPr/>
            </a:pPr>
            <a:fld id="{9C25A913-EDF7-4662-ADFB-457B32EF5599}" type="slidenum">
              <a:rPr lang="ja-JP" altLang="en-US" smtClean="0"/>
              <a:pPr>
                <a:defRPr/>
              </a:pPr>
              <a:t>‹#›</a:t>
            </a:fld>
            <a:endParaRPr lang="ja-JP" altLang="en-US"/>
          </a:p>
        </p:txBody>
      </p:sp>
    </p:spTree>
    <p:extLst>
      <p:ext uri="{BB962C8B-B14F-4D97-AF65-F5344CB8AC3E}">
        <p14:creationId xmlns:p14="http://schemas.microsoft.com/office/powerpoint/2010/main" val="231549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8D1EA3B-0FFC-ABA4-9166-956BE80C02CC}"/>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F5E72F62-0B01-F19E-1FDE-EA01D894CA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4425D696-9B34-AD67-D425-A0879DC4CCA8}"/>
              </a:ext>
            </a:extLst>
          </p:cNvPr>
          <p:cNvSpPr>
            <a:spLocks noGrp="1"/>
          </p:cNvSpPr>
          <p:nvPr>
            <p:ph type="sldNum" sz="quarter" idx="10"/>
          </p:nvPr>
        </p:nvSpPr>
        <p:spPr/>
        <p:txBody>
          <a:bodyPr/>
          <a:lstStyle>
            <a:lvl1pPr>
              <a:defRPr/>
            </a:lvl1pPr>
          </a:lstStyle>
          <a:p>
            <a:pPr>
              <a:defRPr/>
            </a:pPr>
            <a:fld id="{B93FF731-4A3D-4F7A-918B-F6A85A2625BE}" type="slidenum">
              <a:rPr lang="ja-JP" altLang="en-US" smtClean="0"/>
              <a:pPr>
                <a:defRPr/>
              </a:pPr>
              <a:t>‹#›</a:t>
            </a:fld>
            <a:endParaRPr lang="ja-JP" altLang="en-US"/>
          </a:p>
        </p:txBody>
      </p:sp>
    </p:spTree>
    <p:extLst>
      <p:ext uri="{BB962C8B-B14F-4D97-AF65-F5344CB8AC3E}">
        <p14:creationId xmlns:p14="http://schemas.microsoft.com/office/powerpoint/2010/main" val="1113433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99A15E9-1899-1B79-6BEF-C10CA46242DF}"/>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35EFAD6-1D83-378D-E109-FA8AF6C655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37B254EB-1BFE-7B67-E56B-A66717F09A52}"/>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D71E29F6-348B-DFC3-1DD4-96F4D41C29A3}"/>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EC801576-B882-938E-C721-D38C9B331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9739342-1BA9-3C9E-B18F-2C2340135074}"/>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01517944-5421-3C05-F66F-71F66B942754}"/>
              </a:ext>
            </a:extLst>
          </p:cNvPr>
          <p:cNvSpPr>
            <a:spLocks noGrp="1"/>
          </p:cNvSpPr>
          <p:nvPr>
            <p:ph type="sldNum" sz="quarter" idx="10"/>
          </p:nvPr>
        </p:nvSpPr>
        <p:spPr/>
        <p:txBody>
          <a:bodyPr/>
          <a:lstStyle>
            <a:lvl1pPr>
              <a:defRPr/>
            </a:lvl1pPr>
          </a:lstStyle>
          <a:p>
            <a:pPr>
              <a:defRPr/>
            </a:pPr>
            <a:fld id="{C6DDAFDB-6035-4EDE-B8E9-534F804874F7}" type="slidenum">
              <a:rPr lang="ja-JP" altLang="en-US" smtClean="0"/>
              <a:pPr>
                <a:defRPr/>
              </a:pPr>
              <a:t>‹#›</a:t>
            </a:fld>
            <a:endParaRPr lang="ja-JP" altLang="en-US"/>
          </a:p>
        </p:txBody>
      </p:sp>
    </p:spTree>
    <p:extLst>
      <p:ext uri="{BB962C8B-B14F-4D97-AF65-F5344CB8AC3E}">
        <p14:creationId xmlns:p14="http://schemas.microsoft.com/office/powerpoint/2010/main" val="2306748948"/>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D84778B9-32AE-D0E6-762E-027DDE4C8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5B9D7E51-FE94-D9E1-399D-2F84B507E91F}"/>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受講者同士で、自由に意見交換しましょう</a:t>
            </a:r>
          </a:p>
        </p:txBody>
      </p: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181693854"/>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30908404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5CF766A-5B00-77F4-1102-CA153693B3E8}"/>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18124B-5ED9-97BA-43E7-670DED423FB5}"/>
              </a:ext>
            </a:extLst>
          </p:cNvPr>
          <p:cNvSpPr>
            <a:spLocks noGrp="1"/>
          </p:cNvSpPr>
          <p:nvPr>
            <p:ph type="sldNum" sz="quarter" idx="10"/>
          </p:nvPr>
        </p:nvSpPr>
        <p:spPr/>
        <p:txBody>
          <a:bodyPr/>
          <a:lstStyle>
            <a:lvl1pPr>
              <a:defRPr/>
            </a:lvl1pPr>
          </a:lstStyle>
          <a:p>
            <a:pPr>
              <a:defRPr/>
            </a:pPr>
            <a:fld id="{EA047D1F-8E3F-41E4-9B5A-E964976AFE1F}" type="slidenum">
              <a:rPr lang="ja-JP" altLang="en-US" smtClean="0"/>
              <a:pPr>
                <a:defRPr/>
              </a:pPr>
              <a:t>‹#›</a:t>
            </a:fld>
            <a:endParaRPr lang="ja-JP" altLang="en-US"/>
          </a:p>
        </p:txBody>
      </p:sp>
    </p:spTree>
    <p:extLst>
      <p:ext uri="{BB962C8B-B14F-4D97-AF65-F5344CB8AC3E}">
        <p14:creationId xmlns:p14="http://schemas.microsoft.com/office/powerpoint/2010/main" val="1375306505"/>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774F4A-53B1-8771-E95D-06AFC4CB3D89}"/>
              </a:ext>
            </a:extLst>
          </p:cNvPr>
          <p:cNvSpPr>
            <a:spLocks noGrp="1"/>
          </p:cNvSpPr>
          <p:nvPr>
            <p:ph type="sldNum" sz="quarter" idx="10"/>
          </p:nvPr>
        </p:nvSpPr>
        <p:spPr/>
        <p:txBody>
          <a:bodyPr/>
          <a:lstStyle>
            <a:lvl1pPr>
              <a:defRPr/>
            </a:lvl1pPr>
          </a:lstStyle>
          <a:p>
            <a:pPr>
              <a:defRPr/>
            </a:pPr>
            <a:fld id="{12C90324-CBE7-4BBB-8612-2E36B4D378E0}" type="slidenum">
              <a:rPr lang="ja-JP" altLang="en-US" smtClean="0"/>
              <a:pPr>
                <a:defRPr/>
              </a:pPr>
              <a:t>‹#›</a:t>
            </a:fld>
            <a:endParaRPr lang="ja-JP" altLang="en-US"/>
          </a:p>
        </p:txBody>
      </p:sp>
    </p:spTree>
    <p:extLst>
      <p:ext uri="{BB962C8B-B14F-4D97-AF65-F5344CB8AC3E}">
        <p14:creationId xmlns:p14="http://schemas.microsoft.com/office/powerpoint/2010/main" val="2080242095"/>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CDDE92A-DAFD-2D29-39DC-B3CCC0C1996E}"/>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A333A1-5614-064B-BCDC-A4D8C3D5A442}"/>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D5A562EA-6614-8A9E-7F74-2CDA7DEF5ED6}"/>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68920AF-A9D0-A7E2-BCC6-D2E0B00CF489}"/>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E3AD5770-53F0-C071-27BD-5442C8DD89A9}"/>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793EEA6F-467C-372E-50C0-3A61F1F11576}"/>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4F6F221-7E6B-8A2E-596D-B0531A2996FD}"/>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232F465D-CFB4-2F49-436F-409079CD1302}"/>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FBFFDD72-63B9-9F8F-B44E-471246185202}"/>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8484B91A-1948-FE7E-410C-51D2B362BADD}"/>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848D9F2B-8A4A-678D-76A4-7EDFCE99E4C4}"/>
              </a:ext>
            </a:extLst>
          </p:cNvPr>
          <p:cNvSpPr>
            <a:spLocks noGrp="1"/>
          </p:cNvSpPr>
          <p:nvPr>
            <p:ph type="sldNum" sz="quarter" idx="10"/>
          </p:nvPr>
        </p:nvSpPr>
        <p:spPr/>
        <p:txBody>
          <a:bodyPr/>
          <a:lstStyle>
            <a:lvl1pPr>
              <a:defRPr/>
            </a:lvl1pPr>
          </a:lstStyle>
          <a:p>
            <a:pPr>
              <a:defRPr/>
            </a:pPr>
            <a:fld id="{52EF0441-A04F-4378-A519-EB97DB97338A}" type="slidenum">
              <a:rPr lang="ja-JP" altLang="en-US" smtClean="0"/>
              <a:pPr>
                <a:defRPr/>
              </a:pPr>
              <a:t>‹#›</a:t>
            </a:fld>
            <a:endParaRPr lang="ja-JP" altLang="en-US"/>
          </a:p>
        </p:txBody>
      </p:sp>
    </p:spTree>
    <p:extLst>
      <p:ext uri="{BB962C8B-B14F-4D97-AF65-F5344CB8AC3E}">
        <p14:creationId xmlns:p14="http://schemas.microsoft.com/office/powerpoint/2010/main" val="3246980910"/>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6A25877-511D-904B-C834-3B596C94B919}"/>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DDBB434-51B8-718C-ACAE-17C442FCF8AE}"/>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D8EAB2BD-3C31-5825-564B-75E0BCF50D76}"/>
              </a:ext>
            </a:extLst>
          </p:cNvPr>
          <p:cNvSpPr/>
          <p:nvPr/>
        </p:nvSpPr>
        <p:spPr>
          <a:xfrm>
            <a:off x="6408738" y="649288"/>
            <a:ext cx="3335337"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004DC96-E90D-CFD1-048C-82AE257BA988}"/>
              </a:ext>
            </a:extLst>
          </p:cNvPr>
          <p:cNvSpPr txBox="1"/>
          <p:nvPr/>
        </p:nvSpPr>
        <p:spPr>
          <a:xfrm>
            <a:off x="6415088" y="760413"/>
            <a:ext cx="3335337" cy="254000"/>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これらの書籍・文献にも目を通してみましょう</a:t>
            </a:r>
          </a:p>
        </p:txBody>
      </p:sp>
      <p:sp>
        <p:nvSpPr>
          <p:cNvPr id="6" name="Slide Number Placeholder 5">
            <a:extLst>
              <a:ext uri="{FF2B5EF4-FFF2-40B4-BE49-F238E27FC236}">
                <a16:creationId xmlns:a16="http://schemas.microsoft.com/office/drawing/2014/main" id="{1E5ACF88-A172-29A9-1583-99868A32E7B5}"/>
              </a:ext>
            </a:extLst>
          </p:cNvPr>
          <p:cNvSpPr>
            <a:spLocks noGrp="1"/>
          </p:cNvSpPr>
          <p:nvPr>
            <p:ph type="sldNum" sz="quarter" idx="10"/>
          </p:nvPr>
        </p:nvSpPr>
        <p:spPr/>
        <p:txBody>
          <a:bodyPr/>
          <a:lstStyle>
            <a:lvl1pPr>
              <a:defRPr/>
            </a:lvl1pPr>
          </a:lstStyle>
          <a:p>
            <a:pPr>
              <a:defRPr/>
            </a:pPr>
            <a:fld id="{EE6E47B4-E333-4436-B1E8-209EB43C1602}" type="slidenum">
              <a:rPr lang="ja-JP" altLang="en-US" smtClean="0"/>
              <a:pPr>
                <a:defRPr/>
              </a:pPr>
              <a:t>‹#›</a:t>
            </a:fld>
            <a:endParaRPr lang="ja-JP" altLang="en-US"/>
          </a:p>
        </p:txBody>
      </p:sp>
    </p:spTree>
    <p:extLst>
      <p:ext uri="{BB962C8B-B14F-4D97-AF65-F5344CB8AC3E}">
        <p14:creationId xmlns:p14="http://schemas.microsoft.com/office/powerpoint/2010/main" val="2712361927"/>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A9241-E511-A6E9-4EBF-9F13D7F8F86A}"/>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3F3459BF-2E5A-60BF-F6EA-09CD183D8FC0}"/>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B74AF5C-C70D-2805-8864-8AE28A00DF7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06BBD176-8A0B-4009-9B6E-C4338303A45A}"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797CFFD3-35A4-457C-32A6-AA3FD0F407D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119CAC09-A2F6-FA3E-E805-9FEC3589E132}"/>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a:solidFill>
                  <a:srgbClr val="898989"/>
                </a:solidFill>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45310406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20" r:id="rId5"/>
    <p:sldLayoutId id="2147483716" r:id="rId6"/>
    <p:sldLayoutId id="2147483717" r:id="rId7"/>
    <p:sldLayoutId id="2147483718" r:id="rId8"/>
    <p:sldLayoutId id="2147483719" r:id="rId9"/>
  </p:sldLayoutIdLst>
  <p:hf hdr="0" ft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AAC89-564C-6052-BB86-BBBFF5270D1E}"/>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1B3A777A-5C5F-41CC-E7F2-C7BB1357435D}"/>
              </a:ext>
            </a:extLst>
          </p:cNvPr>
          <p:cNvSpPr/>
          <p:nvPr/>
        </p:nvSpPr>
        <p:spPr>
          <a:xfrm>
            <a:off x="273000" y="349765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F7CCE90D-4A98-12AA-92A4-7D39CBE8EE4F}"/>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依存症の方への支援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EE35C8B-2409-508C-6C8F-C416D95B5745}"/>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No.4-2</a:t>
            </a:r>
          </a:p>
        </p:txBody>
      </p:sp>
      <p:sp>
        <p:nvSpPr>
          <p:cNvPr id="11" name="正方形/長方形 10">
            <a:extLst>
              <a:ext uri="{FF2B5EF4-FFF2-40B4-BE49-F238E27FC236}">
                <a16:creationId xmlns:a16="http://schemas.microsoft.com/office/drawing/2014/main" id="{8D90191A-ED80-134A-A334-9303500F764D}"/>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270053975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68D4B-353F-695F-5C49-4510A003C28A}"/>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D1704432-2DFF-68AE-C1A5-4EE02DC5431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9</a:t>
            </a:fld>
            <a:endParaRPr lang="ja-JP" altLang="en-US" sz="1000">
              <a:solidFill>
                <a:srgbClr val="898989"/>
              </a:solidFill>
            </a:endParaRPr>
          </a:p>
        </p:txBody>
      </p:sp>
      <p:grpSp>
        <p:nvGrpSpPr>
          <p:cNvPr id="26" name="グループ化 25">
            <a:extLst>
              <a:ext uri="{FF2B5EF4-FFF2-40B4-BE49-F238E27FC236}">
                <a16:creationId xmlns:a16="http://schemas.microsoft.com/office/drawing/2014/main" id="{06FFF9F1-A583-051A-1C2C-361C581DFC56}"/>
              </a:ext>
            </a:extLst>
          </p:cNvPr>
          <p:cNvGrpSpPr/>
          <p:nvPr/>
        </p:nvGrpSpPr>
        <p:grpSpPr>
          <a:xfrm>
            <a:off x="1374502" y="938758"/>
            <a:ext cx="7156996" cy="5170048"/>
            <a:chOff x="965663" y="722313"/>
            <a:chExt cx="7974674" cy="5760720"/>
          </a:xfrm>
        </p:grpSpPr>
        <p:pic>
          <p:nvPicPr>
            <p:cNvPr id="10" name="図 9">
              <a:extLst>
                <a:ext uri="{FF2B5EF4-FFF2-40B4-BE49-F238E27FC236}">
                  <a16:creationId xmlns:a16="http://schemas.microsoft.com/office/drawing/2014/main" id="{A22EF314-24C6-4DA8-6C1B-FB9D255091DC}"/>
                </a:ext>
              </a:extLst>
            </p:cNvPr>
            <p:cNvPicPr>
              <a:picLocks noChangeAspect="1"/>
            </p:cNvPicPr>
            <p:nvPr/>
          </p:nvPicPr>
          <p:blipFill>
            <a:blip r:embed="rId3"/>
            <a:stretch>
              <a:fillRect/>
            </a:stretch>
          </p:blipFill>
          <p:spPr>
            <a:xfrm>
              <a:off x="965663" y="722313"/>
              <a:ext cx="7974674" cy="5760720"/>
            </a:xfrm>
            <a:prstGeom prst="rect">
              <a:avLst/>
            </a:prstGeom>
          </p:spPr>
        </p:pic>
        <p:sp>
          <p:nvSpPr>
            <p:cNvPr id="25" name="正方形/長方形 24">
              <a:extLst>
                <a:ext uri="{FF2B5EF4-FFF2-40B4-BE49-F238E27FC236}">
                  <a16:creationId xmlns:a16="http://schemas.microsoft.com/office/drawing/2014/main" id="{3D704407-9E99-D080-9854-A45C91C30C8F}"/>
                </a:ext>
              </a:extLst>
            </p:cNvPr>
            <p:cNvSpPr/>
            <p:nvPr/>
          </p:nvSpPr>
          <p:spPr>
            <a:xfrm>
              <a:off x="8514080" y="6287135"/>
              <a:ext cx="284480" cy="16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四角形: 角を丸くする 26">
            <a:extLst>
              <a:ext uri="{FF2B5EF4-FFF2-40B4-BE49-F238E27FC236}">
                <a16:creationId xmlns:a16="http://schemas.microsoft.com/office/drawing/2014/main" id="{90ECA9CE-840C-E108-1543-A0821FF9AC55}"/>
              </a:ext>
            </a:extLst>
          </p:cNvPr>
          <p:cNvSpPr/>
          <p:nvPr/>
        </p:nvSpPr>
        <p:spPr>
          <a:xfrm>
            <a:off x="61912" y="6567939"/>
            <a:ext cx="9665018" cy="2773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a:t>
            </a:r>
            <a:r>
              <a:rPr lang="ja-JP" altLang="en-US" sz="1000" i="0" dirty="0">
                <a:solidFill>
                  <a:srgbClr val="000000"/>
                </a:solidFill>
                <a:effectLst/>
                <a:latin typeface="メイリオ" panose="020B0604030504040204" pitchFamily="50" charset="-128"/>
                <a:ea typeface="メイリオ" panose="020B0604030504040204" pitchFamily="50" charset="-128"/>
              </a:rPr>
              <a:t>障害保健福祉部精神・障害保健課依存症対策推進室</a:t>
            </a:r>
            <a:r>
              <a:rPr lang="ja-JP" altLang="en-US" sz="1000" dirty="0">
                <a:solidFill>
                  <a:srgbClr val="000000"/>
                </a:solidFill>
                <a:latin typeface="メイリオ" panose="020B0604030504040204" pitchFamily="50" charset="-128"/>
                <a:ea typeface="メイリオ" panose="020B0604030504040204" pitchFamily="50" charset="-128"/>
              </a:rPr>
              <a:t>「</a:t>
            </a:r>
            <a:r>
              <a:rPr lang="ja-JP" altLang="en-US" sz="1000" i="0" dirty="0">
                <a:solidFill>
                  <a:srgbClr val="000000"/>
                </a:solidFill>
                <a:effectLst/>
                <a:latin typeface="メイリオ" panose="020B0604030504040204" pitchFamily="50" charset="-128"/>
                <a:ea typeface="メイリオ" panose="020B0604030504040204" pitchFamily="50" charset="-128"/>
              </a:rPr>
              <a:t>ギャンブル依存症の理解と相談支援の視点」</a:t>
            </a:r>
            <a:r>
              <a:rPr lang="en-US" altLang="ja-JP" sz="1000" dirty="0">
                <a:solidFill>
                  <a:srgbClr val="000000"/>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令和３年度生活困窮者自立支援</a:t>
            </a:r>
            <a:br>
              <a:rPr kumimoji="1" lang="en-US" altLang="zh-TW" sz="1000" dirty="0">
                <a:solidFill>
                  <a:schemeClr val="tx1"/>
                </a:solidFill>
                <a:latin typeface="メイリオ" panose="020B0604030504040204" pitchFamily="50" charset="-128"/>
                <a:ea typeface="メイリオ" panose="020B0604030504040204" pitchFamily="50" charset="-128"/>
              </a:rPr>
            </a:br>
            <a:r>
              <a:rPr kumimoji="1" lang="en-US" altLang="zh-TW" sz="1000" dirty="0">
                <a:solidFill>
                  <a:schemeClr val="tx1"/>
                </a:solidFill>
                <a:latin typeface="メイリオ" panose="020B0604030504040204" pitchFamily="50" charset="-128"/>
                <a:ea typeface="メイリオ" panose="020B0604030504040204" pitchFamily="50" charset="-128"/>
              </a:rPr>
              <a:t>         </a:t>
            </a:r>
            <a:r>
              <a:rPr kumimoji="1" lang="zh-TW" altLang="en-US" sz="1000" dirty="0">
                <a:solidFill>
                  <a:schemeClr val="tx1"/>
                </a:solidFill>
                <a:latin typeface="メイリオ" panose="020B0604030504040204" pitchFamily="50" charset="-128"/>
                <a:ea typeface="メイリオ" panose="020B0604030504040204" pitchFamily="50" charset="-128"/>
              </a:rPr>
              <a:t>制度人材養成研修</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zh-TW" altLang="en-US" sz="1000" i="0" dirty="0">
                <a:solidFill>
                  <a:srgbClr val="000000"/>
                </a:solidFill>
                <a:effectLst/>
                <a:latin typeface="メイリオ" panose="020B0604030504040204" pitchFamily="50" charset="-128"/>
                <a:ea typeface="メイリオ" panose="020B0604030504040204" pitchFamily="50" charset="-128"/>
              </a:rPr>
              <a:t>相談支援員養成研修</a:t>
            </a:r>
            <a:r>
              <a:rPr lang="en-US" altLang="ja-JP" sz="1000" i="0" dirty="0">
                <a:solidFill>
                  <a:srgbClr val="000000"/>
                </a:solidFill>
                <a:effectLst/>
                <a:latin typeface="メイリオ" panose="020B0604030504040204" pitchFamily="50" charset="-128"/>
                <a:ea typeface="メイリオ" panose="020B0604030504040204" pitchFamily="50" charset="-128"/>
              </a:rPr>
              <a:t>』, p</a:t>
            </a:r>
            <a:r>
              <a:rPr lang="en-US" altLang="ja-JP" sz="1000" dirty="0">
                <a:solidFill>
                  <a:srgbClr val="000000"/>
                </a:solidFill>
                <a:latin typeface="メイリオ" panose="020B0604030504040204" pitchFamily="50" charset="-128"/>
                <a:ea typeface="メイリオ" panose="020B0604030504040204" pitchFamily="50" charset="-128"/>
              </a:rPr>
              <a:t>9,</a:t>
            </a:r>
            <a:r>
              <a:rPr lang="en-US" altLang="ja-JP" sz="1000" i="0" dirty="0">
                <a:solidFill>
                  <a:srgbClr val="000000"/>
                </a:solidFill>
                <a:effectLst/>
                <a:latin typeface="メイリオ" panose="020B0604030504040204" pitchFamily="50" charset="-128"/>
                <a:ea typeface="メイリオ" panose="020B0604030504040204" pitchFamily="50" charset="-128"/>
                <a:hlinkClick r:id="" action="ppaction://noaction"/>
              </a:rPr>
              <a:t>https://www.mhlw.go.jp/content/12000000/000930603.pdf</a:t>
            </a:r>
            <a:r>
              <a:rPr lang="en-US" altLang="ja-JP" sz="1000" i="0" dirty="0">
                <a:solidFill>
                  <a:srgbClr val="000000"/>
                </a:solidFill>
                <a:effectLst/>
                <a:latin typeface="メイリオ" panose="020B0604030504040204" pitchFamily="50" charset="-128"/>
                <a:ea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rPr>
              <a:t> をもとに作成</a:t>
            </a:r>
            <a:endParaRPr lang="ja-JP" altLang="en-US" sz="1000" i="0" dirty="0">
              <a:solidFill>
                <a:srgbClr val="000000"/>
              </a:solidFill>
              <a:effectLst/>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39D218E-AC12-FE71-A166-FB41839A036D}"/>
              </a:ext>
            </a:extLst>
          </p:cNvPr>
          <p:cNvSpPr/>
          <p:nvPr/>
        </p:nvSpPr>
        <p:spPr>
          <a:xfrm>
            <a:off x="61913" y="381830"/>
            <a:ext cx="4987607" cy="474131"/>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en-US" altLang="ja-JP" sz="2000" b="1" spc="100" dirty="0">
                <a:solidFill>
                  <a:prstClr val="black"/>
                </a:solidFill>
                <a:latin typeface="メイリオ" panose="020B0604030504040204" pitchFamily="50" charset="-128"/>
                <a:ea typeface="メイリオ" panose="020B0604030504040204" pitchFamily="50" charset="-128"/>
              </a:rPr>
              <a:t>【</a:t>
            </a:r>
            <a:r>
              <a:rPr kumimoji="1" lang="ja-JP" altLang="en-US" sz="2000" b="1" spc="100" dirty="0">
                <a:solidFill>
                  <a:prstClr val="black"/>
                </a:solidFill>
                <a:latin typeface="メイリオ" panose="020B0604030504040204" pitchFamily="50" charset="-128"/>
                <a:ea typeface="メイリオ" panose="020B0604030504040204" pitchFamily="50" charset="-128"/>
              </a:rPr>
              <a:t>参考</a:t>
            </a:r>
            <a:r>
              <a:rPr kumimoji="1" lang="en-US" altLang="ja-JP" sz="2000" b="1" spc="100" dirty="0">
                <a:solidFill>
                  <a:prstClr val="black"/>
                </a:solidFill>
                <a:latin typeface="メイリオ" panose="020B0604030504040204" pitchFamily="50" charset="-128"/>
                <a:ea typeface="メイリオ" panose="020B0604030504040204" pitchFamily="50" charset="-128"/>
              </a:rPr>
              <a:t>】</a:t>
            </a:r>
            <a:r>
              <a:rPr kumimoji="1" lang="ja-JP" altLang="en-US" sz="2000" b="1" spc="100" dirty="0">
                <a:solidFill>
                  <a:prstClr val="black"/>
                </a:solidFill>
                <a:latin typeface="メイリオ" panose="020B0604030504040204" pitchFamily="50" charset="-128"/>
                <a:ea typeface="メイリオ" panose="020B0604030504040204" pitchFamily="50" charset="-128"/>
              </a:rPr>
              <a:t>離脱症状について</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381492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1159-4FBE-A9EC-4600-11D9F56B1F21}"/>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99B0006C-1864-FD7E-B7B3-279A912E900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840261DC-027B-2EDA-ABD5-E6C526BA8F0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３．依存症は身近なもの</a:t>
            </a:r>
          </a:p>
        </p:txBody>
      </p:sp>
      <p:pic>
        <p:nvPicPr>
          <p:cNvPr id="1026" name="Picture 2" descr="図表1-2-3　近年の依存症患者数の推移">
            <a:extLst>
              <a:ext uri="{FF2B5EF4-FFF2-40B4-BE49-F238E27FC236}">
                <a16:creationId xmlns:a16="http://schemas.microsoft.com/office/drawing/2014/main" id="{79A457DD-88CD-D71F-692B-3036EAC64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91" y="1167724"/>
            <a:ext cx="6909419" cy="4521337"/>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1BBF6D29-DF96-4ED8-CD79-17C7ECF55E68}"/>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令和６年版厚生労働白書</a:t>
            </a:r>
            <a:r>
              <a:rPr kumimoji="1" lang="en-US" altLang="ja-JP" sz="1000" dirty="0">
                <a:solidFill>
                  <a:schemeClr val="tx1"/>
                </a:solidFill>
                <a:latin typeface="メイリオ" panose="020B0604030504040204" pitchFamily="50" charset="-128"/>
                <a:ea typeface="メイリオ" panose="020B0604030504040204" pitchFamily="50" charset="-128"/>
              </a:rPr>
              <a:t>』,p65</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0BD123E-1800-BB99-E5B0-FF017A4C98A7}"/>
              </a:ext>
            </a:extLst>
          </p:cNvPr>
          <p:cNvSpPr txBox="1">
            <a:spLocks noChangeArrowheads="1"/>
          </p:cNvSpPr>
          <p:nvPr/>
        </p:nvSpPr>
        <p:spPr bwMode="auto">
          <a:xfrm>
            <a:off x="427038" y="792163"/>
            <a:ext cx="9051925" cy="58477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依存症患者数の傾向について</a:t>
            </a:r>
            <a:endParaRPr lang="en-US" altLang="ja-JP" sz="1600" spc="100" dirty="0">
              <a:latin typeface="メイリオ" panose="020B0604030504040204" pitchFamily="50" charset="-128"/>
              <a:ea typeface="メイリオ" panose="020B0604030504040204" pitchFamily="50" charset="-128"/>
            </a:endParaRPr>
          </a:p>
        </p:txBody>
      </p:sp>
      <p:sp>
        <p:nvSpPr>
          <p:cNvPr id="7" name="正方形/長方形 7">
            <a:extLst>
              <a:ext uri="{FF2B5EF4-FFF2-40B4-BE49-F238E27FC236}">
                <a16:creationId xmlns:a16="http://schemas.microsoft.com/office/drawing/2014/main" id="{283F5BA5-4D7E-FDEB-9414-A2BB751DA850}"/>
              </a:ext>
            </a:extLst>
          </p:cNvPr>
          <p:cNvSpPr>
            <a:spLocks noChangeArrowheads="1"/>
          </p:cNvSpPr>
          <p:nvPr/>
        </p:nvSpPr>
        <p:spPr bwMode="auto">
          <a:xfrm>
            <a:off x="680719" y="6184127"/>
            <a:ext cx="8544560" cy="33855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依存症は誰にでも起こりえる、身近なものであることを理解しておきましょう。</a:t>
            </a:r>
          </a:p>
        </p:txBody>
      </p:sp>
      <p:sp>
        <p:nvSpPr>
          <p:cNvPr id="8" name="二等辺三角形 7">
            <a:extLst>
              <a:ext uri="{FF2B5EF4-FFF2-40B4-BE49-F238E27FC236}">
                <a16:creationId xmlns:a16="http://schemas.microsoft.com/office/drawing/2014/main" id="{DEA045A8-3298-9BE4-355A-778C107D1B9D}"/>
              </a:ext>
            </a:extLst>
          </p:cNvPr>
          <p:cNvSpPr/>
          <p:nvPr/>
        </p:nvSpPr>
        <p:spPr>
          <a:xfrm flipV="1">
            <a:off x="4712677" y="5777147"/>
            <a:ext cx="480646" cy="321756"/>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8682D3D-0952-9902-4AAC-9E13B42D17B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．依存症の種類とその特徴について</a:t>
            </a:r>
          </a:p>
        </p:txBody>
      </p:sp>
    </p:spTree>
    <p:extLst>
      <p:ext uri="{BB962C8B-B14F-4D97-AF65-F5344CB8AC3E}">
        <p14:creationId xmlns:p14="http://schemas.microsoft.com/office/powerpoint/2010/main" val="311448209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D6E11-8B2D-62BC-D55A-9F7263F05E2A}"/>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F0DEF2CF-6A06-8C39-13B4-88F65C473F1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11</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8EE85244-DC77-CDCA-9741-1AB0F3B64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700514FF-AE1D-1522-B2CF-979860668819}"/>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．依存症の方への支援にあたって</a:t>
            </a:r>
          </a:p>
        </p:txBody>
      </p:sp>
      <p:sp>
        <p:nvSpPr>
          <p:cNvPr id="8" name="平行四辺形 7">
            <a:extLst>
              <a:ext uri="{FF2B5EF4-FFF2-40B4-BE49-F238E27FC236}">
                <a16:creationId xmlns:a16="http://schemas.microsoft.com/office/drawing/2014/main" id="{3F49DC36-8CB8-068E-7A50-AE4682945913}"/>
              </a:ext>
            </a:extLst>
          </p:cNvPr>
          <p:cNvSpPr/>
          <p:nvPr/>
        </p:nvSpPr>
        <p:spPr>
          <a:xfrm>
            <a:off x="439737" y="2338705"/>
            <a:ext cx="7524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1">
            <a:extLst>
              <a:ext uri="{FF2B5EF4-FFF2-40B4-BE49-F238E27FC236}">
                <a16:creationId xmlns:a16="http://schemas.microsoft.com/office/drawing/2014/main" id="{B64FCDD2-6BEF-710C-3334-3B4808B7A4D6}"/>
              </a:ext>
            </a:extLst>
          </p:cNvPr>
          <p:cNvSpPr txBox="1"/>
          <p:nvPr/>
        </p:nvSpPr>
        <p:spPr>
          <a:xfrm>
            <a:off x="796925" y="4057784"/>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依存症の方への支援は、</a:t>
            </a:r>
            <a:r>
              <a:rPr kumimoji="1" lang="en-US" altLang="ja-JP" spc="300" dirty="0">
                <a:latin typeface="メイリオ" panose="020B0604030504040204" pitchFamily="50" charset="-128"/>
                <a:ea typeface="メイリオ" panose="020B0604030504040204" pitchFamily="50" charset="-128"/>
              </a:rPr>
              <a:t>CW</a:t>
            </a:r>
            <a:r>
              <a:rPr kumimoji="1" lang="ja-JP" altLang="en-US" spc="300" dirty="0">
                <a:latin typeface="メイリオ" panose="020B0604030504040204" pitchFamily="50" charset="-128"/>
                <a:ea typeface="メイリオ" panose="020B0604030504040204" pitchFamily="50" charset="-128"/>
              </a:rPr>
              <a:t>だけでは完結できません。</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依存症の方に支援を行う際の留意点と、連携・協働先について学んでいきましょう。</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71694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0F0F-7A94-0771-E549-238A9C40DC7F}"/>
            </a:ext>
          </a:extLst>
        </p:cNvPr>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A0A46E9C-F38E-2EE7-3913-8508FD218DB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30103A4-BDA9-4067-8C46-8CF76638D7F8}"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DAC837B-6276-E141-EE12-8D1DDCD3B3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3" name="四角形: 角を丸くする 2">
            <a:extLst>
              <a:ext uri="{FF2B5EF4-FFF2-40B4-BE49-F238E27FC236}">
                <a16:creationId xmlns:a16="http://schemas.microsoft.com/office/drawing/2014/main" id="{682A6B45-CB0A-047F-F422-DD8C4A829AE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あなた自身が、</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「これはやめられない」</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と思うもの・ことはありますか？</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「それが有害であることが分かったので</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今後一切やってはいけません」</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と言われたら、どう思いますか？</a:t>
            </a:r>
            <a:endParaRPr lang="en-US" altLang="ja-JP" sz="3200" b="1" spc="3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C8A494BC-F77B-1E5B-5D8D-A1E6B4D7E4CF}"/>
              </a:ext>
            </a:extLst>
          </p:cNvPr>
          <p:cNvSpPr/>
          <p:nvPr/>
        </p:nvSpPr>
        <p:spPr>
          <a:xfrm>
            <a:off x="0" y="6411191"/>
            <a:ext cx="9658350" cy="446809"/>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a:t>
            </a:r>
            <a:r>
              <a:rPr lang="ja-JP" altLang="en-US" sz="1000" i="0" dirty="0">
                <a:solidFill>
                  <a:srgbClr val="000000"/>
                </a:solidFill>
                <a:effectLst/>
                <a:latin typeface="メイリオ" panose="020B0604030504040204" pitchFamily="50" charset="-128"/>
                <a:ea typeface="メイリオ" panose="020B0604030504040204" pitchFamily="50" charset="-128"/>
              </a:rPr>
              <a:t>障害保健福祉部精神・障害保健課依存症対策推進室</a:t>
            </a:r>
            <a:r>
              <a:rPr lang="ja-JP" altLang="en-US" sz="1000" dirty="0">
                <a:solidFill>
                  <a:srgbClr val="000000"/>
                </a:solidFill>
                <a:latin typeface="メイリオ" panose="020B0604030504040204" pitchFamily="50" charset="-128"/>
                <a:ea typeface="メイリオ" panose="020B0604030504040204" pitchFamily="50" charset="-128"/>
              </a:rPr>
              <a:t>「</a:t>
            </a:r>
            <a:r>
              <a:rPr lang="ja-JP" altLang="en-US" sz="1000" i="0" dirty="0">
                <a:solidFill>
                  <a:srgbClr val="000000"/>
                </a:solidFill>
                <a:effectLst/>
                <a:latin typeface="メイリオ" panose="020B0604030504040204" pitchFamily="50" charset="-128"/>
                <a:ea typeface="メイリオ" panose="020B0604030504040204" pitchFamily="50" charset="-128"/>
              </a:rPr>
              <a:t>ギャンブル依存症の理解と相談支援の視点」</a:t>
            </a:r>
            <a:r>
              <a:rPr lang="en-US" altLang="ja-JP" sz="1000" dirty="0">
                <a:solidFill>
                  <a:srgbClr val="000000"/>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令和３年度生活困窮者自立支援</a:t>
            </a:r>
            <a:br>
              <a:rPr kumimoji="1" lang="en-US" altLang="zh-TW" sz="1000" dirty="0">
                <a:solidFill>
                  <a:schemeClr val="tx1"/>
                </a:solidFill>
                <a:latin typeface="メイリオ" panose="020B0604030504040204" pitchFamily="50" charset="-128"/>
                <a:ea typeface="メイリオ" panose="020B0604030504040204" pitchFamily="50" charset="-128"/>
              </a:rPr>
            </a:br>
            <a:r>
              <a:rPr kumimoji="1" lang="en-US" altLang="zh-TW" sz="1000" dirty="0">
                <a:solidFill>
                  <a:schemeClr val="tx1"/>
                </a:solidFill>
                <a:latin typeface="メイリオ" panose="020B0604030504040204" pitchFamily="50" charset="-128"/>
                <a:ea typeface="メイリオ" panose="020B0604030504040204" pitchFamily="50" charset="-128"/>
              </a:rPr>
              <a:t>         </a:t>
            </a:r>
            <a:r>
              <a:rPr kumimoji="1" lang="zh-TW" altLang="en-US" sz="1000" dirty="0">
                <a:solidFill>
                  <a:schemeClr val="tx1"/>
                </a:solidFill>
                <a:latin typeface="メイリオ" panose="020B0604030504040204" pitchFamily="50" charset="-128"/>
                <a:ea typeface="メイリオ" panose="020B0604030504040204" pitchFamily="50" charset="-128"/>
              </a:rPr>
              <a:t>制度人材養成研修</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zh-TW" altLang="en-US" sz="1000" i="0" dirty="0">
                <a:solidFill>
                  <a:srgbClr val="000000"/>
                </a:solidFill>
                <a:effectLst/>
                <a:latin typeface="メイリオ" panose="020B0604030504040204" pitchFamily="50" charset="-128"/>
                <a:ea typeface="メイリオ" panose="020B0604030504040204" pitchFamily="50" charset="-128"/>
              </a:rPr>
              <a:t>相談支援員養成研修</a:t>
            </a:r>
            <a:r>
              <a:rPr lang="en-US" altLang="ja-JP" sz="1000" i="0" dirty="0">
                <a:solidFill>
                  <a:srgbClr val="000000"/>
                </a:solidFill>
                <a:effectLst/>
                <a:latin typeface="メイリオ" panose="020B0604030504040204" pitchFamily="50" charset="-128"/>
                <a:ea typeface="メイリオ" panose="020B0604030504040204" pitchFamily="50" charset="-128"/>
              </a:rPr>
              <a:t>』,p27</a:t>
            </a:r>
            <a:r>
              <a:rPr lang="ja-JP" altLang="en-US" sz="1000" i="0" dirty="0">
                <a:solidFill>
                  <a:srgbClr val="000000"/>
                </a:solidFill>
                <a:effectLst/>
                <a:latin typeface="メイリオ" panose="020B0604030504040204" pitchFamily="50" charset="-128"/>
                <a:ea typeface="メイリオ" panose="020B0604030504040204" pitchFamily="50" charset="-128"/>
              </a:rPr>
              <a:t>～</a:t>
            </a:r>
            <a:r>
              <a:rPr lang="en-US" altLang="ja-JP" sz="1000" i="0" dirty="0">
                <a:solidFill>
                  <a:srgbClr val="000000"/>
                </a:solidFill>
                <a:effectLst/>
                <a:latin typeface="メイリオ" panose="020B0604030504040204" pitchFamily="50" charset="-128"/>
                <a:ea typeface="メイリオ" panose="020B0604030504040204" pitchFamily="50" charset="-128"/>
              </a:rPr>
              <a:t>28,</a:t>
            </a:r>
            <a:r>
              <a:rPr lang="en-US" altLang="ja-JP" sz="1000" i="0" dirty="0">
                <a:solidFill>
                  <a:srgbClr val="000000"/>
                </a:solidFill>
                <a:effectLst/>
                <a:latin typeface="メイリオ" panose="020B0604030504040204" pitchFamily="50" charset="-128"/>
                <a:ea typeface="メイリオ" panose="020B0604030504040204" pitchFamily="50" charset="-128"/>
                <a:hlinkClick r:id="" action="ppaction://noaction"/>
              </a:rPr>
              <a:t>https://www.mhlw.go.jp/content/12000000/000930603.pdf</a:t>
            </a:r>
            <a:r>
              <a:rPr lang="en-US" altLang="ja-JP" sz="1000" i="0" dirty="0">
                <a:solidFill>
                  <a:srgbClr val="000000"/>
                </a:solidFill>
                <a:effectLst/>
                <a:latin typeface="メイリオ" panose="020B0604030504040204" pitchFamily="50" charset="-128"/>
                <a:ea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rPr>
              <a:t>をもとに作成</a:t>
            </a:r>
            <a:endParaRPr lang="ja-JP" altLang="en-US" sz="1000" i="0" dirty="0">
              <a:solidFill>
                <a:srgbClr val="000000"/>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335230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D4254-3C64-88E1-BA15-C025A927B07D}"/>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C95109F6-F6B6-C00D-A490-89D2D8191BB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55B1D202-27D6-38B5-2610-90D829F1B58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．依存症の方への支援にあたって</a:t>
            </a:r>
          </a:p>
        </p:txBody>
      </p:sp>
      <p:sp>
        <p:nvSpPr>
          <p:cNvPr id="5" name="正方形/長方形 4">
            <a:extLst>
              <a:ext uri="{FF2B5EF4-FFF2-40B4-BE49-F238E27FC236}">
                <a16:creationId xmlns:a16="http://schemas.microsoft.com/office/drawing/2014/main" id="{7F75F3FD-5375-85D4-F520-D4E468E65AA5}"/>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１．支援にあたっての基本的な考え方・観点</a:t>
            </a:r>
          </a:p>
        </p:txBody>
      </p:sp>
      <p:sp>
        <p:nvSpPr>
          <p:cNvPr id="4" name="四角形: 角を丸くする 3">
            <a:extLst>
              <a:ext uri="{FF2B5EF4-FFF2-40B4-BE49-F238E27FC236}">
                <a16:creationId xmlns:a16="http://schemas.microsoft.com/office/drawing/2014/main" id="{00D0B863-E75A-60B2-13BC-C2D6C076DFF1}"/>
              </a:ext>
            </a:extLst>
          </p:cNvPr>
          <p:cNvSpPr/>
          <p:nvPr/>
        </p:nvSpPr>
        <p:spPr>
          <a:xfrm>
            <a:off x="61913" y="6670674"/>
            <a:ext cx="9597902" cy="18732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依存症対策</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ja-JP" sz="9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https://www.mhlw.go.jp/stf/seisakunitsuite/bunya/0000070789.html</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F532ACE5-4713-CC07-0E6F-791846896E68}"/>
              </a:ext>
            </a:extLst>
          </p:cNvPr>
          <p:cNvGrpSpPr/>
          <p:nvPr/>
        </p:nvGrpSpPr>
        <p:grpSpPr>
          <a:xfrm>
            <a:off x="442119" y="919475"/>
            <a:ext cx="8967788" cy="1569661"/>
            <a:chOff x="680720" y="801201"/>
            <a:chExt cx="8967788" cy="1569661"/>
          </a:xfrm>
        </p:grpSpPr>
        <p:sp>
          <p:nvSpPr>
            <p:cNvPr id="9" name="正方形/長方形 7">
              <a:extLst>
                <a:ext uri="{FF2B5EF4-FFF2-40B4-BE49-F238E27FC236}">
                  <a16:creationId xmlns:a16="http://schemas.microsoft.com/office/drawing/2014/main" id="{96B96E72-AC04-B324-3269-C25CD436C9C2}"/>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①孤独の病気</a:t>
              </a:r>
            </a:p>
          </p:txBody>
        </p:sp>
        <p:sp>
          <p:nvSpPr>
            <p:cNvPr id="10" name="正方形/長方形 7">
              <a:extLst>
                <a:ext uri="{FF2B5EF4-FFF2-40B4-BE49-F238E27FC236}">
                  <a16:creationId xmlns:a16="http://schemas.microsoft.com/office/drawing/2014/main" id="{73539C0D-B294-011A-8B00-B7D55BF5CC4E}"/>
                </a:ext>
              </a:extLst>
            </p:cNvPr>
            <p:cNvSpPr>
              <a:spLocks noChangeArrowheads="1"/>
            </p:cNvSpPr>
            <p:nvPr/>
          </p:nvSpPr>
          <p:spPr bwMode="auto">
            <a:xfrm>
              <a:off x="1103948" y="1262866"/>
              <a:ext cx="8544560" cy="110799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600" spc="100" dirty="0">
                  <a:latin typeface="メイリオ" panose="020B0604030504040204" pitchFamily="50" charset="-128"/>
                  <a:ea typeface="メイリオ" panose="020B0604030504040204" pitchFamily="50" charset="-128"/>
                </a:rPr>
                <a:t>依存症は、「孤独の病気」とも言われています。例えば、「学校や職場、家庭などとうまくなじめない」といった孤独感や「常にプレッシャーを感じて生きている」、「自分に自信が持てない」などの不安や焦りからアルコールや薬物、ギャンブルなどに頼るようになってしまい、そこから依存症が始まる場合もあります。</a:t>
              </a:r>
              <a:endParaRPr kumimoji="0" lang="ja-JP" altLang="en-US" sz="1800" spc="100" dirty="0">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88D50D0D-8799-749F-A637-C30D7EAED3DD}"/>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E65ACB7B-B908-787E-D5B2-86B52B6E8EED}"/>
              </a:ext>
            </a:extLst>
          </p:cNvPr>
          <p:cNvGrpSpPr/>
          <p:nvPr/>
        </p:nvGrpSpPr>
        <p:grpSpPr>
          <a:xfrm>
            <a:off x="469106" y="2799576"/>
            <a:ext cx="8967788" cy="1538883"/>
            <a:chOff x="680720" y="801201"/>
            <a:chExt cx="8967788" cy="1538883"/>
          </a:xfrm>
        </p:grpSpPr>
        <p:sp>
          <p:nvSpPr>
            <p:cNvPr id="13" name="正方形/長方形 7">
              <a:extLst>
                <a:ext uri="{FF2B5EF4-FFF2-40B4-BE49-F238E27FC236}">
                  <a16:creationId xmlns:a16="http://schemas.microsoft.com/office/drawing/2014/main" id="{DC696DBA-35E4-B443-4EA6-CF920E550F65}"/>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②否認の病気</a:t>
              </a:r>
            </a:p>
          </p:txBody>
        </p:sp>
        <p:sp>
          <p:nvSpPr>
            <p:cNvPr id="14" name="正方形/長方形 7">
              <a:extLst>
                <a:ext uri="{FF2B5EF4-FFF2-40B4-BE49-F238E27FC236}">
                  <a16:creationId xmlns:a16="http://schemas.microsoft.com/office/drawing/2014/main" id="{20F6459A-8221-272D-A281-1E7FE6ED1152}"/>
                </a:ext>
              </a:extLst>
            </p:cNvPr>
            <p:cNvSpPr>
              <a:spLocks noChangeArrowheads="1"/>
            </p:cNvSpPr>
            <p:nvPr/>
          </p:nvSpPr>
          <p:spPr bwMode="auto">
            <a:xfrm>
              <a:off x="1103948" y="1262866"/>
              <a:ext cx="8544560"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依存症は「否認の病気」とも言われており、「自ら問題を認めない」ため、本人が病気と認識することは困難です。</a:t>
              </a:r>
              <a:endParaRPr kumimoji="0" lang="en-US" altLang="ja-JP" sz="16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一方、家族はアルコールによる暴力やギャンブルによる借金の尻ぬぐいになどに翻弄され、本人以上に疲弊するケースが多くみられます。</a:t>
              </a:r>
            </a:p>
          </p:txBody>
        </p:sp>
        <p:cxnSp>
          <p:nvCxnSpPr>
            <p:cNvPr id="15" name="直線コネクタ 14">
              <a:extLst>
                <a:ext uri="{FF2B5EF4-FFF2-40B4-BE49-F238E27FC236}">
                  <a16:creationId xmlns:a16="http://schemas.microsoft.com/office/drawing/2014/main" id="{F3D3F35A-06B9-0ABD-146A-0BD5CEBDA884}"/>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6" name="四角形: 角を丸くする 15">
            <a:extLst>
              <a:ext uri="{FF2B5EF4-FFF2-40B4-BE49-F238E27FC236}">
                <a16:creationId xmlns:a16="http://schemas.microsoft.com/office/drawing/2014/main" id="{2B01B753-093A-1E25-5ED9-4D4EFFAA7BE4}"/>
              </a:ext>
            </a:extLst>
          </p:cNvPr>
          <p:cNvSpPr/>
          <p:nvPr/>
        </p:nvSpPr>
        <p:spPr>
          <a:xfrm>
            <a:off x="1353000" y="4874827"/>
            <a:ext cx="7200000" cy="1545527"/>
          </a:xfrm>
          <a:prstGeom prst="roundRect">
            <a:avLst>
              <a:gd name="adj" fmla="val 72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tx1"/>
                </a:solidFill>
                <a:latin typeface="メイリオ" panose="020B0604030504040204" pitchFamily="50" charset="-128"/>
                <a:ea typeface="メイリオ" panose="020B0604030504040204" pitchFamily="50" charset="-128"/>
              </a:rPr>
              <a:t>　</a:t>
            </a:r>
            <a:r>
              <a:rPr lang="ja-JP" altLang="en-US" sz="1600" i="0" spc="100" dirty="0">
                <a:solidFill>
                  <a:schemeClr val="tx1"/>
                </a:solidFill>
                <a:effectLst/>
                <a:latin typeface="メイリオ" panose="020B0604030504040204" pitchFamily="50" charset="-128"/>
                <a:ea typeface="メイリオ" panose="020B0604030504040204" pitchFamily="50" charset="-128"/>
              </a:rPr>
              <a:t>依存症当事者に対してやめられないことを</a:t>
            </a:r>
            <a:r>
              <a:rPr lang="ja-JP" altLang="en-US" sz="1600" b="1" i="0" spc="100" dirty="0">
                <a:solidFill>
                  <a:schemeClr val="tx1"/>
                </a:solidFill>
                <a:effectLst/>
                <a:latin typeface="メイリオ" panose="020B0604030504040204" pitchFamily="50" charset="-128"/>
                <a:ea typeface="メイリオ" panose="020B0604030504040204" pitchFamily="50" charset="-128"/>
              </a:rPr>
              <a:t>責めたり</a:t>
            </a:r>
            <a:r>
              <a:rPr lang="ja-JP" altLang="en-US" sz="1600" i="0" spc="100" dirty="0">
                <a:solidFill>
                  <a:schemeClr val="tx1"/>
                </a:solidFill>
                <a:effectLst/>
                <a:latin typeface="メイリオ" panose="020B0604030504040204" pitchFamily="50" charset="-128"/>
                <a:ea typeface="メイリオ" panose="020B0604030504040204" pitchFamily="50" charset="-128"/>
              </a:rPr>
              <a:t>、嘘や約束を破られたことを</a:t>
            </a:r>
            <a:r>
              <a:rPr lang="ja-JP" altLang="en-US" sz="1600" b="1" i="0" spc="100" dirty="0">
                <a:solidFill>
                  <a:schemeClr val="tx1"/>
                </a:solidFill>
                <a:effectLst/>
                <a:latin typeface="メイリオ" panose="020B0604030504040204" pitchFamily="50" charset="-128"/>
                <a:ea typeface="メイリオ" panose="020B0604030504040204" pitchFamily="50" charset="-128"/>
              </a:rPr>
              <a:t>怒ること</a:t>
            </a:r>
            <a:r>
              <a:rPr lang="ja-JP" altLang="en-US" sz="1600" i="0" spc="100" dirty="0">
                <a:solidFill>
                  <a:schemeClr val="tx1"/>
                </a:solidFill>
                <a:effectLst/>
                <a:latin typeface="メイリオ" panose="020B0604030504040204" pitchFamily="50" charset="-128"/>
                <a:ea typeface="メイリオ" panose="020B0604030504040204" pitchFamily="50" charset="-128"/>
              </a:rPr>
              <a:t>で本人を追い詰めると、本人はストレスを感じ、それを解消しようと、</a:t>
            </a:r>
            <a:r>
              <a:rPr lang="ja-JP" altLang="en-US" sz="1600" b="1" i="0" spc="100" dirty="0">
                <a:solidFill>
                  <a:schemeClr val="tx1"/>
                </a:solidFill>
                <a:effectLst/>
                <a:latin typeface="メイリオ" panose="020B0604030504040204" pitchFamily="50" charset="-128"/>
                <a:ea typeface="メイリオ" panose="020B0604030504040204" pitchFamily="50" charset="-128"/>
              </a:rPr>
              <a:t>余計にアルコールや薬物、ギャンブルなどに頼るようになっていくことが多い</a:t>
            </a:r>
            <a:r>
              <a:rPr lang="ja-JP" altLang="en-US" sz="1600" i="0" spc="100" dirty="0">
                <a:solidFill>
                  <a:schemeClr val="tx1"/>
                </a:solidFill>
                <a:effectLst/>
                <a:latin typeface="メイリオ" panose="020B0604030504040204" pitchFamily="50" charset="-128"/>
                <a:ea typeface="メイリオ" panose="020B0604030504040204" pitchFamily="50" charset="-128"/>
              </a:rPr>
              <a:t>といわれています。</a:t>
            </a:r>
            <a:endParaRPr lang="en-US" altLang="ja-JP" sz="1600" i="0" spc="100" dirty="0">
              <a:solidFill>
                <a:schemeClr val="tx1"/>
              </a:solidFill>
              <a:effectLst/>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i="0" spc="100" dirty="0">
                <a:solidFill>
                  <a:schemeClr val="tx1"/>
                </a:solidFill>
                <a:effectLst/>
                <a:latin typeface="メイリオ" panose="020B0604030504040204" pitchFamily="50" charset="-128"/>
                <a:ea typeface="メイリオ" panose="020B0604030504040204" pitchFamily="50" charset="-128"/>
              </a:rPr>
              <a:t>　初期段階で、無理に症状を認めさせるような言動も避けましょう。</a:t>
            </a:r>
          </a:p>
        </p:txBody>
      </p:sp>
      <p:sp>
        <p:nvSpPr>
          <p:cNvPr id="2" name="二等辺三角形 1">
            <a:extLst>
              <a:ext uri="{FF2B5EF4-FFF2-40B4-BE49-F238E27FC236}">
                <a16:creationId xmlns:a16="http://schemas.microsoft.com/office/drawing/2014/main" id="{69B9B267-D40E-B965-7083-015AF8AF915F}"/>
              </a:ext>
            </a:extLst>
          </p:cNvPr>
          <p:cNvSpPr/>
          <p:nvPr/>
        </p:nvSpPr>
        <p:spPr>
          <a:xfrm flipH="1" flipV="1">
            <a:off x="4296013" y="4438266"/>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Tree>
    <p:extLst>
      <p:ext uri="{BB962C8B-B14F-4D97-AF65-F5344CB8AC3E}">
        <p14:creationId xmlns:p14="http://schemas.microsoft.com/office/powerpoint/2010/main" val="40671248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F0ED-C393-091D-470B-E52F3A9B9602}"/>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A69E9F04-F5CB-A39C-5B0B-9289944D19B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2" name="四角形: 角を丸くする 1">
            <a:extLst>
              <a:ext uri="{FF2B5EF4-FFF2-40B4-BE49-F238E27FC236}">
                <a16:creationId xmlns:a16="http://schemas.microsoft.com/office/drawing/2014/main" id="{203D587A-8BC3-564B-B6F2-64BE6B453A83}"/>
              </a:ext>
            </a:extLst>
          </p:cNvPr>
          <p:cNvSpPr/>
          <p:nvPr/>
        </p:nvSpPr>
        <p:spPr>
          <a:xfrm>
            <a:off x="61913" y="6660325"/>
            <a:ext cx="8926639"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令和</a:t>
            </a:r>
            <a:r>
              <a:rPr kumimoji="1" lang="en-US" altLang="ja-JP" sz="1000" dirty="0">
                <a:solidFill>
                  <a:schemeClr val="tx1"/>
                </a:solidFill>
                <a:latin typeface="メイリオ" panose="020B0604030504040204" pitchFamily="50" charset="-128"/>
                <a:ea typeface="メイリオ" panose="020B0604030504040204" pitchFamily="50" charset="-128"/>
              </a:rPr>
              <a:t>4</a:t>
            </a:r>
            <a:r>
              <a:rPr kumimoji="1" lang="ja-JP" altLang="en-US" sz="1000" dirty="0">
                <a:solidFill>
                  <a:schemeClr val="tx1"/>
                </a:solidFill>
                <a:latin typeface="メイリオ" panose="020B0604030504040204" pitchFamily="50" charset="-128"/>
                <a:ea typeface="メイリオ" panose="020B0604030504040204" pitchFamily="50" charset="-128"/>
              </a:rPr>
              <a:t>年度 依存症普及啓発リーフレット（やさしい日本語</a:t>
            </a:r>
            <a:r>
              <a:rPr kumimoji="1" lang="en-US" altLang="ja-JP" sz="1000" dirty="0" err="1">
                <a:solidFill>
                  <a:schemeClr val="tx1"/>
                </a:solidFill>
                <a:latin typeface="メイリオ" panose="020B0604030504040204" pitchFamily="50" charset="-128"/>
                <a:ea typeface="メイリオ" panose="020B0604030504040204" pitchFamily="50" charset="-128"/>
              </a:rPr>
              <a:t>ver</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https://izonsho.mhlw.go.jp/topics_leaflet.html</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A5BC23A1-41AF-8960-B5B4-009E6AE0D256}"/>
              </a:ext>
            </a:extLst>
          </p:cNvPr>
          <p:cNvPicPr>
            <a:picLocks noChangeAspect="1"/>
          </p:cNvPicPr>
          <p:nvPr/>
        </p:nvPicPr>
        <p:blipFill>
          <a:blip r:embed="rId3"/>
          <a:stretch>
            <a:fillRect/>
          </a:stretch>
        </p:blipFill>
        <p:spPr>
          <a:xfrm>
            <a:off x="1612786" y="784938"/>
            <a:ext cx="6680429" cy="5777406"/>
          </a:xfrm>
          <a:prstGeom prst="rect">
            <a:avLst/>
          </a:prstGeom>
        </p:spPr>
      </p:pic>
      <p:sp>
        <p:nvSpPr>
          <p:cNvPr id="4" name="四角形: 角を丸くする 3">
            <a:extLst>
              <a:ext uri="{FF2B5EF4-FFF2-40B4-BE49-F238E27FC236}">
                <a16:creationId xmlns:a16="http://schemas.microsoft.com/office/drawing/2014/main" id="{132528BA-84DA-9037-F420-7BC0D0A1BD26}"/>
              </a:ext>
            </a:extLst>
          </p:cNvPr>
          <p:cNvSpPr/>
          <p:nvPr/>
        </p:nvSpPr>
        <p:spPr>
          <a:xfrm>
            <a:off x="143975" y="263626"/>
            <a:ext cx="2437447" cy="360000"/>
          </a:xfrm>
          <a:prstGeom prst="roundRect">
            <a:avLst>
              <a:gd name="adj" fmla="val 722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具体的な注意点</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87890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910D9-ABA7-3569-9B84-B2AB86A689C0}"/>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EBF1533-0F76-FB85-0B6E-9C05452E67C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763ED7E0-8A72-BC21-ADCC-C73D43187D20}"/>
              </a:ext>
            </a:extLst>
          </p:cNvPr>
          <p:cNvSpPr/>
          <p:nvPr/>
        </p:nvSpPr>
        <p:spPr>
          <a:xfrm>
            <a:off x="381000" y="1268829"/>
            <a:ext cx="9144000" cy="4985980"/>
          </a:xfrm>
          <a:prstGeom prst="rect">
            <a:avLst/>
          </a:prstGeom>
        </p:spPr>
        <p:txBody>
          <a:bodyPr>
            <a:spAutoFit/>
          </a:bodyPr>
          <a:lstStyle/>
          <a:p>
            <a:pPr marL="360000" indent="-360000" eaLnBrk="1" fontAlgn="auto" hangingPunct="1">
              <a:spcBef>
                <a:spcPts val="600"/>
              </a:spcBef>
              <a:spcAft>
                <a:spcPts val="0"/>
              </a:spcAft>
              <a:buFont typeface="Wingdings" panose="05000000000000000000" pitchFamily="2" charset="2"/>
              <a:buChar char="u"/>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日常生活において、飲むべきではないとき（一般的に飲酒しそうにない時間帯、場所等で）に飲酒していないか</a:t>
            </a:r>
          </a:p>
          <a:p>
            <a:pPr marL="360000" indent="-360000" eaLnBrk="1" fontAlgn="auto" hangingPunct="1">
              <a:spcBef>
                <a:spcPts val="600"/>
              </a:spcBef>
              <a:spcAft>
                <a:spcPts val="0"/>
              </a:spcAft>
              <a:buFont typeface="Wingdings" panose="05000000000000000000" pitchFamily="2" charset="2"/>
              <a:buChar char="u"/>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過去に、飲酒が原因で失敗や苦い経験を繰り返していないか</a:t>
            </a:r>
          </a:p>
          <a:p>
            <a:pPr marL="360000" indent="-360000" eaLnBrk="1" fontAlgn="auto" hangingPunct="1">
              <a:spcBef>
                <a:spcPts val="600"/>
              </a:spcBef>
              <a:spcAft>
                <a:spcPts val="0"/>
              </a:spcAft>
              <a:buFont typeface="Wingdings" panose="05000000000000000000" pitchFamily="2" charset="2"/>
              <a:buChar char="u"/>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飲酒が原因による疾患がないか</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marL="612000" indent="-252000"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⇒手のふるえ、多量の発汗、脈が早くなる、高血圧、吐き気、嘔吐、下痢、イライラ、不安感、うつ状態、幻聴、幻覚といった離脱症状（禁断症状）</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612000" indent="-252000"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⇒肝炎や脂肪肝、膵炎などの疾患や、生活習慣病など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612000" indent="-252000"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⇒うつ病、不安障害、パニック障害など（背景にアルコール依存症がある場合があります）</a:t>
            </a:r>
          </a:p>
          <a:p>
            <a:pPr marL="360000" indent="-360000" eaLnBrk="1" fontAlgn="auto" hangingPunct="1">
              <a:spcBef>
                <a:spcPts val="600"/>
              </a:spcBef>
              <a:spcAft>
                <a:spcPts val="0"/>
              </a:spcAft>
              <a:buFont typeface="Wingdings" panose="05000000000000000000" pitchFamily="2" charset="2"/>
              <a:buChar char="u"/>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家族と同居の場合、家族が結果的に飲酒を支えてしまっていないか</a:t>
            </a:r>
          </a:p>
        </p:txBody>
      </p:sp>
      <p:sp>
        <p:nvSpPr>
          <p:cNvPr id="18" name="テキスト ボックス 6">
            <a:extLst>
              <a:ext uri="{FF2B5EF4-FFF2-40B4-BE49-F238E27FC236}">
                <a16:creationId xmlns:a16="http://schemas.microsoft.com/office/drawing/2014/main" id="{4360DDB5-BE17-0B91-BA80-642C07D0C7EE}"/>
              </a:ext>
            </a:extLst>
          </p:cNvPr>
          <p:cNvSpPr txBox="1">
            <a:spLocks noChangeArrowheads="1"/>
          </p:cNvSpPr>
          <p:nvPr/>
        </p:nvSpPr>
        <p:spPr bwMode="auto">
          <a:xfrm>
            <a:off x="33338" y="6657945"/>
            <a:ext cx="71016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出典：厚生労働省社会・援護局関係主管課長会議資料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自立支援の手引き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,p116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117</a:t>
            </a:r>
            <a:r>
              <a:rPr lang="ja-JP" altLang="en-US" sz="1000" dirty="0">
                <a:latin typeface="メイリオ" panose="020B0604030504040204" pitchFamily="50" charset="-128"/>
                <a:ea typeface="メイリオ" panose="020B0604030504040204" pitchFamily="50" charset="-128"/>
              </a:rPr>
              <a:t>をもとに作成</a:t>
            </a:r>
          </a:p>
        </p:txBody>
      </p:sp>
      <p:sp>
        <p:nvSpPr>
          <p:cNvPr id="5" name="四角形: 角を丸くする 4">
            <a:extLst>
              <a:ext uri="{FF2B5EF4-FFF2-40B4-BE49-F238E27FC236}">
                <a16:creationId xmlns:a16="http://schemas.microsoft.com/office/drawing/2014/main" id="{2F96CC69-779A-6C76-38CB-4EA1C8DFE57C}"/>
              </a:ext>
            </a:extLst>
          </p:cNvPr>
          <p:cNvSpPr/>
          <p:nvPr/>
        </p:nvSpPr>
        <p:spPr>
          <a:xfrm>
            <a:off x="143974" y="263626"/>
            <a:ext cx="7370518" cy="360000"/>
          </a:xfrm>
          <a:prstGeom prst="roundRect">
            <a:avLst>
              <a:gd name="adj" fmla="val 722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アセスメントのポイント～アルコール依存症の方を例に～</a:t>
            </a:r>
          </a:p>
        </p:txBody>
      </p:sp>
    </p:spTree>
    <p:extLst>
      <p:ext uri="{BB962C8B-B14F-4D97-AF65-F5344CB8AC3E}">
        <p14:creationId xmlns:p14="http://schemas.microsoft.com/office/powerpoint/2010/main" val="184917047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3270D-D7AF-5E87-7092-658658FFECC0}"/>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02B35AF-B65D-727C-6019-4769CF2DFD0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E2613AF9-EDAD-B196-AD36-458B7D6DFD75}"/>
              </a:ext>
            </a:extLst>
          </p:cNvPr>
          <p:cNvSpPr/>
          <p:nvPr/>
        </p:nvSpPr>
        <p:spPr>
          <a:xfrm>
            <a:off x="368300" y="1285875"/>
            <a:ext cx="9169400" cy="4864100"/>
          </a:xfrm>
          <a:prstGeom prst="rect">
            <a:avLst/>
          </a:prstGeom>
        </p:spPr>
        <p:txBody>
          <a:bodyPr>
            <a:spAutoFit/>
          </a:bodyPr>
          <a:lstStyle/>
          <a:p>
            <a:pPr marL="288000" indent="-252000" eaLnBrk="1" fontAlgn="auto" hangingPunct="1">
              <a:spcBef>
                <a:spcPts val="1200"/>
              </a:spcBef>
              <a:spcAft>
                <a:spcPts val="0"/>
              </a:spcAft>
              <a:defRPr/>
            </a:pPr>
            <a:r>
              <a:rPr lang="ja-JP" altLang="en-US" sz="2000" b="1" spc="100" dirty="0">
                <a:latin typeface="メイリオ" panose="020B0604030504040204" pitchFamily="50" charset="-128"/>
                <a:ea typeface="メイリオ" panose="020B0604030504040204" pitchFamily="50" charset="-128"/>
              </a:rPr>
              <a:t>◆</a:t>
            </a:r>
            <a:r>
              <a:rPr lang="ja-JP" altLang="en-US" sz="2000" b="1" spc="100" dirty="0">
                <a:solidFill>
                  <a:srgbClr val="C00000"/>
                </a:solidFill>
                <a:latin typeface="メイリオ" panose="020B0604030504040204" pitchFamily="50" charset="-128"/>
                <a:ea typeface="メイリオ" panose="020B0604030504040204" pitchFamily="50" charset="-128"/>
              </a:rPr>
              <a:t>専門的な医療機関への受診が支援の第１歩</a:t>
            </a:r>
            <a:r>
              <a:rPr lang="ja-JP" altLang="en-US" sz="2000" spc="100" dirty="0">
                <a:latin typeface="メイリオ" panose="020B0604030504040204" pitchFamily="50" charset="-128"/>
                <a:ea typeface="メイリオ" panose="020B0604030504040204" pitchFamily="50" charset="-128"/>
              </a:rPr>
              <a:t>である。（継続通院を確保するため、必要に応じて通院報告の励行を求める）</a:t>
            </a:r>
            <a:endParaRPr lang="en-US" altLang="ja-JP" sz="2000"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a:t>
            </a:r>
            <a:r>
              <a:rPr lang="ja-JP" altLang="en-US" sz="2000" b="1" spc="100" dirty="0">
                <a:solidFill>
                  <a:srgbClr val="C00000"/>
                </a:solidFill>
                <a:latin typeface="メイリオ" panose="020B0604030504040204" pitchFamily="50" charset="-128"/>
                <a:ea typeface="メイリオ" panose="020B0604030504040204" pitchFamily="50" charset="-128"/>
              </a:rPr>
              <a:t>飲酒の確認を行い、危機管理を念頭においた見守りを行う</a:t>
            </a:r>
            <a:r>
              <a:rPr lang="ja-JP" altLang="en-US" sz="2000" spc="100" dirty="0">
                <a:latin typeface="メイリオ" panose="020B0604030504040204" pitchFamily="50" charset="-128"/>
                <a:ea typeface="メイリオ" panose="020B0604030504040204" pitchFamily="50" charset="-128"/>
              </a:rPr>
              <a:t>。飲酒して来所した場合は、再来所を指示する。</a:t>
            </a:r>
            <a:endParaRPr lang="en-US" altLang="ja-JP" sz="2000"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◆主治医、保健師、医療ソーシャルワーカー等との連携のもと、</a:t>
            </a:r>
            <a:r>
              <a:rPr lang="ja-JP" altLang="en-US" sz="2000" b="1" spc="100" dirty="0">
                <a:solidFill>
                  <a:srgbClr val="C00000"/>
                </a:solidFill>
                <a:latin typeface="メイリオ" panose="020B0604030504040204" pitchFamily="50" charset="-128"/>
                <a:ea typeface="メイリオ" panose="020B0604030504040204" pitchFamily="50" charset="-128"/>
              </a:rPr>
              <a:t>回復に向けた歩みを支援する</a:t>
            </a:r>
            <a:r>
              <a:rPr lang="ja-JP" altLang="en-US" sz="2000" spc="100" dirty="0">
                <a:latin typeface="メイリオ" panose="020B0604030504040204" pitchFamily="50" charset="-128"/>
                <a:ea typeface="メイリオ" panose="020B0604030504040204" pitchFamily="50" charset="-128"/>
              </a:rPr>
              <a:t>。</a:t>
            </a:r>
            <a:endParaRPr lang="en-US" altLang="ja-JP" sz="2000"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◆必要に応じて家族及び扶養義務者に助言等を行う。</a:t>
            </a:r>
            <a:endParaRPr lang="en-US" altLang="ja-JP" sz="2000"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◆医療機関、保健所と連携して自助グループヘの参加に向けた支援を行う。（パンフレット等を用意）</a:t>
            </a:r>
            <a:br>
              <a:rPr lang="en-US" altLang="ja-JP" sz="2000" spc="100" dirty="0">
                <a:latin typeface="メイリオ" panose="020B0604030504040204" pitchFamily="50" charset="-128"/>
                <a:ea typeface="メイリオ" panose="020B0604030504040204" pitchFamily="50" charset="-128"/>
              </a:rPr>
            </a:br>
            <a:r>
              <a:rPr lang="ja-JP" altLang="en-US" sz="2000" b="1" i="1" spc="100" dirty="0">
                <a:latin typeface="メイリオ" panose="020B0604030504040204" pitchFamily="50" charset="-128"/>
                <a:ea typeface="メイリオ" panose="020B0604030504040204" pitchFamily="50" charset="-128"/>
              </a:rPr>
              <a:t>⇒見たことがないと勧められません。</a:t>
            </a:r>
            <a:r>
              <a:rPr lang="ja-JP" altLang="en-US" sz="2000" b="1" i="1" u="sng" spc="100" dirty="0">
                <a:latin typeface="メイリオ" panose="020B0604030504040204" pitchFamily="50" charset="-128"/>
                <a:ea typeface="メイリオ" panose="020B0604030504040204" pitchFamily="50" charset="-128"/>
              </a:rPr>
              <a:t>一度見学しましょう。</a:t>
            </a:r>
            <a:endParaRPr lang="en-US" altLang="ja-JP" sz="2000" b="1" i="1" u="sng" spc="100" dirty="0">
              <a:latin typeface="メイリオ" panose="020B0604030504040204" pitchFamily="50" charset="-128"/>
              <a:ea typeface="メイリオ" panose="020B0604030504040204" pitchFamily="50" charset="-128"/>
            </a:endParaRPr>
          </a:p>
          <a:p>
            <a:pPr marL="288000" indent="-252000" eaLnBrk="1" fontAlgn="auto" hangingPunct="1">
              <a:spcBef>
                <a:spcPts val="1200"/>
              </a:spcBef>
              <a:spcAft>
                <a:spcPts val="0"/>
              </a:spcAft>
              <a:defRPr/>
            </a:pPr>
            <a:r>
              <a:rPr lang="ja-JP" altLang="en-US" sz="2000" spc="100" dirty="0">
                <a:latin typeface="メイリオ" panose="020B0604030504040204" pitchFamily="50" charset="-128"/>
                <a:ea typeface="メイリオ" panose="020B0604030504040204" pitchFamily="50" charset="-128"/>
              </a:rPr>
              <a:t>◆自助グループに通う交通費の取扱いを検討する。適宜、ケース診断会議等に諮り、</a:t>
            </a:r>
            <a:r>
              <a:rPr lang="ja-JP" altLang="en-US" sz="2000" b="1" spc="100" dirty="0">
                <a:solidFill>
                  <a:srgbClr val="C00000"/>
                </a:solidFill>
                <a:latin typeface="メイリオ" panose="020B0604030504040204" pitchFamily="50" charset="-128"/>
                <a:ea typeface="メイリオ" panose="020B0604030504040204" pitchFamily="50" charset="-128"/>
              </a:rPr>
              <a:t>支援方針を明確にしたうえで、組織的な対応及び関係機関との連携の確保に努める</a:t>
            </a:r>
            <a:r>
              <a:rPr lang="ja-JP" altLang="en-US" sz="2000" spc="100" dirty="0">
                <a:latin typeface="メイリオ" panose="020B0604030504040204" pitchFamily="50" charset="-128"/>
                <a:ea typeface="メイリオ" panose="020B0604030504040204" pitchFamily="50" charset="-128"/>
              </a:rPr>
              <a:t>。</a:t>
            </a:r>
            <a:endParaRPr lang="en-US" altLang="ja-JP" sz="2000" spc="100" dirty="0">
              <a:latin typeface="メイリオ" panose="020B0604030504040204" pitchFamily="50" charset="-128"/>
              <a:ea typeface="メイリオ" panose="020B0604030504040204" pitchFamily="50" charset="-128"/>
            </a:endParaRPr>
          </a:p>
        </p:txBody>
      </p:sp>
      <p:sp>
        <p:nvSpPr>
          <p:cNvPr id="7" name="テキスト ボックス 7">
            <a:extLst>
              <a:ext uri="{FF2B5EF4-FFF2-40B4-BE49-F238E27FC236}">
                <a16:creationId xmlns:a16="http://schemas.microsoft.com/office/drawing/2014/main" id="{EC17ADBB-5E84-B1F5-2EC3-1A8D998138C9}"/>
              </a:ext>
            </a:extLst>
          </p:cNvPr>
          <p:cNvSpPr txBox="1">
            <a:spLocks noChangeArrowheads="1"/>
          </p:cNvSpPr>
          <p:nvPr/>
        </p:nvSpPr>
        <p:spPr bwMode="auto">
          <a:xfrm>
            <a:off x="14288" y="6657945"/>
            <a:ext cx="67329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出典：厚生労働省社会・援護局関係主管課長会議資料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自立支援の手引き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,p118</a:t>
            </a:r>
            <a:r>
              <a:rPr lang="ja-JP" altLang="en-US" sz="1000" dirty="0">
                <a:latin typeface="メイリオ" panose="020B0604030504040204" pitchFamily="50" charset="-128"/>
                <a:ea typeface="メイリオ" panose="020B0604030504040204" pitchFamily="50" charset="-128"/>
              </a:rPr>
              <a:t>をもとに作成</a:t>
            </a:r>
          </a:p>
        </p:txBody>
      </p:sp>
      <p:sp>
        <p:nvSpPr>
          <p:cNvPr id="3" name="四角形: 角を丸くする 2">
            <a:extLst>
              <a:ext uri="{FF2B5EF4-FFF2-40B4-BE49-F238E27FC236}">
                <a16:creationId xmlns:a16="http://schemas.microsoft.com/office/drawing/2014/main" id="{C4475FCC-D820-E09D-C69A-7C2EC3A051D9}"/>
              </a:ext>
            </a:extLst>
          </p:cNvPr>
          <p:cNvSpPr/>
          <p:nvPr/>
        </p:nvSpPr>
        <p:spPr>
          <a:xfrm>
            <a:off x="143974" y="263626"/>
            <a:ext cx="6573349" cy="360000"/>
          </a:xfrm>
          <a:prstGeom prst="roundRect">
            <a:avLst>
              <a:gd name="adj" fmla="val 722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支援時の留意点～アルコール依存症の方を例に～</a:t>
            </a:r>
          </a:p>
        </p:txBody>
      </p:sp>
    </p:spTree>
    <p:extLst>
      <p:ext uri="{BB962C8B-B14F-4D97-AF65-F5344CB8AC3E}">
        <p14:creationId xmlns:p14="http://schemas.microsoft.com/office/powerpoint/2010/main" val="239118557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38C4-7B28-7094-5328-401F14C43BD0}"/>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8798D2EB-7534-C3AF-741A-04808E8ACB9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sp>
        <p:nvSpPr>
          <p:cNvPr id="19462" name="正方形/長方形 7">
            <a:extLst>
              <a:ext uri="{FF2B5EF4-FFF2-40B4-BE49-F238E27FC236}">
                <a16:creationId xmlns:a16="http://schemas.microsoft.com/office/drawing/2014/main" id="{DBF26832-3415-BF77-EDD7-3F9E9E1B1EE1}"/>
              </a:ext>
            </a:extLst>
          </p:cNvPr>
          <p:cNvSpPr>
            <a:spLocks noChangeArrowheads="1"/>
          </p:cNvSpPr>
          <p:nvPr/>
        </p:nvSpPr>
        <p:spPr bwMode="auto">
          <a:xfrm>
            <a:off x="680720" y="4172563"/>
            <a:ext cx="8544560" cy="224676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依存症の診断には専門的な知識が必要ですが、特に大切なのは本人や家族が苦痛を感じていないか、生活に困りごとが生じてないか、という点です。</a:t>
            </a:r>
          </a:p>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a:t>
            </a:r>
            <a:r>
              <a:rPr kumimoji="0" lang="ja-JP" altLang="en-US" sz="2000" b="1" spc="100" dirty="0">
                <a:latin typeface="メイリオ" panose="020B0604030504040204" pitchFamily="50" charset="-128"/>
                <a:ea typeface="メイリオ" panose="020B0604030504040204" pitchFamily="50" charset="-128"/>
              </a:rPr>
              <a:t>本人や家族の健全な社会生活に支障が出ないように、どうすべきかを考えなくてはなりません。</a:t>
            </a:r>
            <a:endParaRPr kumimoji="0" lang="en-US" altLang="ja-JP" sz="2000" b="1"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　</a:t>
            </a:r>
            <a:r>
              <a:rPr kumimoji="0" lang="en-US" altLang="ja-JP" sz="2000" b="1" spc="100" dirty="0">
                <a:latin typeface="メイリオ" panose="020B0604030504040204" pitchFamily="50" charset="-128"/>
                <a:ea typeface="メイリオ" panose="020B0604030504040204" pitchFamily="50" charset="-128"/>
              </a:rPr>
              <a:t>CW</a:t>
            </a:r>
            <a:r>
              <a:rPr kumimoji="0" lang="ja-JP" altLang="en-US" sz="2000" b="1" spc="100" dirty="0">
                <a:latin typeface="メイリオ" panose="020B0604030504040204" pitchFamily="50" charset="-128"/>
                <a:ea typeface="メイリオ" panose="020B0604030504040204" pitchFamily="50" charset="-128"/>
              </a:rPr>
              <a:t>としては、依存症の判断をするのではなく、</a:t>
            </a:r>
            <a:r>
              <a:rPr kumimoji="0" lang="ja-JP" altLang="en-US" sz="2000" b="1" spc="100" dirty="0">
                <a:solidFill>
                  <a:srgbClr val="C00000"/>
                </a:solidFill>
                <a:latin typeface="メイリオ" panose="020B0604030504040204" pitchFamily="50" charset="-128"/>
                <a:ea typeface="メイリオ" panose="020B0604030504040204" pitchFamily="50" charset="-128"/>
              </a:rPr>
              <a:t>関係機関との適切な連携を心掛けることが大切</a:t>
            </a:r>
            <a:r>
              <a:rPr kumimoji="0" lang="ja-JP" altLang="en-US" sz="2000" spc="100" dirty="0">
                <a:latin typeface="メイリオ" panose="020B0604030504040204" pitchFamily="50" charset="-128"/>
                <a:ea typeface="メイリオ" panose="020B0604030504040204" pitchFamily="50" charset="-128"/>
              </a:rPr>
              <a:t>です。</a:t>
            </a:r>
          </a:p>
        </p:txBody>
      </p:sp>
      <p:sp>
        <p:nvSpPr>
          <p:cNvPr id="2" name="四角形: 角を丸くする 1">
            <a:extLst>
              <a:ext uri="{FF2B5EF4-FFF2-40B4-BE49-F238E27FC236}">
                <a16:creationId xmlns:a16="http://schemas.microsoft.com/office/drawing/2014/main" id="{39F785D9-0D08-05B5-E0ED-0816AFF8C395}"/>
              </a:ext>
            </a:extLst>
          </p:cNvPr>
          <p:cNvSpPr/>
          <p:nvPr/>
        </p:nvSpPr>
        <p:spPr>
          <a:xfrm>
            <a:off x="61913" y="6640513"/>
            <a:ext cx="9108000" cy="2174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依存症についてもっと知りたい方へ</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https://www.mhlw.go.jp/stf/seisakunitsuite/bunya/0000149274.html</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8" name="二等辺三角形 7">
            <a:extLst>
              <a:ext uri="{FF2B5EF4-FFF2-40B4-BE49-F238E27FC236}">
                <a16:creationId xmlns:a16="http://schemas.microsoft.com/office/drawing/2014/main" id="{458EDB90-C8E5-5E85-7C62-DCF4182C054B}"/>
              </a:ext>
            </a:extLst>
          </p:cNvPr>
          <p:cNvSpPr/>
          <p:nvPr/>
        </p:nvSpPr>
        <p:spPr>
          <a:xfrm flipH="1" flipV="1">
            <a:off x="4334193" y="3741217"/>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grpSp>
        <p:nvGrpSpPr>
          <p:cNvPr id="19" name="グループ化 18">
            <a:extLst>
              <a:ext uri="{FF2B5EF4-FFF2-40B4-BE49-F238E27FC236}">
                <a16:creationId xmlns:a16="http://schemas.microsoft.com/office/drawing/2014/main" id="{1D07C125-9F47-4824-AA00-CBA72204D78F}"/>
              </a:ext>
            </a:extLst>
          </p:cNvPr>
          <p:cNvGrpSpPr/>
          <p:nvPr/>
        </p:nvGrpSpPr>
        <p:grpSpPr>
          <a:xfrm>
            <a:off x="146477" y="1116578"/>
            <a:ext cx="3270567" cy="1935768"/>
            <a:chOff x="376873" y="1342957"/>
            <a:chExt cx="2955607" cy="1935768"/>
          </a:xfrm>
        </p:grpSpPr>
        <p:sp>
          <p:nvSpPr>
            <p:cNvPr id="11" name="テキスト ボックス 10">
              <a:extLst>
                <a:ext uri="{FF2B5EF4-FFF2-40B4-BE49-F238E27FC236}">
                  <a16:creationId xmlns:a16="http://schemas.microsoft.com/office/drawing/2014/main" id="{C608F7EB-C667-08ED-2492-580E5EB7A363}"/>
                </a:ext>
              </a:extLst>
            </p:cNvPr>
            <p:cNvSpPr txBox="1"/>
            <p:nvPr/>
          </p:nvSpPr>
          <p:spPr>
            <a:xfrm>
              <a:off x="376873" y="1801397"/>
              <a:ext cx="2955607" cy="1477328"/>
            </a:xfrm>
            <a:prstGeom prst="rect">
              <a:avLst/>
            </a:prstGeom>
            <a:noFill/>
          </p:spPr>
          <p:txBody>
            <a:bodyPr wrap="square" rtlCol="0">
              <a:spAutoFit/>
            </a:bodyPr>
            <a:lstStyle/>
            <a:p>
              <a:r>
                <a:rPr kumimoji="1" lang="ja-JP" altLang="en-US" spc="100" dirty="0">
                  <a:latin typeface="メイリオ" panose="020B0604030504040204" pitchFamily="50" charset="-128"/>
                  <a:ea typeface="メイリオ" panose="020B0604030504040204" pitchFamily="50" charset="-128"/>
                </a:rPr>
                <a:t>　ある特定の行為を繰り返しているうちに脳の回路が変化して、自分の意思ではやめられない状態になってしまう脳の病気です。</a:t>
              </a:r>
            </a:p>
          </p:txBody>
        </p:sp>
        <p:cxnSp>
          <p:nvCxnSpPr>
            <p:cNvPr id="13" name="直線コネクタ 12">
              <a:extLst>
                <a:ext uri="{FF2B5EF4-FFF2-40B4-BE49-F238E27FC236}">
                  <a16:creationId xmlns:a16="http://schemas.microsoft.com/office/drawing/2014/main" id="{C52B2EAA-4A73-B45A-CD85-4457F22DFDF9}"/>
                </a:ext>
              </a:extLst>
            </p:cNvPr>
            <p:cNvCxnSpPr>
              <a:cxnSpLocks/>
            </p:cNvCxnSpPr>
            <p:nvPr/>
          </p:nvCxnSpPr>
          <p:spPr>
            <a:xfrm flipH="1">
              <a:off x="579120" y="1732609"/>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AA333D6-3E4E-251A-ACB7-06CA8A24946C}"/>
                </a:ext>
              </a:extLst>
            </p:cNvPr>
            <p:cNvCxnSpPr>
              <a:cxnSpLocks/>
            </p:cNvCxnSpPr>
            <p:nvPr/>
          </p:nvCxnSpPr>
          <p:spPr>
            <a:xfrm flipH="1">
              <a:off x="579120" y="3278725"/>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DCDDA6E-E3EF-1B19-0DA8-9D87E5E1B1F2}"/>
                </a:ext>
              </a:extLst>
            </p:cNvPr>
            <p:cNvSpPr txBox="1"/>
            <p:nvPr/>
          </p:nvSpPr>
          <p:spPr>
            <a:xfrm>
              <a:off x="919480" y="1342957"/>
              <a:ext cx="1808480"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どうしてなる？</a:t>
              </a:r>
              <a:endParaRPr kumimoji="1" lang="en-US" altLang="ja-JP" b="1" spc="100" dirty="0">
                <a:latin typeface="メイリオ" panose="020B0604030504040204" pitchFamily="50" charset="-128"/>
                <a:ea typeface="メイリオ" panose="020B0604030504040204" pitchFamily="50" charset="-128"/>
              </a:endParaRPr>
            </a:p>
          </p:txBody>
        </p:sp>
      </p:grpSp>
      <p:grpSp>
        <p:nvGrpSpPr>
          <p:cNvPr id="20" name="グループ化 19">
            <a:extLst>
              <a:ext uri="{FF2B5EF4-FFF2-40B4-BE49-F238E27FC236}">
                <a16:creationId xmlns:a16="http://schemas.microsoft.com/office/drawing/2014/main" id="{ED00E609-7E0C-2435-D801-7D373006448C}"/>
              </a:ext>
            </a:extLst>
          </p:cNvPr>
          <p:cNvGrpSpPr/>
          <p:nvPr/>
        </p:nvGrpSpPr>
        <p:grpSpPr>
          <a:xfrm>
            <a:off x="3390955" y="1116578"/>
            <a:ext cx="3270567" cy="2766764"/>
            <a:chOff x="376873" y="1342957"/>
            <a:chExt cx="2955607" cy="2766764"/>
          </a:xfrm>
        </p:grpSpPr>
        <p:sp>
          <p:nvSpPr>
            <p:cNvPr id="21" name="テキスト ボックス 20">
              <a:extLst>
                <a:ext uri="{FF2B5EF4-FFF2-40B4-BE49-F238E27FC236}">
                  <a16:creationId xmlns:a16="http://schemas.microsoft.com/office/drawing/2014/main" id="{C0B67B5B-D220-A043-6551-4048E0463704}"/>
                </a:ext>
              </a:extLst>
            </p:cNvPr>
            <p:cNvSpPr txBox="1"/>
            <p:nvPr/>
          </p:nvSpPr>
          <p:spPr>
            <a:xfrm>
              <a:off x="376873" y="1801397"/>
              <a:ext cx="2955607" cy="2308324"/>
            </a:xfrm>
            <a:prstGeom prst="rect">
              <a:avLst/>
            </a:prstGeom>
            <a:noFill/>
          </p:spPr>
          <p:txBody>
            <a:bodyPr wrap="square" rtlCol="0">
              <a:spAutoFit/>
            </a:bodyPr>
            <a:lstStyle/>
            <a:p>
              <a:r>
                <a:rPr kumimoji="1" lang="ja-JP" altLang="en-US" spc="100" dirty="0">
                  <a:latin typeface="メイリオ" panose="020B0604030504040204" pitchFamily="50" charset="-128"/>
                  <a:ea typeface="メイリオ" panose="020B0604030504040204" pitchFamily="50" charset="-128"/>
                </a:rPr>
                <a:t>　決して「根性がない」とか「意思</a:t>
              </a:r>
              <a:r>
                <a:rPr kumimoji="1" lang="ja-JP" altLang="en-US" spc="100">
                  <a:latin typeface="メイリオ" panose="020B0604030504040204" pitchFamily="50" charset="-128"/>
                  <a:ea typeface="メイリオ" panose="020B0604030504040204" pitchFamily="50" charset="-128"/>
                </a:rPr>
                <a:t>が弱い」からでは</a:t>
              </a:r>
              <a:r>
                <a:rPr kumimoji="1" lang="ja-JP" altLang="en-US" spc="100" dirty="0">
                  <a:latin typeface="メイリオ" panose="020B0604030504040204" pitchFamily="50" charset="-128"/>
                  <a:ea typeface="メイリオ" panose="020B0604030504040204" pitchFamily="50" charset="-128"/>
                </a:rPr>
                <a:t>ありません。依存症は、条件さえ揃えば、誰でもなる可能性があり、特別な人だけがなるわけではないのです。</a:t>
              </a:r>
            </a:p>
            <a:p>
              <a:endParaRPr kumimoji="1" lang="ja-JP" altLang="en-US" spc="100" dirty="0">
                <a:latin typeface="メイリオ" panose="020B0604030504040204" pitchFamily="50" charset="-128"/>
                <a:ea typeface="メイリオ" panose="020B0604030504040204" pitchFamily="50" charset="-128"/>
              </a:endParaRPr>
            </a:p>
          </p:txBody>
        </p:sp>
        <p:cxnSp>
          <p:nvCxnSpPr>
            <p:cNvPr id="22" name="直線コネクタ 21">
              <a:extLst>
                <a:ext uri="{FF2B5EF4-FFF2-40B4-BE49-F238E27FC236}">
                  <a16:creationId xmlns:a16="http://schemas.microsoft.com/office/drawing/2014/main" id="{4C3B6756-8BCE-89A5-7DDD-B514A5CCDEBB}"/>
                </a:ext>
              </a:extLst>
            </p:cNvPr>
            <p:cNvCxnSpPr>
              <a:cxnSpLocks/>
            </p:cNvCxnSpPr>
            <p:nvPr/>
          </p:nvCxnSpPr>
          <p:spPr>
            <a:xfrm flipH="1">
              <a:off x="579120" y="1732609"/>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7F5E105-08CD-1F38-F2A4-44AB88CED26D}"/>
                </a:ext>
              </a:extLst>
            </p:cNvPr>
            <p:cNvCxnSpPr>
              <a:cxnSpLocks/>
            </p:cNvCxnSpPr>
            <p:nvPr/>
          </p:nvCxnSpPr>
          <p:spPr>
            <a:xfrm flipH="1">
              <a:off x="579120" y="3807045"/>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6632773-A3BE-CEF6-A964-553345CD26FF}"/>
                </a:ext>
              </a:extLst>
            </p:cNvPr>
            <p:cNvSpPr txBox="1"/>
            <p:nvPr/>
          </p:nvSpPr>
          <p:spPr>
            <a:xfrm>
              <a:off x="830817" y="1342957"/>
              <a:ext cx="2047717"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どのような病気？</a:t>
              </a:r>
              <a:endParaRPr kumimoji="1" lang="en-US" altLang="ja-JP" b="1" spc="100" dirty="0">
                <a:latin typeface="メイリオ" panose="020B0604030504040204" pitchFamily="50" charset="-128"/>
                <a:ea typeface="メイリオ" panose="020B0604030504040204" pitchFamily="50" charset="-128"/>
              </a:endParaRPr>
            </a:p>
          </p:txBody>
        </p:sp>
      </p:grpSp>
      <p:grpSp>
        <p:nvGrpSpPr>
          <p:cNvPr id="25" name="グループ化 24">
            <a:extLst>
              <a:ext uri="{FF2B5EF4-FFF2-40B4-BE49-F238E27FC236}">
                <a16:creationId xmlns:a16="http://schemas.microsoft.com/office/drawing/2014/main" id="{56D37818-9E01-9536-E100-6821F7BDEC91}"/>
              </a:ext>
            </a:extLst>
          </p:cNvPr>
          <p:cNvGrpSpPr/>
          <p:nvPr/>
        </p:nvGrpSpPr>
        <p:grpSpPr>
          <a:xfrm>
            <a:off x="6635433" y="1116578"/>
            <a:ext cx="3270567" cy="2489765"/>
            <a:chOff x="376873" y="1342957"/>
            <a:chExt cx="2955607" cy="2489765"/>
          </a:xfrm>
        </p:grpSpPr>
        <p:sp>
          <p:nvSpPr>
            <p:cNvPr id="26" name="テキスト ボックス 25">
              <a:extLst>
                <a:ext uri="{FF2B5EF4-FFF2-40B4-BE49-F238E27FC236}">
                  <a16:creationId xmlns:a16="http://schemas.microsoft.com/office/drawing/2014/main" id="{9B91432D-DD86-93AB-F444-7C65DB1910CA}"/>
                </a:ext>
              </a:extLst>
            </p:cNvPr>
            <p:cNvSpPr txBox="1"/>
            <p:nvPr/>
          </p:nvSpPr>
          <p:spPr>
            <a:xfrm>
              <a:off x="376873" y="1801397"/>
              <a:ext cx="2955607" cy="2031325"/>
            </a:xfrm>
            <a:prstGeom prst="rect">
              <a:avLst/>
            </a:prstGeom>
            <a:noFill/>
          </p:spPr>
          <p:txBody>
            <a:bodyPr wrap="square" rtlCol="0">
              <a:spAutoFit/>
            </a:bodyPr>
            <a:lstStyle/>
            <a:p>
              <a:r>
                <a:rPr kumimoji="1" lang="ja-JP" altLang="en-US" spc="100" dirty="0">
                  <a:latin typeface="メイリオ" panose="020B0604030504040204" pitchFamily="50" charset="-128"/>
                  <a:ea typeface="メイリオ" panose="020B0604030504040204" pitchFamily="50" charset="-128"/>
                </a:rPr>
                <a:t>　自覚しづらく、孤立してしまいがちです。</a:t>
              </a:r>
              <a:endParaRPr kumimoji="1" lang="en-US" altLang="ja-JP" spc="100" dirty="0">
                <a:latin typeface="メイリオ" panose="020B0604030504040204" pitchFamily="50" charset="-128"/>
                <a:ea typeface="メイリオ" panose="020B0604030504040204" pitchFamily="50" charset="-128"/>
              </a:endParaRPr>
            </a:p>
            <a:p>
              <a:r>
                <a:rPr kumimoji="1" lang="ja-JP" altLang="en-US" spc="100" dirty="0">
                  <a:latin typeface="メイリオ" panose="020B0604030504040204" pitchFamily="50" charset="-128"/>
                  <a:ea typeface="メイリオ" panose="020B0604030504040204" pitchFamily="50" charset="-128"/>
                </a:rPr>
                <a:t>　病気になる前から自分や周囲の人間を信じることができず、辛い体験をしている場合があります。</a:t>
              </a:r>
            </a:p>
            <a:p>
              <a:endParaRPr kumimoji="1" lang="ja-JP" altLang="en-US" spc="100" dirty="0">
                <a:latin typeface="メイリオ" panose="020B0604030504040204" pitchFamily="50" charset="-128"/>
                <a:ea typeface="メイリオ" panose="020B0604030504040204" pitchFamily="50" charset="-128"/>
              </a:endParaRPr>
            </a:p>
          </p:txBody>
        </p:sp>
        <p:cxnSp>
          <p:nvCxnSpPr>
            <p:cNvPr id="27" name="直線コネクタ 26">
              <a:extLst>
                <a:ext uri="{FF2B5EF4-FFF2-40B4-BE49-F238E27FC236}">
                  <a16:creationId xmlns:a16="http://schemas.microsoft.com/office/drawing/2014/main" id="{5A6665A8-288D-B736-BA0C-3F9292673C57}"/>
                </a:ext>
              </a:extLst>
            </p:cNvPr>
            <p:cNvCxnSpPr>
              <a:cxnSpLocks/>
            </p:cNvCxnSpPr>
            <p:nvPr/>
          </p:nvCxnSpPr>
          <p:spPr>
            <a:xfrm flipH="1">
              <a:off x="579120" y="1732609"/>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4D6221C-A680-6E7B-ADCE-3B6B43CFA3FF}"/>
                </a:ext>
              </a:extLst>
            </p:cNvPr>
            <p:cNvCxnSpPr>
              <a:cxnSpLocks/>
            </p:cNvCxnSpPr>
            <p:nvPr/>
          </p:nvCxnSpPr>
          <p:spPr>
            <a:xfrm flipH="1">
              <a:off x="579120" y="3542885"/>
              <a:ext cx="2489200" cy="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F22E19F4-A56C-58FB-280F-F9881BB870DC}"/>
                </a:ext>
              </a:extLst>
            </p:cNvPr>
            <p:cNvSpPr txBox="1"/>
            <p:nvPr/>
          </p:nvSpPr>
          <p:spPr>
            <a:xfrm>
              <a:off x="830817" y="1342957"/>
              <a:ext cx="2047717"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どのような状態？</a:t>
              </a:r>
              <a:endParaRPr kumimoji="1" lang="en-US" altLang="ja-JP" b="1" spc="100" dirty="0">
                <a:latin typeface="メイリオ" panose="020B0604030504040204" pitchFamily="50" charset="-128"/>
                <a:ea typeface="メイリオ" panose="020B0604030504040204" pitchFamily="50" charset="-128"/>
              </a:endParaRPr>
            </a:p>
          </p:txBody>
        </p:sp>
      </p:grpSp>
      <p:sp>
        <p:nvSpPr>
          <p:cNvPr id="3" name="正方形/長方形 7">
            <a:extLst>
              <a:ext uri="{FF2B5EF4-FFF2-40B4-BE49-F238E27FC236}">
                <a16:creationId xmlns:a16="http://schemas.microsoft.com/office/drawing/2014/main" id="{1E579DEB-4FCC-93A6-1CC3-C9E94D2520F9}"/>
              </a:ext>
            </a:extLst>
          </p:cNvPr>
          <p:cNvSpPr>
            <a:spLocks noChangeArrowheads="1"/>
          </p:cNvSpPr>
          <p:nvPr/>
        </p:nvSpPr>
        <p:spPr bwMode="auto">
          <a:xfrm>
            <a:off x="1602545" y="518641"/>
            <a:ext cx="6700911"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ここまでの内容を振り返ってみましょう。</a:t>
            </a:r>
          </a:p>
        </p:txBody>
      </p:sp>
    </p:spTree>
    <p:extLst>
      <p:ext uri="{BB962C8B-B14F-4D97-AF65-F5344CB8AC3E}">
        <p14:creationId xmlns:p14="http://schemas.microsoft.com/office/powerpoint/2010/main" val="5214049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89B37-960E-580F-5ECB-871A1D217BEF}"/>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00D9E99A-5EAE-6502-A526-7D5EDFC4E21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0FDA6801-0E6B-40CF-C398-37E041C9478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．依存症の方への支援にあたって</a:t>
            </a:r>
          </a:p>
        </p:txBody>
      </p:sp>
      <p:sp>
        <p:nvSpPr>
          <p:cNvPr id="9" name="正方形/長方形 8">
            <a:extLst>
              <a:ext uri="{FF2B5EF4-FFF2-40B4-BE49-F238E27FC236}">
                <a16:creationId xmlns:a16="http://schemas.microsoft.com/office/drawing/2014/main" id="{B8C5D79E-9310-21DC-67E5-45DA48ED1DE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２．主な連携・相談先</a:t>
            </a:r>
          </a:p>
        </p:txBody>
      </p:sp>
      <p:grpSp>
        <p:nvGrpSpPr>
          <p:cNvPr id="18" name="グループ化 17">
            <a:extLst>
              <a:ext uri="{FF2B5EF4-FFF2-40B4-BE49-F238E27FC236}">
                <a16:creationId xmlns:a16="http://schemas.microsoft.com/office/drawing/2014/main" id="{1F0CB279-2ED0-31F7-83B4-C24D847970A2}"/>
              </a:ext>
            </a:extLst>
          </p:cNvPr>
          <p:cNvGrpSpPr/>
          <p:nvPr/>
        </p:nvGrpSpPr>
        <p:grpSpPr>
          <a:xfrm>
            <a:off x="220662" y="1512726"/>
            <a:ext cx="9464675" cy="1938993"/>
            <a:chOff x="680720" y="801201"/>
            <a:chExt cx="8967788" cy="1938993"/>
          </a:xfrm>
        </p:grpSpPr>
        <p:sp>
          <p:nvSpPr>
            <p:cNvPr id="19" name="正方形/長方形 7">
              <a:extLst>
                <a:ext uri="{FF2B5EF4-FFF2-40B4-BE49-F238E27FC236}">
                  <a16:creationId xmlns:a16="http://schemas.microsoft.com/office/drawing/2014/main" id="{388E90B5-B702-BEB5-526B-AE2686BD8C33}"/>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①保健所</a:t>
              </a:r>
            </a:p>
          </p:txBody>
        </p:sp>
        <p:sp>
          <p:nvSpPr>
            <p:cNvPr id="20" name="正方形/長方形 19">
              <a:extLst>
                <a:ext uri="{FF2B5EF4-FFF2-40B4-BE49-F238E27FC236}">
                  <a16:creationId xmlns:a16="http://schemas.microsoft.com/office/drawing/2014/main" id="{4CCA1E41-1FB0-A7C6-896B-889DB8172E65}"/>
                </a:ext>
              </a:extLst>
            </p:cNvPr>
            <p:cNvSpPr>
              <a:spLocks noChangeArrowheads="1"/>
            </p:cNvSpPr>
            <p:nvPr/>
          </p:nvSpPr>
          <p:spPr bwMode="auto">
            <a:xfrm>
              <a:off x="1103948" y="1262866"/>
              <a:ext cx="8544560" cy="147732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こころの健康、保健、医療、福祉に関する相談、未治療、医療中断の方の受診相談、思春期問題、ひきこもり相談、アルコール・薬物・ギャンブル等依存症の家族相談など幅広い相談を行っています。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相談は電話相談、面談による相談があり、保健師、医師、精神保健福祉士などの専門職が対応します。また、相談者の要望によって、保健師は家庭を訪問して相談を行うこともできます。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保健師は地域を分担して受け持っており、たいていの場合相談者の居住地の担当保健師がその相談に対応します。自分の担当地域の保健師と会っておくと、その後の相談がスムーズに進みます。</a:t>
              </a:r>
            </a:p>
          </p:txBody>
        </p:sp>
        <p:cxnSp>
          <p:nvCxnSpPr>
            <p:cNvPr id="21" name="直線コネクタ 20">
              <a:extLst>
                <a:ext uri="{FF2B5EF4-FFF2-40B4-BE49-F238E27FC236}">
                  <a16:creationId xmlns:a16="http://schemas.microsoft.com/office/drawing/2014/main" id="{64985BBB-F48D-0628-6FF7-FC5806A26E21}"/>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2" name="四角形: 角を丸くする 21">
            <a:extLst>
              <a:ext uri="{FF2B5EF4-FFF2-40B4-BE49-F238E27FC236}">
                <a16:creationId xmlns:a16="http://schemas.microsoft.com/office/drawing/2014/main" id="{1D15636F-7399-1E0F-FD1B-DD9CB0CB6C5C}"/>
              </a:ext>
            </a:extLst>
          </p:cNvPr>
          <p:cNvSpPr/>
          <p:nvPr/>
        </p:nvSpPr>
        <p:spPr>
          <a:xfrm>
            <a:off x="61913" y="6670675"/>
            <a:ext cx="9274592" cy="174626"/>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依存症対策</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https://www.mhlw.go.jp/stf/seisakunitsuite/bunya/0000070789.html</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0EA8F52B-6C3E-DB4C-C839-56FA814854FE}"/>
              </a:ext>
            </a:extLst>
          </p:cNvPr>
          <p:cNvSpPr txBox="1">
            <a:spLocks noChangeArrowheads="1"/>
          </p:cNvSpPr>
          <p:nvPr/>
        </p:nvSpPr>
        <p:spPr bwMode="auto">
          <a:xfrm>
            <a:off x="453000" y="748121"/>
            <a:ext cx="9000000" cy="58477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　ここからは、依存症の方への支援にあたり、主な連携先となる機関等について確認していきます。</a:t>
            </a:r>
            <a:endParaRPr lang="en-US" altLang="ja-JP" sz="1600" spc="100"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FA79DC7B-41E7-D6FA-B9BA-19A458D0B86C}"/>
              </a:ext>
            </a:extLst>
          </p:cNvPr>
          <p:cNvGrpSpPr/>
          <p:nvPr/>
        </p:nvGrpSpPr>
        <p:grpSpPr>
          <a:xfrm>
            <a:off x="220662" y="3702600"/>
            <a:ext cx="9464675" cy="2554546"/>
            <a:chOff x="680720" y="801201"/>
            <a:chExt cx="8967788" cy="2554546"/>
          </a:xfrm>
        </p:grpSpPr>
        <p:sp>
          <p:nvSpPr>
            <p:cNvPr id="25" name="正方形/長方形 7">
              <a:extLst>
                <a:ext uri="{FF2B5EF4-FFF2-40B4-BE49-F238E27FC236}">
                  <a16:creationId xmlns:a16="http://schemas.microsoft.com/office/drawing/2014/main" id="{D063E2F6-EF9B-0AE7-3BBB-1F941695708F}"/>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②精神保健福祉センター</a:t>
              </a:r>
            </a:p>
          </p:txBody>
        </p:sp>
        <p:sp>
          <p:nvSpPr>
            <p:cNvPr id="26" name="正方形/長方形 25">
              <a:extLst>
                <a:ext uri="{FF2B5EF4-FFF2-40B4-BE49-F238E27FC236}">
                  <a16:creationId xmlns:a16="http://schemas.microsoft.com/office/drawing/2014/main" id="{1FE9B23C-900E-A381-92C3-988711F0B417}"/>
                </a:ext>
              </a:extLst>
            </p:cNvPr>
            <p:cNvSpPr>
              <a:spLocks noChangeArrowheads="1"/>
            </p:cNvSpPr>
            <p:nvPr/>
          </p:nvSpPr>
          <p:spPr bwMode="auto">
            <a:xfrm>
              <a:off x="1103948" y="1262866"/>
              <a:ext cx="8544560" cy="209288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精神保健福祉センターは各都道府県・政令指定都市ごとに</a:t>
              </a:r>
              <a:r>
                <a:rPr kumimoji="0" lang="en-US" altLang="ja-JP" sz="1400" spc="100" dirty="0">
                  <a:latin typeface="メイリオ" panose="020B0604030504040204" pitchFamily="50" charset="-128"/>
                  <a:ea typeface="メイリオ" panose="020B0604030504040204" pitchFamily="50" charset="-128"/>
                </a:rPr>
                <a:t>1</a:t>
              </a:r>
              <a:r>
                <a:rPr kumimoji="0" lang="ja-JP" altLang="en-US" sz="1400" spc="100" dirty="0">
                  <a:latin typeface="メイリオ" panose="020B0604030504040204" pitchFamily="50" charset="-128"/>
                  <a:ea typeface="メイリオ" panose="020B0604030504040204" pitchFamily="50" charset="-128"/>
                </a:rPr>
                <a:t>か所ずつあります（東京都は</a:t>
              </a:r>
              <a:r>
                <a:rPr kumimoji="0" lang="en-US" altLang="ja-JP" sz="1400" spc="100" dirty="0">
                  <a:latin typeface="メイリオ" panose="020B0604030504040204" pitchFamily="50" charset="-128"/>
                  <a:ea typeface="メイリオ" panose="020B0604030504040204" pitchFamily="50" charset="-128"/>
                </a:rPr>
                <a:t>3</a:t>
              </a:r>
              <a:r>
                <a:rPr kumimoji="0" lang="ja-JP" altLang="en-US" sz="1400" spc="100" dirty="0">
                  <a:latin typeface="メイリオ" panose="020B0604030504040204" pitchFamily="50" charset="-128"/>
                  <a:ea typeface="メイリオ" panose="020B0604030504040204" pitchFamily="50" charset="-128"/>
                </a:rPr>
                <a:t>か所）。「こころの健康センター」などと呼ばれている場合もあります。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センターでは、こころの健康についての相談、精神科医療についての相談、社会復帰についての相談、アルコール・薬物・ギャンブル依存症の家族の相談、ひきこもりなど思春期・青年期問題の相談、認知症高齢者相談など精神保健福祉全般にわたる相談を電話や面接により行っています。センターの規模によって異なりますが、医師、看護師、保健師、精神保健福祉士、臨床心理技術者、作業療法士などの専門職が配置されてい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このほか、センターによって、デイケア、家族会の運営など各種の事業を行っていますが、センターによって事業内容が異なってます。</a:t>
              </a:r>
            </a:p>
          </p:txBody>
        </p:sp>
        <p:cxnSp>
          <p:nvCxnSpPr>
            <p:cNvPr id="27" name="直線コネクタ 26">
              <a:extLst>
                <a:ext uri="{FF2B5EF4-FFF2-40B4-BE49-F238E27FC236}">
                  <a16:creationId xmlns:a16="http://schemas.microsoft.com/office/drawing/2014/main" id="{64C50DB7-5883-CBD7-E7C8-482784073CAE}"/>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26797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E933F7A-2994-D0C7-0351-907049145AAD}"/>
              </a:ext>
            </a:extLst>
          </p:cNvPr>
          <p:cNvGraphicFramePr>
            <a:graphicFrameLocks noGrp="1"/>
          </p:cNvGraphicFramePr>
          <p:nvPr>
            <p:extLst>
              <p:ext uri="{D42A27DB-BD31-4B8C-83A1-F6EECF244321}">
                <p14:modId xmlns:p14="http://schemas.microsoft.com/office/powerpoint/2010/main" val="730342281"/>
              </p:ext>
            </p:extLst>
          </p:nvPr>
        </p:nvGraphicFramePr>
        <p:xfrm>
          <a:off x="273050" y="647700"/>
          <a:ext cx="9359900" cy="5486400"/>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8800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anchor="ctr">
                    <a:solidFill>
                      <a:schemeClr val="accent1">
                        <a:lumMod val="50000"/>
                      </a:schemeClr>
                    </a:solidFill>
                  </a:tcPr>
                </a:tc>
                <a:extLst>
                  <a:ext uri="{0D108BD9-81ED-4DB2-BD59-A6C34878D82A}">
                    <a16:rowId xmlns:a16="http://schemas.microsoft.com/office/drawing/2014/main" val="10000"/>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anchor="ctr">
                    <a:solidFill>
                      <a:schemeClr val="bg2"/>
                    </a:solidFill>
                  </a:tcPr>
                </a:tc>
                <a:extLst>
                  <a:ext uri="{0D108BD9-81ED-4DB2-BD59-A6C34878D82A}">
                    <a16:rowId xmlns:a16="http://schemas.microsoft.com/office/drawing/2014/main" val="1000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本編</a:t>
                      </a: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．依存症の種類とその特徴について</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１．依存症ってなに？</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4"/>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２．どうしてやめられないのか</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３．依存症は身近なもの</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277905080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．依存症の方への支援にあたって</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11</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10180553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やめられないと思うこと、それが有害だと言われたら</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311605103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１．支援にあたっての基本的な考え方・観点</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２．主な連携・相談先</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３．援助方針策定にあたってのアセスメント時の観点</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345329550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参考①</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280202188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参考②</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44154047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．事例で深める！依存症の方への支援</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25</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346414821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47</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48</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anchor="ctr"/>
                </a:tc>
                <a:tc>
                  <a:txBody>
                    <a:bodyPr/>
                    <a:lstStyle/>
                    <a:p>
                      <a:pPr algn="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49</a:t>
                      </a:r>
                      <a:endParaRPr kumimoji="1" lang="ja-JP" altLang="en-US" sz="1400" b="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42868-B465-EF41-8C1B-1841CCF135E4}"/>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D3BA677F-8A57-11FD-1C01-FE658CABC2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grpSp>
        <p:nvGrpSpPr>
          <p:cNvPr id="10" name="グループ化 9">
            <a:extLst>
              <a:ext uri="{FF2B5EF4-FFF2-40B4-BE49-F238E27FC236}">
                <a16:creationId xmlns:a16="http://schemas.microsoft.com/office/drawing/2014/main" id="{6AA588E4-1326-AB63-CA82-2C3DE06D148B}"/>
              </a:ext>
            </a:extLst>
          </p:cNvPr>
          <p:cNvGrpSpPr/>
          <p:nvPr/>
        </p:nvGrpSpPr>
        <p:grpSpPr>
          <a:xfrm>
            <a:off x="220662" y="575299"/>
            <a:ext cx="9464675" cy="1261884"/>
            <a:chOff x="680720" y="801201"/>
            <a:chExt cx="8967788" cy="1261884"/>
          </a:xfrm>
        </p:grpSpPr>
        <p:sp>
          <p:nvSpPr>
            <p:cNvPr id="11" name="正方形/長方形 7">
              <a:extLst>
                <a:ext uri="{FF2B5EF4-FFF2-40B4-BE49-F238E27FC236}">
                  <a16:creationId xmlns:a16="http://schemas.microsoft.com/office/drawing/2014/main" id="{BD9A1765-E21F-C9A5-99FE-556EC3D80AD6}"/>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③依存症相談拠点</a:t>
              </a:r>
            </a:p>
          </p:txBody>
        </p:sp>
        <p:sp>
          <p:nvSpPr>
            <p:cNvPr id="12" name="正方形/長方形 11">
              <a:extLst>
                <a:ext uri="{FF2B5EF4-FFF2-40B4-BE49-F238E27FC236}">
                  <a16:creationId xmlns:a16="http://schemas.microsoft.com/office/drawing/2014/main" id="{BE7FF0D4-A8F8-3CBA-66A5-0AD21CE27FB3}"/>
                </a:ext>
              </a:extLst>
            </p:cNvPr>
            <p:cNvSpPr>
              <a:spLocks noChangeArrowheads="1"/>
            </p:cNvSpPr>
            <p:nvPr/>
          </p:nvSpPr>
          <p:spPr bwMode="auto">
            <a:xfrm>
              <a:off x="1103948" y="1262866"/>
              <a:ext cx="8544560" cy="80021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都道府県及び指定都市では、「依存症対策地域支援事業」において、依存症相談員を配置した相談拠点の設置を進めています。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相談拠点を確認しておきましょう。依存症対策全国センター</a:t>
              </a:r>
              <a:r>
                <a:rPr kumimoji="0" lang="en-US" altLang="ja-JP" sz="1400" spc="100" dirty="0">
                  <a:latin typeface="メイリオ" panose="020B0604030504040204" pitchFamily="50" charset="-128"/>
                  <a:ea typeface="メイリオ" panose="020B0604030504040204" pitchFamily="50" charset="-128"/>
                </a:rPr>
                <a:t>HP</a:t>
              </a:r>
              <a:r>
                <a:rPr kumimoji="0" lang="ja-JP" altLang="en-US" sz="1400" spc="100" dirty="0">
                  <a:latin typeface="メイリオ" panose="020B0604030504040204" pitchFamily="50" charset="-128"/>
                  <a:ea typeface="メイリオ" panose="020B0604030504040204" pitchFamily="50" charset="-128"/>
                </a:rPr>
                <a:t>でも確認できます。</a:t>
              </a:r>
            </a:p>
          </p:txBody>
        </p:sp>
        <p:cxnSp>
          <p:nvCxnSpPr>
            <p:cNvPr id="13" name="直線コネクタ 12">
              <a:extLst>
                <a:ext uri="{FF2B5EF4-FFF2-40B4-BE49-F238E27FC236}">
                  <a16:creationId xmlns:a16="http://schemas.microsoft.com/office/drawing/2014/main" id="{8D9A1FE9-94FD-5B18-8AFB-F360B441E195}"/>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4A309846-A529-54AC-69AD-8BDBB0A4507A}"/>
              </a:ext>
            </a:extLst>
          </p:cNvPr>
          <p:cNvGrpSpPr/>
          <p:nvPr/>
        </p:nvGrpSpPr>
        <p:grpSpPr>
          <a:xfrm>
            <a:off x="220662" y="1872280"/>
            <a:ext cx="9464675" cy="1908215"/>
            <a:chOff x="680720" y="801201"/>
            <a:chExt cx="8967788" cy="1908215"/>
          </a:xfrm>
        </p:grpSpPr>
        <p:sp>
          <p:nvSpPr>
            <p:cNvPr id="6" name="正方形/長方形 7">
              <a:extLst>
                <a:ext uri="{FF2B5EF4-FFF2-40B4-BE49-F238E27FC236}">
                  <a16:creationId xmlns:a16="http://schemas.microsoft.com/office/drawing/2014/main" id="{A15C0EC9-34B0-955B-FF01-A897DE88B65F}"/>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④自助グループ・回復支援施設</a:t>
              </a:r>
            </a:p>
          </p:txBody>
        </p:sp>
        <p:sp>
          <p:nvSpPr>
            <p:cNvPr id="7" name="正方形/長方形 6">
              <a:extLst>
                <a:ext uri="{FF2B5EF4-FFF2-40B4-BE49-F238E27FC236}">
                  <a16:creationId xmlns:a16="http://schemas.microsoft.com/office/drawing/2014/main" id="{5EDADD69-674C-C3F0-6204-6A418B1A0AC0}"/>
                </a:ext>
              </a:extLst>
            </p:cNvPr>
            <p:cNvSpPr>
              <a:spLocks noChangeArrowheads="1"/>
            </p:cNvSpPr>
            <p:nvPr/>
          </p:nvSpPr>
          <p:spPr bwMode="auto">
            <a:xfrm>
              <a:off x="1103948" y="1262866"/>
              <a:ext cx="8544560" cy="144655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自助グループ・回復支援施設とは、アルコールの問題や薬物依存の問題、病的賭博などの問題などを抱えた人たちが同じ問題を抱えた人と自発的に、当事者の意志でつながり、結びついた集団のことをいい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一人で自分の問題から脱却することはむずかしいですが、グループメンバーと体験を共有し、分かちあい、自分の抱える問題や悩みをしっかりと直視して自分を変化させていくことができます。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問題別に様々な自助グループ・回復支援施設があります。</a:t>
              </a:r>
            </a:p>
          </p:txBody>
        </p:sp>
        <p:cxnSp>
          <p:nvCxnSpPr>
            <p:cNvPr id="8" name="直線コネクタ 7">
              <a:extLst>
                <a:ext uri="{FF2B5EF4-FFF2-40B4-BE49-F238E27FC236}">
                  <a16:creationId xmlns:a16="http://schemas.microsoft.com/office/drawing/2014/main" id="{D63DF174-1E6E-5E39-9FC8-A349CC29342A}"/>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558C4512-8C96-6083-A5F7-ED570C49267A}"/>
              </a:ext>
            </a:extLst>
          </p:cNvPr>
          <p:cNvGrpSpPr/>
          <p:nvPr/>
        </p:nvGrpSpPr>
        <p:grpSpPr>
          <a:xfrm>
            <a:off x="220662" y="3783914"/>
            <a:ext cx="9464675" cy="2769989"/>
            <a:chOff x="680720" y="801201"/>
            <a:chExt cx="8967788" cy="2769989"/>
          </a:xfrm>
        </p:grpSpPr>
        <p:sp>
          <p:nvSpPr>
            <p:cNvPr id="14" name="正方形/長方形 7">
              <a:extLst>
                <a:ext uri="{FF2B5EF4-FFF2-40B4-BE49-F238E27FC236}">
                  <a16:creationId xmlns:a16="http://schemas.microsoft.com/office/drawing/2014/main" id="{0A9A9A9B-113C-7345-E974-845B0544C6D6}"/>
                </a:ext>
              </a:extLst>
            </p:cNvPr>
            <p:cNvSpPr>
              <a:spLocks noChangeArrowheads="1"/>
            </p:cNvSpPr>
            <p:nvPr/>
          </p:nvSpPr>
          <p:spPr bwMode="auto">
            <a:xfrm>
              <a:off x="680720" y="801201"/>
              <a:ext cx="8544560"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400" b="1" spc="100" dirty="0">
                  <a:latin typeface="メイリオ" panose="020B0604030504040204" pitchFamily="50" charset="-128"/>
                  <a:ea typeface="メイリオ" panose="020B0604030504040204" pitchFamily="50" charset="-128"/>
                </a:rPr>
                <a:t>⑤家族会・家族の自助グループ</a:t>
              </a:r>
            </a:p>
          </p:txBody>
        </p:sp>
        <p:sp>
          <p:nvSpPr>
            <p:cNvPr id="15" name="正方形/長方形 14">
              <a:extLst>
                <a:ext uri="{FF2B5EF4-FFF2-40B4-BE49-F238E27FC236}">
                  <a16:creationId xmlns:a16="http://schemas.microsoft.com/office/drawing/2014/main" id="{F6CF8956-CE86-7685-B262-42BA83DD9BF8}"/>
                </a:ext>
              </a:extLst>
            </p:cNvPr>
            <p:cNvSpPr>
              <a:spLocks noChangeArrowheads="1"/>
            </p:cNvSpPr>
            <p:nvPr/>
          </p:nvSpPr>
          <p:spPr bwMode="auto">
            <a:xfrm>
              <a:off x="1103948" y="1262866"/>
              <a:ext cx="8544560" cy="230832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a:t>
              </a:r>
              <a:r>
                <a:rPr kumimoji="0" lang="ja-JP" altLang="en-US" sz="1400" spc="100" dirty="0">
                  <a:latin typeface="メイリオ" panose="020B0604030504040204" pitchFamily="50" charset="-128"/>
                  <a:ea typeface="メイリオ" panose="020B0604030504040204" pitchFamily="50" charset="-128"/>
                </a:rPr>
                <a:t>家族会・家族の自助グループとは、依存症者を家族にもつ人たちが、お互いに悩みを分かちあい、共有し、連携することでお互いに支えあう会です。支えあいを通して、依存症者、また家族全体も良い方向に変化し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家族会・家族の自助グループによって頻度はまちまちですが定期的（週</a:t>
              </a:r>
              <a:r>
                <a:rPr kumimoji="0" lang="en-US" altLang="ja-JP" sz="1400" spc="100" dirty="0">
                  <a:latin typeface="メイリオ" panose="020B0604030504040204" pitchFamily="50" charset="-128"/>
                  <a:ea typeface="メイリオ" panose="020B0604030504040204" pitchFamily="50" charset="-128"/>
                </a:rPr>
                <a:t>1</a:t>
              </a:r>
              <a:r>
                <a:rPr kumimoji="0" lang="ja-JP" altLang="en-US" sz="1400" spc="100" dirty="0">
                  <a:latin typeface="メイリオ" panose="020B0604030504040204" pitchFamily="50" charset="-128"/>
                  <a:ea typeface="メイリオ" panose="020B0604030504040204" pitchFamily="50" charset="-128"/>
                </a:rPr>
                <a:t>回、月</a:t>
              </a:r>
              <a:r>
                <a:rPr kumimoji="0" lang="en-US" altLang="ja-JP" sz="1400" spc="100" dirty="0">
                  <a:latin typeface="メイリオ" panose="020B0604030504040204" pitchFamily="50" charset="-128"/>
                  <a:ea typeface="メイリオ" panose="020B0604030504040204" pitchFamily="50" charset="-128"/>
                </a:rPr>
                <a:t>1</a:t>
              </a:r>
              <a:r>
                <a:rPr kumimoji="0" lang="ja-JP" altLang="en-US" sz="1400" spc="100" dirty="0">
                  <a:latin typeface="メイリオ" panose="020B0604030504040204" pitchFamily="50" charset="-128"/>
                  <a:ea typeface="メイリオ" panose="020B0604030504040204" pitchFamily="50" charset="-128"/>
                </a:rPr>
                <a:t>回、年数回など）に会を催しているところが大半です。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活動内容は家族会・家族の自助グループによって異なりますが、例えば、家族同士の交流を主眼に家族としての困りごとを話し合ったり、普及啓発活動としてフォーラムやシンポジウムを企画したりします。また行政などへの要望・働きかけなどの社会的な活動も精力的に行っています。</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　精神保健福祉センター・保健所・市町村などで、連絡先、入会方法、活動内容などの具体的な情報を提供してくれます。</a:t>
              </a:r>
            </a:p>
          </p:txBody>
        </p:sp>
        <p:cxnSp>
          <p:nvCxnSpPr>
            <p:cNvPr id="16" name="直線コネクタ 15">
              <a:extLst>
                <a:ext uri="{FF2B5EF4-FFF2-40B4-BE49-F238E27FC236}">
                  <a16:creationId xmlns:a16="http://schemas.microsoft.com/office/drawing/2014/main" id="{F66AA449-6EDC-E49E-0EC5-BA3584E75128}"/>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 name="正方形/長方形 44">
            <a:extLst>
              <a:ext uri="{FF2B5EF4-FFF2-40B4-BE49-F238E27FC236}">
                <a16:creationId xmlns:a16="http://schemas.microsoft.com/office/drawing/2014/main" id="{F7219D40-9DF8-8618-890E-6A971743D1A9}"/>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D0F47FB9-FA32-5AE1-B27A-B7F3C0234405}"/>
              </a:ext>
            </a:extLst>
          </p:cNvPr>
          <p:cNvSpPr/>
          <p:nvPr/>
        </p:nvSpPr>
        <p:spPr>
          <a:xfrm>
            <a:off x="61913" y="6670675"/>
            <a:ext cx="9274592" cy="174626"/>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ja-JP" altLang="en-US" sz="1050" dirty="0">
                <a:solidFill>
                  <a:schemeClr val="tx1"/>
                </a:solidFill>
                <a:latin typeface="メイリオ" panose="020B0604030504040204" pitchFamily="50" charset="-128"/>
                <a:ea typeface="メイリオ" panose="020B0604030504040204" pitchFamily="50" charset="-128"/>
              </a:rPr>
              <a:t>依存症対策</a:t>
            </a:r>
            <a:r>
              <a:rPr kumimoji="1" lang="en-US" altLang="ja-JP" sz="105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https://www.mhlw.go.jp/stf/seisakunitsuite/bunya/0000070789.html</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233696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FDA50-0200-EA2C-F7DE-C8506AAC849E}"/>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456987FA-4237-8E0C-CE06-7F44FD749F3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sp>
        <p:nvSpPr>
          <p:cNvPr id="7" name="四角形: 角を丸くする 6">
            <a:extLst>
              <a:ext uri="{FF2B5EF4-FFF2-40B4-BE49-F238E27FC236}">
                <a16:creationId xmlns:a16="http://schemas.microsoft.com/office/drawing/2014/main" id="{4AA8A748-B85C-5351-7080-696A19A7D4BE}"/>
              </a:ext>
            </a:extLst>
          </p:cNvPr>
          <p:cNvSpPr/>
          <p:nvPr/>
        </p:nvSpPr>
        <p:spPr>
          <a:xfrm>
            <a:off x="38500" y="6492875"/>
            <a:ext cx="9612000" cy="36512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出典：厚生労働省社会・援護局障害保健福祉部精神・障害保健課依存症対策推進室「ギャンブル等依存症と行政施策について」</a:t>
            </a:r>
            <a:br>
              <a:rPr kumimoji="1" lang="en-US" altLang="ja-JP" sz="1000" dirty="0">
                <a:solidFill>
                  <a:schemeClr val="tx1"/>
                </a:solidFill>
                <a:latin typeface="メイリオ" panose="020B0604030504040204" pitchFamily="50" charset="-128"/>
                <a:ea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令和</a:t>
            </a:r>
            <a:r>
              <a:rPr kumimoji="1" lang="en-US" altLang="ja-JP" sz="1000" dirty="0">
                <a:solidFill>
                  <a:schemeClr val="tx1"/>
                </a:solidFill>
                <a:latin typeface="メイリオ" panose="020B0604030504040204" pitchFamily="50" charset="-128"/>
                <a:ea typeface="メイリオ" panose="020B0604030504040204" pitchFamily="50" charset="-128"/>
              </a:rPr>
              <a:t>6</a:t>
            </a:r>
            <a:r>
              <a:rPr kumimoji="1" lang="ja-JP" altLang="en-US" sz="1000" dirty="0">
                <a:solidFill>
                  <a:schemeClr val="tx1"/>
                </a:solidFill>
                <a:latin typeface="メイリオ" panose="020B0604030504040204" pitchFamily="50" charset="-128"/>
                <a:ea typeface="メイリオ" panose="020B0604030504040204" pitchFamily="50" charset="-128"/>
              </a:rPr>
              <a:t>年度 生活保護担当ケースワーカー全国研修会</a:t>
            </a:r>
            <a:r>
              <a:rPr kumimoji="1" lang="en-US" altLang="ja-JP" sz="1000" dirty="0">
                <a:solidFill>
                  <a:schemeClr val="tx1"/>
                </a:solidFill>
                <a:latin typeface="メイリオ" panose="020B0604030504040204" pitchFamily="50" charset="-128"/>
                <a:ea typeface="メイリオ" panose="020B0604030504040204" pitchFamily="50" charset="-128"/>
              </a:rPr>
              <a:t>』,p42</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　</a:t>
            </a:r>
          </a:p>
        </p:txBody>
      </p:sp>
      <p:grpSp>
        <p:nvGrpSpPr>
          <p:cNvPr id="11" name="グループ化 10">
            <a:extLst>
              <a:ext uri="{FF2B5EF4-FFF2-40B4-BE49-F238E27FC236}">
                <a16:creationId xmlns:a16="http://schemas.microsoft.com/office/drawing/2014/main" id="{1E402823-290D-31D8-5D9D-1AD019860761}"/>
              </a:ext>
            </a:extLst>
          </p:cNvPr>
          <p:cNvGrpSpPr/>
          <p:nvPr/>
        </p:nvGrpSpPr>
        <p:grpSpPr>
          <a:xfrm>
            <a:off x="855198" y="1455015"/>
            <a:ext cx="8195603" cy="4897307"/>
            <a:chOff x="655320" y="1229361"/>
            <a:chExt cx="8595360" cy="5207991"/>
          </a:xfrm>
        </p:grpSpPr>
        <p:pic>
          <p:nvPicPr>
            <p:cNvPr id="5" name="図 4">
              <a:extLst>
                <a:ext uri="{FF2B5EF4-FFF2-40B4-BE49-F238E27FC236}">
                  <a16:creationId xmlns:a16="http://schemas.microsoft.com/office/drawing/2014/main" id="{4C7C3CAB-DC02-7396-0231-3873C1D9EB2D}"/>
                </a:ext>
              </a:extLst>
            </p:cNvPr>
            <p:cNvPicPr>
              <a:picLocks noChangeAspect="1"/>
            </p:cNvPicPr>
            <p:nvPr/>
          </p:nvPicPr>
          <p:blipFill>
            <a:blip r:embed="rId3"/>
            <a:stretch>
              <a:fillRect/>
            </a:stretch>
          </p:blipFill>
          <p:spPr>
            <a:xfrm>
              <a:off x="655320" y="1229361"/>
              <a:ext cx="8595360" cy="5207991"/>
            </a:xfrm>
            <a:prstGeom prst="rect">
              <a:avLst/>
            </a:prstGeom>
          </p:spPr>
        </p:pic>
        <p:sp>
          <p:nvSpPr>
            <p:cNvPr id="9" name="正方形/長方形 8">
              <a:extLst>
                <a:ext uri="{FF2B5EF4-FFF2-40B4-BE49-F238E27FC236}">
                  <a16:creationId xmlns:a16="http://schemas.microsoft.com/office/drawing/2014/main" id="{433C579C-1858-3A97-451A-46427C82E50F}"/>
                </a:ext>
              </a:extLst>
            </p:cNvPr>
            <p:cNvSpPr/>
            <p:nvPr/>
          </p:nvSpPr>
          <p:spPr>
            <a:xfrm>
              <a:off x="8296275" y="6049911"/>
              <a:ext cx="573405" cy="360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32C45B3D-21DE-8F27-2C37-4C41FF6FADD1}"/>
              </a:ext>
            </a:extLst>
          </p:cNvPr>
          <p:cNvSpPr txBox="1">
            <a:spLocks noChangeArrowheads="1"/>
          </p:cNvSpPr>
          <p:nvPr/>
        </p:nvSpPr>
        <p:spPr bwMode="auto">
          <a:xfrm>
            <a:off x="427038" y="557703"/>
            <a:ext cx="9051925" cy="1177312"/>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依存症の方への支援は、多くの機関による支援・連携が不可欠であるとされています。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福祉事務所・ケースワーカーも、その</a:t>
            </a:r>
            <a:r>
              <a:rPr lang="en-US" altLang="ja-JP" sz="1600" spc="100" dirty="0">
                <a:latin typeface="メイリオ" panose="020B0604030504040204" pitchFamily="50" charset="-128"/>
                <a:ea typeface="メイリオ" panose="020B0604030504040204" pitchFamily="50" charset="-128"/>
              </a:rPr>
              <a:t>1</a:t>
            </a:r>
            <a:r>
              <a:rPr lang="ja-JP" altLang="en-US" sz="1600" spc="100" dirty="0">
                <a:latin typeface="メイリオ" panose="020B0604030504040204" pitchFamily="50" charset="-128"/>
                <a:ea typeface="メイリオ" panose="020B0604030504040204" pitchFamily="50" charset="-128"/>
              </a:rPr>
              <a:t>つの主体です。下図にある様々な機関と相互に連携しながら支援していくことで、依存症についての様々な問題の防止・改善につながっていきます。</a:t>
            </a:r>
            <a:endParaRPr lang="en-US" altLang="ja-JP" sz="1600" spc="100" dirty="0">
              <a:latin typeface="メイリオ" panose="020B0604030504040204" pitchFamily="50" charset="-128"/>
              <a:ea typeface="メイリオ" panose="020B0604030504040204" pitchFamily="50" charset="-128"/>
            </a:endParaRPr>
          </a:p>
        </p:txBody>
      </p:sp>
      <p:sp>
        <p:nvSpPr>
          <p:cNvPr id="2" name="正方形/長方形 44">
            <a:extLst>
              <a:ext uri="{FF2B5EF4-FFF2-40B4-BE49-F238E27FC236}">
                <a16:creationId xmlns:a16="http://schemas.microsoft.com/office/drawing/2014/main" id="{F5637FD7-C8BC-4454-0624-1DBA0B79B2A3}"/>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169796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0BEE-F214-AFE6-88DD-A732A4079BE8}"/>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49E66764-7441-593C-D358-E0CBD244FE3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graphicFrame>
        <p:nvGraphicFramePr>
          <p:cNvPr id="4" name="表 3">
            <a:extLst>
              <a:ext uri="{FF2B5EF4-FFF2-40B4-BE49-F238E27FC236}">
                <a16:creationId xmlns:a16="http://schemas.microsoft.com/office/drawing/2014/main" id="{B50462CB-F808-E317-B9B5-5C370D1644A3}"/>
              </a:ext>
            </a:extLst>
          </p:cNvPr>
          <p:cNvGraphicFramePr>
            <a:graphicFrameLocks noGrp="1"/>
          </p:cNvGraphicFramePr>
          <p:nvPr>
            <p:extLst>
              <p:ext uri="{D42A27DB-BD31-4B8C-83A1-F6EECF244321}">
                <p14:modId xmlns:p14="http://schemas.microsoft.com/office/powerpoint/2010/main" val="778634253"/>
              </p:ext>
            </p:extLst>
          </p:nvPr>
        </p:nvGraphicFramePr>
        <p:xfrm>
          <a:off x="452999" y="2278932"/>
          <a:ext cx="9000000" cy="3840452"/>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321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baseline="0" dirty="0">
                          <a:latin typeface="メイリオ" panose="020B0604030504040204" pitchFamily="50" charset="-128"/>
                          <a:ea typeface="メイリオ" panose="020B0604030504040204" pitchFamily="50" charset="-128"/>
                        </a:rPr>
                        <a:t>世帯類型を問わず留意したい点</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31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生活状況や健康状態、就労に向けた阻害要因など、世帯が抱える課題はあるか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世帯の課題を踏まえ、活用可能な他法他施策や必要な福祉サービス、関係機関などはあるか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自立支援プログラムや被保護者就労支援事業などの各種事業の活用はどうか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◆扶養・資産に関する内容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扶養義務者との関係はどうか（今後の意向を含む）</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緊急時等にすぐに対応してくれる方がいるか（扶養義務者を含む）</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負債の状況はどうか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◆生活状況</a:t>
                      </a:r>
                      <a:endParaRPr kumimoji="1" lang="en-US" altLang="ja-JP" sz="16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b="0" spc="100" baseline="0" dirty="0">
                          <a:latin typeface="メイリオ" panose="020B0604030504040204" pitchFamily="50" charset="-128"/>
                          <a:ea typeface="メイリオ" panose="020B0604030504040204" pitchFamily="50" charset="-128"/>
                        </a:rPr>
                        <a:t>生活習慣はどうか、日中の過ごし方はどうか</a:t>
                      </a:r>
                      <a:endParaRPr kumimoji="1" lang="en-US" altLang="ja-JP" sz="16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b="0" spc="100" baseline="0" dirty="0">
                          <a:latin typeface="メイリオ" panose="020B0604030504040204" pitchFamily="50" charset="-128"/>
                          <a:ea typeface="メイリオ" panose="020B0604030504040204" pitchFamily="50" charset="-128"/>
                        </a:rPr>
                        <a:t>交友関係や近隣住民との関係はどうか</a:t>
                      </a:r>
                      <a:endParaRPr kumimoji="1" lang="en-US" altLang="ja-JP" sz="16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5" name="正方形/長方形 4">
            <a:extLst>
              <a:ext uri="{FF2B5EF4-FFF2-40B4-BE49-F238E27FC236}">
                <a16:creationId xmlns:a16="http://schemas.microsoft.com/office/drawing/2014/main" id="{0EB1C752-D870-D299-6A1E-430637131E6D}"/>
              </a:ext>
            </a:extLst>
          </p:cNvPr>
          <p:cNvSpPr/>
          <p:nvPr/>
        </p:nvSpPr>
        <p:spPr>
          <a:xfrm>
            <a:off x="0" y="1413365"/>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本人の生活状況を踏まえ、個々の自立に向けた課題を把握します。</a:t>
            </a:r>
          </a:p>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7" name="テキスト ボックス 6">
            <a:extLst>
              <a:ext uri="{FF2B5EF4-FFF2-40B4-BE49-F238E27FC236}">
                <a16:creationId xmlns:a16="http://schemas.microsoft.com/office/drawing/2014/main" id="{EBDD424C-1F79-E872-5807-C335649911F5}"/>
              </a:ext>
            </a:extLst>
          </p:cNvPr>
          <p:cNvSpPr txBox="1"/>
          <p:nvPr/>
        </p:nvSpPr>
        <p:spPr>
          <a:xfrm>
            <a:off x="180000" y="804505"/>
            <a:ext cx="3723785" cy="374571"/>
          </a:xfrm>
          <a:prstGeom prst="roundRect">
            <a:avLst/>
          </a:prstGeom>
          <a:solidFill>
            <a:schemeClr val="tx2">
              <a:lumMod val="20000"/>
              <a:lumOff val="80000"/>
            </a:schemeClr>
          </a:solidFill>
        </p:spPr>
        <p:txBody>
          <a:bodyPr wrap="square" anchor="ctr">
            <a:spAutoFit/>
          </a:bodyPr>
          <a:lstStyle/>
          <a:p>
            <a:pPr algn="ctr" eaLnBrk="1" fontAlgn="auto" hangingPunct="1">
              <a:spcBef>
                <a:spcPts val="30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援助方針策定に当たっての留意点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05BDA0EA-299E-AD9C-F815-7F8D035AC9E1}"/>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．依存症の方への支援にあたって</a:t>
            </a:r>
          </a:p>
        </p:txBody>
      </p:sp>
      <p:sp>
        <p:nvSpPr>
          <p:cNvPr id="14" name="正方形/長方形 13">
            <a:extLst>
              <a:ext uri="{FF2B5EF4-FFF2-40B4-BE49-F238E27FC236}">
                <a16:creationId xmlns:a16="http://schemas.microsoft.com/office/drawing/2014/main" id="{0DB49664-3F66-76D5-E833-DE7D5FACD43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３．援助方針策定にあたってのアセスメント時の観点</a:t>
            </a:r>
          </a:p>
        </p:txBody>
      </p:sp>
    </p:spTree>
    <p:extLst>
      <p:ext uri="{BB962C8B-B14F-4D97-AF65-F5344CB8AC3E}">
        <p14:creationId xmlns:p14="http://schemas.microsoft.com/office/powerpoint/2010/main" val="226146252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4F8E-88C5-B695-C124-97BA7E5DBC07}"/>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9CA0B618-DFEA-0BE3-6526-A8C2802B895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3" name="テキスト ボックス 2">
            <a:extLst>
              <a:ext uri="{FF2B5EF4-FFF2-40B4-BE49-F238E27FC236}">
                <a16:creationId xmlns:a16="http://schemas.microsoft.com/office/drawing/2014/main" id="{0C69AF37-F26E-70D4-C529-03A7928AE2EF}"/>
              </a:ext>
            </a:extLst>
          </p:cNvPr>
          <p:cNvSpPr txBox="1">
            <a:spLocks noChangeArrowheads="1"/>
          </p:cNvSpPr>
          <p:nvPr/>
        </p:nvSpPr>
        <p:spPr bwMode="auto">
          <a:xfrm>
            <a:off x="369277" y="920339"/>
            <a:ext cx="7017116"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依存症の方は金銭管理や家計改善が必要な状態にある場合もあります。</a:t>
            </a:r>
            <a:endParaRPr lang="en-US" altLang="ja-JP" sz="1600" spc="100" dirty="0">
              <a:latin typeface="メイリオ" panose="020B0604030504040204" pitchFamily="50" charset="-128"/>
              <a:ea typeface="メイリオ" panose="020B0604030504040204" pitchFamily="50" charset="-128"/>
            </a:endParaRPr>
          </a:p>
        </p:txBody>
      </p:sp>
      <p:sp>
        <p:nvSpPr>
          <p:cNvPr id="12" name="正方形/長方形 44">
            <a:extLst>
              <a:ext uri="{FF2B5EF4-FFF2-40B4-BE49-F238E27FC236}">
                <a16:creationId xmlns:a16="http://schemas.microsoft.com/office/drawing/2014/main" id="{E27D08B5-E33E-00CB-2589-F47BE12981F7}"/>
              </a:ext>
            </a:extLst>
          </p:cNvPr>
          <p:cNvSpPr>
            <a:spLocks noChangeArrowheads="1"/>
          </p:cNvSpPr>
          <p:nvPr/>
        </p:nvSpPr>
        <p:spPr bwMode="auto">
          <a:xfrm>
            <a:off x="7938" y="6530276"/>
            <a:ext cx="9273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厚生労働省「資料４ 家計改善支援等のあり方について」</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社会保障審議会生活困窮者自立支援及び生活保護部会（第</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令和４年</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a:t>
            </a:r>
            <a:r>
              <a:rPr kumimoji="0" lang="en-US" altLang="ja-JP" sz="1000" dirty="0">
                <a:latin typeface="メイリオ" panose="020B0604030504040204" pitchFamily="50" charset="-128"/>
                <a:ea typeface="メイリオ" panose="020B0604030504040204" pitchFamily="50" charset="-128"/>
              </a:rPr>
              <a:t>,p14</a:t>
            </a:r>
            <a:r>
              <a:rPr kumimoji="0" lang="ja-JP" altLang="en-US" sz="1000" dirty="0">
                <a:latin typeface="メイリオ" panose="020B0604030504040204" pitchFamily="50" charset="-128"/>
                <a:ea typeface="メイリオ" panose="020B0604030504040204" pitchFamily="50" charset="-128"/>
              </a:rPr>
              <a:t>を</a:t>
            </a:r>
            <a:br>
              <a:rPr kumimoji="0" lang="en-US" altLang="ja-JP" sz="1000" dirty="0">
                <a:latin typeface="メイリオ" panose="020B0604030504040204" pitchFamily="50" charset="-128"/>
                <a:ea typeface="メイリオ" panose="020B0604030504040204" pitchFamily="50" charset="-128"/>
              </a:rPr>
            </a:br>
            <a:r>
              <a:rPr kumimoji="0" lang="en-US" altLang="ja-JP" sz="1000" dirty="0">
                <a:latin typeface="メイリオ" panose="020B0604030504040204" pitchFamily="50" charset="-128"/>
                <a:ea typeface="メイリオ" panose="020B0604030504040204" pitchFamily="50" charset="-128"/>
              </a:rPr>
              <a:t>        </a:t>
            </a:r>
            <a:r>
              <a:rPr kumimoji="0" lang="ja-JP" altLang="en-US" sz="1000" dirty="0">
                <a:latin typeface="メイリオ" panose="020B0604030504040204" pitchFamily="50" charset="-128"/>
                <a:ea typeface="メイリオ" panose="020B0604030504040204" pitchFamily="50" charset="-128"/>
              </a:rPr>
              <a:t>もとに作成</a:t>
            </a:r>
            <a:endParaRPr lang="en-US" altLang="ja-JP" sz="10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9589498A-4667-F25F-9CD7-5489205D31CA}"/>
              </a:ext>
            </a:extLst>
          </p:cNvPr>
          <p:cNvPicPr>
            <a:picLocks noChangeAspect="1"/>
          </p:cNvPicPr>
          <p:nvPr/>
        </p:nvPicPr>
        <p:blipFill>
          <a:blip r:embed="rId3"/>
          <a:stretch>
            <a:fillRect/>
          </a:stretch>
        </p:blipFill>
        <p:spPr>
          <a:xfrm>
            <a:off x="369277" y="1453454"/>
            <a:ext cx="9167446" cy="4866669"/>
          </a:xfrm>
          <a:prstGeom prst="rect">
            <a:avLst/>
          </a:prstGeom>
        </p:spPr>
      </p:pic>
      <p:sp>
        <p:nvSpPr>
          <p:cNvPr id="5" name="正方形/長方形 4">
            <a:extLst>
              <a:ext uri="{FF2B5EF4-FFF2-40B4-BE49-F238E27FC236}">
                <a16:creationId xmlns:a16="http://schemas.microsoft.com/office/drawing/2014/main" id="{9C63D745-FF31-E8AE-6D28-65A81948E77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800" b="1" spc="150" dirty="0">
                <a:solidFill>
                  <a:schemeClr val="tx1"/>
                </a:solidFill>
                <a:latin typeface="メイリオ" panose="020B0604030504040204" pitchFamily="50" charset="-128"/>
                <a:ea typeface="メイリオ" panose="020B0604030504040204" pitchFamily="50" charset="-128"/>
              </a:rPr>
              <a:t>参考①</a:t>
            </a:r>
          </a:p>
        </p:txBody>
      </p:sp>
    </p:spTree>
    <p:extLst>
      <p:ext uri="{BB962C8B-B14F-4D97-AF65-F5344CB8AC3E}">
        <p14:creationId xmlns:p14="http://schemas.microsoft.com/office/powerpoint/2010/main" val="406614300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8243B-49B7-7F6E-A95C-0B4CC132AEB9}"/>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CE574580-20E1-F5CA-C57F-FEDACD0CF9F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23</a:t>
            </a:fld>
            <a:endParaRPr lang="ja-JP" altLang="en-US" sz="1000">
              <a:solidFill>
                <a:srgbClr val="898989"/>
              </a:solidFill>
            </a:endParaRPr>
          </a:p>
        </p:txBody>
      </p:sp>
      <p:sp>
        <p:nvSpPr>
          <p:cNvPr id="6" name="正方形/長方形 5">
            <a:extLst>
              <a:ext uri="{FF2B5EF4-FFF2-40B4-BE49-F238E27FC236}">
                <a16:creationId xmlns:a16="http://schemas.microsoft.com/office/drawing/2014/main" id="{B18C14BA-1C7C-C1BB-C44E-B36A7B7F4043}"/>
              </a:ext>
            </a:extLst>
          </p:cNvPr>
          <p:cNvSpPr/>
          <p:nvPr/>
        </p:nvSpPr>
        <p:spPr>
          <a:xfrm>
            <a:off x="7699375" y="47626"/>
            <a:ext cx="2206625" cy="293964"/>
          </a:xfrm>
          <a:prstGeom prst="rect">
            <a:avLst/>
          </a:prstGeom>
          <a:solidFill>
            <a:schemeClr val="accent2">
              <a:lumMod val="20000"/>
              <a:lumOff val="8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国の資料をもとに新規作成</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5683E57-F2B6-DC97-FF34-B47D0C7F4DE1}"/>
              </a:ext>
            </a:extLst>
          </p:cNvPr>
          <p:cNvSpPr/>
          <p:nvPr/>
        </p:nvSpPr>
        <p:spPr>
          <a:xfrm>
            <a:off x="239010" y="500907"/>
            <a:ext cx="9000000" cy="645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1600" spc="100" dirty="0">
                <a:solidFill>
                  <a:schemeClr val="tx1"/>
                </a:solidFill>
                <a:latin typeface="メイリオ" panose="020B0604030504040204" pitchFamily="50" charset="-128"/>
                <a:ea typeface="メイリオ" panose="020B0604030504040204" pitchFamily="50" charset="-128"/>
              </a:rPr>
              <a:t>　家計管理に課題のある方に対しては、</a:t>
            </a:r>
            <a:r>
              <a:rPr lang="zh-TW" altLang="en-US" sz="1600" spc="100" dirty="0">
                <a:solidFill>
                  <a:schemeClr val="tx1"/>
                </a:solidFill>
                <a:latin typeface="メイリオ" panose="020B0604030504040204" pitchFamily="50" charset="-128"/>
                <a:ea typeface="メイリオ" panose="020B0604030504040204" pitchFamily="50" charset="-128"/>
              </a:rPr>
              <a:t>被保護者家計改善支援事業</a:t>
            </a:r>
            <a:r>
              <a:rPr lang="ja-JP" altLang="en-US" sz="1600" spc="100" dirty="0">
                <a:solidFill>
                  <a:schemeClr val="tx1"/>
                </a:solidFill>
                <a:latin typeface="メイリオ" panose="020B0604030504040204" pitchFamily="50" charset="-128"/>
                <a:ea typeface="メイリオ" panose="020B0604030504040204" pitchFamily="50" charset="-128"/>
              </a:rPr>
              <a:t>が活用できます。</a:t>
            </a:r>
            <a:br>
              <a:rPr lang="en-US" altLang="ja-JP" sz="1600" spc="100" dirty="0">
                <a:solidFill>
                  <a:schemeClr val="tx1"/>
                </a:solidFill>
                <a:latin typeface="メイリオ" panose="020B0604030504040204" pitchFamily="50" charset="-128"/>
                <a:ea typeface="メイリオ" panose="020B0604030504040204" pitchFamily="50" charset="-128"/>
              </a:rPr>
            </a:br>
            <a:r>
              <a:rPr lang="ja-JP" altLang="en-US" sz="1600" spc="100" dirty="0">
                <a:solidFill>
                  <a:schemeClr val="tx1"/>
                </a:solidFill>
                <a:latin typeface="メイリオ" panose="020B0604030504040204" pitchFamily="50" charset="-128"/>
                <a:ea typeface="メイリオ" panose="020B0604030504040204" pitchFamily="50" charset="-128"/>
              </a:rPr>
              <a:t>各自治体の実施状況をご確認下さい。</a:t>
            </a:r>
            <a:endParaRPr lang="zh-TW" altLang="en-US" sz="1600" spc="1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2">
            <a:extLst>
              <a:ext uri="{FF2B5EF4-FFF2-40B4-BE49-F238E27FC236}">
                <a16:creationId xmlns:a16="http://schemas.microsoft.com/office/drawing/2014/main" id="{5020EA98-21E2-5AAB-0FC8-9733E9B2A1BE}"/>
              </a:ext>
            </a:extLst>
          </p:cNvPr>
          <p:cNvSpPr txBox="1">
            <a:spLocks noChangeArrowheads="1"/>
          </p:cNvSpPr>
          <p:nvPr/>
        </p:nvSpPr>
        <p:spPr bwMode="auto">
          <a:xfrm>
            <a:off x="453000" y="1230387"/>
            <a:ext cx="9000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indent="0" eaLnBrk="1" hangingPunct="1">
              <a:lnSpc>
                <a:spcPct val="100000"/>
              </a:lnSpc>
              <a:spcBef>
                <a:spcPct val="0"/>
              </a:spcBef>
              <a:buNone/>
            </a:pPr>
            <a:r>
              <a:rPr lang="ja-JP" altLang="en-US" sz="1400" spc="100" dirty="0">
                <a:latin typeface="メイリオ" panose="020B0604030504040204" pitchFamily="50" charset="-128"/>
                <a:ea typeface="メイリオ" panose="020B0604030504040204" pitchFamily="50" charset="-128"/>
              </a:rPr>
              <a:t>　被保護者家計改善支援事業は、</a:t>
            </a:r>
            <a:r>
              <a:rPr lang="ja-JP" altLang="en-US" sz="1400" b="1" spc="100" dirty="0">
                <a:solidFill>
                  <a:srgbClr val="C00000"/>
                </a:solidFill>
                <a:latin typeface="メイリオ" panose="020B0604030504040204" pitchFamily="50" charset="-128"/>
                <a:ea typeface="メイリオ" panose="020B0604030504040204" pitchFamily="50" charset="-128"/>
              </a:rPr>
              <a:t>世帯の自立に向けて家計に関する課題を抱える被保護者世帯に対する家計管理方法の提案支援を行う</a:t>
            </a:r>
            <a:r>
              <a:rPr lang="ja-JP" altLang="en-US" sz="1400" spc="100" dirty="0">
                <a:latin typeface="メイリオ" panose="020B0604030504040204" pitchFamily="50" charset="-128"/>
                <a:ea typeface="メイリオ" panose="020B0604030504040204" pitchFamily="50" charset="-128"/>
              </a:rPr>
              <a:t>とともに、大学等への進学を検討している高校生等のいる世帯に対する、</a:t>
            </a:r>
            <a:r>
              <a:rPr lang="ja-JP" altLang="en-US" sz="1400" b="1" spc="100" dirty="0">
                <a:solidFill>
                  <a:srgbClr val="C00000"/>
                </a:solidFill>
                <a:latin typeface="メイリオ" panose="020B0604030504040204" pitchFamily="50" charset="-128"/>
                <a:ea typeface="メイリオ" panose="020B0604030504040204" pitchFamily="50" charset="-128"/>
              </a:rPr>
              <a:t>進学に向けた費用についての相談や助言等を行うもの</a:t>
            </a:r>
            <a:r>
              <a:rPr lang="ja-JP" altLang="en-US" sz="1400" spc="100" dirty="0">
                <a:latin typeface="メイリオ" panose="020B0604030504040204" pitchFamily="50" charset="-128"/>
                <a:ea typeface="メイリオ" panose="020B0604030504040204" pitchFamily="50" charset="-128"/>
              </a:rPr>
              <a:t>です。</a:t>
            </a:r>
            <a:endParaRPr lang="en-US" altLang="ja-JP" sz="1400" spc="100" dirty="0">
              <a:latin typeface="メイリオ" panose="020B0604030504040204" pitchFamily="50" charset="-128"/>
              <a:ea typeface="メイリオ" panose="020B0604030504040204" pitchFamily="50" charset="-128"/>
            </a:endParaRPr>
          </a:p>
          <a:p>
            <a:pPr marL="0" indent="0" eaLnBrk="1" hangingPunct="1">
              <a:lnSpc>
                <a:spcPct val="100000"/>
              </a:lnSpc>
              <a:spcBef>
                <a:spcPct val="0"/>
              </a:spcBef>
              <a:buNone/>
            </a:pPr>
            <a:r>
              <a:rPr lang="ja-JP" altLang="en-US" sz="1400" spc="100" dirty="0">
                <a:latin typeface="メイリオ" panose="020B0604030504040204" pitchFamily="50" charset="-128"/>
                <a:ea typeface="メイリオ" panose="020B0604030504040204" pitchFamily="50" charset="-128"/>
              </a:rPr>
              <a:t>　家計に焦点を当てた個別的な働きかけを通じて、家計改善の意欲、更には生活力を高め、自力で家計管理を行うことを支援するものであり、生活の質の向上や自立に向けた基盤づくりにも効果があると考えられています。</a:t>
            </a:r>
          </a:p>
        </p:txBody>
      </p:sp>
      <p:pic>
        <p:nvPicPr>
          <p:cNvPr id="7" name="図 6">
            <a:extLst>
              <a:ext uri="{FF2B5EF4-FFF2-40B4-BE49-F238E27FC236}">
                <a16:creationId xmlns:a16="http://schemas.microsoft.com/office/drawing/2014/main" id="{5271B947-8930-293F-2D90-599CDAC2EA53}"/>
              </a:ext>
            </a:extLst>
          </p:cNvPr>
          <p:cNvPicPr>
            <a:picLocks noChangeAspect="1"/>
          </p:cNvPicPr>
          <p:nvPr/>
        </p:nvPicPr>
        <p:blipFill>
          <a:blip r:embed="rId3"/>
          <a:srcRect l="1333"/>
          <a:stretch/>
        </p:blipFill>
        <p:spPr>
          <a:xfrm>
            <a:off x="356058" y="2800047"/>
            <a:ext cx="8927978" cy="3485595"/>
          </a:xfrm>
          <a:prstGeom prst="rect">
            <a:avLst/>
          </a:prstGeom>
        </p:spPr>
      </p:pic>
      <p:sp>
        <p:nvSpPr>
          <p:cNvPr id="8" name="四角形: 角を丸くする 7">
            <a:extLst>
              <a:ext uri="{FF2B5EF4-FFF2-40B4-BE49-F238E27FC236}">
                <a16:creationId xmlns:a16="http://schemas.microsoft.com/office/drawing/2014/main" id="{48EB2D9D-7259-92E8-16F9-7769DDAA3027}"/>
              </a:ext>
            </a:extLst>
          </p:cNvPr>
          <p:cNvSpPr/>
          <p:nvPr/>
        </p:nvSpPr>
        <p:spPr>
          <a:xfrm>
            <a:off x="239010" y="1097652"/>
            <a:ext cx="9366390" cy="5294638"/>
          </a:xfrm>
          <a:prstGeom prst="roundRect">
            <a:avLst>
              <a:gd name="adj" fmla="val 7225"/>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zh-TW" altLang="en-US" sz="1600" spc="1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44">
            <a:extLst>
              <a:ext uri="{FF2B5EF4-FFF2-40B4-BE49-F238E27FC236}">
                <a16:creationId xmlns:a16="http://schemas.microsoft.com/office/drawing/2014/main" id="{E5982EDA-C9C9-A515-D049-77FC6AD0D5A1}"/>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3" name="正方形/長方形 44">
            <a:extLst>
              <a:ext uri="{FF2B5EF4-FFF2-40B4-BE49-F238E27FC236}">
                <a16:creationId xmlns:a16="http://schemas.microsoft.com/office/drawing/2014/main" id="{DC6AC8EB-DD46-4F30-6BE8-3B80003D84BF}"/>
              </a:ext>
            </a:extLst>
          </p:cNvPr>
          <p:cNvSpPr>
            <a:spLocks noChangeArrowheads="1"/>
          </p:cNvSpPr>
          <p:nvPr/>
        </p:nvSpPr>
        <p:spPr bwMode="auto">
          <a:xfrm>
            <a:off x="7938" y="6530276"/>
            <a:ext cx="9273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厚生労働省「資料４ 家計改善支援等のあり方について」</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社会保障審議会生活困窮者自立支援及び生活保護部会（第</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令和４年</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en-US" sz="10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a:t>
            </a:r>
            <a:r>
              <a:rPr kumimoji="0" lang="en-US" altLang="ja-JP" sz="1000" dirty="0">
                <a:latin typeface="メイリオ" panose="020B0604030504040204" pitchFamily="50" charset="-128"/>
                <a:ea typeface="メイリオ" panose="020B0604030504040204" pitchFamily="50" charset="-128"/>
              </a:rPr>
              <a:t>, p4</a:t>
            </a:r>
            <a:r>
              <a:rPr kumimoji="0" lang="ja-JP" altLang="en-US" sz="1000" dirty="0">
                <a:latin typeface="メイリオ" panose="020B0604030504040204" pitchFamily="50" charset="-128"/>
                <a:ea typeface="メイリオ" panose="020B0604030504040204" pitchFamily="50" charset="-128"/>
              </a:rPr>
              <a:t>及</a:t>
            </a:r>
            <a:br>
              <a:rPr kumimoji="0" lang="en-US" altLang="ja-JP" sz="1000" dirty="0">
                <a:latin typeface="メイリオ" panose="020B0604030504040204" pitchFamily="50" charset="-128"/>
                <a:ea typeface="メイリオ" panose="020B0604030504040204" pitchFamily="50" charset="-128"/>
              </a:rPr>
            </a:br>
            <a:r>
              <a:rPr kumimoji="0" lang="en-US" altLang="ja-JP" sz="1000" dirty="0">
                <a:latin typeface="メイリオ" panose="020B0604030504040204" pitchFamily="50" charset="-128"/>
                <a:ea typeface="メイリオ" panose="020B0604030504040204" pitchFamily="50" charset="-128"/>
              </a:rPr>
              <a:t>         </a:t>
            </a:r>
            <a:r>
              <a:rPr kumimoji="0" lang="ja-JP" altLang="en-US" sz="1000" dirty="0">
                <a:latin typeface="メイリオ" panose="020B0604030504040204" pitchFamily="50" charset="-128"/>
                <a:ea typeface="メイリオ" panose="020B0604030504040204" pitchFamily="50" charset="-128"/>
              </a:rPr>
              <a:t>び</a:t>
            </a:r>
            <a:r>
              <a:rPr kumimoji="0" lang="en-US" altLang="ja-JP" sz="1000" dirty="0">
                <a:latin typeface="メイリオ" panose="020B0604030504040204" pitchFamily="50" charset="-128"/>
                <a:ea typeface="メイリオ" panose="020B0604030504040204" pitchFamily="50" charset="-128"/>
              </a:rPr>
              <a:t>p12</a:t>
            </a:r>
            <a:r>
              <a:rPr kumimoji="0"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770442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A6F4-CE49-075D-96FB-BD3FA11EEA12}"/>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77D2E845-D171-15A6-44CB-81A751D068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24</a:t>
            </a:fld>
            <a:endParaRPr lang="ja-JP" altLang="en-US" sz="1000">
              <a:solidFill>
                <a:srgbClr val="898989"/>
              </a:solidFill>
            </a:endParaRPr>
          </a:p>
        </p:txBody>
      </p:sp>
      <p:pic>
        <p:nvPicPr>
          <p:cNvPr id="6" name="図 5">
            <a:extLst>
              <a:ext uri="{FF2B5EF4-FFF2-40B4-BE49-F238E27FC236}">
                <a16:creationId xmlns:a16="http://schemas.microsoft.com/office/drawing/2014/main" id="{693B34D5-AA9A-5948-7AEF-3E7B5CDB4DB4}"/>
              </a:ext>
            </a:extLst>
          </p:cNvPr>
          <p:cNvPicPr>
            <a:picLocks noChangeAspect="1"/>
          </p:cNvPicPr>
          <p:nvPr/>
        </p:nvPicPr>
        <p:blipFill>
          <a:blip r:embed="rId3"/>
          <a:stretch>
            <a:fillRect/>
          </a:stretch>
        </p:blipFill>
        <p:spPr>
          <a:xfrm>
            <a:off x="1128775" y="898557"/>
            <a:ext cx="7648451" cy="5755906"/>
          </a:xfrm>
          <a:prstGeom prst="rect">
            <a:avLst/>
          </a:prstGeom>
        </p:spPr>
      </p:pic>
      <p:sp>
        <p:nvSpPr>
          <p:cNvPr id="7" name="四角形: 角を丸くする 6">
            <a:extLst>
              <a:ext uri="{FF2B5EF4-FFF2-40B4-BE49-F238E27FC236}">
                <a16:creationId xmlns:a16="http://schemas.microsoft.com/office/drawing/2014/main" id="{BD183179-44AD-43B6-AEBA-AF0C9A28D2AC}"/>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令和６年版厚生労働白書</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zh-TW"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p437</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31C7E524-91E9-A2D9-C4B6-0C785CEB2376}"/>
              </a:ext>
            </a:extLst>
          </p:cNvPr>
          <p:cNvSpPr/>
          <p:nvPr/>
        </p:nvSpPr>
        <p:spPr>
          <a:xfrm>
            <a:off x="7699375" y="47626"/>
            <a:ext cx="2206625" cy="432000"/>
          </a:xfrm>
          <a:prstGeom prst="rect">
            <a:avLst/>
          </a:prstGeom>
          <a:solidFill>
            <a:schemeClr val="accent2">
              <a:lumMod val="20000"/>
              <a:lumOff val="8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国の資料をもとに新規作成</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4794C63E-3A0D-45A2-EE27-14EA76724817}"/>
              </a:ext>
            </a:extLst>
          </p:cNvPr>
          <p:cNvSpPr txBox="1">
            <a:spLocks noChangeArrowheads="1"/>
          </p:cNvSpPr>
          <p:nvPr/>
        </p:nvSpPr>
        <p:spPr bwMode="auto">
          <a:xfrm>
            <a:off x="453000" y="650561"/>
            <a:ext cx="9000000" cy="263840"/>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依存症対策の全体像は以下の通りです。</a:t>
            </a:r>
            <a:endParaRPr lang="en-US" altLang="ja-JP" sz="1600" spc="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1154B89-CCAB-FB42-5CA1-8EA65489CB4B}"/>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800" b="1" spc="150" dirty="0">
                <a:solidFill>
                  <a:schemeClr val="tx1"/>
                </a:solidFill>
                <a:latin typeface="メイリオ" panose="020B0604030504040204" pitchFamily="50" charset="-128"/>
                <a:ea typeface="メイリオ" panose="020B0604030504040204" pitchFamily="50" charset="-128"/>
              </a:rPr>
              <a:t>参考②</a:t>
            </a:r>
          </a:p>
        </p:txBody>
      </p:sp>
    </p:spTree>
    <p:extLst>
      <p:ext uri="{BB962C8B-B14F-4D97-AF65-F5344CB8AC3E}">
        <p14:creationId xmlns:p14="http://schemas.microsoft.com/office/powerpoint/2010/main" val="123949698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a:t>
            </a:r>
            <a:r>
              <a:rPr kumimoji="1" lang="ja-JP" altLang="en-US" sz="3200" b="1" spc="100" baseline="0" dirty="0">
                <a:latin typeface="メイリオ" panose="020B0604030504040204" pitchFamily="50" charset="-128"/>
                <a:ea typeface="メイリオ" panose="020B0604030504040204" pitchFamily="50" charset="-128"/>
              </a:rPr>
              <a:t>事例で深める！依存症の方への支援</a:t>
            </a:r>
            <a:endParaRPr kumimoji="1" lang="ja-JP" altLang="en-US" sz="3200" b="1" spc="30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テキスト ボックス 5">
            <a:extLst>
              <a:ext uri="{FF2B5EF4-FFF2-40B4-BE49-F238E27FC236}">
                <a16:creationId xmlns:a16="http://schemas.microsoft.com/office/drawing/2014/main" id="{C982C3E1-B1D0-EB3C-DFFF-EFF5578CF181}"/>
              </a:ext>
            </a:extLst>
          </p:cNvPr>
          <p:cNvSpPr txBox="1"/>
          <p:nvPr/>
        </p:nvSpPr>
        <p:spPr>
          <a:xfrm>
            <a:off x="796925" y="3946062"/>
            <a:ext cx="8729663" cy="218521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「依存症の方」の事例</a:t>
            </a:r>
            <a:r>
              <a:rPr kumimoji="1" lang="ja-JP" altLang="en-US" spc="300">
                <a:latin typeface="メイリオ" panose="020B0604030504040204" pitchFamily="50" charset="-128"/>
                <a:ea typeface="メイリオ" panose="020B0604030504040204" pitchFamily="50" charset="-128"/>
              </a:rPr>
              <a:t>検討に取り組んで</a:t>
            </a:r>
            <a:r>
              <a:rPr kumimoji="1" lang="ja-JP" altLang="en-US" spc="300" dirty="0">
                <a:latin typeface="メイリオ" panose="020B0604030504040204" pitchFamily="50" charset="-128"/>
                <a:ea typeface="メイリオ" panose="020B0604030504040204" pitchFamily="50" charset="-128"/>
              </a:rPr>
              <a:t>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CC482-1932-7F2F-C7E2-94C9BE23FA26}"/>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2D3828B0-2F96-ACBA-23EE-2579D00FBC9C}"/>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27</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50D88243-C18D-9EDF-62F0-C134BF549779}"/>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主</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男</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41</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無職</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300107C8-D060-CC02-E372-5FD2FC898A2E}"/>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sz="1000" b="0" kern="100" dirty="0">
                          <a:solidFill>
                            <a:schemeClr val="tx1"/>
                          </a:solidFill>
                          <a:effectLst/>
                          <a:latin typeface="メイリオ" panose="020B0604030504040204" pitchFamily="50" charset="-128"/>
                          <a:ea typeface="メイリオ" panose="020B0604030504040204" pitchFamily="50" charset="-128"/>
                        </a:rPr>
                        <a:t>生活扶助・住宅扶助・医療扶助</a:t>
                      </a:r>
                      <a:endParaRPr lang="ja-JP" sz="10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en-US" alt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年前に保護申請、開始となり現在に至る。</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000" kern="100" dirty="0">
                          <a:solidFill>
                            <a:schemeClr val="tx1"/>
                          </a:solidFill>
                          <a:effectLst/>
                          <a:latin typeface="メイリオ" panose="020B0604030504040204" pitchFamily="50" charset="-128"/>
                          <a:ea typeface="メイリオ" panose="020B0604030504040204" pitchFamily="50" charset="-128"/>
                        </a:rPr>
                        <a:t>無</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en-US" alt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病名</a:t>
                      </a:r>
                      <a:r>
                        <a:rPr lang="en-US" alt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アルコール依存症、重度肝硬変</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現在のところ問題ない。</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活用可能な資産なし</a:t>
                      </a:r>
                      <a:endParaRPr 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0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無し</a:t>
                      </a:r>
                      <a:endParaRPr lang="ja-JP" altLang="ja-JP" sz="1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r>
                        <a:rPr lang="en-US" sz="1000" kern="100" dirty="0">
                          <a:solidFill>
                            <a:schemeClr val="tx1"/>
                          </a:solidFill>
                          <a:effectLst/>
                          <a:latin typeface="メイリオ" panose="020B0604030504040204" pitchFamily="50" charset="-128"/>
                          <a:ea typeface="メイリオ" panose="020B0604030504040204" pitchFamily="50" charset="-128"/>
                        </a:rPr>
                        <a:t> </a:t>
                      </a:r>
                      <a:r>
                        <a:rPr lang="ja-JP" altLang="en-US" sz="1000" kern="100" dirty="0">
                          <a:solidFill>
                            <a:schemeClr val="tx1"/>
                          </a:solidFill>
                          <a:effectLst/>
                          <a:latin typeface="メイリオ" panose="020B0604030504040204" pitchFamily="50" charset="-128"/>
                          <a:ea typeface="メイリオ" panose="020B0604030504040204" pitchFamily="50" charset="-128"/>
                        </a:rPr>
                        <a:t>無し</a:t>
                      </a:r>
                      <a:endParaRPr lang="ja-JP" sz="10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09983D62-EF82-A61E-B6B7-974B14949769}"/>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4739136-5940-7046-6FCF-F4C8DB51F54C}"/>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C9D3C25F-4DA1-6057-9745-68782DCDD32E}"/>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はじめに：検討したい事例の概要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DCC88755-8708-9BF0-A08F-5072D862A5CB}"/>
              </a:ext>
            </a:extLst>
          </p:cNvPr>
          <p:cNvSpPr/>
          <p:nvPr/>
        </p:nvSpPr>
        <p:spPr>
          <a:xfrm>
            <a:off x="4677569" y="3926224"/>
            <a:ext cx="5040000" cy="1727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主は県内某市で長男として出生、姉１人あり。小学生の頃に父母が離婚し母に育てられるも数年前に母死亡。父の所在は不明。</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高校卒業後</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IT</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企業に就職しシステムエンジニアとして勤める。</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歳の時に職場結婚。</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歳の時に長男誕生。</a:t>
            </a:r>
          </a:p>
          <a:p>
            <a:pPr marL="171450" indent="-171450" eaLnBrk="1" fontAlgn="auto" hangingPunct="1">
              <a:spcBef>
                <a:spcPts val="300"/>
              </a:spcBef>
              <a:spcAft>
                <a:spcPts val="0"/>
              </a:spcAft>
              <a:buFont typeface="Arial" panose="020B0604020202020204" pitchFamily="34" charset="0"/>
              <a:buChar char="•"/>
              <a:defRPr/>
            </a:pP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33</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歳の時に妻の不倫が原因で離婚。子どもは前妻が引き取る。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それまではきっちり仕事をこなし実直と評価されていたが、離婚後飲酒量が増え、体調を崩し</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35</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歳の時に退職。通院するとアルコール依存症及び肝硬変と診断され入院。医療費の支払いが困難であるため生活保護の申請に至る。</a:t>
            </a:r>
          </a:p>
        </p:txBody>
      </p:sp>
      <p:sp>
        <p:nvSpPr>
          <p:cNvPr id="30" name="正方形/長方形 29">
            <a:extLst>
              <a:ext uri="{FF2B5EF4-FFF2-40B4-BE49-F238E27FC236}">
                <a16:creationId xmlns:a16="http://schemas.microsoft.com/office/drawing/2014/main" id="{3FA05185-60A2-C675-617B-2DD0AC7ABDDC}"/>
              </a:ext>
            </a:extLst>
          </p:cNvPr>
          <p:cNvSpPr/>
          <p:nvPr/>
        </p:nvSpPr>
        <p:spPr>
          <a:xfrm>
            <a:off x="4677569" y="2332529"/>
            <a:ext cx="5040000" cy="1531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木造２階建ての１ルームアパートの１階に居住。家賃は住宅扶助基準内。</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退院にあたり保証人がおらず保証協会を利用して住宅を確保した。</a:t>
            </a:r>
            <a:b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（姉は生活保護受給し収入無し）</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自宅内は整頓されており、清潔に保たれている。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食事はほとんど摂っておらず、保護費の多くを酒の購入にあてている。訪問の都度、飲酒している。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現在、通院は中断している。</a:t>
            </a:r>
          </a:p>
        </p:txBody>
      </p:sp>
      <p:sp>
        <p:nvSpPr>
          <p:cNvPr id="31" name="正方形/長方形 30">
            <a:extLst>
              <a:ext uri="{FF2B5EF4-FFF2-40B4-BE49-F238E27FC236}">
                <a16:creationId xmlns:a16="http://schemas.microsoft.com/office/drawing/2014/main" id="{B2782E5B-7B4F-DD3B-A92A-E733B53011C6}"/>
              </a:ext>
            </a:extLst>
          </p:cNvPr>
          <p:cNvSpPr/>
          <p:nvPr/>
        </p:nvSpPr>
        <p:spPr>
          <a:xfrm>
            <a:off x="4677569" y="631749"/>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アルコール依存症と肝硬変を患い入院治療を行っていたが、入院中に飲酒、無断外泊、看護師への暴言などがあり強制退院となる。居住支援法人の支援を受けて、新たにアパートを借り居宅生活を開始した。居住支援法人の職員が見守りのため自宅を訪問すると、ほぼ毎回飲酒し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姉とは関係良好であったが、主がアルコール依存症になったことを契機に関係が悪化。（姉は別の市で生活保護受給中）</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ケースワーカーには「いつか姉と子どもに会いたい」と話す。</a:t>
            </a:r>
          </a:p>
        </p:txBody>
      </p:sp>
      <p:sp>
        <p:nvSpPr>
          <p:cNvPr id="32" name="テキスト ボックス 31">
            <a:extLst>
              <a:ext uri="{FF2B5EF4-FFF2-40B4-BE49-F238E27FC236}">
                <a16:creationId xmlns:a16="http://schemas.microsoft.com/office/drawing/2014/main" id="{5611E64B-E5A4-1FF6-C645-203D3F62550B}"/>
              </a:ext>
            </a:extLst>
          </p:cNvPr>
          <p:cNvSpPr txBox="1"/>
          <p:nvPr/>
        </p:nvSpPr>
        <p:spPr>
          <a:xfrm>
            <a:off x="4672013" y="665420"/>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DFCBABCA-C3AF-E74C-CAF5-31B742A98A84}"/>
              </a:ext>
            </a:extLst>
          </p:cNvPr>
          <p:cNvSpPr txBox="1"/>
          <p:nvPr/>
        </p:nvSpPr>
        <p:spPr>
          <a:xfrm>
            <a:off x="4672013" y="395246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F17ADACA-E1D1-AB8B-1CA6-7B75B02B7A02}"/>
              </a:ext>
            </a:extLst>
          </p:cNvPr>
          <p:cNvSpPr txBox="1"/>
          <p:nvPr/>
        </p:nvSpPr>
        <p:spPr>
          <a:xfrm>
            <a:off x="4672013" y="2394559"/>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AB32368-2618-A36F-1E85-091F69DAD92F}"/>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体調を気遣って通院を促しても拒否が強い。</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食事も摂れておらず、体調が気がかり。</a:t>
            </a:r>
          </a:p>
        </p:txBody>
      </p:sp>
      <p:sp>
        <p:nvSpPr>
          <p:cNvPr id="39" name="テキスト ボックス 38">
            <a:extLst>
              <a:ext uri="{FF2B5EF4-FFF2-40B4-BE49-F238E27FC236}">
                <a16:creationId xmlns:a16="http://schemas.microsoft.com/office/drawing/2014/main" id="{0060B186-DC5E-A6E1-5BDA-8E9A4C55B6FE}"/>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965433F6-6FE6-E524-76A1-D699D0E22A2F}"/>
              </a:ext>
            </a:extLst>
          </p:cNvPr>
          <p:cNvSpPr/>
          <p:nvPr/>
        </p:nvSpPr>
        <p:spPr>
          <a:xfrm>
            <a:off x="7697971" y="112604"/>
            <a:ext cx="2096591"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分かっていることだけで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かまいません</a:t>
            </a:r>
          </a:p>
        </p:txBody>
      </p:sp>
      <p:grpSp>
        <p:nvGrpSpPr>
          <p:cNvPr id="3" name="グループ化 14">
            <a:extLst>
              <a:ext uri="{FF2B5EF4-FFF2-40B4-BE49-F238E27FC236}">
                <a16:creationId xmlns:a16="http://schemas.microsoft.com/office/drawing/2014/main" id="{416AF2AE-4D70-2FCD-8960-3901645E22B2}"/>
              </a:ext>
            </a:extLst>
          </p:cNvPr>
          <p:cNvGrpSpPr>
            <a:grpSpLocks/>
          </p:cNvGrpSpPr>
          <p:nvPr/>
        </p:nvGrpSpPr>
        <p:grpSpPr bwMode="auto">
          <a:xfrm>
            <a:off x="1543649" y="1838370"/>
            <a:ext cx="1917699" cy="1451523"/>
            <a:chOff x="1547813" y="2063750"/>
            <a:chExt cx="1917699" cy="1452200"/>
          </a:xfrm>
        </p:grpSpPr>
        <p:sp>
          <p:nvSpPr>
            <p:cNvPr id="7" name="正方形/長方形 6">
              <a:extLst>
                <a:ext uri="{FF2B5EF4-FFF2-40B4-BE49-F238E27FC236}">
                  <a16:creationId xmlns:a16="http://schemas.microsoft.com/office/drawing/2014/main" id="{7F1CCBD0-C5BF-8433-CFF4-489536FFDB65}"/>
                </a:ext>
              </a:extLst>
            </p:cNvPr>
            <p:cNvSpPr/>
            <p:nvPr/>
          </p:nvSpPr>
          <p:spPr>
            <a:xfrm>
              <a:off x="2987675" y="2743517"/>
              <a:ext cx="323850" cy="324001"/>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12" name="コネクタ: カギ線 11">
              <a:extLst>
                <a:ext uri="{FF2B5EF4-FFF2-40B4-BE49-F238E27FC236}">
                  <a16:creationId xmlns:a16="http://schemas.microsoft.com/office/drawing/2014/main" id="{6FFC0309-ED03-4180-F660-E916D521A788}"/>
                </a:ext>
              </a:extLst>
            </p:cNvPr>
            <p:cNvCxnSpPr>
              <a:cxnSpLocks/>
            </p:cNvCxnSpPr>
            <p:nvPr/>
          </p:nvCxnSpPr>
          <p:spPr>
            <a:xfrm flipV="1">
              <a:off x="2271713" y="2217810"/>
              <a:ext cx="366712" cy="0"/>
            </a:xfrm>
            <a:prstGeom prst="bentConnector3">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8B72B5E-DB40-B546-36C7-8174E6D78E91}"/>
                </a:ext>
              </a:extLst>
            </p:cNvPr>
            <p:cNvSpPr/>
            <p:nvPr/>
          </p:nvSpPr>
          <p:spPr>
            <a:xfrm>
              <a:off x="2577989" y="3191949"/>
              <a:ext cx="325437" cy="324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19" name="グループ化 25">
              <a:extLst>
                <a:ext uri="{FF2B5EF4-FFF2-40B4-BE49-F238E27FC236}">
                  <a16:creationId xmlns:a16="http://schemas.microsoft.com/office/drawing/2014/main" id="{6A9416E5-2121-B4C9-14B6-5AA0209ED1C4}"/>
                </a:ext>
              </a:extLst>
            </p:cNvPr>
            <p:cNvGrpSpPr>
              <a:grpSpLocks/>
            </p:cNvGrpSpPr>
            <p:nvPr/>
          </p:nvGrpSpPr>
          <p:grpSpPr bwMode="auto">
            <a:xfrm>
              <a:off x="2776207" y="2828069"/>
              <a:ext cx="98211" cy="128650"/>
              <a:chOff x="5989238" y="2599755"/>
              <a:chExt cx="128406" cy="180898"/>
            </a:xfrm>
          </p:grpSpPr>
          <p:cxnSp>
            <p:nvCxnSpPr>
              <p:cNvPr id="54" name="直線コネクタ 53">
                <a:extLst>
                  <a:ext uri="{FF2B5EF4-FFF2-40B4-BE49-F238E27FC236}">
                    <a16:creationId xmlns:a16="http://schemas.microsoft.com/office/drawing/2014/main" id="{EE1F1237-34D3-85E0-A235-1E2847EFE284}"/>
                  </a:ext>
                </a:extLst>
              </p:cNvPr>
              <p:cNvCxnSpPr/>
              <p:nvPr/>
            </p:nvCxnSpPr>
            <p:spPr>
              <a:xfrm flipH="1">
                <a:off x="5989238" y="2599755"/>
                <a:ext cx="87183" cy="145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EE7F06BC-B647-4381-EF2D-C462F184E5E4}"/>
                  </a:ext>
                </a:extLst>
              </p:cNvPr>
              <p:cNvCxnSpPr/>
              <p:nvPr/>
            </p:nvCxnSpPr>
            <p:spPr>
              <a:xfrm flipH="1">
                <a:off x="6030467" y="2635492"/>
                <a:ext cx="87177" cy="145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楕円 12">
              <a:extLst>
                <a:ext uri="{FF2B5EF4-FFF2-40B4-BE49-F238E27FC236}">
                  <a16:creationId xmlns:a16="http://schemas.microsoft.com/office/drawing/2014/main" id="{F1E7947A-4370-DF9B-67FD-E7D55146EEB0}"/>
                </a:ext>
              </a:extLst>
            </p:cNvPr>
            <p:cNvSpPr/>
            <p:nvPr/>
          </p:nvSpPr>
          <p:spPr>
            <a:xfrm>
              <a:off x="2190750" y="2733988"/>
              <a:ext cx="323850" cy="3255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26" name="フローチャート: 和接合 25">
              <a:extLst>
                <a:ext uri="{FF2B5EF4-FFF2-40B4-BE49-F238E27FC236}">
                  <a16:creationId xmlns:a16="http://schemas.microsoft.com/office/drawing/2014/main" id="{655F5B98-8AF1-FB3A-B7A5-2835A6595DAE}"/>
                </a:ext>
              </a:extLst>
            </p:cNvPr>
            <p:cNvSpPr/>
            <p:nvPr/>
          </p:nvSpPr>
          <p:spPr>
            <a:xfrm>
              <a:off x="2638425" y="2063750"/>
              <a:ext cx="323850" cy="324001"/>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cxnSp>
          <p:nvCxnSpPr>
            <p:cNvPr id="27" name="コネクタ: カギ線 26">
              <a:extLst>
                <a:ext uri="{FF2B5EF4-FFF2-40B4-BE49-F238E27FC236}">
                  <a16:creationId xmlns:a16="http://schemas.microsoft.com/office/drawing/2014/main" id="{66DB6B6C-D238-35B5-032B-B379BBD368DD}"/>
                </a:ext>
              </a:extLst>
            </p:cNvPr>
            <p:cNvCxnSpPr>
              <a:cxnSpLocks/>
            </p:cNvCxnSpPr>
            <p:nvPr/>
          </p:nvCxnSpPr>
          <p:spPr>
            <a:xfrm rot="16200000" flipH="1" flipV="1">
              <a:off x="2427287" y="2021204"/>
              <a:ext cx="4764" cy="1439862"/>
            </a:xfrm>
            <a:prstGeom prst="bentConnector3">
              <a:avLst>
                <a:gd name="adj1" fmla="val -479949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楕円 12">
              <a:extLst>
                <a:ext uri="{FF2B5EF4-FFF2-40B4-BE49-F238E27FC236}">
                  <a16:creationId xmlns:a16="http://schemas.microsoft.com/office/drawing/2014/main" id="{FDC2DC46-AA19-6FA7-4629-34A6D3F03F55}"/>
                </a:ext>
              </a:extLst>
            </p:cNvPr>
            <p:cNvSpPr/>
            <p:nvPr/>
          </p:nvSpPr>
          <p:spPr>
            <a:xfrm>
              <a:off x="1547813" y="2748282"/>
              <a:ext cx="323850" cy="3240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E224A237-D284-77E0-0F98-15492EB5696C}"/>
                </a:ext>
              </a:extLst>
            </p:cNvPr>
            <p:cNvSpPr/>
            <p:nvPr/>
          </p:nvSpPr>
          <p:spPr>
            <a:xfrm>
              <a:off x="1947863" y="2063750"/>
              <a:ext cx="323850" cy="324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47" name="グループ化 48">
              <a:extLst>
                <a:ext uri="{FF2B5EF4-FFF2-40B4-BE49-F238E27FC236}">
                  <a16:creationId xmlns:a16="http://schemas.microsoft.com/office/drawing/2014/main" id="{3C98A424-CCFD-D30F-6CD7-07B40E2AF4A6}"/>
                </a:ext>
              </a:extLst>
            </p:cNvPr>
            <p:cNvGrpSpPr>
              <a:grpSpLocks/>
            </p:cNvGrpSpPr>
            <p:nvPr/>
          </p:nvGrpSpPr>
          <p:grpSpPr bwMode="auto">
            <a:xfrm>
              <a:off x="2343946" y="2153444"/>
              <a:ext cx="96838" cy="130175"/>
              <a:chOff x="5781368" y="2608770"/>
              <a:chExt cx="126616" cy="180811"/>
            </a:xfrm>
          </p:grpSpPr>
          <p:cxnSp>
            <p:nvCxnSpPr>
              <p:cNvPr id="52" name="直線コネクタ 51">
                <a:extLst>
                  <a:ext uri="{FF2B5EF4-FFF2-40B4-BE49-F238E27FC236}">
                    <a16:creationId xmlns:a16="http://schemas.microsoft.com/office/drawing/2014/main" id="{8A54B872-D3C2-FF02-37E6-38E9D0842AC7}"/>
                  </a:ext>
                </a:extLst>
              </p:cNvPr>
              <p:cNvCxnSpPr/>
              <p:nvPr/>
            </p:nvCxnSpPr>
            <p:spPr>
              <a:xfrm flipH="1">
                <a:off x="5782404" y="2607725"/>
                <a:ext cx="85101" cy="143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6FAEC80-6525-8561-0CD1-1C8B437FA27D}"/>
                  </a:ext>
                </a:extLst>
              </p:cNvPr>
              <p:cNvCxnSpPr/>
              <p:nvPr/>
            </p:nvCxnSpPr>
            <p:spPr>
              <a:xfrm flipH="1">
                <a:off x="5823917" y="2645228"/>
                <a:ext cx="85101" cy="143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7">
              <a:extLst>
                <a:ext uri="{FF2B5EF4-FFF2-40B4-BE49-F238E27FC236}">
                  <a16:creationId xmlns:a16="http://schemas.microsoft.com/office/drawing/2014/main" id="{7D57868B-D962-C409-0338-1ADF28C1E7BF}"/>
                </a:ext>
              </a:extLst>
            </p:cNvPr>
            <p:cNvCxnSpPr>
              <a:cxnSpLocks/>
            </p:cNvCxnSpPr>
            <p:nvPr/>
          </p:nvCxnSpPr>
          <p:spPr>
            <a:xfrm>
              <a:off x="2738438" y="2900753"/>
              <a:ext cx="0" cy="28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3435989-476D-C3DC-A103-DA924EB8FDC6}"/>
                </a:ext>
              </a:extLst>
            </p:cNvPr>
            <p:cNvCxnSpPr>
              <a:cxnSpLocks/>
            </p:cNvCxnSpPr>
            <p:nvPr/>
          </p:nvCxnSpPr>
          <p:spPr>
            <a:xfrm>
              <a:off x="2465388" y="2224163"/>
              <a:ext cx="0" cy="287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楕円 49">
              <a:extLst>
                <a:ext uri="{FF2B5EF4-FFF2-40B4-BE49-F238E27FC236}">
                  <a16:creationId xmlns:a16="http://schemas.microsoft.com/office/drawing/2014/main" id="{9A8E0CE2-CA3A-15EF-F4BE-7BFC2FC30D89}"/>
                </a:ext>
              </a:extLst>
            </p:cNvPr>
            <p:cNvSpPr/>
            <p:nvPr/>
          </p:nvSpPr>
          <p:spPr>
            <a:xfrm>
              <a:off x="2903739" y="2615787"/>
              <a:ext cx="561773" cy="55179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cxnSp>
          <p:nvCxnSpPr>
            <p:cNvPr id="51" name="直線コネクタ 50">
              <a:extLst>
                <a:ext uri="{FF2B5EF4-FFF2-40B4-BE49-F238E27FC236}">
                  <a16:creationId xmlns:a16="http://schemas.microsoft.com/office/drawing/2014/main" id="{3F149208-DB14-2F3F-14CD-7CC9F8EEFF14}"/>
                </a:ext>
              </a:extLst>
            </p:cNvPr>
            <p:cNvCxnSpPr>
              <a:cxnSpLocks/>
            </p:cNvCxnSpPr>
            <p:nvPr/>
          </p:nvCxnSpPr>
          <p:spPr>
            <a:xfrm rot="5400000">
              <a:off x="2747169" y="2661832"/>
              <a:ext cx="0" cy="46831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1783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28</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スライド番号プレースホルダー 2">
            <a:extLst>
              <a:ext uri="{FF2B5EF4-FFF2-40B4-BE49-F238E27FC236}">
                <a16:creationId xmlns:a16="http://schemas.microsoft.com/office/drawing/2014/main" id="{EE2ADFD1-3335-02B7-D702-B13430423F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09741B2-9C28-49AE-9278-344A95A6BFB2}"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04B863B6-76EA-CD6A-4BF1-B3B876BAA0F2}"/>
              </a:ext>
            </a:extLst>
          </p:cNvPr>
          <p:cNvSpPr/>
          <p:nvPr/>
        </p:nvSpPr>
        <p:spPr>
          <a:xfrm>
            <a:off x="328246" y="1479549"/>
            <a:ext cx="9198342" cy="2961821"/>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914400" lvl="1" indent="-4572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依存症についての基本的な知識を学び、支援にあたっての姿勢を理解する</a:t>
            </a:r>
            <a:endParaRPr kumimoji="1" lang="ja-JP" altLang="en-US" sz="3200" b="1" spc="3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29</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・飲酒量が多い。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・通院できていない。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・栄養のある食事がとれていない。</a:t>
            </a:r>
          </a:p>
          <a:p>
            <a:pPr eaLnBrk="1" fontAlgn="auto" hangingPunct="1">
              <a:spcBef>
                <a:spcPts val="0"/>
              </a:spcBef>
              <a:spcAft>
                <a:spcPts val="0"/>
              </a:spcAft>
              <a:defRPr/>
            </a:pPr>
            <a:endPar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・親族含めて、他者との交流がない。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・社会とのつながりがない。</a:t>
            </a:r>
          </a:p>
          <a:p>
            <a:pPr eaLnBrk="1" fontAlgn="auto" hangingPunct="1">
              <a:spcBef>
                <a:spcPts val="0"/>
              </a:spcBef>
              <a:spcAft>
                <a:spcPts val="0"/>
              </a:spcAft>
              <a:defRPr/>
            </a:pPr>
            <a:endPar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・保護費の多くを酒の購入にあてている。</a:t>
            </a: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389628" y="1476689"/>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30</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31</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32</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extLst>
              <p:ext uri="{D42A27DB-BD31-4B8C-83A1-F6EECF244321}">
                <p14:modId xmlns:p14="http://schemas.microsoft.com/office/powerpoint/2010/main" val="2742653512"/>
              </p:ext>
            </p:extLst>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・実直である。</a:t>
                      </a: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・自分の考えを伝えられる。</a:t>
                      </a: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・家族（姉・子ども）への愛情をもっている。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・長年、システムエンジニアとして働き、評価される技術を持っている。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・自宅は清潔に保たれている。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16000" algn="l" defTabSz="914400" rtl="0" eaLnBrk="1" fontAlgn="auto" latinLnBrk="0" hangingPunct="1">
                        <a:lnSpc>
                          <a:spcPct val="100000"/>
                        </a:lnSpc>
                        <a:spcBef>
                          <a:spcPts val="600"/>
                        </a:spcBef>
                        <a:spcAft>
                          <a:spcPts val="0"/>
                        </a:spcAft>
                        <a:buClrTx/>
                        <a:buSzTx/>
                        <a:buFontTx/>
                        <a:buNone/>
                        <a:tabLst/>
                        <a:defRPr/>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・在宅生活ができている。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16000" algn="l" defTabSz="914400" rtl="0" eaLnBrk="1" fontAlgn="auto" latinLnBrk="0" hangingPunct="1">
                        <a:lnSpc>
                          <a:spcPct val="100000"/>
                        </a:lnSpc>
                        <a:spcBef>
                          <a:spcPts val="600"/>
                        </a:spcBef>
                        <a:spcAft>
                          <a:spcPts val="0"/>
                        </a:spcAft>
                        <a:buClrTx/>
                        <a:buSzTx/>
                        <a:buFontTx/>
                        <a:buNone/>
                        <a:tabLst/>
                        <a:defRPr/>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・居住支援法人が定期的に訪問している。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・アルコール依存症の治療ができる病院がある。</a:t>
                      </a:r>
                    </a:p>
                    <a:p>
                      <a:pPr marL="216000" indent="-216000" algn="l">
                        <a:spcBef>
                          <a:spcPts val="600"/>
                        </a:spcBef>
                      </a:pPr>
                      <a:r>
                        <a:rPr kumimoji="1" lang="ja-JP" altLang="en-US" sz="1800" b="0" i="0" u="none" strike="noStrike" kern="1200" cap="none" spc="100" normalizeH="0" baseline="0" noProof="0" dirty="0">
                          <a:ln>
                            <a:noFill/>
                          </a:ln>
                          <a:solidFill>
                            <a:srgbClr val="C0504D">
                              <a:lumMod val="50000"/>
                            </a:srgbClr>
                          </a:solidFill>
                          <a:effectLst/>
                          <a:uLnTx/>
                          <a:uFillTx/>
                          <a:latin typeface="メイリオ" panose="020B0604030504040204" pitchFamily="50" charset="-128"/>
                          <a:ea typeface="メイリオ" panose="020B0604030504040204" pitchFamily="50" charset="-128"/>
                          <a:cs typeface="+mn-cs"/>
                        </a:rPr>
                        <a:t>・ケースワーカーが支援している。</a:t>
                      </a:r>
                      <a:endPar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・いつか姉と子どもに会いたい。</a:t>
                      </a:r>
                    </a:p>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735388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33</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pic>
        <p:nvPicPr>
          <p:cNvPr id="2" name="図 2">
            <a:extLst>
              <a:ext uri="{FF2B5EF4-FFF2-40B4-BE49-F238E27FC236}">
                <a16:creationId xmlns:a16="http://schemas.microsoft.com/office/drawing/2014/main" id="{9C11DAB1-E97B-8BEA-175B-4A5A631D4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3D008C2E-9325-5A80-ED46-D6781471BF90}"/>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5BFCEA4E-D804-A59F-BDD4-87EBE28695D6}"/>
              </a:ext>
            </a:extLst>
          </p:cNvPr>
          <p:cNvCxnSpPr>
            <a:stCxn id="11"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E5EB3ED9-36DA-EF0F-4481-8F04CFEF3DCA}"/>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C11B48C5-69A1-8FFF-3906-28B892620B61}"/>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3299547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34</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a:solidFill>
                  <a:schemeClr val="tx1"/>
                </a:solidFill>
                <a:latin typeface="メイリオ" panose="020B0604030504040204" pitchFamily="50" charset="-128"/>
                <a:ea typeface="メイリオ" panose="020B0604030504040204" pitchFamily="50" charset="-128"/>
              </a:rPr>
              <a:t>をもとに作成</a:t>
            </a:r>
            <a:endParaRPr kumimoji="1" lang="ja-JP" altLang="en-US" sz="1000" spc="100" dirty="0">
              <a:solidFill>
                <a:schemeClr val="tx1"/>
              </a:solidFill>
              <a:latin typeface="メイリオ" panose="020B0604030504040204" pitchFamily="50" charset="-128"/>
              <a:ea typeface="メイリオ" panose="020B0604030504040204" pitchFamily="50" charset="-128"/>
            </a:endParaRP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0F7BD-3A5C-95AA-B24E-D2EA608D15CA}"/>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4FB2D9D0-E7A5-CBC2-7B3A-13FF55E1DF07}"/>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35</a:t>
            </a:fld>
            <a:endParaRPr lang="ja-JP" altLang="en-US">
              <a:solidFill>
                <a:srgbClr val="898989"/>
              </a:solidFill>
            </a:endParaRPr>
          </a:p>
        </p:txBody>
      </p:sp>
      <p:sp>
        <p:nvSpPr>
          <p:cNvPr id="3" name="正方形/長方形 2">
            <a:extLst>
              <a:ext uri="{FF2B5EF4-FFF2-40B4-BE49-F238E27FC236}">
                <a16:creationId xmlns:a16="http://schemas.microsoft.com/office/drawing/2014/main" id="{29FCF5AA-09CC-6173-3D61-A9432BC1D8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2D71723C-3622-385D-81AA-84256BF9A481}"/>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38B734D6-4452-9946-0BAD-14693C3F39FA}"/>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62545BF-FDC3-3EBB-352B-C3A02036036F}"/>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11203EF-328E-8037-8264-E2250EA368C4}"/>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7D58D0C6-00F0-00F4-93BB-2FACE84B4074}"/>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58817176-F8AD-747E-3E4A-187CF6EA35A4}"/>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21A025E6-9588-5093-3D1E-BFDB82AF81FE}"/>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5B881AB9-B748-1A00-ADA7-0D45D7428DA1}"/>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A4928A47-B95F-7587-9353-7E2BD4CF8068}"/>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36A5B591-C102-52C5-BDE2-CA176FC5D392}"/>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4106582B-AF90-3ABE-99CE-EF4D8BEB0F8B}"/>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486EFE60-27B2-3EA2-04DA-D47A4049ECA4}"/>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EC2F6576-70C8-3531-8010-2FCF842AAB99}"/>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1525BD67-4445-59D0-B235-2CAE8D2E9A0A}"/>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9" y="1079613"/>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・飲酒量が多く、体調を崩したことがある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・仕事ができていない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8" y="2960358"/>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・アルコール依存症</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・アルコール依存症への誤解や理解不足</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・雇用環境の厳しさ</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・居場所のなさ</a:t>
            </a: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・働かない男性は一人前でない</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・アルコール依存症者に対する偏見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 （意思が弱いのでやめられないなど）</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・生活保護受給者に対する偏見</a:t>
            </a:r>
          </a:p>
        </p:txBody>
      </p:sp>
    </p:spTree>
    <p:extLst>
      <p:ext uri="{BB962C8B-B14F-4D97-AF65-F5344CB8AC3E}">
        <p14:creationId xmlns:p14="http://schemas.microsoft.com/office/powerpoint/2010/main" val="123247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36</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55219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37</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94E8154E-0723-363C-5D03-6D69720358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CF74397-9EF0-3F02-35C7-BD5FCA329AB3}"/>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・飲酒がやめられない。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・通院できていない。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・栄養のある食事がとれていない。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・社会とのつながりがない。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・姉にも子どもにも会えない。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・保護費の多くを酒の購入にあてている。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5D70CEF-B4E5-CE06-8021-006009CA8410}"/>
              </a:ext>
            </a:extLst>
          </p:cNvPr>
          <p:cNvSpPr/>
          <p:nvPr/>
        </p:nvSpPr>
        <p:spPr>
          <a:xfrm>
            <a:off x="7153197" y="2519616"/>
            <a:ext cx="2330528" cy="9064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自分ではどうしようも</a:t>
            </a:r>
          </a:p>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できないのかも</a:t>
            </a:r>
            <a:r>
              <a:rPr kumimoji="1" lang="en-US" altLang="ja-JP" sz="1600" dirty="0">
                <a:solidFill>
                  <a:schemeClr val="tx1"/>
                </a:solidFill>
                <a:latin typeface="メイリオ" panose="020B0604030504040204" pitchFamily="50" charset="-128"/>
                <a:ea typeface="メイリオ" panose="020B0604030504040204" pitchFamily="50" charset="-128"/>
              </a:rPr>
              <a:t>…</a:t>
            </a:r>
          </a:p>
        </p:txBody>
      </p:sp>
      <p:sp>
        <p:nvSpPr>
          <p:cNvPr id="6" name="正方形/長方形 5">
            <a:extLst>
              <a:ext uri="{FF2B5EF4-FFF2-40B4-BE49-F238E27FC236}">
                <a16:creationId xmlns:a16="http://schemas.microsoft.com/office/drawing/2014/main" id="{5BC7ECB3-4F00-1408-66CC-0848C90D98D8}"/>
              </a:ext>
            </a:extLst>
          </p:cNvPr>
          <p:cNvSpPr/>
          <p:nvPr/>
        </p:nvSpPr>
        <p:spPr>
          <a:xfrm>
            <a:off x="7153198" y="3975101"/>
            <a:ext cx="2330528" cy="819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孤独を感じている</a:t>
            </a:r>
          </a:p>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のかも</a:t>
            </a:r>
            <a:r>
              <a:rPr kumimoji="1" lang="en-US" altLang="ja-JP" sz="1600" dirty="0">
                <a:solidFill>
                  <a:schemeClr val="tx1"/>
                </a:solidFill>
                <a:latin typeface="メイリオ" panose="020B0604030504040204" pitchFamily="50" charset="-128"/>
                <a:ea typeface="メイリオ" panose="020B0604030504040204" pitchFamily="50" charset="-128"/>
              </a:rPr>
              <a:t>…</a:t>
            </a: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cxnSp>
        <p:nvCxnSpPr>
          <p:cNvPr id="9" name="直線コネクタ 8">
            <a:extLst>
              <a:ext uri="{FF2B5EF4-FFF2-40B4-BE49-F238E27FC236}">
                <a16:creationId xmlns:a16="http://schemas.microsoft.com/office/drawing/2014/main" id="{B016CBF6-7125-0869-FCCB-3348A455025E}"/>
              </a:ext>
            </a:extLst>
          </p:cNvPr>
          <p:cNvCxnSpPr>
            <a:cxnSpLocks/>
            <a:stCxn id="5" idx="1"/>
          </p:cNvCxnSpPr>
          <p:nvPr/>
        </p:nvCxnSpPr>
        <p:spPr>
          <a:xfrm flipH="1" flipV="1">
            <a:off x="2881423" y="2451912"/>
            <a:ext cx="4271774" cy="52093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0CD2C2D-40B9-5518-3570-1FD8D49B5195}"/>
              </a:ext>
            </a:extLst>
          </p:cNvPr>
          <p:cNvCxnSpPr>
            <a:cxnSpLocks/>
            <a:stCxn id="6" idx="1"/>
          </p:cNvCxnSpPr>
          <p:nvPr/>
        </p:nvCxnSpPr>
        <p:spPr>
          <a:xfrm flipH="1" flipV="1">
            <a:off x="3317358" y="4090649"/>
            <a:ext cx="3835840" cy="294308"/>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442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38</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401282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5AFD9857-B1D4-0781-4C1E-AA118A5CBCE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51CCDD6-D8B7-4D94-892B-11850B22BC52}" type="slidenum">
              <a:rPr lang="ja-JP" altLang="en-US" sz="1000" smtClean="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49AF4FD2-90F2-5025-2CAF-8CCCE95E262C}"/>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3609CEFF-A9AE-449C-0858-BEE1F719D47E}"/>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8D218C26-70FD-22F6-6C7D-F5F1475F03C2}"/>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4A6B8462-635C-F3CC-C214-B20A35D814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E39486BC-75FF-AF0D-363B-5D33B2283354}"/>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81936887-9AB8-792E-0D63-AD10046F071E}"/>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7417" name="図 11" descr="抽象 が含まれている画像&#10;&#10;自動的に生成された説明">
            <a:extLst>
              <a:ext uri="{FF2B5EF4-FFF2-40B4-BE49-F238E27FC236}">
                <a16:creationId xmlns:a16="http://schemas.microsoft.com/office/drawing/2014/main" id="{945FFAF7-5BEE-E030-C381-42B891AEB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3BE25342-A94A-1B4B-A18D-261DC043DCB5}"/>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F729B47-184F-27DB-8504-6B2FD0359A75}"/>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6E6FB946-5768-7060-3227-8286D4BED892}"/>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B5201812-4298-57A6-F8B5-B3D0F5346412}"/>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5BBB6EDC-5FBD-F8A1-52FA-6A75D7A399E2}"/>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7AD7B538-C34C-6DC9-0ADF-2A82AB047F85}"/>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CAF43815-6B6F-1329-BAA3-899565C56959}"/>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7426" name="グループ化 36">
            <a:extLst>
              <a:ext uri="{FF2B5EF4-FFF2-40B4-BE49-F238E27FC236}">
                <a16:creationId xmlns:a16="http://schemas.microsoft.com/office/drawing/2014/main" id="{9DBE31B6-D2C5-D116-6470-F599685680CE}"/>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D44DF9EC-C566-5FB4-8FA3-D83483878E9E}"/>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5CB889FE-9316-F052-718B-E5C3ABB70F91}"/>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4D91D39B-95CC-D307-EA53-4FFD836A5A18}"/>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BD9E2228-CE14-48B8-7D27-293DB4CC7C9D}"/>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34236C9E-6DED-9049-7FDB-A9664285981E}"/>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24074049-9D6D-6AA4-BE03-6B618AEF9809}"/>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FE8D2400-D417-3C8B-5E5A-B23857AF2CE9}"/>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55D2DD4C-76B6-20A6-36F9-EF115519BC85}"/>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DAACE729-1A23-39DE-8B41-BE3F4C84F863}"/>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39</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94400" y="3357986"/>
            <a:ext cx="2959162" cy="76490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・医療機関と自助グループに</a:t>
            </a:r>
            <a:br>
              <a:rPr lang="en-US" altLang="ja-JP" sz="1400" spc="100" dirty="0">
                <a:solidFill>
                  <a:schemeClr val="accent2">
                    <a:lumMod val="50000"/>
                  </a:schemeClr>
                </a:solidFill>
                <a:latin typeface="メイリオ" panose="020B0604030504040204" pitchFamily="50" charset="-128"/>
                <a:ea typeface="メイリオ" panose="020B0604030504040204" pitchFamily="50" charset="-128"/>
              </a:rPr>
            </a:b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　つながり、病状と気持ちの</a:t>
            </a:r>
            <a:br>
              <a:rPr lang="en-US" altLang="ja-JP" sz="1400" spc="100" dirty="0">
                <a:solidFill>
                  <a:schemeClr val="accent2">
                    <a:lumMod val="50000"/>
                  </a:schemeClr>
                </a:solidFill>
                <a:latin typeface="メイリオ" panose="020B0604030504040204" pitchFamily="50" charset="-128"/>
                <a:ea typeface="メイリオ" panose="020B0604030504040204" pitchFamily="50" charset="-128"/>
              </a:rPr>
            </a:b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　安定を得る。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C30ACDD-5F46-8856-CA49-12A786EA131F}"/>
              </a:ext>
            </a:extLst>
          </p:cNvPr>
          <p:cNvSpPr/>
          <p:nvPr/>
        </p:nvSpPr>
        <p:spPr>
          <a:xfrm>
            <a:off x="3465005" y="3361721"/>
            <a:ext cx="2959162" cy="997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・アルコール依存症の治療</a:t>
            </a: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・自助グループへの参加</a:t>
            </a:r>
          </a:p>
          <a:p>
            <a:pPr marL="180000" indent="-216000" eaLnBrk="1" fontAlgn="auto" hangingPunct="1">
              <a:spcBef>
                <a:spcPts val="60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・肝硬変の治療（定期的な通院と服薬）</a:t>
            </a:r>
          </a:p>
        </p:txBody>
      </p:sp>
      <p:sp>
        <p:nvSpPr>
          <p:cNvPr id="6" name="正方形/長方形 5">
            <a:extLst>
              <a:ext uri="{FF2B5EF4-FFF2-40B4-BE49-F238E27FC236}">
                <a16:creationId xmlns:a16="http://schemas.microsoft.com/office/drawing/2014/main" id="{2FFE92D8-C53B-79E8-F429-16A84DAE6E07}"/>
              </a:ext>
            </a:extLst>
          </p:cNvPr>
          <p:cNvSpPr/>
          <p:nvPr/>
        </p:nvSpPr>
        <p:spPr>
          <a:xfrm>
            <a:off x="444024" y="3357984"/>
            <a:ext cx="2916000" cy="93922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80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保健師と連携し、今後の治療、療養について検討する。</a:t>
            </a:r>
            <a:endParaRPr kumimoji="1"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marL="180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・自助グループの情報を提供し、同行してみる。</a:t>
            </a:r>
          </a:p>
          <a:p>
            <a:pPr marL="216000" marR="0" lvl="0" indent="-252000" algn="l" defTabSz="914400" rtl="0" eaLnBrk="1" fontAlgn="auto" latinLnBrk="0" hangingPunct="1">
              <a:lnSpc>
                <a:spcPct val="100000"/>
              </a:lnSpc>
              <a:spcBef>
                <a:spcPts val="0"/>
              </a:spcBef>
              <a:spcAft>
                <a:spcPts val="0"/>
              </a:spcAft>
              <a:buClrTx/>
              <a:buSzTx/>
              <a:buFontTx/>
              <a:buNone/>
              <a:tabLst/>
              <a:defRPr/>
            </a:pPr>
            <a:endParaRPr kumimoji="1"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44024" y="4388370"/>
            <a:ext cx="2916000" cy="68418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180000" algn="l" defTabSz="914400" rtl="0" eaLnBrk="1" fontAlgn="auto" latinLnBrk="0" hangingPunct="1">
              <a:lnSpc>
                <a:spcPct val="100000"/>
              </a:lnSpc>
              <a:spcBef>
                <a:spcPts val="60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・姉にも本人のおかれた状況や背景及びアルコール依存症についての理解を促す。</a:t>
            </a: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5005" y="4388263"/>
            <a:ext cx="2959162" cy="33133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・親族との交流</a:t>
            </a: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3562668" y="5724977"/>
            <a:ext cx="6073457" cy="773749"/>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できるだけ本人と一緒に検討することが大切です。</a:t>
            </a:r>
          </a:p>
        </p:txBody>
      </p:sp>
      <p:sp>
        <p:nvSpPr>
          <p:cNvPr id="18" name="正方形/長方形 17">
            <a:extLst>
              <a:ext uri="{FF2B5EF4-FFF2-40B4-BE49-F238E27FC236}">
                <a16:creationId xmlns:a16="http://schemas.microsoft.com/office/drawing/2014/main" id="{3BF93EB6-BB8E-DDE8-01D9-C8B75BC9FD17}"/>
              </a:ext>
            </a:extLst>
          </p:cNvPr>
          <p:cNvSpPr/>
          <p:nvPr/>
        </p:nvSpPr>
        <p:spPr>
          <a:xfrm>
            <a:off x="3473419" y="5225926"/>
            <a:ext cx="2959162" cy="47958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80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・スキルを活かせる場や本人の関心事を一緒に模索する。</a:t>
            </a:r>
          </a:p>
        </p:txBody>
      </p:sp>
      <p:sp>
        <p:nvSpPr>
          <p:cNvPr id="20" name="正方形/長方形 19">
            <a:extLst>
              <a:ext uri="{FF2B5EF4-FFF2-40B4-BE49-F238E27FC236}">
                <a16:creationId xmlns:a16="http://schemas.microsoft.com/office/drawing/2014/main" id="{A26D0102-DCC8-2788-1D05-0205E2FB244C}"/>
              </a:ext>
            </a:extLst>
          </p:cNvPr>
          <p:cNvSpPr/>
          <p:nvPr/>
        </p:nvSpPr>
        <p:spPr>
          <a:xfrm>
            <a:off x="6494400" y="4388263"/>
            <a:ext cx="2959162" cy="56304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・（希望）姉と子どもに定期的</a:t>
            </a:r>
            <a:br>
              <a:rPr lang="en-US" altLang="ja-JP" sz="1400" spc="100" dirty="0">
                <a:solidFill>
                  <a:schemeClr val="accent2">
                    <a:lumMod val="50000"/>
                  </a:schemeClr>
                </a:solidFill>
                <a:latin typeface="メイリオ" panose="020B0604030504040204" pitchFamily="50" charset="-128"/>
                <a:ea typeface="メイリオ" panose="020B0604030504040204" pitchFamily="50" charset="-128"/>
              </a:rPr>
            </a:b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　に会えるようになる。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4EA9096D-A936-4873-863B-B252A217FC77}"/>
              </a:ext>
            </a:extLst>
          </p:cNvPr>
          <p:cNvSpPr/>
          <p:nvPr/>
        </p:nvSpPr>
        <p:spPr>
          <a:xfrm>
            <a:off x="444024" y="5230852"/>
            <a:ext cx="2916000" cy="99598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180000" algn="l" defTabSz="914400" rtl="0" eaLnBrk="1" fontAlgn="auto" latinLnBrk="0" hangingPunct="1">
              <a:lnSpc>
                <a:spcPct val="100000"/>
              </a:lnSpc>
              <a:spcBef>
                <a:spcPts val="60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・心身の状態が落ち着いたタイミングで、就労に向けた準備ができるよう就労準備支援事業の支援員と連携する。</a:t>
            </a:r>
          </a:p>
        </p:txBody>
      </p:sp>
      <p:sp>
        <p:nvSpPr>
          <p:cNvPr id="10" name="正方形/長方形 9">
            <a:extLst>
              <a:ext uri="{FF2B5EF4-FFF2-40B4-BE49-F238E27FC236}">
                <a16:creationId xmlns:a16="http://schemas.microsoft.com/office/drawing/2014/main" id="{DA6BF141-0308-28B7-C4B8-B15FB5C0292D}"/>
              </a:ext>
            </a:extLst>
          </p:cNvPr>
          <p:cNvSpPr/>
          <p:nvPr/>
        </p:nvSpPr>
        <p:spPr>
          <a:xfrm>
            <a:off x="6482541" y="5239541"/>
            <a:ext cx="2959162" cy="47958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80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1400" spc="100" dirty="0">
                <a:solidFill>
                  <a:schemeClr val="accent2">
                    <a:lumMod val="50000"/>
                  </a:schemeClr>
                </a:solidFill>
                <a:latin typeface="メイリオ" panose="020B0604030504040204" pitchFamily="50" charset="-128"/>
                <a:ea typeface="メイリオ" panose="020B0604030504040204" pitchFamily="50" charset="-128"/>
              </a:rPr>
              <a:t>・スキルや本人の関心事を活かして復職する。</a:t>
            </a:r>
          </a:p>
        </p:txBody>
      </p:sp>
    </p:spTree>
    <p:extLst>
      <p:ext uri="{BB962C8B-B14F-4D97-AF65-F5344CB8AC3E}">
        <p14:creationId xmlns:p14="http://schemas.microsoft.com/office/powerpoint/2010/main" val="917631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40</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97781638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41</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42</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43</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44</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45</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94902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46</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519466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依存症についての基本的な知識を学び、支援にあたっての</a:t>
            </a:r>
            <a:br>
              <a:rPr kumimoji="1" lang="en-US" altLang="ja-JP" sz="2000" b="1" spc="300" dirty="0">
                <a:solidFill>
                  <a:schemeClr val="tx1"/>
                </a:solidFill>
                <a:latin typeface="メイリオ" panose="020B0604030504040204" pitchFamily="50" charset="-128"/>
                <a:ea typeface="メイリオ" panose="020B0604030504040204" pitchFamily="50" charset="-128"/>
              </a:rPr>
            </a:br>
            <a:r>
              <a:rPr kumimoji="1" lang="ja-JP" altLang="en-US" sz="2000" b="1" spc="300" dirty="0">
                <a:solidFill>
                  <a:schemeClr val="tx1"/>
                </a:solidFill>
                <a:latin typeface="メイリオ" panose="020B0604030504040204" pitchFamily="50" charset="-128"/>
                <a:ea typeface="メイリオ" panose="020B0604030504040204" pitchFamily="50" charset="-128"/>
              </a:rPr>
              <a:t>姿勢を理解する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3" y="2991045"/>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依存症の診断には専門的な知識が必要ですが、</a:t>
            </a:r>
            <a:endParaRPr lang="en-US" altLang="ja-JP" spc="100" dirty="0">
              <a:solidFill>
                <a:prstClr val="black"/>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特に大切なのは本人や家族が苦痛を感じていないか、</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生活に困りごとが生じてないか、という点です。</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本人や家族の健全な社会生活に支障が出ないように、</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どうすべきかを考えなくてはなりません。</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関係機関との適切な連携を心掛けながら支援していきましょう！</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282699742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ー 1">
            <a:extLst>
              <a:ext uri="{FF2B5EF4-FFF2-40B4-BE49-F238E27FC236}">
                <a16:creationId xmlns:a16="http://schemas.microsoft.com/office/drawing/2014/main" id="{23568A7D-961F-2FDA-7F5D-01B703E3AAE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6AF27D0-3678-4026-A20C-FE8B33404A5B}" type="slidenum">
              <a:rPr lang="ja-JP" altLang="en-US" sz="1000">
                <a:solidFill>
                  <a:srgbClr val="898989"/>
                </a:solidFill>
              </a:rPr>
              <a:pPr>
                <a:lnSpc>
                  <a:spcPct val="100000"/>
                </a:lnSpc>
                <a:spcBef>
                  <a:spcPct val="0"/>
                </a:spcBef>
                <a:buFontTx/>
                <a:buNone/>
              </a:pPr>
              <a:t>48</a:t>
            </a:fld>
            <a:endParaRPr lang="ja-JP" altLang="en-US" sz="1000">
              <a:solidFill>
                <a:srgbClr val="898989"/>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373254"/>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ここからは、依存症に関する基本的な知識について学んでいきます。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626348"/>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．依存症の種類とその特徴について</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スライド番号プレースホルダー 1">
            <a:extLst>
              <a:ext uri="{FF2B5EF4-FFF2-40B4-BE49-F238E27FC236}">
                <a16:creationId xmlns:a16="http://schemas.microsoft.com/office/drawing/2014/main" id="{E660B45B-B0B0-0C60-DF1F-6FFB45402B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2E733B-9FF7-4C2C-99C5-9E0E41F2F87D}" type="slidenum">
              <a:rPr lang="ja-JP" altLang="en-US" sz="1000">
                <a:solidFill>
                  <a:srgbClr val="898989"/>
                </a:solidFill>
              </a:rPr>
              <a:pPr>
                <a:lnSpc>
                  <a:spcPct val="100000"/>
                </a:lnSpc>
                <a:spcBef>
                  <a:spcPct val="0"/>
                </a:spcBef>
                <a:buFontTx/>
                <a:buNone/>
              </a:pPr>
              <a:t>49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18F99C5D-B7F6-F085-6C9B-04F245E79BE7}"/>
              </a:ext>
            </a:extLst>
          </p:cNvPr>
          <p:cNvSpPr/>
          <p:nvPr/>
        </p:nvSpPr>
        <p:spPr>
          <a:xfrm>
            <a:off x="134938" y="718573"/>
            <a:ext cx="9636125" cy="6104235"/>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依存症についてもっと知りたい方へ</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　（</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a:t>
            </a:r>
            <a:r>
              <a:rPr lang="ja-JP" altLang="en-US" sz="1100" spc="100" dirty="0">
                <a:solidFill>
                  <a:srgbClr val="000000"/>
                </a:solidFill>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ja-JP" altLang="en-US" sz="1100" spc="100" dirty="0">
                <a:latin typeface="メイリオ" panose="020B0604030504040204" pitchFamily="50" charset="-128"/>
                <a:ea typeface="メイリオ" panose="020B0604030504040204" pitchFamily="50" charset="-128"/>
              </a:rPr>
              <a:t> </a:t>
            </a:r>
            <a:r>
              <a:rPr lang="en-US" altLang="ja-JP" sz="1100" spc="100" dirty="0">
                <a:latin typeface="メイリオ" panose="020B0604030504040204" pitchFamily="50" charset="-128"/>
                <a:ea typeface="メイリオ" panose="020B0604030504040204" pitchFamily="50" charset="-128"/>
                <a:hlinkClick r:id="" action="ppaction://noaction"/>
              </a:rPr>
              <a:t>https://www.mhlw.go.jp/stf/seisakunitsuite/bunya/0000149274.html</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依存症の理解を深めるための普及啓発事業　特設サイト</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　（</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hlinkClick r:id="" action="ppaction://noaction"/>
              </a:rPr>
              <a:t>https://izonsho.mhlw.go.jp/</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kumimoji="1" lang="ja-JP" altLang="en-US" sz="1100" dirty="0">
                <a:solidFill>
                  <a:schemeClr val="tx1"/>
                </a:solidFill>
                <a:latin typeface="メイリオ" panose="020B0604030504040204" pitchFamily="50" charset="-128"/>
                <a:ea typeface="メイリオ" panose="020B0604030504040204" pitchFamily="50" charset="-128"/>
              </a:rPr>
              <a:t>厚生労働省社会・援護局</a:t>
            </a:r>
            <a:r>
              <a:rPr lang="ja-JP" altLang="en-US" sz="1100" i="0" dirty="0">
                <a:solidFill>
                  <a:srgbClr val="000000"/>
                </a:solidFill>
                <a:effectLst/>
                <a:latin typeface="メイリオ" panose="020B0604030504040204" pitchFamily="50" charset="-128"/>
                <a:ea typeface="メイリオ" panose="020B0604030504040204" pitchFamily="50" charset="-128"/>
              </a:rPr>
              <a:t>障害保健福祉部精神・障害保健課依存症対策推進室</a:t>
            </a:r>
            <a:r>
              <a:rPr lang="ja-JP" altLang="en-US" sz="1100" dirty="0">
                <a:solidFill>
                  <a:srgbClr val="000000"/>
                </a:solidFill>
                <a:latin typeface="メイリオ" panose="020B0604030504040204" pitchFamily="50" charset="-128"/>
                <a:ea typeface="メイリオ" panose="020B0604030504040204" pitchFamily="50" charset="-128"/>
              </a:rPr>
              <a:t>「</a:t>
            </a:r>
            <a:r>
              <a:rPr lang="ja-JP" altLang="en-US" sz="1100" i="0" dirty="0">
                <a:solidFill>
                  <a:srgbClr val="000000"/>
                </a:solidFill>
                <a:effectLst/>
                <a:latin typeface="メイリオ" panose="020B0604030504040204" pitchFamily="50" charset="-128"/>
                <a:ea typeface="メイリオ" panose="020B0604030504040204" pitchFamily="50" charset="-128"/>
              </a:rPr>
              <a:t>ギャンブル依存症の理解と相談支援の視点」</a:t>
            </a:r>
            <a:r>
              <a:rPr lang="en-US" altLang="ja-JP" sz="1100" dirty="0">
                <a:solidFill>
                  <a:srgbClr val="000000"/>
                </a:solidFill>
                <a:latin typeface="メイリオ" panose="020B0604030504040204" pitchFamily="50" charset="-128"/>
                <a:ea typeface="メイリオ" panose="020B0604030504040204" pitchFamily="50" charset="-128"/>
              </a:rPr>
              <a:t>『</a:t>
            </a:r>
            <a:r>
              <a:rPr kumimoji="1" lang="zh-TW" altLang="en-US" sz="1100" dirty="0">
                <a:solidFill>
                  <a:schemeClr val="tx1"/>
                </a:solidFill>
                <a:latin typeface="メイリオ" panose="020B0604030504040204" pitchFamily="50" charset="-128"/>
                <a:ea typeface="メイリオ" panose="020B0604030504040204" pitchFamily="50" charset="-128"/>
              </a:rPr>
              <a:t>令和３年度生活困窮者自立支援制度人材養成研修</a:t>
            </a:r>
            <a:r>
              <a:rPr kumimoji="1" lang="ja-JP" altLang="en-US" sz="1100" dirty="0">
                <a:solidFill>
                  <a:schemeClr val="tx1"/>
                </a:solidFill>
                <a:latin typeface="メイリオ" panose="020B0604030504040204" pitchFamily="50" charset="-128"/>
                <a:ea typeface="メイリオ" panose="020B0604030504040204" pitchFamily="50" charset="-128"/>
              </a:rPr>
              <a:t> </a:t>
            </a:r>
            <a:r>
              <a:rPr lang="zh-TW" altLang="en-US" sz="1100" i="0" dirty="0">
                <a:solidFill>
                  <a:srgbClr val="000000"/>
                </a:solidFill>
                <a:effectLst/>
                <a:latin typeface="メイリオ" panose="020B0604030504040204" pitchFamily="50" charset="-128"/>
                <a:ea typeface="メイリオ" panose="020B0604030504040204" pitchFamily="50" charset="-128"/>
              </a:rPr>
              <a:t>相談支援員養成研修</a:t>
            </a:r>
            <a:r>
              <a:rPr lang="en-US" altLang="ja-JP" sz="1100" i="0" dirty="0">
                <a:solidFill>
                  <a:srgbClr val="000000"/>
                </a:solidFill>
                <a:effectLst/>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a:t>
            </a:r>
            <a:r>
              <a:rPr lang="ja-JP" altLang="en-US" sz="1100" spc="100" dirty="0">
                <a:solidFill>
                  <a:srgbClr val="000000"/>
                </a:solidFill>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hlinkClick r:id="" action="ppaction://noaction"/>
              </a:rPr>
              <a:t>https://www.mhlw.go.jp/content/12000000/000930603.pdf</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en-US" altLang="ja-JP" sz="1100" i="0" spc="100" dirty="0">
                <a:solidFill>
                  <a:srgbClr val="000000"/>
                </a:solidFill>
                <a:effectLst/>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樋口進先生に「ゲーム行動症」を訊く</a:t>
            </a:r>
            <a:r>
              <a:rPr lang="en-US" altLang="ja-JP" sz="1100" i="0" spc="100" dirty="0">
                <a:solidFill>
                  <a:srgbClr val="000000"/>
                </a:solidFill>
                <a:effectLst/>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公益社団法人日本精神神経学会　（最終閲覧日：令和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de-DE" altLang="ja-JP" sz="1100" spc="100" dirty="0">
                <a:solidFill>
                  <a:srgbClr val="000000"/>
                </a:solidFill>
                <a:latin typeface="メイリオ" panose="020B0604030504040204" pitchFamily="50" charset="-128"/>
                <a:ea typeface="メイリオ" panose="020B0604030504040204" pitchFamily="50" charset="-128"/>
                <a:hlinkClick r:id="" action="ppaction://noaction"/>
              </a:rPr>
              <a:t>https://www.jspn.or.jp/modules/forpublic/index.php?content_id=65</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こころの情報サイト</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依存症の特徴と症状</a:t>
            </a:r>
            <a:r>
              <a:rPr lang="en-US" altLang="ja-JP" sz="1100" spc="100" dirty="0">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 </a:t>
            </a:r>
            <a:r>
              <a:rPr lang="ja-JP" altLang="en-US" sz="1100" spc="100" dirty="0">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a:t>
            </a:r>
            <a:r>
              <a:rPr lang="ja-JP" altLang="en-US" sz="1100" spc="100" dirty="0">
                <a:solidFill>
                  <a:srgbClr val="000000"/>
                </a:solidFill>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rPr>
              <a:t>    </a:t>
            </a:r>
            <a:r>
              <a:rPr lang="ja-JP" altLang="en-US" sz="1100" spc="100" dirty="0">
                <a:latin typeface="メイリオ" panose="020B0604030504040204" pitchFamily="50" charset="-128"/>
                <a:ea typeface="メイリオ" panose="020B0604030504040204" pitchFamily="50" charset="-128"/>
              </a:rPr>
              <a:t> </a:t>
            </a:r>
            <a:r>
              <a:rPr lang="en-US" altLang="ja-JP" sz="1100" spc="100" dirty="0">
                <a:latin typeface="メイリオ" panose="020B0604030504040204" pitchFamily="50" charset="-128"/>
                <a:ea typeface="メイリオ" panose="020B0604030504040204" pitchFamily="50" charset="-128"/>
                <a:hlinkClick r:id="" action="ppaction://noaction"/>
              </a:rPr>
              <a:t>https://kokoro.ncnp.go.jp/disease.php?@uid=819yAWLAzXBx5XZ5</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spc="100" dirty="0">
                <a:latin typeface="メイリオ" panose="020B0604030504040204" pitchFamily="50" charset="-128"/>
                <a:ea typeface="メイリオ" panose="020B0604030504040204" pitchFamily="50" charset="-128"/>
              </a:rPr>
              <a:t>厚生労働省</a:t>
            </a:r>
            <a:r>
              <a:rPr kumimoji="1" lang="en-US" altLang="ja-JP" sz="1100" spc="100" dirty="0">
                <a:latin typeface="メイリオ" panose="020B0604030504040204" pitchFamily="50" charset="-128"/>
                <a:ea typeface="メイリオ" panose="020B0604030504040204" pitchFamily="50" charset="-128"/>
              </a:rPr>
              <a:t>『</a:t>
            </a:r>
            <a:r>
              <a:rPr kumimoji="1" lang="ja-JP" altLang="en-US" sz="1100" spc="100" dirty="0">
                <a:latin typeface="メイリオ" panose="020B0604030504040204" pitchFamily="50" charset="-128"/>
                <a:ea typeface="メイリオ" panose="020B0604030504040204" pitchFamily="50" charset="-128"/>
              </a:rPr>
              <a:t>令和６年版厚生労働白書－こころの健康と向き合い、健やかに暮らすことのできる社会に－</a:t>
            </a:r>
            <a:r>
              <a:rPr kumimoji="1" lang="en-US" altLang="ja-JP" sz="1100" spc="100" dirty="0">
                <a:latin typeface="メイリオ" panose="020B0604030504040204" pitchFamily="50" charset="-128"/>
                <a:ea typeface="メイリオ" panose="020B0604030504040204" pitchFamily="50" charset="-128"/>
              </a:rPr>
              <a:t>』</a:t>
            </a:r>
            <a:br>
              <a:rPr kumimoji="1" lang="en-US" altLang="ja-JP" sz="1100" spc="100" dirty="0">
                <a:latin typeface="メイリオ" panose="020B0604030504040204" pitchFamily="50" charset="-128"/>
                <a:ea typeface="メイリオ" panose="020B0604030504040204" pitchFamily="50" charset="-128"/>
              </a:rPr>
            </a:br>
            <a:r>
              <a:rPr kumimoji="1" lang="ja-JP" altLang="en-US" sz="11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100" spc="100" dirty="0">
                <a:solidFill>
                  <a:prstClr val="black"/>
                </a:solidFill>
                <a:latin typeface="メイリオ" panose="020B0604030504040204" pitchFamily="50" charset="-128"/>
                <a:ea typeface="メイリオ" panose="020B0604030504040204" pitchFamily="50" charset="-128"/>
              </a:rPr>
              <a:t>7</a:t>
            </a:r>
            <a:r>
              <a:rPr kumimoji="1" lang="ja-JP" altLang="en-US" sz="1100" spc="100" dirty="0">
                <a:solidFill>
                  <a:prstClr val="black"/>
                </a:solidFill>
                <a:latin typeface="メイリオ" panose="020B0604030504040204" pitchFamily="50" charset="-128"/>
                <a:ea typeface="メイリオ" panose="020B0604030504040204" pitchFamily="50" charset="-128"/>
              </a:rPr>
              <a:t>年</a:t>
            </a:r>
            <a:r>
              <a:rPr kumimoji="1" lang="en-US" altLang="ja-JP" sz="1100" spc="100" dirty="0">
                <a:solidFill>
                  <a:prstClr val="black"/>
                </a:solidFill>
                <a:latin typeface="メイリオ" panose="020B0604030504040204" pitchFamily="50" charset="-128"/>
                <a:ea typeface="メイリオ" panose="020B0604030504040204" pitchFamily="50" charset="-128"/>
              </a:rPr>
              <a:t>3</a:t>
            </a:r>
            <a:r>
              <a:rPr kumimoji="1" lang="ja-JP" altLang="en-US" sz="1100" spc="100" dirty="0">
                <a:solidFill>
                  <a:prstClr val="black"/>
                </a:solidFill>
                <a:latin typeface="メイリオ" panose="020B0604030504040204" pitchFamily="50" charset="-128"/>
                <a:ea typeface="メイリオ" panose="020B0604030504040204" pitchFamily="50" charset="-128"/>
              </a:rPr>
              <a:t>月</a:t>
            </a:r>
            <a:r>
              <a:rPr kumimoji="1" lang="en-US" altLang="ja-JP" sz="1100" spc="100" dirty="0">
                <a:solidFill>
                  <a:prstClr val="black"/>
                </a:solidFill>
                <a:latin typeface="メイリオ" panose="020B0604030504040204" pitchFamily="50" charset="-128"/>
                <a:ea typeface="メイリオ" panose="020B0604030504040204" pitchFamily="50" charset="-128"/>
              </a:rPr>
              <a:t>25</a:t>
            </a:r>
            <a:r>
              <a:rPr kumimoji="1" lang="ja-JP" altLang="en-US" sz="1100" spc="100" dirty="0">
                <a:solidFill>
                  <a:prstClr val="black"/>
                </a:solidFill>
                <a:latin typeface="メイリオ" panose="020B0604030504040204" pitchFamily="50" charset="-128"/>
                <a:ea typeface="メイリオ" panose="020B0604030504040204" pitchFamily="50" charset="-128"/>
              </a:rPr>
              <a:t>日）</a:t>
            </a:r>
            <a:r>
              <a:rPr kumimoji="1" lang="en-US" altLang="ja-JP" sz="1100" spc="100" dirty="0">
                <a:latin typeface="メイリオ" panose="020B0604030504040204" pitchFamily="50" charset="-128"/>
                <a:ea typeface="メイリオ" panose="020B0604030504040204" pitchFamily="50" charset="-128"/>
              </a:rPr>
              <a:t> </a:t>
            </a:r>
            <a:r>
              <a:rPr kumimoji="1" lang="en-US" altLang="ja-JP" sz="1100" spc="100" dirty="0">
                <a:latin typeface="メイリオ" panose="020B0604030504040204" pitchFamily="50" charset="-128"/>
                <a:ea typeface="メイリオ" panose="020B0604030504040204" pitchFamily="50" charset="-128"/>
                <a:hlinkClick r:id="" action="ppaction://noaction"/>
              </a:rPr>
              <a:t>https://www.mhlw.go.jp/stf/wp/hakusyo/kousei/23/index.html</a:t>
            </a:r>
            <a:endParaRPr kumimoji="1"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依存症対策</a:t>
            </a:r>
            <a:r>
              <a:rPr lang="en-US" altLang="ja-JP" sz="1100" spc="100" dirty="0">
                <a:solidFill>
                  <a:srgbClr val="000000"/>
                </a:solidFill>
                <a:latin typeface="メイリオ" panose="020B0604030504040204" pitchFamily="50" charset="-128"/>
                <a:ea typeface="メイリオ" panose="020B0604030504040204" pitchFamily="50" charset="-128"/>
              </a:rPr>
              <a:t>』 </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hlinkClick r:id="" action="ppaction://noaction"/>
              </a:rPr>
              <a:t>https://www.mhlw.go.jp/stf/seisakunitsuite/bunya/0000070789.html</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a:t>
            </a:r>
            <a:r>
              <a:rPr lang="en-US" altLang="ja-JP" sz="1100" spc="100" dirty="0">
                <a:latin typeface="メイリオ" panose="020B0604030504040204" pitchFamily="50" charset="-128"/>
                <a:ea typeface="メイリオ" panose="020B0604030504040204" pitchFamily="50" charset="-128"/>
              </a:rPr>
              <a:t>4</a:t>
            </a:r>
            <a:r>
              <a:rPr lang="ja-JP" altLang="en-US" sz="1100" spc="100" dirty="0">
                <a:latin typeface="メイリオ" panose="020B0604030504040204" pitchFamily="50" charset="-128"/>
                <a:ea typeface="メイリオ" panose="020B0604030504040204" pitchFamily="50" charset="-128"/>
              </a:rPr>
              <a:t>年度　依存症普及啓発リーフレット（やさしい日本語</a:t>
            </a:r>
            <a:r>
              <a:rPr lang="en-US" altLang="ja-JP" sz="1100" spc="100" dirty="0" err="1">
                <a:latin typeface="メイリオ" panose="020B0604030504040204" pitchFamily="50" charset="-128"/>
                <a:ea typeface="メイリオ" panose="020B0604030504040204" pitchFamily="50" charset="-128"/>
              </a:rPr>
              <a:t>ver</a:t>
            </a:r>
            <a:r>
              <a:rPr lang="ja-JP" altLang="en-US" sz="1100" spc="100" dirty="0">
                <a:latin typeface="メイリオ" panose="020B0604030504040204" pitchFamily="50" charset="-128"/>
                <a:ea typeface="メイリオ" panose="020B0604030504040204" pitchFamily="50" charset="-128"/>
              </a:rPr>
              <a:t>）</a:t>
            </a:r>
            <a:r>
              <a:rPr lang="en-US" altLang="ja-JP" sz="1100" spc="100" dirty="0">
                <a:latin typeface="メイリオ" panose="020B0604030504040204" pitchFamily="50" charset="-128"/>
                <a:ea typeface="メイリオ" panose="020B0604030504040204" pitchFamily="50" charset="-128"/>
              </a:rPr>
              <a:t>』 </a:t>
            </a:r>
            <a:r>
              <a:rPr lang="zh-TW" altLang="en-US" sz="1100" spc="100" dirty="0">
                <a:latin typeface="メイリオ" panose="020B0604030504040204" pitchFamily="50" charset="-128"/>
                <a:ea typeface="メイリオ" panose="020B0604030504040204" pitchFamily="50" charset="-128"/>
              </a:rPr>
              <a:t>（最終閲覧日：令和</a:t>
            </a:r>
            <a:r>
              <a:rPr lang="en-US" altLang="zh-TW" sz="1100" spc="100" dirty="0">
                <a:latin typeface="メイリオ" panose="020B0604030504040204" pitchFamily="50" charset="-128"/>
                <a:ea typeface="メイリオ" panose="020B0604030504040204" pitchFamily="50" charset="-128"/>
              </a:rPr>
              <a:t>7</a:t>
            </a:r>
            <a:r>
              <a:rPr lang="zh-TW" altLang="en-US" sz="1100" spc="100" dirty="0">
                <a:latin typeface="メイリオ" panose="020B0604030504040204" pitchFamily="50" charset="-128"/>
                <a:ea typeface="メイリオ" panose="020B0604030504040204" pitchFamily="50" charset="-128"/>
              </a:rPr>
              <a:t>年</a:t>
            </a:r>
            <a:r>
              <a:rPr lang="en-US" altLang="zh-TW" sz="1100" spc="100" dirty="0">
                <a:latin typeface="メイリオ" panose="020B0604030504040204" pitchFamily="50" charset="-128"/>
                <a:ea typeface="メイリオ" panose="020B0604030504040204" pitchFamily="50" charset="-128"/>
              </a:rPr>
              <a:t>3</a:t>
            </a:r>
            <a:r>
              <a:rPr lang="zh-TW" altLang="en-US" sz="1100" spc="100" dirty="0">
                <a:latin typeface="メイリオ" panose="020B0604030504040204" pitchFamily="50" charset="-128"/>
                <a:ea typeface="メイリオ" panose="020B0604030504040204" pitchFamily="50" charset="-128"/>
              </a:rPr>
              <a:t>月</a:t>
            </a:r>
            <a:r>
              <a:rPr lang="en-US" altLang="zh-TW" sz="1100" spc="100" dirty="0">
                <a:latin typeface="メイリオ" panose="020B0604030504040204" pitchFamily="50" charset="-128"/>
                <a:ea typeface="メイリオ" panose="020B0604030504040204" pitchFamily="50" charset="-128"/>
              </a:rPr>
              <a:t>26</a:t>
            </a:r>
            <a:r>
              <a:rPr lang="zh-TW" altLang="en-US" sz="1100" spc="100" dirty="0">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hlinkClick r:id="" action="ppaction://noaction"/>
              </a:rPr>
              <a:t>https://izonsho.mhlw.go.jp/topics_leaflet.html</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神奈川県精神保健福祉センター相談課</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依存症対応のヒント 家族のためのワークブック</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a:t>
            </a:r>
            <a:r>
              <a:rPr lang="ja-JP" altLang="en-US" sz="1100" spc="100" dirty="0">
                <a:solidFill>
                  <a:srgbClr val="000000"/>
                </a:solidFill>
                <a:latin typeface="メイリオ" panose="020B0604030504040204" pitchFamily="50" charset="-128"/>
                <a:ea typeface="メイリオ" panose="020B0604030504040204" pitchFamily="50" charset="-128"/>
              </a:rPr>
              <a:t>：</a:t>
            </a:r>
            <a:r>
              <a:rPr lang="ja-JP" altLang="en-US" sz="1100" i="0" spc="100" dirty="0">
                <a:solidFill>
                  <a:srgbClr val="000000"/>
                </a:solidFill>
                <a:effectLst/>
                <a:latin typeface="メイリオ" panose="020B0604030504040204" pitchFamily="50" charset="-128"/>
                <a:ea typeface="メイリオ" panose="020B0604030504040204" pitchFamily="50" charset="-128"/>
              </a:rPr>
              <a:t>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r>
              <a:rPr lang="ja-JP" altLang="en-US" sz="1100" spc="100" dirty="0">
                <a:latin typeface="メイリオ" panose="020B0604030504040204" pitchFamily="50" charset="-128"/>
                <a:ea typeface="メイリオ" panose="020B0604030504040204" pitchFamily="50" charset="-128"/>
              </a:rPr>
              <a:t>　</a:t>
            </a:r>
            <a:r>
              <a:rPr lang="en-US" altLang="ja-JP" sz="1100" spc="100" dirty="0">
                <a:latin typeface="メイリオ" panose="020B0604030504040204" pitchFamily="50" charset="-128"/>
                <a:ea typeface="メイリオ" panose="020B0604030504040204" pitchFamily="50" charset="-128"/>
                <a:hlinkClick r:id="" action="ppaction://noaction"/>
              </a:rPr>
              <a:t>https://www.pref.kanagawa.jp/docs/nx3/cnt/izon/workbook.html</a:t>
            </a:r>
            <a:endParaRPr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ja-JP" altLang="en-US" sz="1100" dirty="0">
                <a:solidFill>
                  <a:srgbClr val="000000"/>
                </a:solidFill>
                <a:latin typeface="メイリオ" panose="020B0604030504040204" pitchFamily="50" charset="-128"/>
                <a:ea typeface="メイリオ" panose="020B0604030504040204" pitchFamily="50" charset="-128"/>
              </a:rPr>
              <a:t>横浜市健康福祉局こころの健康相談センター</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横浜市</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イチから学ぶ依存症支援</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a:t>
            </a:r>
            <a:r>
              <a:rPr lang="en-US" altLang="ja-JP" sz="1100" spc="100" dirty="0">
                <a:latin typeface="メイリオ" panose="020B0604030504040204" pitchFamily="50" charset="-128"/>
                <a:ea typeface="メイリオ" panose="020B0604030504040204" pitchFamily="50" charset="-128"/>
              </a:rPr>
              <a:t>5</a:t>
            </a:r>
            <a:r>
              <a:rPr lang="ja-JP" altLang="en-US" sz="1100" spc="100" dirty="0">
                <a:latin typeface="メイリオ" panose="020B0604030504040204" pitchFamily="50" charset="-128"/>
                <a:ea typeface="メイリオ" panose="020B0604030504040204" pitchFamily="50" charset="-128"/>
              </a:rPr>
              <a:t>年</a:t>
            </a:r>
            <a:r>
              <a:rPr lang="en-US" altLang="ja-JP" sz="1100" spc="100" dirty="0">
                <a:latin typeface="メイリオ" panose="020B0604030504040204" pitchFamily="50" charset="-128"/>
                <a:ea typeface="メイリオ" panose="020B0604030504040204" pitchFamily="50" charset="-128"/>
              </a:rPr>
              <a:t>10</a:t>
            </a:r>
            <a:r>
              <a:rPr lang="ja-JP" altLang="en-US" sz="1100" spc="100" dirty="0">
                <a:latin typeface="メイリオ" panose="020B0604030504040204" pitchFamily="50" charset="-128"/>
                <a:ea typeface="メイリオ" panose="020B0604030504040204" pitchFamily="50" charset="-128"/>
              </a:rPr>
              <a:t>月発行第</a:t>
            </a:r>
            <a:r>
              <a:rPr lang="en-US" altLang="ja-JP" sz="1100" spc="100" dirty="0">
                <a:latin typeface="メイリオ" panose="020B0604030504040204" pitchFamily="50" charset="-128"/>
                <a:ea typeface="メイリオ" panose="020B0604030504040204" pitchFamily="50" charset="-128"/>
              </a:rPr>
              <a:t>2</a:t>
            </a:r>
            <a:r>
              <a:rPr lang="ja-JP" altLang="en-US" sz="1100" spc="100" dirty="0">
                <a:latin typeface="メイリオ" panose="020B0604030504040204" pitchFamily="50" charset="-128"/>
                <a:ea typeface="メイリオ" panose="020B0604030504040204" pitchFamily="50" charset="-128"/>
              </a:rPr>
              <a:t>版 </a:t>
            </a:r>
            <a:r>
              <a:rPr lang="ja-JP" altLang="en-US" sz="1100" i="0" spc="100" dirty="0">
                <a:solidFill>
                  <a:srgbClr val="000000"/>
                </a:solidFill>
                <a:effectLst/>
                <a:latin typeface="メイリオ" panose="020B0604030504040204" pitchFamily="50" charset="-128"/>
                <a:ea typeface="メイリオ" panose="020B0604030504040204" pitchFamily="50" charset="-128"/>
              </a:rPr>
              <a:t>（最終閲覧日：令和</a:t>
            </a:r>
            <a:r>
              <a:rPr lang="en-US" altLang="ja-JP" sz="1100" i="0" spc="100" dirty="0">
                <a:solidFill>
                  <a:srgbClr val="000000"/>
                </a:solidFill>
                <a:effectLst/>
                <a:latin typeface="メイリオ" panose="020B0604030504040204" pitchFamily="50" charset="-128"/>
                <a:ea typeface="メイリオ" panose="020B0604030504040204" pitchFamily="50" charset="-128"/>
              </a:rPr>
              <a:t>7</a:t>
            </a:r>
            <a:r>
              <a:rPr lang="ja-JP" altLang="en-US" sz="1100" i="0" spc="100" dirty="0">
                <a:solidFill>
                  <a:srgbClr val="000000"/>
                </a:solidFill>
                <a:effectLst/>
                <a:latin typeface="メイリオ" panose="020B0604030504040204" pitchFamily="50" charset="-128"/>
                <a:ea typeface="メイリオ" panose="020B0604030504040204" pitchFamily="50" charset="-128"/>
              </a:rPr>
              <a:t>年</a:t>
            </a:r>
            <a:r>
              <a:rPr lang="en-US" altLang="ja-JP" sz="1100" i="0" spc="100" dirty="0">
                <a:solidFill>
                  <a:srgbClr val="000000"/>
                </a:solidFill>
                <a:effectLst/>
                <a:latin typeface="メイリオ" panose="020B0604030504040204" pitchFamily="50" charset="-128"/>
                <a:ea typeface="メイリオ" panose="020B0604030504040204" pitchFamily="50" charset="-128"/>
              </a:rPr>
              <a:t>3</a:t>
            </a:r>
            <a:r>
              <a:rPr lang="ja-JP" altLang="en-US" sz="1100" spc="100" dirty="0">
                <a:solidFill>
                  <a:srgbClr val="000000"/>
                </a:solidFill>
                <a:latin typeface="メイリオ" panose="020B0604030504040204" pitchFamily="50" charset="-128"/>
                <a:ea typeface="メイリオ" panose="020B0604030504040204" pitchFamily="50" charset="-128"/>
              </a:rPr>
              <a:t>月</a:t>
            </a:r>
            <a:r>
              <a:rPr lang="en-US" altLang="ja-JP" sz="1100" spc="100" dirty="0">
                <a:solidFill>
                  <a:srgbClr val="000000"/>
                </a:solidFill>
                <a:latin typeface="メイリオ" panose="020B0604030504040204" pitchFamily="50" charset="-128"/>
                <a:ea typeface="メイリオ" panose="020B0604030504040204" pitchFamily="50" charset="-128"/>
              </a:rPr>
              <a:t>26</a:t>
            </a:r>
            <a:r>
              <a:rPr lang="ja-JP" altLang="en-US" sz="1100" spc="100" dirty="0">
                <a:solidFill>
                  <a:srgbClr val="000000"/>
                </a:solidFill>
                <a:latin typeface="メイリオ" panose="020B0604030504040204" pitchFamily="50" charset="-128"/>
                <a:ea typeface="メイリオ" panose="020B0604030504040204" pitchFamily="50" charset="-128"/>
              </a:rPr>
              <a:t>日）</a:t>
            </a:r>
            <a:br>
              <a:rPr lang="en-US" altLang="ja-JP" sz="1100" spc="100" dirty="0">
                <a:solidFill>
                  <a:srgbClr val="000000"/>
                </a:solidFill>
                <a:latin typeface="メイリオ" panose="020B0604030504040204" pitchFamily="50" charset="-128"/>
                <a:ea typeface="メイリオ" panose="020B0604030504040204" pitchFamily="50" charset="-128"/>
              </a:rPr>
            </a:br>
            <a:r>
              <a:rPr lang="de-DE" altLang="ja-JP" sz="1100" spc="100" dirty="0">
                <a:latin typeface="メイリオ" panose="020B0604030504040204" pitchFamily="50" charset="-128"/>
                <a:ea typeface="メイリオ" panose="020B0604030504040204" pitchFamily="50" charset="-128"/>
                <a:hlinkClick r:id="" action="ppaction://noaction"/>
              </a:rPr>
              <a:t>https://www.city.yokohama.lg.jp/kenko-iryo-fukushi/kenko-iryo/kokoro/izonsho/shiensya/izon_renkei.html</a:t>
            </a:r>
            <a:endParaRPr lang="de-DE"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400"/>
              </a:spcBef>
              <a:spcAft>
                <a:spcPts val="0"/>
              </a:spcAft>
              <a:buFont typeface="Arial" panose="020B0604020202020204" pitchFamily="34" charset="0"/>
              <a:buChar char="•"/>
              <a:defRPr/>
            </a:pPr>
            <a:r>
              <a:rPr lang="zh-TW" altLang="en-US" sz="1100" spc="100" dirty="0">
                <a:latin typeface="メイリオ" panose="020B0604030504040204" pitchFamily="50" charset="-128"/>
                <a:ea typeface="メイリオ" panose="020B0604030504040204" pitchFamily="50" charset="-128"/>
              </a:rPr>
              <a:t>山本由紀</a:t>
            </a:r>
            <a:r>
              <a:rPr lang="ja-JP" altLang="en-US" sz="1100" spc="100" dirty="0">
                <a:latin typeface="メイリオ" panose="020B0604030504040204" pitchFamily="50" charset="-128"/>
                <a:ea typeface="メイリオ" panose="020B0604030504040204" pitchFamily="50" charset="-128"/>
              </a:rPr>
              <a:t>「依存症の理解と支援・社会資源」</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a:t>
            </a:r>
            <a:r>
              <a:rPr lang="en-US" altLang="ja-JP" sz="1100" spc="100" dirty="0">
                <a:latin typeface="メイリオ" panose="020B0604030504040204" pitchFamily="50" charset="-128"/>
                <a:ea typeface="メイリオ" panose="020B0604030504040204" pitchFamily="50" charset="-128"/>
              </a:rPr>
              <a:t>6</a:t>
            </a:r>
            <a:r>
              <a:rPr lang="ja-JP" altLang="en-US" sz="1100" spc="100" dirty="0">
                <a:latin typeface="メイリオ" panose="020B0604030504040204" pitchFamily="50" charset="-128"/>
                <a:ea typeface="メイリオ" panose="020B0604030504040204" pitchFamily="50" charset="-128"/>
              </a:rPr>
              <a:t>年度 生活保護担当ケースワーカー全国研修会</a:t>
            </a:r>
            <a:r>
              <a:rPr lang="en-US" altLang="ja-JP" sz="1100" spc="100" dirty="0">
                <a:latin typeface="メイリオ" panose="020B0604030504040204" pitchFamily="50" charset="-128"/>
                <a:ea typeface="メイリオ" panose="020B0604030504040204" pitchFamily="50" charset="-128"/>
              </a:rPr>
              <a:t>』,2024</a:t>
            </a:r>
            <a:r>
              <a:rPr lang="ja-JP" altLang="en-US" sz="1100" spc="100" dirty="0">
                <a:latin typeface="メイリオ" panose="020B0604030504040204" pitchFamily="50" charset="-128"/>
                <a:ea typeface="メイリオ" panose="020B0604030504040204" pitchFamily="50" charset="-128"/>
              </a:rPr>
              <a:t>年</a:t>
            </a:r>
            <a:r>
              <a:rPr lang="en-US" altLang="ja-JP" sz="1100" spc="1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厚生労働省社会・援護局関係主管課長会議資料</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自立支援の手引き</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平成</a:t>
            </a:r>
            <a:r>
              <a:rPr lang="en-US" altLang="ja-JP" sz="1100" spc="100" dirty="0">
                <a:latin typeface="メイリオ" panose="020B0604030504040204" pitchFamily="50" charset="-128"/>
                <a:ea typeface="メイリオ" panose="020B0604030504040204" pitchFamily="50" charset="-128"/>
              </a:rPr>
              <a:t>20</a:t>
            </a:r>
            <a:r>
              <a:rPr lang="ja-JP" altLang="en-US" sz="1100" spc="100" dirty="0">
                <a:latin typeface="メイリオ" panose="020B0604030504040204" pitchFamily="50" charset="-128"/>
                <a:ea typeface="メイリオ" panose="020B0604030504040204" pitchFamily="50" charset="-128"/>
              </a:rPr>
              <a:t>年</a:t>
            </a:r>
            <a:r>
              <a:rPr lang="en-US" altLang="ja-JP" sz="1100" spc="100" dirty="0">
                <a:latin typeface="メイリオ" panose="020B0604030504040204" pitchFamily="50" charset="-128"/>
                <a:ea typeface="メイリオ" panose="020B0604030504040204" pitchFamily="50" charset="-128"/>
              </a:rPr>
              <a:t>3</a:t>
            </a:r>
            <a:r>
              <a:rPr lang="ja-JP" altLang="en-US" sz="1100" spc="100" dirty="0">
                <a:latin typeface="メイリオ" panose="020B0604030504040204" pitchFamily="50" charset="-128"/>
                <a:ea typeface="メイリオ" panose="020B0604030504040204" pitchFamily="50" charset="-128"/>
              </a:rPr>
              <a:t>月</a:t>
            </a:r>
            <a:r>
              <a:rPr lang="en-US" altLang="ja-JP" sz="1100" spc="1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厚生労働省社会・援護局障害保健福祉部精神・障害保健課依存症対策推進室「ギャンブル等依存症と行政施策について」</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a:t>
            </a:r>
            <a:r>
              <a:rPr lang="en-US" altLang="ja-JP" sz="1100" spc="100" dirty="0">
                <a:latin typeface="メイリオ" panose="020B0604030504040204" pitchFamily="50" charset="-128"/>
                <a:ea typeface="メイリオ" panose="020B0604030504040204" pitchFamily="50" charset="-128"/>
              </a:rPr>
              <a:t>6</a:t>
            </a:r>
            <a:r>
              <a:rPr lang="ja-JP" altLang="en-US" sz="1100" spc="100" dirty="0">
                <a:latin typeface="メイリオ" panose="020B0604030504040204" pitchFamily="50" charset="-128"/>
                <a:ea typeface="メイリオ" panose="020B0604030504040204" pitchFamily="50" charset="-128"/>
              </a:rPr>
              <a:t>年度 生活保護担当ケースワーカー全国研修会</a:t>
            </a:r>
            <a:r>
              <a:rPr lang="en-US" altLang="ja-JP" sz="1100" spc="1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spc="100" dirty="0">
                <a:latin typeface="メイリオ" panose="020B0604030504040204" pitchFamily="50" charset="-128"/>
                <a:ea typeface="メイリオ" panose="020B0604030504040204" pitchFamily="50" charset="-128"/>
              </a:rPr>
              <a:t>厚生労働省「資料４ 家計改善支援等のあり方について」</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100" spc="100" dirty="0">
                <a:latin typeface="メイリオ" panose="020B0604030504040204" pitchFamily="50" charset="-128"/>
                <a:ea typeface="メイリオ" panose="020B0604030504040204" pitchFamily="50" charset="-128"/>
              </a:rPr>
              <a:t>20</a:t>
            </a:r>
            <a:r>
              <a:rPr lang="ja-JP" altLang="en-US" sz="1100" spc="100" dirty="0">
                <a:latin typeface="メイリオ" panose="020B0604030504040204" pitchFamily="50" charset="-128"/>
                <a:ea typeface="メイリオ" panose="020B0604030504040204" pitchFamily="50" charset="-128"/>
              </a:rPr>
              <a:t>回）</a:t>
            </a:r>
            <a:r>
              <a:rPr lang="en-US" altLang="ja-JP" sz="1100" spc="100" dirty="0">
                <a:latin typeface="メイリオ" panose="020B0604030504040204" pitchFamily="50" charset="-128"/>
                <a:ea typeface="メイリオ" panose="020B0604030504040204" pitchFamily="50" charset="-128"/>
              </a:rPr>
              <a:t>』,</a:t>
            </a:r>
            <a:r>
              <a:rPr lang="ja-JP" altLang="en-US" sz="1100" spc="100" dirty="0">
                <a:latin typeface="メイリオ" panose="020B0604030504040204" pitchFamily="50" charset="-128"/>
                <a:ea typeface="メイリオ" panose="020B0604030504040204" pitchFamily="50" charset="-128"/>
              </a:rPr>
              <a:t>令和４年</a:t>
            </a:r>
            <a:r>
              <a:rPr lang="en-US" altLang="ja-JP" sz="1100" spc="100" dirty="0">
                <a:latin typeface="メイリオ" panose="020B0604030504040204" pitchFamily="50" charset="-128"/>
                <a:ea typeface="メイリオ" panose="020B0604030504040204" pitchFamily="50" charset="-128"/>
              </a:rPr>
              <a:t>9</a:t>
            </a:r>
            <a:r>
              <a:rPr lang="ja-JP" altLang="en-US" sz="1100" spc="100" dirty="0">
                <a:latin typeface="メイリオ" panose="020B0604030504040204" pitchFamily="50" charset="-128"/>
                <a:ea typeface="メイリオ" panose="020B0604030504040204" pitchFamily="50" charset="-128"/>
              </a:rPr>
              <a:t>月</a:t>
            </a:r>
            <a:r>
              <a:rPr lang="en-US" altLang="ja-JP" sz="1100" spc="100" dirty="0">
                <a:latin typeface="メイリオ" panose="020B0604030504040204" pitchFamily="50" charset="-128"/>
                <a:ea typeface="メイリオ" panose="020B0604030504040204" pitchFamily="50" charset="-128"/>
              </a:rPr>
              <a:t>13</a:t>
            </a:r>
            <a:r>
              <a:rPr lang="ja-JP" altLang="en-US" sz="1100" spc="100" dirty="0">
                <a:latin typeface="メイリオ" panose="020B0604030504040204" pitchFamily="50" charset="-128"/>
                <a:ea typeface="メイリオ" panose="020B0604030504040204" pitchFamily="50" charset="-128"/>
              </a:rPr>
              <a:t>日</a:t>
            </a:r>
            <a:r>
              <a:rPr lang="en-US" altLang="ja-JP" sz="1100" spc="100" dirty="0">
                <a:latin typeface="メイリオ" panose="020B0604030504040204" pitchFamily="50" charset="-128"/>
                <a:ea typeface="メイリオ" panose="020B0604030504040204" pitchFamily="50" charset="-128"/>
              </a:rPr>
              <a:t>.</a:t>
            </a:r>
          </a:p>
          <a:p>
            <a:pPr marL="342900" indent="-342900" eaLnBrk="1" fontAlgn="auto" hangingPunct="1">
              <a:spcBef>
                <a:spcPts val="400"/>
              </a:spcBef>
              <a:spcAft>
                <a:spcPts val="0"/>
              </a:spcAft>
              <a:buFont typeface="Arial" panose="020B0604020202020204" pitchFamily="34" charset="0"/>
              <a:buChar char="•"/>
              <a:defRPr/>
            </a:pP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社会的包摂サポートセンター編</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相談支援員必携 事例で見る生活困窮者</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中央法規出版</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6A70FE9-391A-F7A6-A90F-2D09AE9B8033}"/>
              </a:ext>
            </a:extLst>
          </p:cNvPr>
          <p:cNvSpPr/>
          <p:nvPr/>
        </p:nvSpPr>
        <p:spPr>
          <a:xfrm>
            <a:off x="352425" y="877888"/>
            <a:ext cx="9201150" cy="1424637"/>
          </a:xfrm>
          <a:prstGeom prst="roundRect">
            <a:avLst>
              <a:gd name="adj" fmla="val 72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依存症とは</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lang="ja-JP" altLang="en-US" sz="2400" b="1" i="0" spc="100" dirty="0">
                <a:solidFill>
                  <a:schemeClr val="tx1"/>
                </a:solidFill>
                <a:effectLst/>
                <a:latin typeface="メイリオ" panose="020B0604030504040204" pitchFamily="50" charset="-128"/>
                <a:ea typeface="メイリオ" panose="020B0604030504040204" pitchFamily="50" charset="-128"/>
              </a:rPr>
              <a:t>特定の何かに心を奪われ、「やめたくてもやめられない」状態になることです。</a:t>
            </a:r>
            <a:endParaRPr lang="en-US" altLang="ja-JP" sz="2400" b="1" i="0" spc="100" dirty="0">
              <a:solidFill>
                <a:schemeClr val="tx1"/>
              </a:solidFill>
              <a:effectLst/>
              <a:latin typeface="メイリオ" panose="020B0604030504040204" pitchFamily="50" charset="-128"/>
              <a:ea typeface="メイリオ" panose="020B0604030504040204" pitchFamily="50" charset="-128"/>
            </a:endParaRPr>
          </a:p>
        </p:txBody>
      </p:sp>
      <p:sp>
        <p:nvSpPr>
          <p:cNvPr id="19459" name="スライド番号プレースホルダー 1">
            <a:extLst>
              <a:ext uri="{FF2B5EF4-FFF2-40B4-BE49-F238E27FC236}">
                <a16:creationId xmlns:a16="http://schemas.microsoft.com/office/drawing/2014/main" id="{64610DC7-5F54-C2B8-E677-9A646CDBCBA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19461" name="正方形/長方形 2">
            <a:extLst>
              <a:ext uri="{FF2B5EF4-FFF2-40B4-BE49-F238E27FC236}">
                <a16:creationId xmlns:a16="http://schemas.microsoft.com/office/drawing/2014/main" id="{BB29B253-6B86-1A83-6747-A503AD10F25F}"/>
              </a:ext>
            </a:extLst>
          </p:cNvPr>
          <p:cNvSpPr>
            <a:spLocks noChangeArrowheads="1"/>
          </p:cNvSpPr>
          <p:nvPr/>
        </p:nvSpPr>
        <p:spPr bwMode="auto">
          <a:xfrm>
            <a:off x="538956" y="2702130"/>
            <a:ext cx="8828088" cy="140038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kumimoji="0" lang="ja-JP" altLang="en-US" sz="2000" spc="100" dirty="0">
                <a:latin typeface="メイリオ" panose="020B0604030504040204" pitchFamily="50" charset="-128"/>
                <a:ea typeface="メイリオ" panose="020B0604030504040204" pitchFamily="50" charset="-128"/>
              </a:rPr>
              <a:t>　「依存」する対象は様々ですが、代表的なものに、アルコール・薬物・ギャンブル等があります。</a:t>
            </a:r>
          </a:p>
          <a:p>
            <a:pPr eaLnBrk="1" hangingPunct="1">
              <a:lnSpc>
                <a:spcPct val="100000"/>
              </a:lnSpc>
              <a:spcBef>
                <a:spcPct val="0"/>
              </a:spcBef>
              <a:spcAft>
                <a:spcPts val="600"/>
              </a:spcAft>
              <a:buFontTx/>
              <a:buNone/>
            </a:pPr>
            <a:r>
              <a:rPr kumimoji="0" lang="ja-JP" altLang="en-US" sz="2000" spc="100" dirty="0">
                <a:latin typeface="メイリオ" panose="020B0604030504040204" pitchFamily="50" charset="-128"/>
                <a:ea typeface="メイリオ" panose="020B0604030504040204" pitchFamily="50" charset="-128"/>
              </a:rPr>
              <a:t>　このような特定の物質や行為・過程に対して、やめたくてもやめられない、ほどほどにできない状態をいわゆる依存症といいます。</a:t>
            </a:r>
          </a:p>
        </p:txBody>
      </p:sp>
      <p:sp>
        <p:nvSpPr>
          <p:cNvPr id="19462" name="正方形/長方形 7">
            <a:extLst>
              <a:ext uri="{FF2B5EF4-FFF2-40B4-BE49-F238E27FC236}">
                <a16:creationId xmlns:a16="http://schemas.microsoft.com/office/drawing/2014/main" id="{2FF45281-CE0B-A5E3-3E54-13E22EFA93BA}"/>
              </a:ext>
            </a:extLst>
          </p:cNvPr>
          <p:cNvSpPr>
            <a:spLocks noChangeArrowheads="1"/>
          </p:cNvSpPr>
          <p:nvPr/>
        </p:nvSpPr>
        <p:spPr bwMode="auto">
          <a:xfrm>
            <a:off x="680720" y="4729579"/>
            <a:ext cx="8544560" cy="132343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依存症は</a:t>
            </a:r>
            <a:r>
              <a:rPr kumimoji="0" lang="ja-JP" altLang="en-US" sz="2000" b="1" spc="100" dirty="0">
                <a:latin typeface="メイリオ" panose="020B0604030504040204" pitchFamily="50" charset="-128"/>
                <a:ea typeface="メイリオ" panose="020B0604030504040204" pitchFamily="50" charset="-128"/>
              </a:rPr>
              <a:t>本人の意思の強弱や性格の問題でなるわけではなく</a:t>
            </a:r>
            <a:r>
              <a:rPr kumimoji="0" lang="ja-JP" altLang="en-US" sz="2000" spc="100" dirty="0">
                <a:latin typeface="メイリオ" panose="020B0604030504040204" pitchFamily="50" charset="-128"/>
                <a:ea typeface="メイリオ" panose="020B0604030504040204" pitchFamily="50" charset="-128"/>
              </a:rPr>
              <a:t>、依存する物質や行為を使用したことがあれば誰でもなる可能性があります。</a:t>
            </a:r>
            <a:endParaRPr kumimoji="0" lang="en-US" altLang="ja-JP" sz="20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依存症は適切な相談や治療により、自分らしい日常生活を取り戻すことができます。</a:t>
            </a:r>
          </a:p>
        </p:txBody>
      </p:sp>
      <p:sp>
        <p:nvSpPr>
          <p:cNvPr id="4" name="二等辺三角形 3">
            <a:extLst>
              <a:ext uri="{FF2B5EF4-FFF2-40B4-BE49-F238E27FC236}">
                <a16:creationId xmlns:a16="http://schemas.microsoft.com/office/drawing/2014/main" id="{E2F6703C-A851-729B-9CDA-ECA9FDEA042E}"/>
              </a:ext>
            </a:extLst>
          </p:cNvPr>
          <p:cNvSpPr/>
          <p:nvPr/>
        </p:nvSpPr>
        <p:spPr>
          <a:xfrm flipH="1" flipV="1">
            <a:off x="4323000" y="4310532"/>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3" name="正方形/長方形 2">
            <a:extLst>
              <a:ext uri="{FF2B5EF4-FFF2-40B4-BE49-F238E27FC236}">
                <a16:creationId xmlns:a16="http://schemas.microsoft.com/office/drawing/2014/main" id="{BE87670F-62FF-0DE3-73AB-6C867A57DFB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．依存症の種類とその特徴について</a:t>
            </a:r>
          </a:p>
        </p:txBody>
      </p:sp>
      <p:sp>
        <p:nvSpPr>
          <p:cNvPr id="5" name="正方形/長方形 4">
            <a:extLst>
              <a:ext uri="{FF2B5EF4-FFF2-40B4-BE49-F238E27FC236}">
                <a16:creationId xmlns:a16="http://schemas.microsoft.com/office/drawing/2014/main" id="{E2ACDD27-12B1-1F97-9541-F322E016392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１．依存症ってなに？</a:t>
            </a:r>
          </a:p>
        </p:txBody>
      </p:sp>
      <p:sp>
        <p:nvSpPr>
          <p:cNvPr id="2" name="四角形: 角を丸くする 1">
            <a:extLst>
              <a:ext uri="{FF2B5EF4-FFF2-40B4-BE49-F238E27FC236}">
                <a16:creationId xmlns:a16="http://schemas.microsoft.com/office/drawing/2014/main" id="{23890CC9-52A6-96CC-6499-A4A3D7773BDA}"/>
              </a:ext>
            </a:extLst>
          </p:cNvPr>
          <p:cNvSpPr/>
          <p:nvPr/>
        </p:nvSpPr>
        <p:spPr>
          <a:xfrm>
            <a:off x="61912" y="6465570"/>
            <a:ext cx="8828087" cy="36512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依存症についてもっと知りたい方へ</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https://www.mhlw.go.jp/stf/seisakunitsuite/bunya/0000149274.html</a:t>
            </a:r>
            <a:br>
              <a:rPr kumimoji="1" lang="en-US" altLang="ja-JP" sz="1000" dirty="0">
                <a:solidFill>
                  <a:schemeClr val="tx1"/>
                </a:solidFill>
                <a:latin typeface="メイリオ" panose="020B0604030504040204" pitchFamily="50" charset="-128"/>
                <a:ea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依存症の理解を深めるための普及啓発事業　特設サイト</a:t>
            </a:r>
            <a:r>
              <a:rPr kumimoji="1" lang="en-US" altLang="ja-JP"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https://izonsho.mhlw.go.jp/</a:t>
            </a:r>
            <a:r>
              <a:rPr kumimoji="1" lang="ja-JP" altLang="en-US" sz="1000" dirty="0">
                <a:solidFill>
                  <a:schemeClr val="tx1"/>
                </a:solidFill>
                <a:latin typeface="メイリオ" panose="020B0604030504040204" pitchFamily="50" charset="-128"/>
                <a:ea typeface="メイリオ" panose="020B0604030504040204" pitchFamily="50" charset="-128"/>
              </a:rPr>
              <a:t>　をもとに作成</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2708-6E11-589D-FCF0-19A78A8093AC}"/>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678A0A0E-940F-2EF4-AA4D-B4E96EF1DB0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6</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A542446A-C956-0E88-C1F4-13DB04729C70}"/>
              </a:ext>
            </a:extLst>
          </p:cNvPr>
          <p:cNvSpPr/>
          <p:nvPr/>
        </p:nvSpPr>
        <p:spPr>
          <a:xfrm>
            <a:off x="0" y="6395058"/>
            <a:ext cx="9612630" cy="462942"/>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a:t>
            </a:r>
            <a:r>
              <a:rPr lang="ja-JP" altLang="en-US" sz="1000" i="0" dirty="0">
                <a:solidFill>
                  <a:srgbClr val="000000"/>
                </a:solidFill>
                <a:effectLst/>
                <a:latin typeface="メイリオ" panose="020B0604030504040204" pitchFamily="50" charset="-128"/>
                <a:ea typeface="メイリオ" panose="020B0604030504040204" pitchFamily="50" charset="-128"/>
              </a:rPr>
              <a:t>障害保健福祉部精神・障害保健課依存症対策推進室</a:t>
            </a:r>
            <a:r>
              <a:rPr lang="ja-JP" altLang="en-US" sz="1000" dirty="0">
                <a:solidFill>
                  <a:srgbClr val="000000"/>
                </a:solidFill>
                <a:latin typeface="メイリオ" panose="020B0604030504040204" pitchFamily="50" charset="-128"/>
                <a:ea typeface="メイリオ" panose="020B0604030504040204" pitchFamily="50" charset="-128"/>
              </a:rPr>
              <a:t>「</a:t>
            </a:r>
            <a:r>
              <a:rPr lang="ja-JP" altLang="en-US" sz="1000" i="0" dirty="0">
                <a:solidFill>
                  <a:srgbClr val="000000"/>
                </a:solidFill>
                <a:effectLst/>
                <a:latin typeface="メイリオ" panose="020B0604030504040204" pitchFamily="50" charset="-128"/>
                <a:ea typeface="メイリオ" panose="020B0604030504040204" pitchFamily="50" charset="-128"/>
              </a:rPr>
              <a:t>ギャンブル依存症の理解と相談支援の視点」</a:t>
            </a:r>
            <a:r>
              <a:rPr lang="en-US" altLang="ja-JP" sz="1000" dirty="0">
                <a:solidFill>
                  <a:srgbClr val="000000"/>
                </a:solidFill>
                <a:latin typeface="メイリオ" panose="020B0604030504040204" pitchFamily="50" charset="-128"/>
                <a:ea typeface="メイリオ" panose="020B0604030504040204" pitchFamily="50" charset="-128"/>
              </a:rPr>
              <a:t>『</a:t>
            </a:r>
            <a:r>
              <a:rPr kumimoji="1" lang="zh-TW" altLang="en-US" sz="1000" dirty="0">
                <a:solidFill>
                  <a:schemeClr val="tx1"/>
                </a:solidFill>
                <a:latin typeface="メイリオ" panose="020B0604030504040204" pitchFamily="50" charset="-128"/>
                <a:ea typeface="メイリオ" panose="020B0604030504040204" pitchFamily="50" charset="-128"/>
              </a:rPr>
              <a:t>令和３年度生活困窮者自立支援</a:t>
            </a:r>
            <a:br>
              <a:rPr kumimoji="1" lang="en-US" altLang="zh-TW" sz="1000" dirty="0">
                <a:solidFill>
                  <a:schemeClr val="tx1"/>
                </a:solidFill>
                <a:latin typeface="メイリオ" panose="020B0604030504040204" pitchFamily="50" charset="-128"/>
                <a:ea typeface="メイリオ" panose="020B0604030504040204" pitchFamily="50" charset="-128"/>
              </a:rPr>
            </a:br>
            <a:r>
              <a:rPr kumimoji="1" lang="en-US" altLang="zh-TW" sz="1000" dirty="0">
                <a:solidFill>
                  <a:schemeClr val="tx1"/>
                </a:solidFill>
                <a:latin typeface="メイリオ" panose="020B0604030504040204" pitchFamily="50" charset="-128"/>
                <a:ea typeface="メイリオ" panose="020B0604030504040204" pitchFamily="50" charset="-128"/>
              </a:rPr>
              <a:t>         </a:t>
            </a:r>
            <a:r>
              <a:rPr kumimoji="1" lang="zh-TW" altLang="en-US" sz="1000" dirty="0">
                <a:solidFill>
                  <a:schemeClr val="tx1"/>
                </a:solidFill>
                <a:latin typeface="メイリオ" panose="020B0604030504040204" pitchFamily="50" charset="-128"/>
                <a:ea typeface="メイリオ" panose="020B0604030504040204" pitchFamily="50" charset="-128"/>
              </a:rPr>
              <a:t>制度人材養成研修</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zh-TW" altLang="en-US" sz="1000" i="0" dirty="0">
                <a:solidFill>
                  <a:srgbClr val="000000"/>
                </a:solidFill>
                <a:effectLst/>
                <a:latin typeface="メイリオ" panose="020B0604030504040204" pitchFamily="50" charset="-128"/>
                <a:ea typeface="メイリオ" panose="020B0604030504040204" pitchFamily="50" charset="-128"/>
              </a:rPr>
              <a:t>相談支援員養成研修</a:t>
            </a:r>
            <a:r>
              <a:rPr lang="en-US" altLang="ja-JP" sz="1000" i="0" dirty="0">
                <a:solidFill>
                  <a:srgbClr val="000000"/>
                </a:solidFill>
                <a:effectLst/>
                <a:latin typeface="メイリオ" panose="020B0604030504040204" pitchFamily="50" charset="-128"/>
                <a:ea typeface="メイリオ" panose="020B0604030504040204" pitchFamily="50" charset="-128"/>
              </a:rPr>
              <a:t>』, p6,</a:t>
            </a:r>
            <a:r>
              <a:rPr lang="en-US" altLang="ja-JP" sz="1000" i="0" dirty="0">
                <a:solidFill>
                  <a:srgbClr val="000000"/>
                </a:solidFill>
                <a:effectLst/>
                <a:latin typeface="メイリオ" panose="020B0604030504040204" pitchFamily="50" charset="-128"/>
                <a:ea typeface="メイリオ" panose="020B0604030504040204" pitchFamily="50" charset="-128"/>
                <a:hlinkClick r:id="" action="ppaction://noaction"/>
              </a:rPr>
              <a:t>https://www.mhlw.go.jp/content/12000000/000930603.pdf</a:t>
            </a:r>
            <a:r>
              <a:rPr lang="en-US" altLang="ja-JP" sz="1000" i="0" dirty="0">
                <a:solidFill>
                  <a:srgbClr val="000000"/>
                </a:solidFill>
                <a:effectLst/>
                <a:latin typeface="メイリオ" panose="020B0604030504040204" pitchFamily="50" charset="-128"/>
                <a:ea typeface="メイリオ" panose="020B0604030504040204" pitchFamily="50" charset="-128"/>
              </a:rPr>
              <a:t> </a:t>
            </a:r>
            <a:r>
              <a:rPr lang="ja-JP" altLang="en-US" sz="1000" dirty="0">
                <a:solidFill>
                  <a:srgbClr val="000000"/>
                </a:solidFill>
                <a:latin typeface="メイリオ" panose="020B0604030504040204" pitchFamily="50" charset="-128"/>
                <a:ea typeface="メイリオ" panose="020B0604030504040204" pitchFamily="50" charset="-128"/>
              </a:rPr>
              <a:t>に一部加工</a:t>
            </a:r>
            <a:endParaRPr lang="en-US" altLang="ja-JP" sz="1000" i="0" dirty="0">
              <a:solidFill>
                <a:srgbClr val="000000"/>
              </a:solidFill>
              <a:effectLst/>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000" i="0" dirty="0">
                <a:solidFill>
                  <a:srgbClr val="000000"/>
                </a:solidFill>
                <a:effectLst/>
                <a:latin typeface="メイリオ" panose="020B0604030504040204" pitchFamily="50" charset="-128"/>
                <a:ea typeface="メイリオ" panose="020B0604030504040204" pitchFamily="50" charset="-128"/>
              </a:rPr>
              <a:t>　　　日本精神神経学会</a:t>
            </a:r>
            <a:r>
              <a:rPr lang="en-US" altLang="ja-JP" sz="1000" dirty="0">
                <a:solidFill>
                  <a:srgbClr val="000000"/>
                </a:solidFill>
                <a:latin typeface="メイリオ" panose="020B0604030504040204" pitchFamily="50" charset="-128"/>
                <a:ea typeface="メイリオ" panose="020B0604030504040204" pitchFamily="50" charset="-128"/>
              </a:rPr>
              <a:t>WEB</a:t>
            </a:r>
            <a:r>
              <a:rPr lang="ja-JP" altLang="en-US" sz="1000" dirty="0">
                <a:solidFill>
                  <a:srgbClr val="000000"/>
                </a:solidFill>
                <a:latin typeface="メイリオ" panose="020B0604030504040204" pitchFamily="50" charset="-128"/>
                <a:ea typeface="メイリオ" panose="020B0604030504040204" pitchFamily="50" charset="-128"/>
              </a:rPr>
              <a:t>サイト</a:t>
            </a:r>
            <a:r>
              <a:rPr lang="en-US" altLang="ja-JP" sz="1000" i="0" dirty="0">
                <a:solidFill>
                  <a:srgbClr val="000000"/>
                </a:solidFill>
                <a:effectLst/>
                <a:latin typeface="メイリオ" panose="020B0604030504040204" pitchFamily="50" charset="-128"/>
                <a:ea typeface="メイリオ" panose="020B0604030504040204" pitchFamily="50" charset="-128"/>
              </a:rPr>
              <a:t>『</a:t>
            </a:r>
            <a:r>
              <a:rPr lang="ja-JP" altLang="en-US" sz="1000" i="0" dirty="0">
                <a:solidFill>
                  <a:srgbClr val="000000"/>
                </a:solidFill>
                <a:effectLst/>
                <a:latin typeface="メイリオ" panose="020B0604030504040204" pitchFamily="50" charset="-128"/>
                <a:ea typeface="メイリオ" panose="020B0604030504040204" pitchFamily="50" charset="-128"/>
              </a:rPr>
              <a:t>樋口進先生に「ゲーム行動症」を訊く</a:t>
            </a:r>
            <a:r>
              <a:rPr lang="en-US" altLang="ja-JP" sz="1000" i="0" dirty="0">
                <a:solidFill>
                  <a:srgbClr val="000000"/>
                </a:solidFill>
                <a:effectLst/>
                <a:latin typeface="メイリオ" panose="020B0604030504040204" pitchFamily="50" charset="-128"/>
                <a:ea typeface="メイリオ" panose="020B0604030504040204" pitchFamily="50" charset="-128"/>
              </a:rPr>
              <a:t>』,</a:t>
            </a:r>
            <a:r>
              <a:rPr lang="de-DE" altLang="ja-JP" sz="1000" i="0" dirty="0">
                <a:solidFill>
                  <a:srgbClr val="000000"/>
                </a:solidFill>
                <a:effectLst/>
                <a:latin typeface="メイリオ" panose="020B0604030504040204" pitchFamily="50" charset="-128"/>
                <a:ea typeface="メイリオ" panose="020B0604030504040204" pitchFamily="50" charset="-128"/>
                <a:hlinkClick r:id="" action="ppaction://noaction"/>
              </a:rPr>
              <a:t>https://www.jspn.or.jp/modules/forpublic/index.php?content_id=65</a:t>
            </a:r>
            <a:endParaRPr lang="de-DE" altLang="ja-JP" sz="1000" i="0" dirty="0">
              <a:solidFill>
                <a:srgbClr val="000000"/>
              </a:solidFill>
              <a:effectLst/>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084773A4-65F4-331B-7590-67FA8A49D8A1}"/>
              </a:ext>
            </a:extLst>
          </p:cNvPr>
          <p:cNvPicPr>
            <a:picLocks noChangeAspect="1"/>
          </p:cNvPicPr>
          <p:nvPr/>
        </p:nvPicPr>
        <p:blipFill>
          <a:blip r:embed="rId3"/>
          <a:stretch>
            <a:fillRect/>
          </a:stretch>
        </p:blipFill>
        <p:spPr>
          <a:xfrm>
            <a:off x="649323" y="1022500"/>
            <a:ext cx="7720173" cy="5086305"/>
          </a:xfrm>
          <a:prstGeom prst="rect">
            <a:avLst/>
          </a:prstGeom>
        </p:spPr>
      </p:pic>
      <p:sp>
        <p:nvSpPr>
          <p:cNvPr id="5" name="テキスト ボックス 4">
            <a:extLst>
              <a:ext uri="{FF2B5EF4-FFF2-40B4-BE49-F238E27FC236}">
                <a16:creationId xmlns:a16="http://schemas.microsoft.com/office/drawing/2014/main" id="{FC782046-A335-D69E-7F4B-81B8F6F3EC53}"/>
              </a:ext>
            </a:extLst>
          </p:cNvPr>
          <p:cNvSpPr txBox="1">
            <a:spLocks noChangeArrowheads="1"/>
          </p:cNvSpPr>
          <p:nvPr/>
        </p:nvSpPr>
        <p:spPr bwMode="auto">
          <a:xfrm>
            <a:off x="453000" y="475642"/>
            <a:ext cx="9000000"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主な「依存症」には、以下のようなものがあります。</a:t>
            </a:r>
            <a:endParaRPr lang="en-US" altLang="ja-JP" sz="1600" spc="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FAEA84A-D7D9-91E4-D30A-014B63A14FF9}"/>
              </a:ext>
            </a:extLst>
          </p:cNvPr>
          <p:cNvSpPr txBox="1"/>
          <p:nvPr/>
        </p:nvSpPr>
        <p:spPr>
          <a:xfrm>
            <a:off x="6913638" y="3926451"/>
            <a:ext cx="2816515" cy="578882"/>
          </a:xfrm>
          <a:prstGeom prst="wedgeRoundRectCallout">
            <a:avLst>
              <a:gd name="adj1" fmla="val -66419"/>
              <a:gd name="adj2" fmla="val 35768"/>
              <a:gd name="adj3" fmla="val 16667"/>
            </a:avLst>
          </a:prstGeom>
          <a:solidFill>
            <a:schemeClr val="accent2">
              <a:lumMod val="20000"/>
              <a:lumOff val="80000"/>
            </a:schemeClr>
          </a:solidFill>
        </p:spPr>
        <p:txBody>
          <a:bodyPr wrap="square">
            <a:spAutoFit/>
          </a:bodyPr>
          <a:lstStyle/>
          <a:p>
            <a:r>
              <a:rPr lang="ja-JP" altLang="en-US" sz="1400" b="0" i="0" dirty="0">
                <a:solidFill>
                  <a:srgbClr val="333333"/>
                </a:solidFill>
                <a:effectLst/>
                <a:latin typeface="メイリオ" panose="020B0604030504040204" pitchFamily="50" charset="-128"/>
                <a:ea typeface="メイリオ" panose="020B0604030504040204" pitchFamily="50" charset="-128"/>
              </a:rPr>
              <a:t>ゲーム行動症（一般的には</a:t>
            </a:r>
            <a:br>
              <a:rPr lang="en-US" altLang="ja-JP" sz="1400" b="0" i="0" dirty="0">
                <a:solidFill>
                  <a:srgbClr val="333333"/>
                </a:solidFill>
                <a:effectLst/>
                <a:latin typeface="メイリオ" panose="020B0604030504040204" pitchFamily="50" charset="-128"/>
                <a:ea typeface="メイリオ" panose="020B0604030504040204" pitchFamily="50" charset="-128"/>
              </a:rPr>
            </a:br>
            <a:r>
              <a:rPr lang="ja-JP" altLang="en-US" sz="1400" b="0" i="0" dirty="0">
                <a:solidFill>
                  <a:srgbClr val="333333"/>
                </a:solidFill>
                <a:effectLst/>
                <a:latin typeface="メイリオ" panose="020B0604030504040204" pitchFamily="50" charset="-128"/>
                <a:ea typeface="メイリオ" panose="020B0604030504040204" pitchFamily="50" charset="-128"/>
              </a:rPr>
              <a:t>ゲーム依存と呼ばれています）</a:t>
            </a: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6770930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5E8DA-757E-32FB-93F9-96A21A54DA51}"/>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481E30A8-DE47-2EA8-183E-7472CB16C0A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7</a:t>
            </a:fld>
            <a:endParaRPr lang="ja-JP" altLang="en-US" sz="1000">
              <a:solidFill>
                <a:srgbClr val="898989"/>
              </a:solidFill>
            </a:endParaRPr>
          </a:p>
        </p:txBody>
      </p:sp>
      <p:sp>
        <p:nvSpPr>
          <p:cNvPr id="6" name="四角形: 角を丸くする 5">
            <a:extLst>
              <a:ext uri="{FF2B5EF4-FFF2-40B4-BE49-F238E27FC236}">
                <a16:creationId xmlns:a16="http://schemas.microsoft.com/office/drawing/2014/main" id="{70EC1C9A-907A-4CD3-4105-6091F428D043}"/>
              </a:ext>
            </a:extLst>
          </p:cNvPr>
          <p:cNvSpPr/>
          <p:nvPr/>
        </p:nvSpPr>
        <p:spPr>
          <a:xfrm>
            <a:off x="325438" y="911986"/>
            <a:ext cx="9201150" cy="2449066"/>
          </a:xfrm>
          <a:prstGeom prst="roundRect">
            <a:avLst>
              <a:gd name="adj" fmla="val 341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物質への依存（物質依存）</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lang="ja-JP" altLang="en-US" sz="2000" i="0" spc="100" dirty="0">
                <a:solidFill>
                  <a:srgbClr val="2E3136"/>
                </a:solidFill>
                <a:effectLst/>
                <a:latin typeface="メイリオ" panose="020B0604030504040204" pitchFamily="50" charset="-128"/>
                <a:ea typeface="メイリオ" panose="020B0604030504040204" pitchFamily="50" charset="-128"/>
              </a:rPr>
              <a:t>アルコールや薬物といった精神に依存する物質を原因とする依存症状のことを指します。</a:t>
            </a:r>
          </a:p>
          <a:p>
            <a:pPr marL="540000" indent="-342900" eaLnBrk="1" fontAlgn="auto" hangingPunct="1">
              <a:spcBef>
                <a:spcPts val="600"/>
              </a:spcBef>
              <a:spcAft>
                <a:spcPts val="0"/>
              </a:spcAft>
              <a:buFont typeface="Wingdings" panose="05000000000000000000" pitchFamily="2" charset="2"/>
              <a:buChar char="Ø"/>
              <a:defRPr/>
            </a:pPr>
            <a:r>
              <a:rPr lang="ja-JP" altLang="en-US" sz="2000" i="0" spc="100" dirty="0">
                <a:solidFill>
                  <a:srgbClr val="2E3136"/>
                </a:solidFill>
                <a:effectLst/>
                <a:latin typeface="メイリオ" panose="020B0604030504040204" pitchFamily="50" charset="-128"/>
                <a:ea typeface="メイリオ" panose="020B0604030504040204" pitchFamily="50" charset="-128"/>
              </a:rPr>
              <a:t>依存性のある物質の摂取を繰り返すことによって、以前と同じ量や回数では満足できなくなり、次第に使う量や回数が増えていき、使い続けなければ気が済まなくなり、自分でもコントロールできなくなってしまいます（一部の物質依存では使う量が増えないこともあります）</a:t>
            </a:r>
            <a:endParaRPr lang="en-US" altLang="ja-JP" sz="2000" i="0" spc="100" dirty="0">
              <a:solidFill>
                <a:srgbClr val="2E3136"/>
              </a:solidFill>
              <a:effectLst/>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5FA17D3C-EFEC-A784-1351-EADE150C5658}"/>
              </a:ext>
            </a:extLst>
          </p:cNvPr>
          <p:cNvSpPr/>
          <p:nvPr/>
        </p:nvSpPr>
        <p:spPr>
          <a:xfrm>
            <a:off x="61912" y="6693915"/>
            <a:ext cx="8726487" cy="16408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zh-TW" altLang="en-US" sz="1000" dirty="0">
                <a:solidFill>
                  <a:schemeClr val="tx1"/>
                </a:solidFill>
                <a:latin typeface="メイリオ" panose="020B0604030504040204" pitchFamily="50" charset="-128"/>
                <a:ea typeface="メイリオ" panose="020B0604030504040204" pitchFamily="50" charset="-128"/>
              </a:rPr>
              <a:t>厚生労働</a:t>
            </a:r>
            <a:r>
              <a:rPr kumimoji="1" lang="ja-JP" altLang="en-US" sz="1000" dirty="0">
                <a:solidFill>
                  <a:schemeClr val="tx1"/>
                </a:solidFill>
                <a:latin typeface="メイリオ" panose="020B0604030504040204" pitchFamily="50" charset="-128"/>
                <a:ea typeface="メイリオ" panose="020B0604030504040204" pitchFamily="50" charset="-128"/>
              </a:rPr>
              <a:t>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依存症についてもっと知りたい方へ</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https://www.mhlw.go.jp/stf/seisakunitsuite/bunya/0000149274.html</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6EA7A0A5-4B53-0CBF-8F33-17CEF225A63C}"/>
              </a:ext>
            </a:extLst>
          </p:cNvPr>
          <p:cNvSpPr/>
          <p:nvPr/>
        </p:nvSpPr>
        <p:spPr>
          <a:xfrm>
            <a:off x="352425" y="3515199"/>
            <a:ext cx="9201150" cy="1193146"/>
          </a:xfrm>
          <a:prstGeom prst="roundRect">
            <a:avLst>
              <a:gd name="adj" fmla="val 72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プロセスへの依存（行動嗜癖）</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lang="ja-JP" altLang="en-US" sz="2000" i="0" spc="100" dirty="0">
                <a:solidFill>
                  <a:srgbClr val="2E3136"/>
                </a:solidFill>
                <a:effectLst/>
                <a:latin typeface="メイリオ" panose="020B0604030504040204" pitchFamily="50" charset="-128"/>
                <a:ea typeface="メイリオ" panose="020B0604030504040204" pitchFamily="50" charset="-128"/>
              </a:rPr>
              <a:t>物質ではなく特定の行為や過程に必要以上に熱中し、のめりこんでしまう症状のことを指します。（ギャンブルやゲーム等）</a:t>
            </a:r>
          </a:p>
        </p:txBody>
      </p:sp>
      <p:sp>
        <p:nvSpPr>
          <p:cNvPr id="9" name="正方形/長方形 7">
            <a:extLst>
              <a:ext uri="{FF2B5EF4-FFF2-40B4-BE49-F238E27FC236}">
                <a16:creationId xmlns:a16="http://schemas.microsoft.com/office/drawing/2014/main" id="{3873134B-609E-C9CD-FBDB-1AB75425726A}"/>
              </a:ext>
            </a:extLst>
          </p:cNvPr>
          <p:cNvSpPr>
            <a:spLocks noChangeArrowheads="1"/>
          </p:cNvSpPr>
          <p:nvPr/>
        </p:nvSpPr>
        <p:spPr bwMode="auto">
          <a:xfrm>
            <a:off x="680720" y="5231029"/>
            <a:ext cx="8544560" cy="101566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spc="100" dirty="0">
                <a:latin typeface="メイリオ" panose="020B0604030504040204" pitchFamily="50" charset="-128"/>
                <a:ea typeface="メイリオ" panose="020B0604030504040204" pitchFamily="50" charset="-128"/>
              </a:rPr>
              <a:t>　どちらにも共通していることは、繰り返す、より強い刺激を求める、やめようとしてもやめられない、いつも頭から離れないなどの特徴が</a:t>
            </a:r>
            <a:r>
              <a:rPr kumimoji="0" lang="ja-JP" altLang="en-US" sz="2000" b="1" spc="100" dirty="0">
                <a:latin typeface="メイリオ" panose="020B0604030504040204" pitchFamily="50" charset="-128"/>
                <a:ea typeface="メイリオ" panose="020B0604030504040204" pitchFamily="50" charset="-128"/>
              </a:rPr>
              <a:t>だんだんと出てくる</a:t>
            </a:r>
            <a:r>
              <a:rPr kumimoji="0" lang="ja-JP" altLang="en-US" sz="2000" spc="100" dirty="0">
                <a:latin typeface="メイリオ" panose="020B0604030504040204" pitchFamily="50" charset="-128"/>
                <a:ea typeface="メイリオ" panose="020B0604030504040204" pitchFamily="50" charset="-128"/>
              </a:rPr>
              <a:t>ことです。</a:t>
            </a:r>
          </a:p>
        </p:txBody>
      </p:sp>
      <p:sp>
        <p:nvSpPr>
          <p:cNvPr id="7" name="テキスト ボックス 6">
            <a:extLst>
              <a:ext uri="{FF2B5EF4-FFF2-40B4-BE49-F238E27FC236}">
                <a16:creationId xmlns:a16="http://schemas.microsoft.com/office/drawing/2014/main" id="{FEC05BE6-123E-8214-C995-C5459BB0F3A0}"/>
              </a:ext>
            </a:extLst>
          </p:cNvPr>
          <p:cNvSpPr txBox="1">
            <a:spLocks noChangeArrowheads="1"/>
          </p:cNvSpPr>
          <p:nvPr/>
        </p:nvSpPr>
        <p:spPr bwMode="auto">
          <a:xfrm>
            <a:off x="453000" y="475642"/>
            <a:ext cx="9000000"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「依存」のかたちには、以下のようなものがあります。</a:t>
            </a:r>
            <a:endParaRPr lang="en-US" altLang="ja-JP" sz="1600" spc="100" dirty="0">
              <a:latin typeface="メイリオ" panose="020B0604030504040204" pitchFamily="50" charset="-128"/>
              <a:ea typeface="メイリオ" panose="020B0604030504040204" pitchFamily="50" charset="-128"/>
            </a:endParaRPr>
          </a:p>
        </p:txBody>
      </p:sp>
      <p:sp>
        <p:nvSpPr>
          <p:cNvPr id="10" name="二等辺三角形 9">
            <a:extLst>
              <a:ext uri="{FF2B5EF4-FFF2-40B4-BE49-F238E27FC236}">
                <a16:creationId xmlns:a16="http://schemas.microsoft.com/office/drawing/2014/main" id="{BD9C6ADD-A67D-EC41-CDFD-26FEB08B35E5}"/>
              </a:ext>
            </a:extLst>
          </p:cNvPr>
          <p:cNvSpPr/>
          <p:nvPr/>
        </p:nvSpPr>
        <p:spPr>
          <a:xfrm flipV="1">
            <a:off x="4712677" y="4849021"/>
            <a:ext cx="480646" cy="321756"/>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44">
            <a:extLst>
              <a:ext uri="{FF2B5EF4-FFF2-40B4-BE49-F238E27FC236}">
                <a16:creationId xmlns:a16="http://schemas.microsoft.com/office/drawing/2014/main" id="{B69307D5-CB0E-E1BA-DA9A-06BB10D1EB01}"/>
              </a:ext>
            </a:extLst>
          </p:cNvPr>
          <p:cNvSpPr>
            <a:spLocks noChangeArrowheads="1"/>
          </p:cNvSpPr>
          <p:nvPr/>
        </p:nvSpPr>
        <p:spPr bwMode="auto">
          <a:xfrm>
            <a:off x="239010" y="163853"/>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56643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532EA-FD65-C6D4-D6F8-E5E609BF4032}"/>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08979AFE-67D5-532E-E77B-84A4857BE10B}"/>
              </a:ext>
            </a:extLst>
          </p:cNvPr>
          <p:cNvSpPr>
            <a:spLocks noGrp="1" noChangeArrowheads="1"/>
          </p:cNvSpPr>
          <p:nvPr>
            <p:ph type="sldNum" sz="quarter" idx="10"/>
          </p:nvPr>
        </p:nvSpPr>
        <p:spPr bwMode="auto">
          <a:xfrm>
            <a:off x="9526588" y="6566102"/>
            <a:ext cx="379412" cy="269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FD8E41C7-2EAC-16BC-D6D8-FAB12440A6F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２．どうしてやめられないのか</a:t>
            </a:r>
          </a:p>
        </p:txBody>
      </p:sp>
      <p:sp>
        <p:nvSpPr>
          <p:cNvPr id="2" name="四角形: 角を丸くする 1">
            <a:extLst>
              <a:ext uri="{FF2B5EF4-FFF2-40B4-BE49-F238E27FC236}">
                <a16:creationId xmlns:a16="http://schemas.microsoft.com/office/drawing/2014/main" id="{F5A53957-6584-9DEC-1171-87AB4BE47E4B}"/>
              </a:ext>
            </a:extLst>
          </p:cNvPr>
          <p:cNvSpPr/>
          <p:nvPr/>
        </p:nvSpPr>
        <p:spPr>
          <a:xfrm>
            <a:off x="61913" y="6658293"/>
            <a:ext cx="8544560" cy="2174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出典：こころの情報サイト</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依存症の特徴と症状</a:t>
            </a:r>
            <a:r>
              <a:rPr kumimoji="1" lang="en-US" altLang="ja-JP"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hlinkClick r:id="" action="ppaction://noaction"/>
              </a:rPr>
              <a:t>https://kokoro.ncnp.go.jp/disease.php?@uid=819yAWLAzXBx5XZ5</a:t>
            </a:r>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9462" name="正方形/長方形 7">
            <a:extLst>
              <a:ext uri="{FF2B5EF4-FFF2-40B4-BE49-F238E27FC236}">
                <a16:creationId xmlns:a16="http://schemas.microsoft.com/office/drawing/2014/main" id="{14E7CD29-DC94-CE8D-3C04-D2891FC99A93}"/>
              </a:ext>
            </a:extLst>
          </p:cNvPr>
          <p:cNvSpPr>
            <a:spLocks noChangeArrowheads="1"/>
          </p:cNvSpPr>
          <p:nvPr/>
        </p:nvSpPr>
        <p:spPr bwMode="auto">
          <a:xfrm>
            <a:off x="206534" y="1756241"/>
            <a:ext cx="9035089" cy="33855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✔誰もがなり得る</a:t>
            </a:r>
          </a:p>
        </p:txBody>
      </p:sp>
      <p:sp>
        <p:nvSpPr>
          <p:cNvPr id="9" name="正方形/長方形 7">
            <a:extLst>
              <a:ext uri="{FF2B5EF4-FFF2-40B4-BE49-F238E27FC236}">
                <a16:creationId xmlns:a16="http://schemas.microsoft.com/office/drawing/2014/main" id="{38F223F0-539B-867B-D635-E51B48E3E403}"/>
              </a:ext>
            </a:extLst>
          </p:cNvPr>
          <p:cNvSpPr>
            <a:spLocks noChangeArrowheads="1"/>
          </p:cNvSpPr>
          <p:nvPr/>
        </p:nvSpPr>
        <p:spPr bwMode="auto">
          <a:xfrm>
            <a:off x="654060" y="2177266"/>
            <a:ext cx="864000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依存性のある物質や依存行為が習慣化すると、年齢・性別・社会的立場などに関わりなく、誰でも依存症になる可能性があります。</a:t>
            </a:r>
          </a:p>
        </p:txBody>
      </p:sp>
      <p:cxnSp>
        <p:nvCxnSpPr>
          <p:cNvPr id="11" name="直線コネクタ 10">
            <a:extLst>
              <a:ext uri="{FF2B5EF4-FFF2-40B4-BE49-F238E27FC236}">
                <a16:creationId xmlns:a16="http://schemas.microsoft.com/office/drawing/2014/main" id="{E67F48B2-E683-00DA-B7E2-1B2EB4415F29}"/>
              </a:ext>
            </a:extLst>
          </p:cNvPr>
          <p:cNvCxnSpPr/>
          <p:nvPr/>
        </p:nvCxnSpPr>
        <p:spPr>
          <a:xfrm>
            <a:off x="679238" y="2092960"/>
            <a:ext cx="8336776"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正方形/長方形 7">
            <a:extLst>
              <a:ext uri="{FF2B5EF4-FFF2-40B4-BE49-F238E27FC236}">
                <a16:creationId xmlns:a16="http://schemas.microsoft.com/office/drawing/2014/main" id="{08727C5D-D43D-4708-523E-383D53092825}"/>
              </a:ext>
            </a:extLst>
          </p:cNvPr>
          <p:cNvSpPr>
            <a:spLocks noChangeArrowheads="1"/>
          </p:cNvSpPr>
          <p:nvPr/>
        </p:nvSpPr>
        <p:spPr bwMode="auto">
          <a:xfrm>
            <a:off x="233680" y="2778522"/>
            <a:ext cx="9035089"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✔自覚しにくい</a:t>
            </a:r>
          </a:p>
          <a:p>
            <a:pPr eaLnBrk="1" hangingPunct="1">
              <a:lnSpc>
                <a:spcPct val="100000"/>
              </a:lnSpc>
              <a:spcBef>
                <a:spcPct val="0"/>
              </a:spcBef>
              <a:buFontTx/>
              <a:buNone/>
            </a:pPr>
            <a:endParaRPr kumimoji="0" lang="ja-JP" altLang="en-US" sz="1600" b="1" spc="100" dirty="0">
              <a:latin typeface="メイリオ" panose="020B0604030504040204" pitchFamily="50" charset="-128"/>
              <a:ea typeface="メイリオ" panose="020B0604030504040204" pitchFamily="50" charset="-128"/>
            </a:endParaRPr>
          </a:p>
        </p:txBody>
      </p:sp>
      <p:sp>
        <p:nvSpPr>
          <p:cNvPr id="15" name="正方形/長方形 7">
            <a:extLst>
              <a:ext uri="{FF2B5EF4-FFF2-40B4-BE49-F238E27FC236}">
                <a16:creationId xmlns:a16="http://schemas.microsoft.com/office/drawing/2014/main" id="{DD9B63AE-3960-B159-FEF4-88F57D7D1E59}"/>
              </a:ext>
            </a:extLst>
          </p:cNvPr>
          <p:cNvSpPr>
            <a:spLocks noChangeArrowheads="1"/>
          </p:cNvSpPr>
          <p:nvPr/>
        </p:nvSpPr>
        <p:spPr bwMode="auto">
          <a:xfrm>
            <a:off x="654060" y="3135081"/>
            <a:ext cx="8640000" cy="83099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症状が徐々に変化するため、異変を自覚しづらいことがあります。</a:t>
            </a: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また、「いつでもやめられる」などと思いこんでしまい、支援や治療に繋がりにくいことがあります。</a:t>
            </a:r>
          </a:p>
        </p:txBody>
      </p:sp>
      <p:cxnSp>
        <p:nvCxnSpPr>
          <p:cNvPr id="16" name="直線コネクタ 15">
            <a:extLst>
              <a:ext uri="{FF2B5EF4-FFF2-40B4-BE49-F238E27FC236}">
                <a16:creationId xmlns:a16="http://schemas.microsoft.com/office/drawing/2014/main" id="{207999ED-93E8-A5D4-DF09-C191B41E24D2}"/>
              </a:ext>
            </a:extLst>
          </p:cNvPr>
          <p:cNvCxnSpPr/>
          <p:nvPr/>
        </p:nvCxnSpPr>
        <p:spPr>
          <a:xfrm>
            <a:off x="706384" y="3110609"/>
            <a:ext cx="833677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8" name="正方形/長方形 7">
            <a:extLst>
              <a:ext uri="{FF2B5EF4-FFF2-40B4-BE49-F238E27FC236}">
                <a16:creationId xmlns:a16="http://schemas.microsoft.com/office/drawing/2014/main" id="{D6FBF12D-4D89-AF77-F12A-2E864DE87560}"/>
              </a:ext>
            </a:extLst>
          </p:cNvPr>
          <p:cNvSpPr>
            <a:spLocks noChangeArrowheads="1"/>
          </p:cNvSpPr>
          <p:nvPr/>
        </p:nvSpPr>
        <p:spPr bwMode="auto">
          <a:xfrm>
            <a:off x="206534" y="4003071"/>
            <a:ext cx="9035089" cy="33855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✔周囲に影響を与える</a:t>
            </a:r>
          </a:p>
        </p:txBody>
      </p:sp>
      <p:sp>
        <p:nvSpPr>
          <p:cNvPr id="19" name="正方形/長方形 7">
            <a:extLst>
              <a:ext uri="{FF2B5EF4-FFF2-40B4-BE49-F238E27FC236}">
                <a16:creationId xmlns:a16="http://schemas.microsoft.com/office/drawing/2014/main" id="{D8D382E6-E2C9-5DF1-0A2F-F0B7D791A73A}"/>
              </a:ext>
            </a:extLst>
          </p:cNvPr>
          <p:cNvSpPr>
            <a:spLocks noChangeArrowheads="1"/>
          </p:cNvSpPr>
          <p:nvPr/>
        </p:nvSpPr>
        <p:spPr bwMode="auto">
          <a:xfrm>
            <a:off x="654060" y="4424096"/>
            <a:ext cx="8640000"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人間関係よりも、依存物質や依存行為を行うことを優先してしまうために、関係が悪化し、家族や周りの人を巻き込んでいきます。</a:t>
            </a:r>
          </a:p>
        </p:txBody>
      </p:sp>
      <p:cxnSp>
        <p:nvCxnSpPr>
          <p:cNvPr id="20" name="直線コネクタ 19">
            <a:extLst>
              <a:ext uri="{FF2B5EF4-FFF2-40B4-BE49-F238E27FC236}">
                <a16:creationId xmlns:a16="http://schemas.microsoft.com/office/drawing/2014/main" id="{056161B2-AAFE-0CDD-53BA-735F146C93F0}"/>
              </a:ext>
            </a:extLst>
          </p:cNvPr>
          <p:cNvCxnSpPr/>
          <p:nvPr/>
        </p:nvCxnSpPr>
        <p:spPr>
          <a:xfrm>
            <a:off x="679238" y="4360110"/>
            <a:ext cx="833677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正方形/長方形 7">
            <a:extLst>
              <a:ext uri="{FF2B5EF4-FFF2-40B4-BE49-F238E27FC236}">
                <a16:creationId xmlns:a16="http://schemas.microsoft.com/office/drawing/2014/main" id="{EDB3E375-595E-537C-E731-93B48888F424}"/>
              </a:ext>
            </a:extLst>
          </p:cNvPr>
          <p:cNvSpPr>
            <a:spLocks noChangeArrowheads="1"/>
          </p:cNvSpPr>
          <p:nvPr/>
        </p:nvSpPr>
        <p:spPr bwMode="auto">
          <a:xfrm>
            <a:off x="206534" y="5052178"/>
            <a:ext cx="9035089" cy="58477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b="1" spc="100" dirty="0">
                <a:latin typeface="メイリオ" panose="020B0604030504040204" pitchFamily="50" charset="-128"/>
                <a:ea typeface="メイリオ" panose="020B0604030504040204" pitchFamily="50" charset="-128"/>
              </a:rPr>
              <a:t>✔周囲から孤立しがち</a:t>
            </a:r>
          </a:p>
          <a:p>
            <a:pPr eaLnBrk="1" hangingPunct="1">
              <a:lnSpc>
                <a:spcPct val="100000"/>
              </a:lnSpc>
              <a:spcBef>
                <a:spcPct val="0"/>
              </a:spcBef>
              <a:buFontTx/>
              <a:buNone/>
            </a:pPr>
            <a:endParaRPr kumimoji="0" lang="ja-JP" altLang="en-US" sz="1600" b="1" spc="100" dirty="0">
              <a:latin typeface="メイリオ" panose="020B0604030504040204" pitchFamily="50" charset="-128"/>
              <a:ea typeface="メイリオ" panose="020B0604030504040204" pitchFamily="50" charset="-128"/>
            </a:endParaRPr>
          </a:p>
        </p:txBody>
      </p:sp>
      <p:sp>
        <p:nvSpPr>
          <p:cNvPr id="23" name="正方形/長方形 7">
            <a:extLst>
              <a:ext uri="{FF2B5EF4-FFF2-40B4-BE49-F238E27FC236}">
                <a16:creationId xmlns:a16="http://schemas.microsoft.com/office/drawing/2014/main" id="{092D0A45-D2D8-F875-5BCF-C09DEE6D4C8A}"/>
              </a:ext>
            </a:extLst>
          </p:cNvPr>
          <p:cNvSpPr>
            <a:spLocks noChangeArrowheads="1"/>
          </p:cNvSpPr>
          <p:nvPr/>
        </p:nvSpPr>
        <p:spPr bwMode="auto">
          <a:xfrm>
            <a:off x="654060" y="5488884"/>
            <a:ext cx="8640000"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病気になる前から自分や周囲の人間を信じることができず、辛い体験をしている場合があります。</a:t>
            </a: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依存症になることで孤立が進み、ますます依存物質や行動にのめり込むことがあります。</a:t>
            </a:r>
          </a:p>
        </p:txBody>
      </p:sp>
      <p:cxnSp>
        <p:nvCxnSpPr>
          <p:cNvPr id="24" name="直線コネクタ 23">
            <a:extLst>
              <a:ext uri="{FF2B5EF4-FFF2-40B4-BE49-F238E27FC236}">
                <a16:creationId xmlns:a16="http://schemas.microsoft.com/office/drawing/2014/main" id="{56A98FE9-F882-653E-B72A-65B4C40074A1}"/>
              </a:ext>
            </a:extLst>
          </p:cNvPr>
          <p:cNvCxnSpPr/>
          <p:nvPr/>
        </p:nvCxnSpPr>
        <p:spPr>
          <a:xfrm>
            <a:off x="679238" y="5409136"/>
            <a:ext cx="8336777"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7C93607-6DB8-01F8-0855-64A84005F7EA}"/>
              </a:ext>
            </a:extLst>
          </p:cNvPr>
          <p:cNvSpPr txBox="1">
            <a:spLocks noChangeArrowheads="1"/>
          </p:cNvSpPr>
          <p:nvPr/>
        </p:nvSpPr>
        <p:spPr bwMode="auto">
          <a:xfrm>
            <a:off x="427038" y="792163"/>
            <a:ext cx="9051925" cy="58477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大きな特徴として、脳の病気（不調）であるということがあります。依存物質や依存行為への欲求がエスカレートし、コントロールができなくなります。</a:t>
            </a:r>
            <a:endParaRPr lang="en-US" altLang="ja-JP" sz="1600" spc="100" dirty="0">
              <a:latin typeface="メイリオ" panose="020B0604030504040204" pitchFamily="50" charset="-128"/>
              <a:ea typeface="メイリオ" panose="020B0604030504040204" pitchFamily="50" charset="-128"/>
            </a:endParaRPr>
          </a:p>
        </p:txBody>
      </p:sp>
      <p:sp>
        <p:nvSpPr>
          <p:cNvPr id="10" name="二等辺三角形 9">
            <a:extLst>
              <a:ext uri="{FF2B5EF4-FFF2-40B4-BE49-F238E27FC236}">
                <a16:creationId xmlns:a16="http://schemas.microsoft.com/office/drawing/2014/main" id="{EFCE5BC1-EAE8-7B83-383D-9A730A22AFC9}"/>
              </a:ext>
            </a:extLst>
          </p:cNvPr>
          <p:cNvSpPr/>
          <p:nvPr/>
        </p:nvSpPr>
        <p:spPr>
          <a:xfrm flipV="1">
            <a:off x="4712677" y="1401409"/>
            <a:ext cx="480646" cy="321756"/>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7EE981AD-E49D-DF9F-E1C7-F90461EBF85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．依存症の種類とその特徴について</a:t>
            </a:r>
          </a:p>
        </p:txBody>
      </p:sp>
    </p:spTree>
    <p:extLst>
      <p:ext uri="{BB962C8B-B14F-4D97-AF65-F5344CB8AC3E}">
        <p14:creationId xmlns:p14="http://schemas.microsoft.com/office/powerpoint/2010/main" val="4062424099"/>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1FADB950-458D-4E6B-8557-1315257E84CD}" vid="{47418B92-968C-4B8F-9C22-13BE4E7C186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5348</TotalTime>
  <Words>7856</Words>
  <Application>Microsoft Office PowerPoint</Application>
  <PresentationFormat>A4 210 x 297 mm</PresentationFormat>
  <Paragraphs>669</Paragraphs>
  <Slides>50</Slides>
  <Notes>49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50</vt:i4>
      </vt:variant>
    </vt:vector>
  </HeadingPairs>
  <TitlesOfParts>
    <vt:vector size="59" baseType="lpstr">
      <vt:lpstr>Meiryo UI</vt:lpstr>
      <vt:lpstr>メイリオ</vt:lpstr>
      <vt:lpstr>游ゴシック</vt:lpstr>
      <vt:lpstr>游ゴシック Medium</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No.4-2_依存症の方への支援</dc:title>
  <dc:creator/>
  <cp:lastModifiedBy>*</cp:lastModifiedBy>
  <cp:revision>299</cp:revision>
  <cp:lastPrinted>2025-04-10T08:16:00Z</cp:lastPrinted>
  <dcterms:created xsi:type="dcterms:W3CDTF">2018-10-30T11:28:45Z</dcterms:created>
  <dcterms:modified xsi:type="dcterms:W3CDTF">2025-04-11T14:02:54Z</dcterms:modified>
</cp:coreProperties>
</file>