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Lst>
  <p:notesMasterIdLst>
    <p:notesMasterId r:id="rId46"/>
  </p:notesMasterIdLst>
  <p:sldIdLst>
    <p:sldId id="1528" r:id="rId2"/>
    <p:sldId id="340" r:id="rId3"/>
    <p:sldId id="315" r:id="rId4"/>
    <p:sldId id="1512" r:id="rId5"/>
    <p:sldId id="1466" r:id="rId6"/>
    <p:sldId id="320" r:id="rId7"/>
    <p:sldId id="1514" r:id="rId8"/>
    <p:sldId id="1515" r:id="rId9"/>
    <p:sldId id="319" r:id="rId10"/>
    <p:sldId id="334" r:id="rId11"/>
    <p:sldId id="1521" r:id="rId12"/>
    <p:sldId id="339" r:id="rId13"/>
    <p:sldId id="1513" r:id="rId14"/>
    <p:sldId id="1516" r:id="rId15"/>
    <p:sldId id="326" r:id="rId16"/>
    <p:sldId id="1518" r:id="rId17"/>
    <p:sldId id="337" r:id="rId18"/>
    <p:sldId id="1520" r:id="rId19"/>
    <p:sldId id="1503" r:id="rId20"/>
    <p:sldId id="1522" r:id="rId21"/>
    <p:sldId id="1541" r:id="rId22"/>
    <p:sldId id="1540" r:id="rId23"/>
    <p:sldId id="1542" r:id="rId24"/>
    <p:sldId id="1530" r:id="rId25"/>
    <p:sldId id="366" r:id="rId26"/>
    <p:sldId id="1543" r:id="rId27"/>
    <p:sldId id="1531" r:id="rId28"/>
    <p:sldId id="1525" r:id="rId29"/>
    <p:sldId id="1544" r:id="rId30"/>
    <p:sldId id="1547" r:id="rId31"/>
    <p:sldId id="1545" r:id="rId32"/>
    <p:sldId id="1539" r:id="rId33"/>
    <p:sldId id="1546" r:id="rId34"/>
    <p:sldId id="1538" r:id="rId35"/>
    <p:sldId id="1529" r:id="rId36"/>
    <p:sldId id="380" r:id="rId37"/>
    <p:sldId id="352" r:id="rId38"/>
    <p:sldId id="1524" r:id="rId39"/>
    <p:sldId id="1526" r:id="rId40"/>
    <p:sldId id="1549" r:id="rId41"/>
    <p:sldId id="1527" r:id="rId42"/>
    <p:sldId id="2147472230" r:id="rId43"/>
    <p:sldId id="317" r:id="rId44"/>
    <p:sldId id="318" r:id="rId45"/>
  </p:sldIdLst>
  <p:sldSz cx="9906000" cy="6858000" type="A4"/>
  <p:notesSz cx="6807200" cy="99393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zuma" initials="a" lastIdx="18" clrIdx="0">
    <p:extLst>
      <p:ext uri="{19B8F6BF-5375-455C-9EA6-DF929625EA0E}">
        <p15:presenceInfo xmlns:p15="http://schemas.microsoft.com/office/powerpoint/2012/main" userId="azu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0814AC-A7F8-4FD1-B190-81E196D25DFE}" v="44" dt="2025-04-09T14:00:35.279"/>
  </p1510:revLst>
</p1510:revInfo>
</file>

<file path=ppt/tableStyles.xml><?xml version="1.0" encoding="utf-8"?>
<a:tblStyleLst xmlns:a="http://schemas.openxmlformats.org/drawingml/2006/main" def="{5C22544A-7EE6-4342-B048-85BDC9FD1C3A}">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424" autoAdjust="0"/>
  </p:normalViewPr>
  <p:slideViewPr>
    <p:cSldViewPr snapToGrid="0">
      <p:cViewPr varScale="1">
        <p:scale>
          <a:sx n="84" d="100"/>
          <a:sy n="84" d="100"/>
        </p:scale>
        <p:origin x="1138" y="28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CECAECB-4AE7-BA7B-36E4-D30D43C2CBB2}"/>
              </a:ext>
            </a:extLst>
          </p:cNvPr>
          <p:cNvSpPr>
            <a:spLocks noGrp="1"/>
          </p:cNvSpPr>
          <p:nvPr>
            <p:ph type="hdr" sz="quarter"/>
          </p:nvPr>
        </p:nvSpPr>
        <p:spPr>
          <a:xfrm>
            <a:off x="0" y="0"/>
            <a:ext cx="2950529" cy="499113"/>
          </a:xfrm>
          <a:prstGeom prst="rect">
            <a:avLst/>
          </a:prstGeom>
        </p:spPr>
        <p:txBody>
          <a:bodyPr vert="horz" lIns="92228" tIns="46114" rIns="92228" bIns="46114"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69E7E65E-6C27-2034-C0D1-71333882CDAF}"/>
              </a:ext>
            </a:extLst>
          </p:cNvPr>
          <p:cNvSpPr>
            <a:spLocks noGrp="1"/>
          </p:cNvSpPr>
          <p:nvPr>
            <p:ph type="dt" idx="1"/>
          </p:nvPr>
        </p:nvSpPr>
        <p:spPr>
          <a:xfrm>
            <a:off x="3855082" y="0"/>
            <a:ext cx="2950529" cy="499113"/>
          </a:xfrm>
          <a:prstGeom prst="rect">
            <a:avLst/>
          </a:prstGeom>
        </p:spPr>
        <p:txBody>
          <a:bodyPr vert="horz" lIns="92228" tIns="46114" rIns="92228" bIns="46114" rtlCol="0"/>
          <a:lstStyle>
            <a:lvl1pPr algn="r" eaLnBrk="1" fontAlgn="auto" hangingPunct="1">
              <a:spcBef>
                <a:spcPts val="0"/>
              </a:spcBef>
              <a:spcAft>
                <a:spcPts val="0"/>
              </a:spcAft>
              <a:defRPr sz="1200">
                <a:latin typeface="+mn-lt"/>
                <a:ea typeface="+mn-ea"/>
              </a:defRPr>
            </a:lvl1pPr>
          </a:lstStyle>
          <a:p>
            <a:pPr>
              <a:defRPr/>
            </a:pPr>
            <a:fld id="{CFF3BC0F-38BF-4384-8290-9F86AB58AE78}" type="datetimeFigureOut">
              <a:rPr lang="ja-JP" altLang="en-US"/>
              <a:pPr>
                <a:defRPr/>
              </a:pPr>
              <a:t>2025/4/14</a:t>
            </a:fld>
            <a:endParaRPr lang="ja-JP" altLang="en-US"/>
          </a:p>
        </p:txBody>
      </p:sp>
      <p:sp>
        <p:nvSpPr>
          <p:cNvPr id="4" name="スライド イメージ プレースホルダー 3">
            <a:extLst>
              <a:ext uri="{FF2B5EF4-FFF2-40B4-BE49-F238E27FC236}">
                <a16:creationId xmlns:a16="http://schemas.microsoft.com/office/drawing/2014/main" id="{045A3678-B1CB-C7DA-6862-ED02B5FE7307}"/>
              </a:ext>
            </a:extLst>
          </p:cNvPr>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2228" tIns="46114" rIns="92228" bIns="46114"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BB9A5863-B134-0399-14E2-DCC1AAA09703}"/>
              </a:ext>
            </a:extLst>
          </p:cNvPr>
          <p:cNvSpPr>
            <a:spLocks noGrp="1"/>
          </p:cNvSpPr>
          <p:nvPr>
            <p:ph type="body" sz="quarter" idx="3"/>
          </p:nvPr>
        </p:nvSpPr>
        <p:spPr>
          <a:xfrm>
            <a:off x="680403" y="4782900"/>
            <a:ext cx="5446396" cy="3913425"/>
          </a:xfrm>
          <a:prstGeom prst="rect">
            <a:avLst/>
          </a:prstGeom>
        </p:spPr>
        <p:txBody>
          <a:bodyPr vert="horz" lIns="92228" tIns="46114" rIns="92228" bIns="4611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42618A7D-77D3-71C8-CD86-E853075A9E83}"/>
              </a:ext>
            </a:extLst>
          </p:cNvPr>
          <p:cNvSpPr>
            <a:spLocks noGrp="1"/>
          </p:cNvSpPr>
          <p:nvPr>
            <p:ph type="ftr" sz="quarter" idx="4"/>
          </p:nvPr>
        </p:nvSpPr>
        <p:spPr>
          <a:xfrm>
            <a:off x="0" y="9440226"/>
            <a:ext cx="2950529" cy="499113"/>
          </a:xfrm>
          <a:prstGeom prst="rect">
            <a:avLst/>
          </a:prstGeom>
        </p:spPr>
        <p:txBody>
          <a:bodyPr vert="horz" lIns="92228" tIns="46114" rIns="92228" bIns="46114"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95C4D510-EBD5-872C-4634-C717199007BC}"/>
              </a:ext>
            </a:extLst>
          </p:cNvPr>
          <p:cNvSpPr>
            <a:spLocks noGrp="1"/>
          </p:cNvSpPr>
          <p:nvPr>
            <p:ph type="sldNum" sz="quarter" idx="5"/>
          </p:nvPr>
        </p:nvSpPr>
        <p:spPr>
          <a:xfrm>
            <a:off x="3855082" y="9440226"/>
            <a:ext cx="2950529" cy="499113"/>
          </a:xfrm>
          <a:prstGeom prst="rect">
            <a:avLst/>
          </a:prstGeom>
        </p:spPr>
        <p:txBody>
          <a:bodyPr vert="horz" wrap="square" lIns="92228" tIns="46114" rIns="92228" bIns="46114" numCol="1" anchor="b" anchorCtr="0" compatLnSpc="1">
            <a:prstTxWarp prst="textNoShape">
              <a:avLst/>
            </a:prstTxWarp>
          </a:bodyPr>
          <a:lstStyle>
            <a:lvl1pPr algn="r" eaLnBrk="1" hangingPunct="1">
              <a:defRPr sz="1200">
                <a:latin typeface="游ゴシック" panose="020B0400000000000000" pitchFamily="50" charset="-128"/>
                <a:ea typeface="游ゴシック" panose="020B0400000000000000" pitchFamily="50" charset="-128"/>
              </a:defRPr>
            </a:lvl1pPr>
          </a:lstStyle>
          <a:p>
            <a:pPr>
              <a:defRPr/>
            </a:pPr>
            <a:fld id="{E213CF56-9A4E-43E4-BACD-89ECAD420B0F}"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6050E-C778-73CF-75E1-C64A028D34D9}"/>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D112D2D0-34AA-A9E5-0D69-82B25B5B4E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27687C5F-F946-A851-CEE0-8AD63F98B8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ja-JP" altLang="en-US"/>
          </a:p>
        </p:txBody>
      </p:sp>
      <p:sp>
        <p:nvSpPr>
          <p:cNvPr id="21508" name="スライド番号プレースホルダー 3">
            <a:extLst>
              <a:ext uri="{FF2B5EF4-FFF2-40B4-BE49-F238E27FC236}">
                <a16:creationId xmlns:a16="http://schemas.microsoft.com/office/drawing/2014/main" id="{6831AB4E-9BDC-174D-EB72-B15EBFDA0E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0</a:t>
            </a:fld>
            <a:endParaRPr lang="ja-JP" altLang="en-US">
              <a:solidFill>
                <a:srgbClr val="000000"/>
              </a:solidFill>
            </a:endParaRPr>
          </a:p>
        </p:txBody>
      </p:sp>
    </p:spTree>
    <p:extLst>
      <p:ext uri="{BB962C8B-B14F-4D97-AF65-F5344CB8AC3E}">
        <p14:creationId xmlns:p14="http://schemas.microsoft.com/office/powerpoint/2010/main" val="2026450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a:extLst>
              <a:ext uri="{FF2B5EF4-FFF2-40B4-BE49-F238E27FC236}">
                <a16:creationId xmlns:a16="http://schemas.microsoft.com/office/drawing/2014/main" id="{B415FF5F-1AD3-9F55-3EB1-949A8D5982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ノート プレースホルダー 2">
            <a:extLst>
              <a:ext uri="{FF2B5EF4-FFF2-40B4-BE49-F238E27FC236}">
                <a16:creationId xmlns:a16="http://schemas.microsoft.com/office/drawing/2014/main" id="{787C05AC-71F8-8935-2446-3F11ADD946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ja-JP" altLang="en-US"/>
          </a:p>
        </p:txBody>
      </p:sp>
      <p:sp>
        <p:nvSpPr>
          <p:cNvPr id="37892" name="スライド番号プレースホルダー 3">
            <a:extLst>
              <a:ext uri="{FF2B5EF4-FFF2-40B4-BE49-F238E27FC236}">
                <a16:creationId xmlns:a16="http://schemas.microsoft.com/office/drawing/2014/main" id="{62E19F5B-23E7-6BC8-44FC-6DF5B622B0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BE1B3D6-25C7-45EF-A501-63168BC0481D}" type="slidenum">
              <a:rPr lang="ja-JP" altLang="en-US" smtClean="0">
                <a:solidFill>
                  <a:srgbClr val="000000"/>
                </a:solidFill>
              </a:rPr>
              <a:pPr>
                <a:spcBef>
                  <a:spcPct val="0"/>
                </a:spcBef>
              </a:pPr>
              <a:t>9</a:t>
            </a:fld>
            <a:endParaRPr lang="ja-JP"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67A7D-063F-D034-2E52-95FBB61D8842}"/>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003E90D9-7B92-AE06-5B78-AB3274F9B3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D2B86AA1-9EC3-DCD2-B570-ABF17AA5B5FD}"/>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2EFA24B5-39B9-F85B-5135-23F82ADA96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3796" indent="-286075">
              <a:defRPr>
                <a:solidFill>
                  <a:schemeClr val="tx1"/>
                </a:solidFill>
                <a:latin typeface="Calibri" panose="020F0502020204030204" pitchFamily="34" charset="0"/>
              </a:defRPr>
            </a:lvl2pPr>
            <a:lvl3pPr marL="1144302" indent="-228860">
              <a:defRPr>
                <a:solidFill>
                  <a:schemeClr val="tx1"/>
                </a:solidFill>
                <a:latin typeface="Calibri" panose="020F0502020204030204" pitchFamily="34" charset="0"/>
              </a:defRPr>
            </a:lvl3pPr>
            <a:lvl4pPr marL="1602022" indent="-228860">
              <a:defRPr>
                <a:solidFill>
                  <a:schemeClr val="tx1"/>
                </a:solidFill>
                <a:latin typeface="Calibri" panose="020F0502020204030204" pitchFamily="34" charset="0"/>
              </a:defRPr>
            </a:lvl4pPr>
            <a:lvl5pPr marL="2059743" indent="-228860">
              <a:defRPr>
                <a:solidFill>
                  <a:schemeClr val="tx1"/>
                </a:solidFill>
                <a:latin typeface="Calibri" panose="020F0502020204030204" pitchFamily="34" charset="0"/>
              </a:defRPr>
            </a:lvl5pPr>
            <a:lvl6pPr marL="2517462" indent="-228860" defTabSz="457720" eaLnBrk="0" fontAlgn="base" hangingPunct="0">
              <a:spcBef>
                <a:spcPct val="0"/>
              </a:spcBef>
              <a:spcAft>
                <a:spcPct val="0"/>
              </a:spcAft>
              <a:defRPr>
                <a:solidFill>
                  <a:schemeClr val="tx1"/>
                </a:solidFill>
                <a:latin typeface="Calibri" panose="020F0502020204030204" pitchFamily="34" charset="0"/>
              </a:defRPr>
            </a:lvl6pPr>
            <a:lvl7pPr marL="2975184" indent="-228860" defTabSz="457720" eaLnBrk="0" fontAlgn="base" hangingPunct="0">
              <a:spcBef>
                <a:spcPct val="0"/>
              </a:spcBef>
              <a:spcAft>
                <a:spcPct val="0"/>
              </a:spcAft>
              <a:defRPr>
                <a:solidFill>
                  <a:schemeClr val="tx1"/>
                </a:solidFill>
                <a:latin typeface="Calibri" panose="020F0502020204030204" pitchFamily="34" charset="0"/>
              </a:defRPr>
            </a:lvl7pPr>
            <a:lvl8pPr marL="3432904" indent="-228860" defTabSz="457720" eaLnBrk="0" fontAlgn="base" hangingPunct="0">
              <a:spcBef>
                <a:spcPct val="0"/>
              </a:spcBef>
              <a:spcAft>
                <a:spcPct val="0"/>
              </a:spcAft>
              <a:defRPr>
                <a:solidFill>
                  <a:schemeClr val="tx1"/>
                </a:solidFill>
                <a:latin typeface="Calibri" panose="020F0502020204030204" pitchFamily="34" charset="0"/>
              </a:defRPr>
            </a:lvl8pPr>
            <a:lvl9pPr marL="3890625" indent="-228860" defTabSz="457720"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10</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1823957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18863CFB-6C04-9FA0-0252-A5737B0CFD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a:extLst>
              <a:ext uri="{FF2B5EF4-FFF2-40B4-BE49-F238E27FC236}">
                <a16:creationId xmlns:a16="http://schemas.microsoft.com/office/drawing/2014/main" id="{ACCC6273-23AD-9271-B04C-E3B48983E7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2"/>
              </a:spcBef>
            </a:pPr>
            <a:endParaRPr lang="en-US" altLang="ja-JP"/>
          </a:p>
        </p:txBody>
      </p:sp>
      <p:sp>
        <p:nvSpPr>
          <p:cNvPr id="19460" name="スライド番号プレースホルダー 3">
            <a:extLst>
              <a:ext uri="{FF2B5EF4-FFF2-40B4-BE49-F238E27FC236}">
                <a16:creationId xmlns:a16="http://schemas.microsoft.com/office/drawing/2014/main" id="{6DE346DE-860F-261D-1F94-DD2FED4715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3916" indent="-286121">
              <a:defRPr>
                <a:solidFill>
                  <a:schemeClr val="tx1"/>
                </a:solidFill>
                <a:latin typeface="Calibri" panose="020F0502020204030204" pitchFamily="34" charset="0"/>
              </a:defRPr>
            </a:lvl2pPr>
            <a:lvl3pPr marL="1144486" indent="-228897">
              <a:defRPr>
                <a:solidFill>
                  <a:schemeClr val="tx1"/>
                </a:solidFill>
                <a:latin typeface="Calibri" panose="020F0502020204030204" pitchFamily="34" charset="0"/>
              </a:defRPr>
            </a:lvl3pPr>
            <a:lvl4pPr marL="1602280" indent="-228897">
              <a:defRPr>
                <a:solidFill>
                  <a:schemeClr val="tx1"/>
                </a:solidFill>
                <a:latin typeface="Calibri" panose="020F0502020204030204" pitchFamily="34" charset="0"/>
              </a:defRPr>
            </a:lvl4pPr>
            <a:lvl5pPr marL="2060075" indent="-228897">
              <a:defRPr>
                <a:solidFill>
                  <a:schemeClr val="tx1"/>
                </a:solidFill>
                <a:latin typeface="Calibri" panose="020F0502020204030204" pitchFamily="34" charset="0"/>
              </a:defRPr>
            </a:lvl5pPr>
            <a:lvl6pPr marL="2517869" indent="-228897" defTabSz="457794" eaLnBrk="0" fontAlgn="base" hangingPunct="0">
              <a:spcBef>
                <a:spcPct val="0"/>
              </a:spcBef>
              <a:spcAft>
                <a:spcPct val="0"/>
              </a:spcAft>
              <a:defRPr>
                <a:solidFill>
                  <a:schemeClr val="tx1"/>
                </a:solidFill>
                <a:latin typeface="Calibri" panose="020F0502020204030204" pitchFamily="34" charset="0"/>
              </a:defRPr>
            </a:lvl6pPr>
            <a:lvl7pPr marL="2975663" indent="-228897" defTabSz="457794" eaLnBrk="0" fontAlgn="base" hangingPunct="0">
              <a:spcBef>
                <a:spcPct val="0"/>
              </a:spcBef>
              <a:spcAft>
                <a:spcPct val="0"/>
              </a:spcAft>
              <a:defRPr>
                <a:solidFill>
                  <a:schemeClr val="tx1"/>
                </a:solidFill>
                <a:latin typeface="Calibri" panose="020F0502020204030204" pitchFamily="34" charset="0"/>
              </a:defRPr>
            </a:lvl7pPr>
            <a:lvl8pPr marL="3433458" indent="-228897" defTabSz="457794" eaLnBrk="0" fontAlgn="base" hangingPunct="0">
              <a:spcBef>
                <a:spcPct val="0"/>
              </a:spcBef>
              <a:spcAft>
                <a:spcPct val="0"/>
              </a:spcAft>
              <a:defRPr>
                <a:solidFill>
                  <a:schemeClr val="tx1"/>
                </a:solidFill>
                <a:latin typeface="Calibri" panose="020F0502020204030204" pitchFamily="34" charset="0"/>
              </a:defRPr>
            </a:lvl8pPr>
            <a:lvl9pPr marL="3891252" indent="-228897" defTabSz="457794" eaLnBrk="0" fontAlgn="base" hangingPunct="0">
              <a:spcBef>
                <a:spcPct val="0"/>
              </a:spcBef>
              <a:spcAft>
                <a:spcPct val="0"/>
              </a:spcAft>
              <a:defRPr>
                <a:solidFill>
                  <a:schemeClr val="tx1"/>
                </a:solidFill>
                <a:latin typeface="Calibri" panose="020F0502020204030204" pitchFamily="34" charset="0"/>
              </a:defRPr>
            </a:lvl9pPr>
          </a:lstStyle>
          <a:p>
            <a:fld id="{E1E54203-0B6E-4DD5-B656-5601FF8E9C8F}" type="slidenum">
              <a:rPr kumimoji="1" lang="ja-JP" altLang="en-US" smtClean="0">
                <a:solidFill>
                  <a:srgbClr val="000000"/>
                </a:solidFill>
                <a:latin typeface="游ゴシック" panose="020B0400000000000000" pitchFamily="50" charset="-128"/>
              </a:rPr>
              <a:pPr/>
              <a:t>11</a:t>
            </a:fld>
            <a:endParaRPr kumimoji="1" lang="ja-JP" altLang="en-US">
              <a:solidFill>
                <a:srgbClr val="000000"/>
              </a:solidFill>
              <a:latin typeface="游ゴシック" panose="020B0400000000000000" pitchFamily="5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4C479-B90F-2761-9E20-7053069269BC}"/>
            </a:ext>
          </a:extLst>
        </p:cNvPr>
        <p:cNvGrpSpPr/>
        <p:nvPr/>
      </p:nvGrpSpPr>
      <p:grpSpPr>
        <a:xfrm>
          <a:off x="0" y="0"/>
          <a:ext cx="0" cy="0"/>
          <a:chOff x="0" y="0"/>
          <a:chExt cx="0" cy="0"/>
        </a:xfrm>
      </p:grpSpPr>
      <p:sp>
        <p:nvSpPr>
          <p:cNvPr id="35842" name="スライド イメージ プレースホルダー 1">
            <a:extLst>
              <a:ext uri="{FF2B5EF4-FFF2-40B4-BE49-F238E27FC236}">
                <a16:creationId xmlns:a16="http://schemas.microsoft.com/office/drawing/2014/main" id="{227ADD64-FEEC-E6D9-3DE4-B7FFD9C39A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ー 2">
            <a:extLst>
              <a:ext uri="{FF2B5EF4-FFF2-40B4-BE49-F238E27FC236}">
                <a16:creationId xmlns:a16="http://schemas.microsoft.com/office/drawing/2014/main" id="{B75A45F1-5EEA-A87C-AB2C-E412E5744B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ja-JP" altLang="en-US"/>
          </a:p>
        </p:txBody>
      </p:sp>
      <p:sp>
        <p:nvSpPr>
          <p:cNvPr id="35844" name="スライド番号プレースホルダー 3">
            <a:extLst>
              <a:ext uri="{FF2B5EF4-FFF2-40B4-BE49-F238E27FC236}">
                <a16:creationId xmlns:a16="http://schemas.microsoft.com/office/drawing/2014/main" id="{9BB76397-7FDB-7C1D-DD9D-995336B254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FB1F32E9-3C95-4CFA-972D-6AF141BB7ED2}" type="slidenum">
              <a:rPr lang="ja-JP" altLang="en-US" smtClean="0">
                <a:solidFill>
                  <a:srgbClr val="000000"/>
                </a:solidFill>
              </a:rPr>
              <a:pPr>
                <a:spcBef>
                  <a:spcPct val="0"/>
                </a:spcBef>
              </a:pPr>
              <a:t>12</a:t>
            </a:fld>
            <a:endParaRPr lang="ja-JP" altLang="en-US">
              <a:solidFill>
                <a:srgbClr val="000000"/>
              </a:solidFill>
            </a:endParaRPr>
          </a:p>
        </p:txBody>
      </p:sp>
    </p:spTree>
    <p:extLst>
      <p:ext uri="{BB962C8B-B14F-4D97-AF65-F5344CB8AC3E}">
        <p14:creationId xmlns:p14="http://schemas.microsoft.com/office/powerpoint/2010/main" val="757536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1C77C-EC0C-017B-1FD0-19FFC3D21B3A}"/>
            </a:ext>
          </a:extLst>
        </p:cNvPr>
        <p:cNvGrpSpPr/>
        <p:nvPr/>
      </p:nvGrpSpPr>
      <p:grpSpPr>
        <a:xfrm>
          <a:off x="0" y="0"/>
          <a:ext cx="0" cy="0"/>
          <a:chOff x="0" y="0"/>
          <a:chExt cx="0" cy="0"/>
        </a:xfrm>
      </p:grpSpPr>
      <p:sp>
        <p:nvSpPr>
          <p:cNvPr id="35842" name="スライド イメージ プレースホルダー 1">
            <a:extLst>
              <a:ext uri="{FF2B5EF4-FFF2-40B4-BE49-F238E27FC236}">
                <a16:creationId xmlns:a16="http://schemas.microsoft.com/office/drawing/2014/main" id="{0C356F36-CAE3-98EE-5E64-9103E5F914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ー 2">
            <a:extLst>
              <a:ext uri="{FF2B5EF4-FFF2-40B4-BE49-F238E27FC236}">
                <a16:creationId xmlns:a16="http://schemas.microsoft.com/office/drawing/2014/main" id="{4296AE17-985E-9B67-5C4C-3D08EB8D96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ja-JP" altLang="en-US"/>
          </a:p>
        </p:txBody>
      </p:sp>
      <p:sp>
        <p:nvSpPr>
          <p:cNvPr id="35844" name="スライド番号プレースホルダー 3">
            <a:extLst>
              <a:ext uri="{FF2B5EF4-FFF2-40B4-BE49-F238E27FC236}">
                <a16:creationId xmlns:a16="http://schemas.microsoft.com/office/drawing/2014/main" id="{10513E67-C42F-4943-D27E-7F502B0CA8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FB1F32E9-3C95-4CFA-972D-6AF141BB7ED2}" type="slidenum">
              <a:rPr lang="ja-JP" altLang="en-US" smtClean="0">
                <a:solidFill>
                  <a:srgbClr val="000000"/>
                </a:solidFill>
              </a:rPr>
              <a:pPr>
                <a:spcBef>
                  <a:spcPct val="0"/>
                </a:spcBef>
              </a:pPr>
              <a:t>13</a:t>
            </a:fld>
            <a:endParaRPr lang="ja-JP" altLang="en-US">
              <a:solidFill>
                <a:srgbClr val="000000"/>
              </a:solidFill>
            </a:endParaRPr>
          </a:p>
        </p:txBody>
      </p:sp>
    </p:spTree>
    <p:extLst>
      <p:ext uri="{BB962C8B-B14F-4D97-AF65-F5344CB8AC3E}">
        <p14:creationId xmlns:p14="http://schemas.microsoft.com/office/powerpoint/2010/main" val="96445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a:extLst>
              <a:ext uri="{FF2B5EF4-FFF2-40B4-BE49-F238E27FC236}">
                <a16:creationId xmlns:a16="http://schemas.microsoft.com/office/drawing/2014/main" id="{CAAAC75E-93A3-7FC5-8F7A-21F9C8FB88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ノート プレースホルダー 2">
            <a:extLst>
              <a:ext uri="{FF2B5EF4-FFF2-40B4-BE49-F238E27FC236}">
                <a16:creationId xmlns:a16="http://schemas.microsoft.com/office/drawing/2014/main" id="{44BCD58E-F069-FBEF-16CB-3D2651F885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ja-JP" altLang="en-US"/>
          </a:p>
        </p:txBody>
      </p:sp>
      <p:sp>
        <p:nvSpPr>
          <p:cNvPr id="41988" name="スライド番号プレースホルダー 3">
            <a:extLst>
              <a:ext uri="{FF2B5EF4-FFF2-40B4-BE49-F238E27FC236}">
                <a16:creationId xmlns:a16="http://schemas.microsoft.com/office/drawing/2014/main" id="{6CAAACF6-639F-1D56-F96E-051A5B7A82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76AE9289-7522-4FB5-8954-3F9EFB203A75}" type="slidenum">
              <a:rPr lang="ja-JP" altLang="en-US" smtClean="0">
                <a:solidFill>
                  <a:srgbClr val="000000"/>
                </a:solidFill>
              </a:rPr>
              <a:pPr>
                <a:spcBef>
                  <a:spcPct val="0"/>
                </a:spcBef>
              </a:pPr>
              <a:t>14</a:t>
            </a:fld>
            <a:endParaRPr lang="ja-JP" alt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6FD44D2D-69BF-65A8-07F7-4341B55A84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3C663FB5-1F34-D94B-51B2-5172C57C7F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ja-JP" altLang="en-US"/>
          </a:p>
        </p:txBody>
      </p:sp>
      <p:sp>
        <p:nvSpPr>
          <p:cNvPr id="48132" name="スライド番号プレースホルダー 3">
            <a:extLst>
              <a:ext uri="{FF2B5EF4-FFF2-40B4-BE49-F238E27FC236}">
                <a16:creationId xmlns:a16="http://schemas.microsoft.com/office/drawing/2014/main" id="{5454FEED-3B47-79BF-4030-A50C2108CD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BF46F41F-8675-4E14-A6DA-36C6DC7CF849}" type="slidenum">
              <a:rPr lang="ja-JP" altLang="en-US" smtClean="0">
                <a:solidFill>
                  <a:srgbClr val="000000"/>
                </a:solidFill>
              </a:rPr>
              <a:pPr>
                <a:spcBef>
                  <a:spcPct val="0"/>
                </a:spcBef>
              </a:pPr>
              <a:t>16</a:t>
            </a:fld>
            <a:endParaRPr lang="ja-JP" alt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45EE5-0BA4-A554-6CCC-FA9132A65857}"/>
            </a:ext>
          </a:extLst>
        </p:cNvPr>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AFCDEFD1-07F6-8D83-FEFF-767DF167FE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E686CF3C-152E-9B8D-6A39-276A87CB4B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ja-JP" altLang="en-US"/>
          </a:p>
        </p:txBody>
      </p:sp>
      <p:sp>
        <p:nvSpPr>
          <p:cNvPr id="48132" name="スライド番号プレースホルダー 3">
            <a:extLst>
              <a:ext uri="{FF2B5EF4-FFF2-40B4-BE49-F238E27FC236}">
                <a16:creationId xmlns:a16="http://schemas.microsoft.com/office/drawing/2014/main" id="{4CF01BB2-35C7-C80F-5480-FBF7E4955D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BF46F41F-8675-4E14-A6DA-36C6DC7CF849}" type="slidenum">
              <a:rPr lang="ja-JP" altLang="en-US" smtClean="0">
                <a:solidFill>
                  <a:srgbClr val="000000"/>
                </a:solidFill>
              </a:rPr>
              <a:pPr>
                <a:spcBef>
                  <a:spcPct val="0"/>
                </a:spcBef>
              </a:pPr>
              <a:t>17</a:t>
            </a:fld>
            <a:endParaRPr lang="ja-JP" altLang="en-US">
              <a:solidFill>
                <a:srgbClr val="000000"/>
              </a:solidFill>
            </a:endParaRPr>
          </a:p>
        </p:txBody>
      </p:sp>
    </p:spTree>
    <p:extLst>
      <p:ext uri="{BB962C8B-B14F-4D97-AF65-F5344CB8AC3E}">
        <p14:creationId xmlns:p14="http://schemas.microsoft.com/office/powerpoint/2010/main" val="403624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70D47-EEBB-0137-1246-4232B55C4B18}"/>
            </a:ext>
          </a:extLst>
        </p:cNvPr>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70C7C8E3-41CF-4850-0DC1-530184D9559C}"/>
              </a:ext>
            </a:extLst>
          </p:cNvPr>
          <p:cNvSpPr>
            <a:spLocks noGrp="1" noRot="1" noChangeAspect="1" noChangeArrowheads="1" noTextEdit="1"/>
          </p:cNvSpPr>
          <p:nvPr>
            <p:ph type="sldImg"/>
          </p:nvPr>
        </p:nvSpPr>
        <p:spPr bwMode="auto">
          <a:xfrm>
            <a:off x="592138" y="671513"/>
            <a:ext cx="5926137" cy="4103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418CDB03-7487-EFF3-2C65-7C0F06F4CA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49156" name="スライド番号プレースホルダー 3">
            <a:extLst>
              <a:ext uri="{FF2B5EF4-FFF2-40B4-BE49-F238E27FC236}">
                <a16:creationId xmlns:a16="http://schemas.microsoft.com/office/drawing/2014/main" id="{AF1A6069-ED87-4CB2-892F-BBA79EE3EC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6648" indent="-298711">
              <a:defRPr>
                <a:solidFill>
                  <a:schemeClr val="tx1"/>
                </a:solidFill>
                <a:latin typeface="Calibri" panose="020F0502020204030204" pitchFamily="34" charset="0"/>
              </a:defRPr>
            </a:lvl2pPr>
            <a:lvl3pPr marL="1194843" indent="-238968">
              <a:defRPr>
                <a:solidFill>
                  <a:schemeClr val="tx1"/>
                </a:solidFill>
                <a:latin typeface="Calibri" panose="020F0502020204030204" pitchFamily="34" charset="0"/>
              </a:defRPr>
            </a:lvl3pPr>
            <a:lvl4pPr marL="1672781" indent="-238968">
              <a:defRPr>
                <a:solidFill>
                  <a:schemeClr val="tx1"/>
                </a:solidFill>
                <a:latin typeface="Calibri" panose="020F0502020204030204" pitchFamily="34" charset="0"/>
              </a:defRPr>
            </a:lvl4pPr>
            <a:lvl5pPr marL="2150718" indent="-238968">
              <a:defRPr>
                <a:solidFill>
                  <a:schemeClr val="tx1"/>
                </a:solidFill>
                <a:latin typeface="Calibri" panose="020F0502020204030204" pitchFamily="34" charset="0"/>
              </a:defRPr>
            </a:lvl5pPr>
            <a:lvl6pPr marL="2628655" indent="-238968" defTabSz="477938" eaLnBrk="0" fontAlgn="base" hangingPunct="0">
              <a:spcBef>
                <a:spcPct val="0"/>
              </a:spcBef>
              <a:spcAft>
                <a:spcPct val="0"/>
              </a:spcAft>
              <a:defRPr>
                <a:solidFill>
                  <a:schemeClr val="tx1"/>
                </a:solidFill>
                <a:latin typeface="Calibri" panose="020F0502020204030204" pitchFamily="34" charset="0"/>
              </a:defRPr>
            </a:lvl6pPr>
            <a:lvl7pPr marL="3106592" indent="-238968" defTabSz="477938" eaLnBrk="0" fontAlgn="base" hangingPunct="0">
              <a:spcBef>
                <a:spcPct val="0"/>
              </a:spcBef>
              <a:spcAft>
                <a:spcPct val="0"/>
              </a:spcAft>
              <a:defRPr>
                <a:solidFill>
                  <a:schemeClr val="tx1"/>
                </a:solidFill>
                <a:latin typeface="Calibri" panose="020F0502020204030204" pitchFamily="34" charset="0"/>
              </a:defRPr>
            </a:lvl7pPr>
            <a:lvl8pPr marL="3584530" indent="-238968" defTabSz="477938" eaLnBrk="0" fontAlgn="base" hangingPunct="0">
              <a:spcBef>
                <a:spcPct val="0"/>
              </a:spcBef>
              <a:spcAft>
                <a:spcPct val="0"/>
              </a:spcAft>
              <a:defRPr>
                <a:solidFill>
                  <a:schemeClr val="tx1"/>
                </a:solidFill>
                <a:latin typeface="Calibri" panose="020F0502020204030204" pitchFamily="34" charset="0"/>
              </a:defRPr>
            </a:lvl8pPr>
            <a:lvl9pPr marL="4062467" indent="-238968" defTabSz="477938" eaLnBrk="0" fontAlgn="base" hangingPunct="0">
              <a:spcBef>
                <a:spcPct val="0"/>
              </a:spcBef>
              <a:spcAft>
                <a:spcPct val="0"/>
              </a:spcAft>
              <a:defRPr>
                <a:solidFill>
                  <a:schemeClr val="tx1"/>
                </a:solidFill>
                <a:latin typeface="Calibri" panose="020F0502020204030204" pitchFamily="34" charset="0"/>
              </a:defRPr>
            </a:lvl9pPr>
          </a:lstStyle>
          <a:p>
            <a:fld id="{4C25A2CD-616B-41A6-AE34-ED1CBF7083F5}" type="slidenum">
              <a:rPr lang="ja-JP" altLang="en-US" smtClean="0">
                <a:solidFill>
                  <a:srgbClr val="000000"/>
                </a:solidFill>
                <a:latin typeface="游ゴシック" panose="020B0400000000000000" pitchFamily="50" charset="-128"/>
              </a:rPr>
              <a:pPr/>
              <a:t>18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225978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46BD8-E4B1-A218-BB32-0A5ADC54577C}"/>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EE0D6F7C-9E32-28C8-E77F-332C68D728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0B9A0226-C3A1-0D8F-F18E-CB1D140327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6"/>
              </a:spcBef>
            </a:pPr>
            <a:endParaRPr lang="ja-JP" altLang="en-US"/>
          </a:p>
        </p:txBody>
      </p:sp>
      <p:sp>
        <p:nvSpPr>
          <p:cNvPr id="21508" name="スライド番号プレースホルダー 3">
            <a:extLst>
              <a:ext uri="{FF2B5EF4-FFF2-40B4-BE49-F238E27FC236}">
                <a16:creationId xmlns:a16="http://schemas.microsoft.com/office/drawing/2014/main" id="{C9CE4EC8-CD16-56E7-60FF-FBDAE73216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3145" indent="-285583">
              <a:spcBef>
                <a:spcPct val="30000"/>
              </a:spcBef>
              <a:defRPr kumimoji="1" sz="1200">
                <a:solidFill>
                  <a:schemeClr val="tx1"/>
                </a:solidFill>
                <a:latin typeface="游ゴシック" panose="020B0400000000000000" pitchFamily="50" charset="-128"/>
              </a:defRPr>
            </a:lvl2pPr>
            <a:lvl3pPr marL="1143906" indent="-228782">
              <a:spcBef>
                <a:spcPct val="30000"/>
              </a:spcBef>
              <a:defRPr kumimoji="1" sz="1200">
                <a:solidFill>
                  <a:schemeClr val="tx1"/>
                </a:solidFill>
                <a:latin typeface="游ゴシック" panose="020B0400000000000000" pitchFamily="50" charset="-128"/>
              </a:defRPr>
            </a:lvl3pPr>
            <a:lvl4pPr marL="1601468" indent="-228782">
              <a:spcBef>
                <a:spcPct val="30000"/>
              </a:spcBef>
              <a:defRPr kumimoji="1" sz="1200">
                <a:solidFill>
                  <a:schemeClr val="tx1"/>
                </a:solidFill>
                <a:latin typeface="游ゴシック" panose="020B0400000000000000" pitchFamily="50" charset="-128"/>
              </a:defRPr>
            </a:lvl4pPr>
            <a:lvl5pPr marL="2059031" indent="-228782">
              <a:spcBef>
                <a:spcPct val="30000"/>
              </a:spcBef>
              <a:defRPr kumimoji="1" sz="1200">
                <a:solidFill>
                  <a:schemeClr val="tx1"/>
                </a:solidFill>
                <a:latin typeface="游ゴシック" panose="020B0400000000000000" pitchFamily="50" charset="-128"/>
              </a:defRPr>
            </a:lvl5pPr>
            <a:lvl6pPr marL="2513437" indent="-228782" defTabSz="454407" eaLnBrk="0" fontAlgn="base" hangingPunct="0">
              <a:spcBef>
                <a:spcPct val="30000"/>
              </a:spcBef>
              <a:spcAft>
                <a:spcPct val="0"/>
              </a:spcAft>
              <a:defRPr kumimoji="1" sz="1200">
                <a:solidFill>
                  <a:schemeClr val="tx1"/>
                </a:solidFill>
                <a:latin typeface="游ゴシック" panose="020B0400000000000000" pitchFamily="50" charset="-128"/>
              </a:defRPr>
            </a:lvl6pPr>
            <a:lvl7pPr marL="2967844" indent="-228782" defTabSz="454407" eaLnBrk="0" fontAlgn="base" hangingPunct="0">
              <a:spcBef>
                <a:spcPct val="30000"/>
              </a:spcBef>
              <a:spcAft>
                <a:spcPct val="0"/>
              </a:spcAft>
              <a:defRPr kumimoji="1" sz="1200">
                <a:solidFill>
                  <a:schemeClr val="tx1"/>
                </a:solidFill>
                <a:latin typeface="游ゴシック" panose="020B0400000000000000" pitchFamily="50" charset="-128"/>
              </a:defRPr>
            </a:lvl7pPr>
            <a:lvl8pPr marL="3422251" indent="-228782" defTabSz="454407" eaLnBrk="0" fontAlgn="base" hangingPunct="0">
              <a:spcBef>
                <a:spcPct val="30000"/>
              </a:spcBef>
              <a:spcAft>
                <a:spcPct val="0"/>
              </a:spcAft>
              <a:defRPr kumimoji="1" sz="1200">
                <a:solidFill>
                  <a:schemeClr val="tx1"/>
                </a:solidFill>
                <a:latin typeface="游ゴシック" panose="020B0400000000000000" pitchFamily="50" charset="-128"/>
              </a:defRPr>
            </a:lvl8pPr>
            <a:lvl9pPr marL="3876657" indent="-228782" defTabSz="454407"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19</a:t>
            </a:fld>
            <a:endParaRPr lang="ja-JP" altLang="en-US">
              <a:solidFill>
                <a:srgbClr val="000000"/>
              </a:solidFill>
            </a:endParaRPr>
          </a:p>
        </p:txBody>
      </p:sp>
    </p:spTree>
    <p:extLst>
      <p:ext uri="{BB962C8B-B14F-4D97-AF65-F5344CB8AC3E}">
        <p14:creationId xmlns:p14="http://schemas.microsoft.com/office/powerpoint/2010/main" val="4175155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D574BDDC-18D5-121D-9A21-72D98782B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2AE19399-1FF2-08EB-72E5-86CE74FA81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ー 3">
            <a:extLst>
              <a:ext uri="{FF2B5EF4-FFF2-40B4-BE49-F238E27FC236}">
                <a16:creationId xmlns:a16="http://schemas.microsoft.com/office/drawing/2014/main" id="{A07BB1FA-D809-A4F3-6537-CFCE56CC6A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8262D86B-B411-46B3-8E64-03F0EEA5EDEC}" type="slidenum">
              <a:rPr lang="ja-JP" altLang="en-US" smtClean="0">
                <a:solidFill>
                  <a:srgbClr val="000000"/>
                </a:solidFill>
              </a:rPr>
              <a:pPr>
                <a:spcBef>
                  <a:spcPct val="0"/>
                </a:spcBef>
              </a:pPr>
              <a:t>1</a:t>
            </a:fld>
            <a:endParaRPr lang="ja-JP"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8C257-C443-B91A-4D3A-3E9AE5ABEE46}"/>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EC9498C7-7133-BB01-35E9-7449BDAF6A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8E8110D9-FE49-33B0-E49E-7DBD9E5F38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ja-JP" altLang="en-US"/>
          </a:p>
        </p:txBody>
      </p:sp>
      <p:sp>
        <p:nvSpPr>
          <p:cNvPr id="21508" name="スライド番号プレースホルダー 3">
            <a:extLst>
              <a:ext uri="{FF2B5EF4-FFF2-40B4-BE49-F238E27FC236}">
                <a16:creationId xmlns:a16="http://schemas.microsoft.com/office/drawing/2014/main" id="{E398D6D5-181A-172C-D937-B8862362E9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20</a:t>
            </a:fld>
            <a:endParaRPr lang="ja-JP" altLang="en-US">
              <a:solidFill>
                <a:srgbClr val="000000"/>
              </a:solidFill>
            </a:endParaRPr>
          </a:p>
        </p:txBody>
      </p:sp>
    </p:spTree>
    <p:extLst>
      <p:ext uri="{BB962C8B-B14F-4D97-AF65-F5344CB8AC3E}">
        <p14:creationId xmlns:p14="http://schemas.microsoft.com/office/powerpoint/2010/main" val="2124005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714A5-151F-FA05-6049-EF80318539BC}"/>
            </a:ext>
          </a:extLst>
        </p:cNvPr>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E713B26B-EED6-1B02-D28C-98EDAF5024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DE813DEB-D3A9-CEC8-1576-37638CF332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6FD928EB-EEFB-4D32-F67A-3351D2751901}"/>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32947" indent="-281902">
              <a:defRPr>
                <a:solidFill>
                  <a:schemeClr val="tx1"/>
                </a:solidFill>
                <a:latin typeface="Calibri" panose="020F0502020204030204" pitchFamily="34" charset="0"/>
              </a:defRPr>
            </a:lvl2pPr>
            <a:lvl3pPr marL="1127610" indent="-225522">
              <a:defRPr>
                <a:solidFill>
                  <a:schemeClr val="tx1"/>
                </a:solidFill>
                <a:latin typeface="Calibri" panose="020F0502020204030204" pitchFamily="34" charset="0"/>
              </a:defRPr>
            </a:lvl3pPr>
            <a:lvl4pPr marL="1578655" indent="-225522">
              <a:defRPr>
                <a:solidFill>
                  <a:schemeClr val="tx1"/>
                </a:solidFill>
                <a:latin typeface="Calibri" panose="020F0502020204030204" pitchFamily="34" charset="0"/>
              </a:defRPr>
            </a:lvl4pPr>
            <a:lvl5pPr marL="2029698" indent="-225522">
              <a:defRPr>
                <a:solidFill>
                  <a:schemeClr val="tx1"/>
                </a:solidFill>
                <a:latin typeface="Calibri" panose="020F0502020204030204" pitchFamily="34" charset="0"/>
              </a:defRPr>
            </a:lvl5pPr>
            <a:lvl6pPr marL="2480743" indent="-225522" defTabSz="451045" eaLnBrk="0" fontAlgn="base" hangingPunct="0">
              <a:spcBef>
                <a:spcPct val="0"/>
              </a:spcBef>
              <a:spcAft>
                <a:spcPct val="0"/>
              </a:spcAft>
              <a:defRPr>
                <a:solidFill>
                  <a:schemeClr val="tx1"/>
                </a:solidFill>
                <a:latin typeface="Calibri" panose="020F0502020204030204" pitchFamily="34" charset="0"/>
              </a:defRPr>
            </a:lvl6pPr>
            <a:lvl7pPr marL="2931786" indent="-225522" defTabSz="451045" eaLnBrk="0" fontAlgn="base" hangingPunct="0">
              <a:spcBef>
                <a:spcPct val="0"/>
              </a:spcBef>
              <a:spcAft>
                <a:spcPct val="0"/>
              </a:spcAft>
              <a:defRPr>
                <a:solidFill>
                  <a:schemeClr val="tx1"/>
                </a:solidFill>
                <a:latin typeface="Calibri" panose="020F0502020204030204" pitchFamily="34" charset="0"/>
              </a:defRPr>
            </a:lvl7pPr>
            <a:lvl8pPr marL="3382830" indent="-225522" defTabSz="451045" eaLnBrk="0" fontAlgn="base" hangingPunct="0">
              <a:spcBef>
                <a:spcPct val="0"/>
              </a:spcBef>
              <a:spcAft>
                <a:spcPct val="0"/>
              </a:spcAft>
              <a:defRPr>
                <a:solidFill>
                  <a:schemeClr val="tx1"/>
                </a:solidFill>
                <a:latin typeface="Calibri" panose="020F0502020204030204" pitchFamily="34" charset="0"/>
              </a:defRPr>
            </a:lvl8pPr>
            <a:lvl9pPr marL="3833875" indent="-225522" defTabSz="451045" eaLnBrk="0" fontAlgn="base" hangingPunct="0">
              <a:spcBef>
                <a:spcPct val="0"/>
              </a:spcBef>
              <a:spcAft>
                <a:spcPct val="0"/>
              </a:spcAft>
              <a:defRPr>
                <a:solidFill>
                  <a:schemeClr val="tx1"/>
                </a:solidFill>
                <a:latin typeface="Calibri" panose="020F0502020204030204" pitchFamily="34" charset="0"/>
              </a:defRPr>
            </a:lvl9pPr>
          </a:lstStyle>
          <a:p>
            <a:fld id="{972D1077-9945-4B3A-90A9-3AC2A3213139}" type="slidenum">
              <a:rPr lang="ja-JP" altLang="en-US">
                <a:latin typeface="游ゴシック" panose="020B0400000000000000" pitchFamily="50" charset="-128"/>
              </a:rPr>
              <a:pPr/>
              <a:t>21</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4227289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F1DC1-1A55-08E4-98AD-EAD36177D0DC}"/>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B038CE2A-2474-4437-3A50-76C81A0E46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643E5E0-E4DB-21CB-272E-0BABD1EB2D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1"/>
              </a:spcBef>
            </a:pPr>
            <a:endParaRPr lang="en-US" altLang="ja-JP"/>
          </a:p>
        </p:txBody>
      </p:sp>
      <p:sp>
        <p:nvSpPr>
          <p:cNvPr id="38916" name="スライド番号プレースホルダー 3">
            <a:extLst>
              <a:ext uri="{FF2B5EF4-FFF2-40B4-BE49-F238E27FC236}">
                <a16:creationId xmlns:a16="http://schemas.microsoft.com/office/drawing/2014/main" id="{DDDEF673-7A2A-3D82-6799-6718A98901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22</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177645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FE43F-2A48-243F-A08F-2171FABA4E85}"/>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836289FB-007B-D19B-9D67-86D8D6AB4A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19BF6C5-A980-26AD-A70E-77A45EC751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1"/>
              </a:spcBef>
            </a:pPr>
            <a:endParaRPr lang="en-US" altLang="ja-JP"/>
          </a:p>
        </p:txBody>
      </p:sp>
      <p:sp>
        <p:nvSpPr>
          <p:cNvPr id="38916" name="スライド番号プレースホルダー 3">
            <a:extLst>
              <a:ext uri="{FF2B5EF4-FFF2-40B4-BE49-F238E27FC236}">
                <a16:creationId xmlns:a16="http://schemas.microsoft.com/office/drawing/2014/main" id="{5ABE41CD-2995-4A2C-0202-4E50BDBB51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23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957228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D3B6A24F-AEF1-B082-6F35-92CFC8E7FB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D8E3914F-DCC3-3431-208A-B515144860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676D7288-36C5-43B3-82FC-2088149565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24</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60649-C339-417E-CE31-75A8B1FF2306}"/>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C3414B0B-EB38-C849-A20F-B277386F5B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AE5494AA-8E24-2320-3B48-2F9B82723E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1"/>
              </a:spcBef>
            </a:pPr>
            <a:endParaRPr lang="en-US" altLang="ja-JP"/>
          </a:p>
        </p:txBody>
      </p:sp>
      <p:sp>
        <p:nvSpPr>
          <p:cNvPr id="38916" name="スライド番号プレースホルダー 3">
            <a:extLst>
              <a:ext uri="{FF2B5EF4-FFF2-40B4-BE49-F238E27FC236}">
                <a16:creationId xmlns:a16="http://schemas.microsoft.com/office/drawing/2014/main" id="{E405135E-9F75-53D2-46DC-775D7EF91E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25</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791428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B0F89-2CFB-484F-80AE-036E1C0E06BE}"/>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E9793A44-57A0-B903-8DFC-29D7EFBA72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7E2CC37-02E8-00D6-9A26-4EADD4B676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1"/>
              </a:spcBef>
            </a:pPr>
            <a:endParaRPr lang="en-US" altLang="ja-JP"/>
          </a:p>
        </p:txBody>
      </p:sp>
      <p:sp>
        <p:nvSpPr>
          <p:cNvPr id="38916" name="スライド番号プレースホルダー 3">
            <a:extLst>
              <a:ext uri="{FF2B5EF4-FFF2-40B4-BE49-F238E27FC236}">
                <a16:creationId xmlns:a16="http://schemas.microsoft.com/office/drawing/2014/main" id="{60308AD6-893E-8C4E-66AC-30DEBAAFB9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26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062043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A5F57-A856-A2B1-61DD-611D4BF12C54}"/>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5BD84D8F-1469-964C-DB7C-C0F88F755F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F473F24C-39DB-1F85-9CE1-19DAC39F2C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77745873-4B10-9A92-3FE7-4232AA0502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27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000028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2E3C6-B3FA-9AE6-662A-165BD9257087}"/>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F71EF0C1-810C-85C7-37F4-1B98EB492B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E5C87871-8C24-16DC-9C7A-440DCA82A2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3BD036F1-F448-5DF8-F95C-292AFC2EC6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28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921091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40987-A9DD-A48D-CFA6-806538B73C09}"/>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3C901666-2129-887F-3152-7463FECA64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18FDA8D8-50E0-397E-0716-4686332902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EE003747-EC98-F536-9F30-C585A618DD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29</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007501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a:extLst>
              <a:ext uri="{FF2B5EF4-FFF2-40B4-BE49-F238E27FC236}">
                <a16:creationId xmlns:a16="http://schemas.microsoft.com/office/drawing/2014/main" id="{953A744A-8FE2-54B4-F3BA-31580E9FAB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a:extLst>
              <a:ext uri="{FF2B5EF4-FFF2-40B4-BE49-F238E27FC236}">
                <a16:creationId xmlns:a16="http://schemas.microsoft.com/office/drawing/2014/main" id="{24326C5E-B051-F780-3ED1-73C1E1A4DE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en-US" altLang="ja-JP"/>
          </a:p>
        </p:txBody>
      </p:sp>
      <p:sp>
        <p:nvSpPr>
          <p:cNvPr id="15364" name="スライド番号プレースホルダー 3">
            <a:extLst>
              <a:ext uri="{FF2B5EF4-FFF2-40B4-BE49-F238E27FC236}">
                <a16:creationId xmlns:a16="http://schemas.microsoft.com/office/drawing/2014/main" id="{8C0E2263-8425-9E7D-775A-CD3EE9F7A0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98DEE5C7-3AE3-43F9-8997-925778F7FB6A}" type="slidenum">
              <a:rPr lang="ja-JP" altLang="en-US" smtClean="0">
                <a:solidFill>
                  <a:srgbClr val="000000"/>
                </a:solidFill>
              </a:rPr>
              <a:pPr>
                <a:spcBef>
                  <a:spcPct val="0"/>
                </a:spcBef>
              </a:pPr>
              <a:t>2</a:t>
            </a:fld>
            <a:endParaRPr lang="ja-JP" alt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F1FD4-6CDC-4F39-5338-28E45DC609DC}"/>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45FE7A26-B328-517C-F872-BA559D2C34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461D2329-6086-B6C2-2B16-6D25AFA265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1"/>
              </a:spcBef>
            </a:pPr>
            <a:endParaRPr lang="en-US" altLang="ja-JP"/>
          </a:p>
        </p:txBody>
      </p:sp>
      <p:sp>
        <p:nvSpPr>
          <p:cNvPr id="38916" name="スライド番号プレースホルダー 3">
            <a:extLst>
              <a:ext uri="{FF2B5EF4-FFF2-40B4-BE49-F238E27FC236}">
                <a16:creationId xmlns:a16="http://schemas.microsoft.com/office/drawing/2014/main" id="{C7381734-FFBE-DCCA-1803-4B2548F5FC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349987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96F5A-19C6-C84C-BDD9-3A04AEBE2D50}"/>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52A3AEDF-B36D-5D05-2688-A9BA320EC2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5B580B22-74D7-F0CC-EEAA-ACD90B9A8E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1"/>
              </a:spcBef>
            </a:pPr>
            <a:endParaRPr lang="en-US" altLang="ja-JP"/>
          </a:p>
        </p:txBody>
      </p:sp>
      <p:sp>
        <p:nvSpPr>
          <p:cNvPr id="38916" name="スライド番号プレースホルダー 3">
            <a:extLst>
              <a:ext uri="{FF2B5EF4-FFF2-40B4-BE49-F238E27FC236}">
                <a16:creationId xmlns:a16="http://schemas.microsoft.com/office/drawing/2014/main" id="{36812E1C-E318-0271-F4CD-72E0BCC19B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31</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266977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197E1-F339-E03E-08F7-FDC9F1D036DC}"/>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579904D5-0855-2046-DC28-EB5B913A78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D374B7CC-64F4-E2E8-024C-F518B0EAED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DD13DE2A-6EA4-72FF-BC0C-EE33AA9C29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32</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8523403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F0FFF-6D1A-CAEC-610D-7BA90F3E1B3B}"/>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946F4E6E-F565-7B1D-3358-0C04C7AB48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8A8D4322-8214-1854-950E-25AEB04644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0636B1D0-8AA2-0BEA-1676-925511DF0C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3880449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4B97DF2B-E79E-70A0-4E24-1B9F956246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35D7F231-1811-55DC-97A1-9C8C027783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4" name="スライド番号プレースホルダー 3">
            <a:extLst>
              <a:ext uri="{FF2B5EF4-FFF2-40B4-BE49-F238E27FC236}">
                <a16:creationId xmlns:a16="http://schemas.microsoft.com/office/drawing/2014/main" id="{C020D534-1BB5-44BF-86F8-1A1EE8739274}"/>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38411" indent="-284004">
              <a:defRPr>
                <a:solidFill>
                  <a:schemeClr val="tx1"/>
                </a:solidFill>
                <a:latin typeface="Calibri" panose="020F0502020204030204" pitchFamily="34" charset="0"/>
              </a:defRPr>
            </a:lvl2pPr>
            <a:lvl3pPr marL="1136017" indent="-227203">
              <a:defRPr>
                <a:solidFill>
                  <a:schemeClr val="tx1"/>
                </a:solidFill>
                <a:latin typeface="Calibri" panose="020F0502020204030204" pitchFamily="34" charset="0"/>
              </a:defRPr>
            </a:lvl3pPr>
            <a:lvl4pPr marL="1590424" indent="-227203">
              <a:defRPr>
                <a:solidFill>
                  <a:schemeClr val="tx1"/>
                </a:solidFill>
                <a:latin typeface="Calibri" panose="020F0502020204030204" pitchFamily="34" charset="0"/>
              </a:defRPr>
            </a:lvl4pPr>
            <a:lvl5pPr marL="2044830" indent="-227203">
              <a:defRPr>
                <a:solidFill>
                  <a:schemeClr val="tx1"/>
                </a:solidFill>
                <a:latin typeface="Calibri" panose="020F0502020204030204" pitchFamily="34" charset="0"/>
              </a:defRPr>
            </a:lvl5pPr>
            <a:lvl6pPr marL="2499237" indent="-227203" defTabSz="454407" eaLnBrk="0" fontAlgn="base" hangingPunct="0">
              <a:spcBef>
                <a:spcPct val="0"/>
              </a:spcBef>
              <a:spcAft>
                <a:spcPct val="0"/>
              </a:spcAft>
              <a:defRPr>
                <a:solidFill>
                  <a:schemeClr val="tx1"/>
                </a:solidFill>
                <a:latin typeface="Calibri" panose="020F0502020204030204" pitchFamily="34" charset="0"/>
              </a:defRPr>
            </a:lvl6pPr>
            <a:lvl7pPr marL="2953644" indent="-227203" defTabSz="454407" eaLnBrk="0" fontAlgn="base" hangingPunct="0">
              <a:spcBef>
                <a:spcPct val="0"/>
              </a:spcBef>
              <a:spcAft>
                <a:spcPct val="0"/>
              </a:spcAft>
              <a:defRPr>
                <a:solidFill>
                  <a:schemeClr val="tx1"/>
                </a:solidFill>
                <a:latin typeface="Calibri" panose="020F0502020204030204" pitchFamily="34" charset="0"/>
              </a:defRPr>
            </a:lvl7pPr>
            <a:lvl8pPr marL="3408050" indent="-227203" defTabSz="454407" eaLnBrk="0" fontAlgn="base" hangingPunct="0">
              <a:spcBef>
                <a:spcPct val="0"/>
              </a:spcBef>
              <a:spcAft>
                <a:spcPct val="0"/>
              </a:spcAft>
              <a:defRPr>
                <a:solidFill>
                  <a:schemeClr val="tx1"/>
                </a:solidFill>
                <a:latin typeface="Calibri" panose="020F0502020204030204" pitchFamily="34" charset="0"/>
              </a:defRPr>
            </a:lvl8pPr>
            <a:lvl9pPr marL="3862457" indent="-227203" defTabSz="454407" eaLnBrk="0" fontAlgn="base" hangingPunct="0">
              <a:spcBef>
                <a:spcPct val="0"/>
              </a:spcBef>
              <a:spcAft>
                <a:spcPct val="0"/>
              </a:spcAft>
              <a:defRPr>
                <a:solidFill>
                  <a:schemeClr val="tx1"/>
                </a:solidFill>
                <a:latin typeface="Calibri" panose="020F0502020204030204" pitchFamily="34" charset="0"/>
              </a:defRPr>
            </a:lvl9pPr>
          </a:lstStyle>
          <a:p>
            <a:fld id="{972D1077-9945-4B3A-90A9-3AC2A3213139}" type="slidenum">
              <a:rPr lang="ja-JP" altLang="en-US">
                <a:latin typeface="游ゴシック" panose="020B0400000000000000" pitchFamily="50" charset="-128"/>
              </a:rPr>
              <a:pPr/>
              <a:t>35</a:t>
            </a:fld>
            <a:endParaRPr lang="ja-JP" altLang="en-US">
              <a:latin typeface="游ゴシック" panose="020B0400000000000000" pitchFamily="50"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3C8AADF7-3046-E983-3861-77AC9AD05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1E937620-EFAB-5EC3-4DE3-57BF8EC256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1"/>
              </a:spcBef>
            </a:pPr>
            <a:endParaRPr lang="en-US" altLang="ja-JP"/>
          </a:p>
        </p:txBody>
      </p:sp>
      <p:sp>
        <p:nvSpPr>
          <p:cNvPr id="38916" name="スライド番号プレースホルダー 3">
            <a:extLst>
              <a:ext uri="{FF2B5EF4-FFF2-40B4-BE49-F238E27FC236}">
                <a16:creationId xmlns:a16="http://schemas.microsoft.com/office/drawing/2014/main" id="{4B66F9DE-3200-A3E1-6822-AB1BFF8EB2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36</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516A9-D4B0-DB55-072F-F91A6A56E40F}"/>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B90A15D6-C59E-A7CF-D166-C7F0A3DD07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413BE475-61EC-3CEC-720E-41C92C9B87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1"/>
              </a:spcBef>
            </a:pPr>
            <a:endParaRPr lang="en-US" altLang="ja-JP"/>
          </a:p>
        </p:txBody>
      </p:sp>
      <p:sp>
        <p:nvSpPr>
          <p:cNvPr id="38916" name="スライド番号プレースホルダー 3">
            <a:extLst>
              <a:ext uri="{FF2B5EF4-FFF2-40B4-BE49-F238E27FC236}">
                <a16:creationId xmlns:a16="http://schemas.microsoft.com/office/drawing/2014/main" id="{F3F3ECD9-CAC2-55ED-D18C-91721B80CD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198131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9E85E-3A62-7406-A63A-A73CBFF88EFF}"/>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88697743-CD97-FA7B-8EBC-240FA044C6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A67F8AA5-93DE-5D43-90CF-34B1EE2B6A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B4826445-B20D-CEEB-DE56-6585B0D554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8006778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18C63-3FAC-480A-F72F-D7E87F776C83}"/>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94021DC9-01D6-6F3E-3318-03EA3C1EB5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57F0E9AB-F454-6439-1E78-8DDA1975E0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1"/>
              </a:spcBef>
            </a:pPr>
            <a:endParaRPr lang="en-US" altLang="ja-JP"/>
          </a:p>
        </p:txBody>
      </p:sp>
      <p:sp>
        <p:nvSpPr>
          <p:cNvPr id="38916" name="スライド番号プレースホルダー 3">
            <a:extLst>
              <a:ext uri="{FF2B5EF4-FFF2-40B4-BE49-F238E27FC236}">
                <a16:creationId xmlns:a16="http://schemas.microsoft.com/office/drawing/2014/main" id="{34A33723-6BBE-C856-277F-428FBB9DAA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39</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0414532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1B4DE-8D29-B701-4787-E7EA60D34B55}"/>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FAD7792D-DB19-44C9-D1F0-0C20F11DD1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0E171013-14B8-4FAC-DA98-6BAFC0C0AF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82FD72D5-40F5-3344-E0F9-76940E36C0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40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260118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a:extLst>
              <a:ext uri="{FF2B5EF4-FFF2-40B4-BE49-F238E27FC236}">
                <a16:creationId xmlns:a16="http://schemas.microsoft.com/office/drawing/2014/main" id="{1ED563D9-0143-4A44-5092-3B3DE5FF70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a:extLst>
              <a:ext uri="{FF2B5EF4-FFF2-40B4-BE49-F238E27FC236}">
                <a16:creationId xmlns:a16="http://schemas.microsoft.com/office/drawing/2014/main" id="{9DB9600A-CDE8-293B-C565-1EC9278082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17412" name="スライド番号プレースホルダー 3">
            <a:extLst>
              <a:ext uri="{FF2B5EF4-FFF2-40B4-BE49-F238E27FC236}">
                <a16:creationId xmlns:a16="http://schemas.microsoft.com/office/drawing/2014/main" id="{BB4BBCA2-6751-C531-A153-0AA72C97B7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327" indent="-284532">
              <a:defRPr>
                <a:solidFill>
                  <a:schemeClr val="tx1"/>
                </a:solidFill>
                <a:latin typeface="Calibri" panose="020F0502020204030204" pitchFamily="34" charset="0"/>
              </a:defRPr>
            </a:lvl2pPr>
            <a:lvl3pPr marL="1142897" indent="-227308">
              <a:defRPr>
                <a:solidFill>
                  <a:schemeClr val="tx1"/>
                </a:solidFill>
                <a:latin typeface="Calibri" panose="020F0502020204030204" pitchFamily="34" charset="0"/>
              </a:defRPr>
            </a:lvl3pPr>
            <a:lvl4pPr marL="1600691" indent="-227308">
              <a:defRPr>
                <a:solidFill>
                  <a:schemeClr val="tx1"/>
                </a:solidFill>
                <a:latin typeface="Calibri" panose="020F0502020204030204" pitchFamily="34" charset="0"/>
              </a:defRPr>
            </a:lvl4pPr>
            <a:lvl5pPr marL="2058486" indent="-227308">
              <a:defRPr>
                <a:solidFill>
                  <a:schemeClr val="tx1"/>
                </a:solidFill>
                <a:latin typeface="Calibri" panose="020F0502020204030204" pitchFamily="34" charset="0"/>
              </a:defRPr>
            </a:lvl5pPr>
            <a:lvl6pPr marL="2516280" indent="-227308" defTabSz="457794" eaLnBrk="0" fontAlgn="base" hangingPunct="0">
              <a:spcBef>
                <a:spcPct val="0"/>
              </a:spcBef>
              <a:spcAft>
                <a:spcPct val="0"/>
              </a:spcAft>
              <a:defRPr>
                <a:solidFill>
                  <a:schemeClr val="tx1"/>
                </a:solidFill>
                <a:latin typeface="Calibri" panose="020F0502020204030204" pitchFamily="34" charset="0"/>
              </a:defRPr>
            </a:lvl6pPr>
            <a:lvl7pPr marL="2974074" indent="-227308" defTabSz="457794" eaLnBrk="0" fontAlgn="base" hangingPunct="0">
              <a:spcBef>
                <a:spcPct val="0"/>
              </a:spcBef>
              <a:spcAft>
                <a:spcPct val="0"/>
              </a:spcAft>
              <a:defRPr>
                <a:solidFill>
                  <a:schemeClr val="tx1"/>
                </a:solidFill>
                <a:latin typeface="Calibri" panose="020F0502020204030204" pitchFamily="34" charset="0"/>
              </a:defRPr>
            </a:lvl7pPr>
            <a:lvl8pPr marL="3431869" indent="-227308" defTabSz="457794" eaLnBrk="0" fontAlgn="base" hangingPunct="0">
              <a:spcBef>
                <a:spcPct val="0"/>
              </a:spcBef>
              <a:spcAft>
                <a:spcPct val="0"/>
              </a:spcAft>
              <a:defRPr>
                <a:solidFill>
                  <a:schemeClr val="tx1"/>
                </a:solidFill>
                <a:latin typeface="Calibri" panose="020F0502020204030204" pitchFamily="34" charset="0"/>
              </a:defRPr>
            </a:lvl8pPr>
            <a:lvl9pPr marL="3889663" indent="-227308" defTabSz="457794" eaLnBrk="0" fontAlgn="base" hangingPunct="0">
              <a:spcBef>
                <a:spcPct val="0"/>
              </a:spcBef>
              <a:spcAft>
                <a:spcPct val="0"/>
              </a:spcAft>
              <a:defRPr>
                <a:solidFill>
                  <a:schemeClr val="tx1"/>
                </a:solidFill>
                <a:latin typeface="Calibri" panose="020F0502020204030204" pitchFamily="34" charset="0"/>
              </a:defRPr>
            </a:lvl9pPr>
          </a:lstStyle>
          <a:p>
            <a:fld id="{67DFE955-5074-445A-A306-467E9F990787}" type="slidenum">
              <a:rPr lang="ja-JP" altLang="en-US" smtClean="0">
                <a:solidFill>
                  <a:srgbClr val="000000"/>
                </a:solidFill>
                <a:latin typeface="游ゴシック" panose="020B0400000000000000" pitchFamily="50" charset="-128"/>
              </a:rPr>
              <a:pPr/>
              <a:t>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92138" y="671513"/>
            <a:ext cx="5926137" cy="4103687"/>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41</a:t>
            </a:fld>
            <a:endParaRPr lang="ja-JP" altLang="en-US"/>
          </a:p>
        </p:txBody>
      </p:sp>
    </p:spTree>
    <p:extLst>
      <p:ext uri="{BB962C8B-B14F-4D97-AF65-F5344CB8AC3E}">
        <p14:creationId xmlns:p14="http://schemas.microsoft.com/office/powerpoint/2010/main" val="14413624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a:extLst>
              <a:ext uri="{FF2B5EF4-FFF2-40B4-BE49-F238E27FC236}">
                <a16:creationId xmlns:a16="http://schemas.microsoft.com/office/drawing/2014/main" id="{FEBF472C-575A-7348-6125-227A89E6F1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a:extLst>
              <a:ext uri="{FF2B5EF4-FFF2-40B4-BE49-F238E27FC236}">
                <a16:creationId xmlns:a16="http://schemas.microsoft.com/office/drawing/2014/main" id="{247BB301-0B8B-8DB9-78C1-C70374C4A1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en-US" altLang="ja-JP"/>
          </a:p>
        </p:txBody>
      </p:sp>
      <p:sp>
        <p:nvSpPr>
          <p:cNvPr id="60420" name="スライド番号プレースホルダー 3">
            <a:extLst>
              <a:ext uri="{FF2B5EF4-FFF2-40B4-BE49-F238E27FC236}">
                <a16:creationId xmlns:a16="http://schemas.microsoft.com/office/drawing/2014/main" id="{638BCBAE-368B-7BD1-8DFA-5FB56DD4F9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700927E9-4456-477A-B332-A9E1FE07F3D5}" type="slidenum">
              <a:rPr lang="ja-JP" altLang="en-US" smtClean="0">
                <a:solidFill>
                  <a:srgbClr val="000000"/>
                </a:solidFill>
              </a:rPr>
              <a:pPr>
                <a:spcBef>
                  <a:spcPct val="0"/>
                </a:spcBef>
              </a:pPr>
              <a:t>42</a:t>
            </a:fld>
            <a:endParaRPr lang="ja-JP" altLang="en-US">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a:extLst>
              <a:ext uri="{FF2B5EF4-FFF2-40B4-BE49-F238E27FC236}">
                <a16:creationId xmlns:a16="http://schemas.microsoft.com/office/drawing/2014/main" id="{039124AF-035C-938B-A284-BF69E8F524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a:extLst>
              <a:ext uri="{FF2B5EF4-FFF2-40B4-BE49-F238E27FC236}">
                <a16:creationId xmlns:a16="http://schemas.microsoft.com/office/drawing/2014/main" id="{791496A7-D759-8FCB-28DC-2CD1C9FEDD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en-US" altLang="ja-JP"/>
          </a:p>
        </p:txBody>
      </p:sp>
      <p:sp>
        <p:nvSpPr>
          <p:cNvPr id="62468" name="スライド番号プレースホルダー 3">
            <a:extLst>
              <a:ext uri="{FF2B5EF4-FFF2-40B4-BE49-F238E27FC236}">
                <a16:creationId xmlns:a16="http://schemas.microsoft.com/office/drawing/2014/main" id="{17BD73C8-21FF-B66F-62C7-014919CCD4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6CEDAAE1-6D51-41B0-9525-945B18BBE4B4}" type="slidenum">
              <a:rPr lang="ja-JP" altLang="en-US" smtClean="0">
                <a:solidFill>
                  <a:srgbClr val="000000"/>
                </a:solidFill>
              </a:rPr>
              <a:pPr>
                <a:spcBef>
                  <a:spcPct val="0"/>
                </a:spcBef>
              </a:pPr>
              <a:t>43</a:t>
            </a:fld>
            <a:endParaRPr lang="ja-JP"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D79AF315-C07D-EB4F-5BB2-76FC1C6FCF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4E76871B-F5F9-D409-B95D-DF332BFDDFD8}"/>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FE3C642E-8CDB-FAA7-3F78-82D2A4955D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3796" indent="-286075">
              <a:defRPr>
                <a:solidFill>
                  <a:schemeClr val="tx1"/>
                </a:solidFill>
                <a:latin typeface="Calibri" panose="020F0502020204030204" pitchFamily="34" charset="0"/>
              </a:defRPr>
            </a:lvl2pPr>
            <a:lvl3pPr marL="1144302" indent="-228860">
              <a:defRPr>
                <a:solidFill>
                  <a:schemeClr val="tx1"/>
                </a:solidFill>
                <a:latin typeface="Calibri" panose="020F0502020204030204" pitchFamily="34" charset="0"/>
              </a:defRPr>
            </a:lvl3pPr>
            <a:lvl4pPr marL="1602022" indent="-228860">
              <a:defRPr>
                <a:solidFill>
                  <a:schemeClr val="tx1"/>
                </a:solidFill>
                <a:latin typeface="Calibri" panose="020F0502020204030204" pitchFamily="34" charset="0"/>
              </a:defRPr>
            </a:lvl4pPr>
            <a:lvl5pPr marL="2059743" indent="-228860">
              <a:defRPr>
                <a:solidFill>
                  <a:schemeClr val="tx1"/>
                </a:solidFill>
                <a:latin typeface="Calibri" panose="020F0502020204030204" pitchFamily="34" charset="0"/>
              </a:defRPr>
            </a:lvl5pPr>
            <a:lvl6pPr marL="2517462" indent="-228860" defTabSz="457720" eaLnBrk="0" fontAlgn="base" hangingPunct="0">
              <a:spcBef>
                <a:spcPct val="0"/>
              </a:spcBef>
              <a:spcAft>
                <a:spcPct val="0"/>
              </a:spcAft>
              <a:defRPr>
                <a:solidFill>
                  <a:schemeClr val="tx1"/>
                </a:solidFill>
                <a:latin typeface="Calibri" panose="020F0502020204030204" pitchFamily="34" charset="0"/>
              </a:defRPr>
            </a:lvl6pPr>
            <a:lvl7pPr marL="2975184" indent="-228860" defTabSz="457720" eaLnBrk="0" fontAlgn="base" hangingPunct="0">
              <a:spcBef>
                <a:spcPct val="0"/>
              </a:spcBef>
              <a:spcAft>
                <a:spcPct val="0"/>
              </a:spcAft>
              <a:defRPr>
                <a:solidFill>
                  <a:schemeClr val="tx1"/>
                </a:solidFill>
                <a:latin typeface="Calibri" panose="020F0502020204030204" pitchFamily="34" charset="0"/>
              </a:defRPr>
            </a:lvl7pPr>
            <a:lvl8pPr marL="3432904" indent="-228860" defTabSz="457720" eaLnBrk="0" fontAlgn="base" hangingPunct="0">
              <a:spcBef>
                <a:spcPct val="0"/>
              </a:spcBef>
              <a:spcAft>
                <a:spcPct val="0"/>
              </a:spcAft>
              <a:defRPr>
                <a:solidFill>
                  <a:schemeClr val="tx1"/>
                </a:solidFill>
                <a:latin typeface="Calibri" panose="020F0502020204030204" pitchFamily="34" charset="0"/>
              </a:defRPr>
            </a:lvl8pPr>
            <a:lvl9pPr marL="3890625" indent="-228860" defTabSz="457720"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4</a:t>
            </a:fld>
            <a:endParaRPr lang="ja-JP" altLang="en-US">
              <a:latin typeface="游ゴシック" panose="020B0400000000000000"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7F9688A5-CB90-3512-4234-F073378AE6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5FE78578-FE6D-94B6-80D6-76169A277B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ja-JP" altLang="en-US"/>
          </a:p>
        </p:txBody>
      </p:sp>
      <p:sp>
        <p:nvSpPr>
          <p:cNvPr id="27652" name="スライド番号プレースホルダー 3">
            <a:extLst>
              <a:ext uri="{FF2B5EF4-FFF2-40B4-BE49-F238E27FC236}">
                <a16:creationId xmlns:a16="http://schemas.microsoft.com/office/drawing/2014/main" id="{26702062-2B89-5994-B719-0274F045E7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5</a:t>
            </a:fld>
            <a:endParaRPr lang="ja-JP"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A1F2A-CCAB-455F-4C5D-520C8D958160}"/>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1F663352-18F6-6DB0-F1D1-D9DEDD435A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16A3F873-3D57-A391-ED4D-9E8CEE3182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ja-JP" altLang="en-US"/>
          </a:p>
        </p:txBody>
      </p:sp>
      <p:sp>
        <p:nvSpPr>
          <p:cNvPr id="27652" name="スライド番号プレースホルダー 3">
            <a:extLst>
              <a:ext uri="{FF2B5EF4-FFF2-40B4-BE49-F238E27FC236}">
                <a16:creationId xmlns:a16="http://schemas.microsoft.com/office/drawing/2014/main" id="{D0650A59-0422-F75E-B7FB-6B23353C2F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6</a:t>
            </a:fld>
            <a:endParaRPr lang="ja-JP" altLang="en-US">
              <a:solidFill>
                <a:srgbClr val="000000"/>
              </a:solidFill>
            </a:endParaRPr>
          </a:p>
        </p:txBody>
      </p:sp>
    </p:spTree>
    <p:extLst>
      <p:ext uri="{BB962C8B-B14F-4D97-AF65-F5344CB8AC3E}">
        <p14:creationId xmlns:p14="http://schemas.microsoft.com/office/powerpoint/2010/main" val="761060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6DDC8-25E4-FDFB-47C0-431A12C49154}"/>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74F2D515-BF9D-8EC7-A551-4522D63D65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AAA8C76D-5AC8-DE71-4DB3-29200B4F88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ja-JP" altLang="en-US"/>
          </a:p>
        </p:txBody>
      </p:sp>
      <p:sp>
        <p:nvSpPr>
          <p:cNvPr id="27652" name="スライド番号プレースホルダー 3">
            <a:extLst>
              <a:ext uri="{FF2B5EF4-FFF2-40B4-BE49-F238E27FC236}">
                <a16:creationId xmlns:a16="http://schemas.microsoft.com/office/drawing/2014/main" id="{17AE7427-2D3F-76EE-A49F-B3993B3182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7</a:t>
            </a:fld>
            <a:endParaRPr lang="ja-JP" altLang="en-US">
              <a:solidFill>
                <a:srgbClr val="000000"/>
              </a:solidFill>
            </a:endParaRPr>
          </a:p>
        </p:txBody>
      </p:sp>
    </p:spTree>
    <p:extLst>
      <p:ext uri="{BB962C8B-B14F-4D97-AF65-F5344CB8AC3E}">
        <p14:creationId xmlns:p14="http://schemas.microsoft.com/office/powerpoint/2010/main" val="1102846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0502949A-0308-4F4A-A774-72687FACA4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56F913D0-1E2E-B553-2BF0-B9535D8B0F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ja-JP" altLang="en-US"/>
          </a:p>
        </p:txBody>
      </p:sp>
      <p:sp>
        <p:nvSpPr>
          <p:cNvPr id="29700" name="スライド番号プレースホルダー 3">
            <a:extLst>
              <a:ext uri="{FF2B5EF4-FFF2-40B4-BE49-F238E27FC236}">
                <a16:creationId xmlns:a16="http://schemas.microsoft.com/office/drawing/2014/main" id="{8B217592-5861-8C25-BBF5-FC98C6DA7B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DF26DCFC-629A-4ADF-A64D-E9C0AB52A866}" type="slidenum">
              <a:rPr lang="ja-JP" altLang="en-US" smtClean="0">
                <a:solidFill>
                  <a:srgbClr val="000000"/>
                </a:solidFill>
              </a:rPr>
              <a:pPr>
                <a:spcBef>
                  <a:spcPct val="0"/>
                </a:spcBef>
              </a:pPr>
              <a:t>8</a:t>
            </a:fld>
            <a:endParaRPr lang="ja-JP"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1AFA8380-98DE-7AD6-FE84-4B417B8DC6B4}"/>
              </a:ext>
            </a:extLst>
          </p:cNvPr>
          <p:cNvSpPr>
            <a:spLocks noGrp="1"/>
          </p:cNvSpPr>
          <p:nvPr>
            <p:ph type="dt" sz="half" idx="10"/>
          </p:nvPr>
        </p:nvSpPr>
        <p:spPr/>
        <p:txBody>
          <a:bodyPr/>
          <a:lstStyle>
            <a:lvl1pPr>
              <a:defRPr/>
            </a:lvl1pPr>
          </a:lstStyle>
          <a:p>
            <a:pPr>
              <a:defRPr/>
            </a:pPr>
            <a:fld id="{EF8691BF-EC20-46E6-9C24-B842443251E3}" type="datetime1">
              <a:rPr lang="ja-JP" altLang="en-US"/>
              <a:pPr>
                <a:defRPr/>
              </a:pPr>
              <a:t>2025/4/14</a:t>
            </a:fld>
            <a:endParaRPr lang="ja-JP" altLang="en-US"/>
          </a:p>
        </p:txBody>
      </p:sp>
      <p:sp>
        <p:nvSpPr>
          <p:cNvPr id="5" name="Footer Placeholder 4">
            <a:extLst>
              <a:ext uri="{FF2B5EF4-FFF2-40B4-BE49-F238E27FC236}">
                <a16:creationId xmlns:a16="http://schemas.microsoft.com/office/drawing/2014/main" id="{5A59E26C-C5DF-05F9-9E51-5CAA218DAECD}"/>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9AEE1167-01D2-AF1E-A07A-F821B36C5906}"/>
              </a:ext>
            </a:extLst>
          </p:cNvPr>
          <p:cNvSpPr>
            <a:spLocks noGrp="1"/>
          </p:cNvSpPr>
          <p:nvPr>
            <p:ph type="sldNum" sz="quarter" idx="12"/>
          </p:nvPr>
        </p:nvSpPr>
        <p:spPr/>
        <p:txBody>
          <a:bodyPr/>
          <a:lstStyle>
            <a:lvl1pPr>
              <a:defRPr/>
            </a:lvl1pPr>
          </a:lstStyle>
          <a:p>
            <a:pPr>
              <a:defRPr/>
            </a:pPr>
            <a:fld id="{B70E3B88-FBFE-4B1D-9DB5-C7D8BC81CC93}" type="slidenum">
              <a:rPr lang="ja-JP" altLang="en-US"/>
              <a:pPr>
                <a:defRPr/>
              </a:pPr>
              <a:t>‹#›</a:t>
            </a:fld>
            <a:endParaRPr lang="ja-JP" altLang="en-US"/>
          </a:p>
        </p:txBody>
      </p:sp>
    </p:spTree>
    <p:extLst>
      <p:ext uri="{BB962C8B-B14F-4D97-AF65-F5344CB8AC3E}">
        <p14:creationId xmlns:p14="http://schemas.microsoft.com/office/powerpoint/2010/main" val="3673679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目次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4CC55E3A-551F-A37C-C950-4A3F922A66C7}"/>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5B683272-AA02-5CA3-78A9-9BA30733D126}"/>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目次</a:t>
            </a:r>
          </a:p>
        </p:txBody>
      </p:sp>
      <p:sp>
        <p:nvSpPr>
          <p:cNvPr id="4" name="Slide Number Placeholder 5">
            <a:extLst>
              <a:ext uri="{FF2B5EF4-FFF2-40B4-BE49-F238E27FC236}">
                <a16:creationId xmlns:a16="http://schemas.microsoft.com/office/drawing/2014/main" id="{3DA0EF3F-6E90-28DE-0F4C-A3394ADBCD13}"/>
              </a:ext>
            </a:extLst>
          </p:cNvPr>
          <p:cNvSpPr>
            <a:spLocks noGrp="1"/>
          </p:cNvSpPr>
          <p:nvPr>
            <p:ph type="sldNum" sz="quarter" idx="10"/>
          </p:nvPr>
        </p:nvSpPr>
        <p:spPr/>
        <p:txBody>
          <a:bodyPr/>
          <a:lstStyle>
            <a:lvl1pPr>
              <a:defRPr smtClean="0"/>
            </a:lvl1pPr>
          </a:lstStyle>
          <a:p>
            <a:pPr>
              <a:defRPr/>
            </a:pPr>
            <a:fld id="{7D6A04D6-2C00-4205-B2E7-9621766F576E}" type="slidenum">
              <a:rPr lang="ja-JP" altLang="en-US"/>
              <a:pPr>
                <a:defRPr/>
              </a:pPr>
              <a:t>‹#›</a:t>
            </a:fld>
            <a:endParaRPr lang="ja-JP" altLang="en-US"/>
          </a:p>
        </p:txBody>
      </p:sp>
    </p:spTree>
    <p:extLst>
      <p:ext uri="{BB962C8B-B14F-4D97-AF65-F5344CB8AC3E}">
        <p14:creationId xmlns:p14="http://schemas.microsoft.com/office/powerpoint/2010/main" val="203281615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本テーマの獲得目標">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22DAC07-4FAC-8DE1-8AD4-DAFC2BC9F25D}"/>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2A10B13D-BE8B-E514-A9F6-A474ABA4978F}"/>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本研修の獲得目標を確認する</a:t>
            </a:r>
          </a:p>
        </p:txBody>
      </p:sp>
      <p:sp>
        <p:nvSpPr>
          <p:cNvPr id="4" name="四角形: 角を丸くする 3">
            <a:extLst>
              <a:ext uri="{FF2B5EF4-FFF2-40B4-BE49-F238E27FC236}">
                <a16:creationId xmlns:a16="http://schemas.microsoft.com/office/drawing/2014/main" id="{046F27A6-B824-9133-0499-EA3A29632B27}"/>
              </a:ext>
            </a:extLst>
          </p:cNvPr>
          <p:cNvSpPr/>
          <p:nvPr/>
        </p:nvSpPr>
        <p:spPr>
          <a:xfrm>
            <a:off x="333375" y="868363"/>
            <a:ext cx="9239250" cy="5635625"/>
          </a:xfrm>
          <a:prstGeom prst="roundRect">
            <a:avLst>
              <a:gd name="adj" fmla="val 6678"/>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grpSp>
        <p:nvGrpSpPr>
          <p:cNvPr id="5" name="グループ化 7">
            <a:extLst>
              <a:ext uri="{FF2B5EF4-FFF2-40B4-BE49-F238E27FC236}">
                <a16:creationId xmlns:a16="http://schemas.microsoft.com/office/drawing/2014/main" id="{68F607F6-1F33-5907-47E2-8484AC55684F}"/>
              </a:ext>
            </a:extLst>
          </p:cNvPr>
          <p:cNvGrpSpPr>
            <a:grpSpLocks/>
          </p:cNvGrpSpPr>
          <p:nvPr/>
        </p:nvGrpSpPr>
        <p:grpSpPr bwMode="auto">
          <a:xfrm>
            <a:off x="1471613" y="4581525"/>
            <a:ext cx="6962775" cy="1849438"/>
            <a:chOff x="1177770" y="4581076"/>
            <a:chExt cx="6961742" cy="1849515"/>
          </a:xfrm>
        </p:grpSpPr>
        <p:pic>
          <p:nvPicPr>
            <p:cNvPr id="6" name="図 8" descr="黒い背景と白い文字のロゴ&#10;&#10;自動的に生成された説明">
              <a:extLst>
                <a:ext uri="{FF2B5EF4-FFF2-40B4-BE49-F238E27FC236}">
                  <a16:creationId xmlns:a16="http://schemas.microsoft.com/office/drawing/2014/main" id="{4A31780F-731B-B5A5-7420-601F18E12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770" y="4581076"/>
              <a:ext cx="1849515" cy="184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210556A5-9223-3AAF-9293-C4C431B3E513}"/>
                </a:ext>
              </a:extLst>
            </p:cNvPr>
            <p:cNvSpPr txBox="1"/>
            <p:nvPr/>
          </p:nvSpPr>
          <p:spPr>
            <a:xfrm>
              <a:off x="2752336" y="5373272"/>
              <a:ext cx="5387176" cy="522309"/>
            </a:xfrm>
            <a:prstGeom prst="rect">
              <a:avLst/>
            </a:prstGeom>
            <a:noFill/>
          </p:spPr>
          <p:txBody>
            <a:bodyPr>
              <a:spAutoFit/>
            </a:bodyPr>
            <a:lstStyle/>
            <a:p>
              <a:pPr>
                <a:spcBef>
                  <a:spcPts val="600"/>
                </a:spcBef>
                <a:defRPr/>
              </a:pPr>
              <a:r>
                <a:rPr lang="ja-JP" altLang="en-US" sz="1400" spc="100" dirty="0">
                  <a:latin typeface="メイリオ" panose="020B0604030504040204" pitchFamily="50" charset="-128"/>
                  <a:ea typeface="メイリオ" panose="020B0604030504040204" pitchFamily="50" charset="-128"/>
                </a:rPr>
                <a:t>日々の仕事を振り返りつつ、明日からの仕事に活かせるよう学びを深めていきましょう</a:t>
              </a:r>
              <a:endParaRPr lang="en-US" altLang="ja-JP" sz="1400" spc="100" dirty="0">
                <a:latin typeface="メイリオ" panose="020B0604030504040204" pitchFamily="50" charset="-128"/>
                <a:ea typeface="メイリオ" panose="020B0604030504040204" pitchFamily="50" charset="-128"/>
              </a:endParaRPr>
            </a:p>
          </p:txBody>
        </p:sp>
      </p:grpSp>
      <p:sp>
        <p:nvSpPr>
          <p:cNvPr id="8" name="Slide Number Placeholder 5">
            <a:extLst>
              <a:ext uri="{FF2B5EF4-FFF2-40B4-BE49-F238E27FC236}">
                <a16:creationId xmlns:a16="http://schemas.microsoft.com/office/drawing/2014/main" id="{ADDC8EB0-289A-E91E-CDFF-46C2E3546F28}"/>
              </a:ext>
            </a:extLst>
          </p:cNvPr>
          <p:cNvSpPr>
            <a:spLocks noGrp="1"/>
          </p:cNvSpPr>
          <p:nvPr>
            <p:ph type="sldNum" sz="quarter" idx="10"/>
          </p:nvPr>
        </p:nvSpPr>
        <p:spPr/>
        <p:txBody>
          <a:bodyPr/>
          <a:lstStyle>
            <a:lvl1pPr>
              <a:defRPr smtClean="0"/>
            </a:lvl1pPr>
          </a:lstStyle>
          <a:p>
            <a:pPr>
              <a:defRPr/>
            </a:pPr>
            <a:fld id="{FEE294C4-4AD2-46A6-BC76-8710259AC561}" type="slidenum">
              <a:rPr lang="ja-JP" altLang="en-US"/>
              <a:pPr>
                <a:defRPr/>
              </a:pPr>
              <a:t>‹#›</a:t>
            </a:fld>
            <a:endParaRPr lang="ja-JP" altLang="en-US"/>
          </a:p>
        </p:txBody>
      </p:sp>
    </p:spTree>
    <p:extLst>
      <p:ext uri="{BB962C8B-B14F-4D97-AF65-F5344CB8AC3E}">
        <p14:creationId xmlns:p14="http://schemas.microsoft.com/office/powerpoint/2010/main" val="996414981"/>
      </p:ext>
    </p:extLst>
  </p:cSld>
  <p:clrMapOvr>
    <a:masterClrMapping/>
  </p:clrMapOvr>
  <p:transition spd="slow"/>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A0BF5D2-3F05-7A94-6A78-E024C82C3F7C}"/>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グラフィックス 3" descr="チャット">
            <a:extLst>
              <a:ext uri="{FF2B5EF4-FFF2-40B4-BE49-F238E27FC236}">
                <a16:creationId xmlns:a16="http://schemas.microsoft.com/office/drawing/2014/main" id="{85EE0D65-8E53-A32F-5A5E-F7CFCC82A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5445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1E720CB7-9A56-26D8-2B1C-37A61D816EFB}"/>
              </a:ext>
            </a:extLst>
          </p:cNvPr>
          <p:cNvSpPr/>
          <p:nvPr/>
        </p:nvSpPr>
        <p:spPr>
          <a:xfrm>
            <a:off x="1420813" y="652463"/>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dirty="0">
                <a:solidFill>
                  <a:schemeClr val="tx1"/>
                </a:solidFill>
                <a:latin typeface="メイリオ" panose="020B0604030504040204" pitchFamily="50" charset="-128"/>
                <a:ea typeface="メイリオ" panose="020B0604030504040204" pitchFamily="50" charset="-128"/>
              </a:rPr>
              <a:t>受講者同士で、自由に話してみましょう</a:t>
            </a:r>
          </a:p>
        </p:txBody>
      </p:sp>
      <p:sp>
        <p:nvSpPr>
          <p:cNvPr id="5" name="Slide Number Placeholder 5">
            <a:extLst>
              <a:ext uri="{FF2B5EF4-FFF2-40B4-BE49-F238E27FC236}">
                <a16:creationId xmlns:a16="http://schemas.microsoft.com/office/drawing/2014/main" id="{C29EBA51-0C87-ABF8-9E86-016F61202FF5}"/>
              </a:ext>
            </a:extLst>
          </p:cNvPr>
          <p:cNvSpPr>
            <a:spLocks noGrp="1"/>
          </p:cNvSpPr>
          <p:nvPr>
            <p:ph type="sldNum" sz="quarter" idx="10"/>
          </p:nvPr>
        </p:nvSpPr>
        <p:spPr/>
        <p:txBody>
          <a:bodyPr/>
          <a:lstStyle>
            <a:lvl1pPr>
              <a:defRPr smtClean="0"/>
            </a:lvl1pPr>
          </a:lstStyle>
          <a:p>
            <a:pPr>
              <a:defRPr/>
            </a:pPr>
            <a:fld id="{D2B86CB9-CF0D-4CA3-9667-D9424307B76E}" type="slidenum">
              <a:rPr lang="ja-JP" altLang="en-US"/>
              <a:pPr>
                <a:defRPr/>
              </a:pPr>
              <a:t>‹#›</a:t>
            </a:fld>
            <a:endParaRPr lang="ja-JP" altLang="en-US"/>
          </a:p>
        </p:txBody>
      </p:sp>
    </p:spTree>
    <p:extLst>
      <p:ext uri="{BB962C8B-B14F-4D97-AF65-F5344CB8AC3E}">
        <p14:creationId xmlns:p14="http://schemas.microsoft.com/office/powerpoint/2010/main" val="2675671216"/>
      </p:ext>
    </p:extLst>
  </p:cSld>
  <p:clrMapOvr>
    <a:masterClrMapping/>
  </p:clrMapOvr>
  <p:transition spd="slow"/>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A0BF5D2-3F05-7A94-6A78-E024C82C3F7C}"/>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C29EBA51-0C87-ABF8-9E86-016F61202FF5}"/>
              </a:ext>
            </a:extLst>
          </p:cNvPr>
          <p:cNvSpPr>
            <a:spLocks noGrp="1"/>
          </p:cNvSpPr>
          <p:nvPr>
            <p:ph type="sldNum" sz="quarter" idx="10"/>
          </p:nvPr>
        </p:nvSpPr>
        <p:spPr/>
        <p:txBody>
          <a:bodyPr/>
          <a:lstStyle>
            <a:lvl1pPr>
              <a:defRPr smtClean="0"/>
            </a:lvl1pPr>
          </a:lstStyle>
          <a:p>
            <a:pPr>
              <a:defRPr/>
            </a:pPr>
            <a:fld id="{D2B86CB9-CF0D-4CA3-9667-D9424307B76E}" type="slidenum">
              <a:rPr lang="ja-JP" altLang="en-US"/>
              <a:pPr>
                <a:defRPr/>
              </a:pPr>
              <a:t>‹#›</a:t>
            </a:fld>
            <a:endParaRPr lang="ja-JP" altLang="en-US"/>
          </a:p>
        </p:txBody>
      </p:sp>
    </p:spTree>
    <p:extLst>
      <p:ext uri="{BB962C8B-B14F-4D97-AF65-F5344CB8AC3E}">
        <p14:creationId xmlns:p14="http://schemas.microsoft.com/office/powerpoint/2010/main" val="256233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本編">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AA96735-E05A-FDD1-021B-B79217FDC3B3}"/>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0C9666F-90BE-9978-B57F-CE95BD5A886B}"/>
              </a:ext>
            </a:extLst>
          </p:cNvPr>
          <p:cNvSpPr>
            <a:spLocks noGrp="1"/>
          </p:cNvSpPr>
          <p:nvPr>
            <p:ph type="sldNum" sz="quarter" idx="10"/>
          </p:nvPr>
        </p:nvSpPr>
        <p:spPr/>
        <p:txBody>
          <a:bodyPr/>
          <a:lstStyle>
            <a:lvl1pPr>
              <a:defRPr smtClean="0"/>
            </a:lvl1pPr>
          </a:lstStyle>
          <a:p>
            <a:pPr>
              <a:defRPr/>
            </a:pPr>
            <a:fld id="{98A27851-3CE3-464B-B113-B423DC6DF932}" type="slidenum">
              <a:rPr lang="ja-JP" altLang="en-US"/>
              <a:pPr>
                <a:defRPr/>
              </a:pPr>
              <a:t>‹#›</a:t>
            </a:fld>
            <a:endParaRPr lang="ja-JP" altLang="en-US"/>
          </a:p>
        </p:txBody>
      </p:sp>
    </p:spTree>
    <p:extLst>
      <p:ext uri="{BB962C8B-B14F-4D97-AF65-F5344CB8AC3E}">
        <p14:creationId xmlns:p14="http://schemas.microsoft.com/office/powerpoint/2010/main" val="1808594691"/>
      </p:ext>
    </p:extLst>
  </p:cSld>
  <p:clrMapOvr>
    <a:masterClrMapping/>
  </p:clrMapOvr>
  <p:transition spd="slow"/>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フリー">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26ED769-1E9C-A5D6-F1DB-78851B3352FD}"/>
              </a:ext>
            </a:extLst>
          </p:cNvPr>
          <p:cNvSpPr>
            <a:spLocks noGrp="1"/>
          </p:cNvSpPr>
          <p:nvPr>
            <p:ph type="sldNum" sz="quarter" idx="10"/>
          </p:nvPr>
        </p:nvSpPr>
        <p:spPr/>
        <p:txBody>
          <a:bodyPr/>
          <a:lstStyle>
            <a:lvl1pPr>
              <a:defRPr smtClean="0"/>
            </a:lvl1pPr>
          </a:lstStyle>
          <a:p>
            <a:pPr>
              <a:defRPr/>
            </a:pPr>
            <a:fld id="{2A484881-CA4A-4772-BDA3-85E6A5CE156F}" type="slidenum">
              <a:rPr lang="ja-JP" altLang="en-US"/>
              <a:pPr>
                <a:defRPr/>
              </a:pPr>
              <a:t>‹#›</a:t>
            </a:fld>
            <a:endParaRPr lang="ja-JP" altLang="en-US"/>
          </a:p>
        </p:txBody>
      </p:sp>
    </p:spTree>
    <p:extLst>
      <p:ext uri="{BB962C8B-B14F-4D97-AF65-F5344CB8AC3E}">
        <p14:creationId xmlns:p14="http://schemas.microsoft.com/office/powerpoint/2010/main" val="2050830368"/>
      </p:ext>
    </p:extLst>
  </p:cSld>
  <p:clrMapOvr>
    <a:masterClrMapping/>
  </p:clrMapOvr>
  <p:transition spd="slow"/>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研修目標の確認と振り返り">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70BAC97-EA2D-7027-BA68-DEAFB45BD05C}"/>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7843720F-7ADA-B18E-7AD0-7C90D02EBC20}"/>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獲得目標の確認と振り返り</a:t>
            </a:r>
          </a:p>
        </p:txBody>
      </p:sp>
      <p:sp>
        <p:nvSpPr>
          <p:cNvPr id="4" name="四角形: 角を丸くする 3">
            <a:extLst>
              <a:ext uri="{FF2B5EF4-FFF2-40B4-BE49-F238E27FC236}">
                <a16:creationId xmlns:a16="http://schemas.microsoft.com/office/drawing/2014/main" id="{AE67F52D-74BA-6A04-67BF-56BA1A1D26DC}"/>
              </a:ext>
            </a:extLst>
          </p:cNvPr>
          <p:cNvSpPr/>
          <p:nvPr/>
        </p:nvSpPr>
        <p:spPr>
          <a:xfrm>
            <a:off x="276225" y="958850"/>
            <a:ext cx="9359900" cy="2160588"/>
          </a:xfrm>
          <a:prstGeom prst="roundRect">
            <a:avLst>
              <a:gd name="adj" fmla="val 2157"/>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達成度　→　　達成！　・　まあまあ達成！　・　もう少し！　・　いまいち！</a:t>
            </a:r>
          </a:p>
          <a:p>
            <a:pPr marL="0" lvl="1" eaLnBrk="1" fontAlgn="auto" hangingPunct="1">
              <a:spcBef>
                <a:spcPts val="300"/>
              </a:spcBef>
              <a:spcAft>
                <a:spcPts val="0"/>
              </a:spcAft>
              <a:defRPr/>
            </a:pPr>
            <a:endParaRPr kumimoji="1" lang="ja-JP" altLang="en-US"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なぜそう思いましたか？理由を書いてみましょう</a:t>
            </a:r>
            <a:endParaRPr kumimoji="1" lang="en-US" altLang="ja-JP"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5F7946E3-4763-5030-442B-F00AFF254AF8}"/>
              </a:ext>
            </a:extLst>
          </p:cNvPr>
          <p:cNvSpPr/>
          <p:nvPr/>
        </p:nvSpPr>
        <p:spPr>
          <a:xfrm>
            <a:off x="71438" y="696913"/>
            <a:ext cx="2719387" cy="371475"/>
          </a:xfrm>
          <a:prstGeom prst="roundRect">
            <a:avLst>
              <a:gd name="adj" fmla="val 50000"/>
            </a:avLst>
          </a:prstGeom>
          <a:solidFill>
            <a:schemeClr val="bg2">
              <a:lumMod val="75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獲得目標の達成度</a:t>
            </a:r>
          </a:p>
        </p:txBody>
      </p:sp>
      <p:sp>
        <p:nvSpPr>
          <p:cNvPr id="6" name="フリーフォーム: 図形 5">
            <a:extLst>
              <a:ext uri="{FF2B5EF4-FFF2-40B4-BE49-F238E27FC236}">
                <a16:creationId xmlns:a16="http://schemas.microsoft.com/office/drawing/2014/main" id="{FE425AE6-DB85-7657-2683-377DB95AEA9B}"/>
              </a:ext>
            </a:extLst>
          </p:cNvPr>
          <p:cNvSpPr/>
          <p:nvPr/>
        </p:nvSpPr>
        <p:spPr>
          <a:xfrm>
            <a:off x="7083425" y="663575"/>
            <a:ext cx="2717800" cy="582613"/>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13E83161-8AB2-86E2-9903-BF617BD1B1A8}"/>
              </a:ext>
            </a:extLst>
          </p:cNvPr>
          <p:cNvSpPr/>
          <p:nvPr/>
        </p:nvSpPr>
        <p:spPr>
          <a:xfrm>
            <a:off x="276225" y="3535363"/>
            <a:ext cx="9359900" cy="1260475"/>
          </a:xfrm>
          <a:prstGeom prst="roundRect">
            <a:avLst>
              <a:gd name="adj" fmla="val 3595"/>
            </a:avLst>
          </a:prstGeom>
          <a:noFill/>
          <a:ln w="57150">
            <a:solidFill>
              <a:schemeClr val="accent2">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D387BE86-FE7D-0A13-0E4A-E074CCDC7D9C}"/>
              </a:ext>
            </a:extLst>
          </p:cNvPr>
          <p:cNvSpPr/>
          <p:nvPr/>
        </p:nvSpPr>
        <p:spPr>
          <a:xfrm>
            <a:off x="71438" y="3273425"/>
            <a:ext cx="5099050" cy="371475"/>
          </a:xfrm>
          <a:prstGeom prst="roundRect">
            <a:avLst>
              <a:gd name="adj" fmla="val 50000"/>
            </a:avLst>
          </a:prstGeom>
          <a:solidFill>
            <a:schemeClr val="accent2">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学べてよかったこと・もっと知りたいこと</a:t>
            </a:r>
          </a:p>
        </p:txBody>
      </p:sp>
      <p:sp>
        <p:nvSpPr>
          <p:cNvPr id="9" name="四角形: 角を丸くする 8">
            <a:extLst>
              <a:ext uri="{FF2B5EF4-FFF2-40B4-BE49-F238E27FC236}">
                <a16:creationId xmlns:a16="http://schemas.microsoft.com/office/drawing/2014/main" id="{750DAEF0-C5ED-2B3E-D019-A6C86DEFB5AB}"/>
              </a:ext>
            </a:extLst>
          </p:cNvPr>
          <p:cNvSpPr/>
          <p:nvPr/>
        </p:nvSpPr>
        <p:spPr>
          <a:xfrm>
            <a:off x="276225" y="5200650"/>
            <a:ext cx="9359900" cy="1258888"/>
          </a:xfrm>
          <a:prstGeom prst="roundRect">
            <a:avLst>
              <a:gd name="adj" fmla="val 6678"/>
            </a:avLst>
          </a:prstGeom>
          <a:noFill/>
          <a:ln w="57150">
            <a:solidFill>
              <a:schemeClr val="accent5">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1B4846F3-0964-24E4-89FB-2573594A14B9}"/>
              </a:ext>
            </a:extLst>
          </p:cNvPr>
          <p:cNvSpPr/>
          <p:nvPr/>
        </p:nvSpPr>
        <p:spPr>
          <a:xfrm>
            <a:off x="71438" y="4938713"/>
            <a:ext cx="4237037" cy="371475"/>
          </a:xfrm>
          <a:prstGeom prst="roundRect">
            <a:avLst>
              <a:gd name="adj" fmla="val 50000"/>
            </a:avLst>
          </a:prstGeom>
          <a:solidFill>
            <a:schemeClr val="accent5">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明日からの仕事に活かしたいこと</a:t>
            </a:r>
          </a:p>
        </p:txBody>
      </p:sp>
      <p:sp>
        <p:nvSpPr>
          <p:cNvPr id="11" name="テキスト ボックス 10">
            <a:extLst>
              <a:ext uri="{FF2B5EF4-FFF2-40B4-BE49-F238E27FC236}">
                <a16:creationId xmlns:a16="http://schemas.microsoft.com/office/drawing/2014/main" id="{4180E181-7B4E-C888-01C6-25EE0E1B7EAA}"/>
              </a:ext>
            </a:extLst>
          </p:cNvPr>
          <p:cNvSpPr txBox="1"/>
          <p:nvPr/>
        </p:nvSpPr>
        <p:spPr>
          <a:xfrm>
            <a:off x="7089775" y="774700"/>
            <a:ext cx="2717800" cy="261938"/>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「はじめに」を適宜確認しましょう</a:t>
            </a:r>
          </a:p>
        </p:txBody>
      </p:sp>
      <p:sp>
        <p:nvSpPr>
          <p:cNvPr id="12" name="Slide Number Placeholder 5">
            <a:extLst>
              <a:ext uri="{FF2B5EF4-FFF2-40B4-BE49-F238E27FC236}">
                <a16:creationId xmlns:a16="http://schemas.microsoft.com/office/drawing/2014/main" id="{A8E41967-0CD4-0137-FEFD-B2A92CADB1BD}"/>
              </a:ext>
            </a:extLst>
          </p:cNvPr>
          <p:cNvSpPr>
            <a:spLocks noGrp="1"/>
          </p:cNvSpPr>
          <p:nvPr>
            <p:ph type="sldNum" sz="quarter" idx="10"/>
          </p:nvPr>
        </p:nvSpPr>
        <p:spPr/>
        <p:txBody>
          <a:bodyPr/>
          <a:lstStyle>
            <a:lvl1pPr>
              <a:defRPr smtClean="0"/>
            </a:lvl1pPr>
          </a:lstStyle>
          <a:p>
            <a:pPr>
              <a:defRPr/>
            </a:pPr>
            <a:fld id="{F4CA907F-A5B6-430B-9207-B8AF9FF199C3}" type="slidenum">
              <a:rPr lang="ja-JP" altLang="en-US"/>
              <a:pPr>
                <a:defRPr/>
              </a:pPr>
              <a:t>‹#›</a:t>
            </a:fld>
            <a:endParaRPr lang="ja-JP" altLang="en-US"/>
          </a:p>
        </p:txBody>
      </p:sp>
    </p:spTree>
    <p:extLst>
      <p:ext uri="{BB962C8B-B14F-4D97-AF65-F5344CB8AC3E}">
        <p14:creationId xmlns:p14="http://schemas.microsoft.com/office/powerpoint/2010/main" val="2305653914"/>
      </p:ext>
    </p:extLst>
  </p:cSld>
  <p:clrMapOvr>
    <a:masterClrMapping/>
  </p:clrMapOvr>
  <p:transition spd="slow"/>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出典">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0F3587-CD63-E41C-A873-23DD799428FB}"/>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A46341A6-8BA1-3326-7918-E5FBF1881587}"/>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出典・参考図書・文献</a:t>
            </a:r>
          </a:p>
        </p:txBody>
      </p:sp>
      <p:sp>
        <p:nvSpPr>
          <p:cNvPr id="4" name="フリーフォーム: 図形 3">
            <a:extLst>
              <a:ext uri="{FF2B5EF4-FFF2-40B4-BE49-F238E27FC236}">
                <a16:creationId xmlns:a16="http://schemas.microsoft.com/office/drawing/2014/main" id="{2249676D-CE1E-559E-A1C0-C02D942626A7}"/>
              </a:ext>
            </a:extLst>
          </p:cNvPr>
          <p:cNvSpPr/>
          <p:nvPr/>
        </p:nvSpPr>
        <p:spPr>
          <a:xfrm>
            <a:off x="6626225" y="649288"/>
            <a:ext cx="3117850" cy="582612"/>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C919A987-3E1A-AE12-8DA1-F5238AA3CAE6}"/>
              </a:ext>
            </a:extLst>
          </p:cNvPr>
          <p:cNvSpPr txBox="1"/>
          <p:nvPr/>
        </p:nvSpPr>
        <p:spPr>
          <a:xfrm>
            <a:off x="6697663" y="760413"/>
            <a:ext cx="3052762" cy="261937"/>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ぜひ出典にも目を通してみましょう</a:t>
            </a:r>
          </a:p>
        </p:txBody>
      </p:sp>
      <p:sp>
        <p:nvSpPr>
          <p:cNvPr id="6" name="Slide Number Placeholder 5">
            <a:extLst>
              <a:ext uri="{FF2B5EF4-FFF2-40B4-BE49-F238E27FC236}">
                <a16:creationId xmlns:a16="http://schemas.microsoft.com/office/drawing/2014/main" id="{39D105F7-1A22-246C-C65F-7D251BFDEFBA}"/>
              </a:ext>
            </a:extLst>
          </p:cNvPr>
          <p:cNvSpPr>
            <a:spLocks noGrp="1"/>
          </p:cNvSpPr>
          <p:nvPr>
            <p:ph type="sldNum" sz="quarter" idx="10"/>
          </p:nvPr>
        </p:nvSpPr>
        <p:spPr/>
        <p:txBody>
          <a:bodyPr/>
          <a:lstStyle>
            <a:lvl1pPr>
              <a:defRPr smtClean="0"/>
            </a:lvl1pPr>
          </a:lstStyle>
          <a:p>
            <a:pPr>
              <a:defRPr/>
            </a:pPr>
            <a:fld id="{96EE6689-046C-48AF-80C1-583274532B4D}" type="slidenum">
              <a:rPr lang="ja-JP" altLang="en-US"/>
              <a:pPr>
                <a:defRPr/>
              </a:pPr>
              <a:t>‹#›</a:t>
            </a:fld>
            <a:endParaRPr lang="ja-JP" altLang="en-US"/>
          </a:p>
        </p:txBody>
      </p:sp>
    </p:spTree>
    <p:extLst>
      <p:ext uri="{BB962C8B-B14F-4D97-AF65-F5344CB8AC3E}">
        <p14:creationId xmlns:p14="http://schemas.microsoft.com/office/powerpoint/2010/main" val="3993774381"/>
      </p:ext>
    </p:extLst>
  </p:cSld>
  <p:clrMapOvr>
    <a:masterClrMapping/>
  </p:clrMapOvr>
  <p:transition spd="slow"/>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11F38B-617B-CAA6-5FB5-9E3533EDF243}"/>
              </a:ext>
            </a:extLst>
          </p:cNvPr>
          <p:cNvSpPr>
            <a:spLocks noGrp="1" noChangeArrowheads="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Text Placeholder 2">
            <a:extLst>
              <a:ext uri="{FF2B5EF4-FFF2-40B4-BE49-F238E27FC236}">
                <a16:creationId xmlns:a16="http://schemas.microsoft.com/office/drawing/2014/main" id="{20454CFF-8C76-A5E9-AB78-DC06812B0F74}"/>
              </a:ext>
            </a:extLst>
          </p:cNvPr>
          <p:cNvSpPr>
            <a:spLocks noGrp="1" noChangeArrowheads="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079C1484-FE24-79D6-D0B9-9B3DCAE3D5C5}"/>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smtClean="0">
                <a:solidFill>
                  <a:schemeClr val="tx1">
                    <a:tint val="75000"/>
                  </a:schemeClr>
                </a:solidFill>
                <a:latin typeface="+mn-lt"/>
              </a:defRPr>
            </a:lvl1pPr>
          </a:lstStyle>
          <a:p>
            <a:pPr>
              <a:defRPr/>
            </a:pPr>
            <a:fld id="{0C8347EA-9763-46BC-8E94-246DE373ABF1}" type="datetime1">
              <a:rPr lang="ja-JP" altLang="en-US"/>
              <a:pPr>
                <a:defRPr/>
              </a:pPr>
              <a:t>2025/4/14</a:t>
            </a:fld>
            <a:endParaRPr lang="ja-JP" altLang="en-US"/>
          </a:p>
        </p:txBody>
      </p:sp>
      <p:sp>
        <p:nvSpPr>
          <p:cNvPr id="5" name="Footer Placeholder 4">
            <a:extLst>
              <a:ext uri="{FF2B5EF4-FFF2-40B4-BE49-F238E27FC236}">
                <a16:creationId xmlns:a16="http://schemas.microsoft.com/office/drawing/2014/main" id="{6B636C0B-D1E0-A6BB-403A-F95EA203F6AD}"/>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schemeClr val="tx1">
                    <a:tint val="75000"/>
                  </a:schemeClr>
                </a:solidFill>
                <a:latin typeface="+mn-lt"/>
              </a:defRPr>
            </a:lvl1pPr>
          </a:lstStyle>
          <a:p>
            <a:pPr>
              <a:defRPr/>
            </a:pPr>
            <a:endParaRPr lang="ja-JP" altLang="en-US"/>
          </a:p>
        </p:txBody>
      </p:sp>
      <p:sp>
        <p:nvSpPr>
          <p:cNvPr id="6" name="Slide Number Placeholder 5">
            <a:extLst>
              <a:ext uri="{FF2B5EF4-FFF2-40B4-BE49-F238E27FC236}">
                <a16:creationId xmlns:a16="http://schemas.microsoft.com/office/drawing/2014/main" id="{95EA8E6C-6B08-B882-9DA4-C5787D356964}"/>
              </a:ext>
            </a:extLst>
          </p:cNvPr>
          <p:cNvSpPr>
            <a:spLocks noGrp="1"/>
          </p:cNvSpPr>
          <p:nvPr>
            <p:ph type="sldNum" sz="quarter" idx="4"/>
          </p:nvPr>
        </p:nvSpPr>
        <p:spPr>
          <a:xfrm>
            <a:off x="9526588" y="6492875"/>
            <a:ext cx="3794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1" sz="1000" smtClean="0">
                <a:solidFill>
                  <a:srgbClr val="898989"/>
                </a:solidFill>
              </a:defRPr>
            </a:lvl1pPr>
          </a:lstStyle>
          <a:p>
            <a:pPr>
              <a:defRPr/>
            </a:pPr>
            <a:fld id="{CB968F64-C2E5-4740-AAA7-DCC0EE24F5E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9" r:id="rId5"/>
    <p:sldLayoutId id="2147483705" r:id="rId6"/>
    <p:sldLayoutId id="2147483706" r:id="rId7"/>
    <p:sldLayoutId id="2147483707" r:id="rId8"/>
    <p:sldLayoutId id="2147483708" r:id="rId9"/>
  </p:sldLayoutIdLst>
  <p:hf hdr="0" ftr="0" dt="0"/>
  <p:txStyles>
    <p:titleStyle>
      <a:lvl1pPr algn="l" rtl="0" fontAlgn="base">
        <a:lnSpc>
          <a:spcPct val="90000"/>
        </a:lnSpc>
        <a:spcBef>
          <a:spcPct val="0"/>
        </a:spcBef>
        <a:spcAft>
          <a:spcPct val="0"/>
        </a:spcAft>
        <a:defRPr kumimoji="1" sz="44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alibri Light" panose="020F0302020204030204" pitchFamily="34" charset="0"/>
        </a:defRPr>
      </a:lvl2pPr>
      <a:lvl3pPr algn="l" rtl="0" fontAlgn="base">
        <a:lnSpc>
          <a:spcPct val="90000"/>
        </a:lnSpc>
        <a:spcBef>
          <a:spcPct val="0"/>
        </a:spcBef>
        <a:spcAft>
          <a:spcPct val="0"/>
        </a:spcAft>
        <a:defRPr kumimoji="1" sz="4400">
          <a:solidFill>
            <a:schemeClr val="tx1"/>
          </a:solidFill>
          <a:latin typeface="Calibri Light" panose="020F0302020204030204" pitchFamily="34" charset="0"/>
        </a:defRPr>
      </a:lvl3pPr>
      <a:lvl4pPr algn="l" rtl="0" fontAlgn="base">
        <a:lnSpc>
          <a:spcPct val="90000"/>
        </a:lnSpc>
        <a:spcBef>
          <a:spcPct val="0"/>
        </a:spcBef>
        <a:spcAft>
          <a:spcPct val="0"/>
        </a:spcAft>
        <a:defRPr kumimoji="1" sz="4400">
          <a:solidFill>
            <a:schemeClr val="tx1"/>
          </a:solidFill>
          <a:latin typeface="Calibri Light" panose="020F0302020204030204" pitchFamily="34" charset="0"/>
        </a:defRPr>
      </a:lvl4pPr>
      <a:lvl5pPr algn="l" rtl="0" fontAlgn="base">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4C38F-C6E7-61B8-702D-0E35FC364E2B}"/>
            </a:ext>
          </a:extLst>
        </p:cNvPr>
        <p:cNvGrpSpPr/>
        <p:nvPr/>
      </p:nvGrpSpPr>
      <p:grpSpPr>
        <a:xfrm>
          <a:off x="0" y="0"/>
          <a:ext cx="0" cy="0"/>
          <a:chOff x="0" y="0"/>
          <a:chExt cx="0" cy="0"/>
        </a:xfrm>
      </p:grpSpPr>
      <p:sp>
        <p:nvSpPr>
          <p:cNvPr id="7" name="平行四辺形 6">
            <a:extLst>
              <a:ext uri="{FF2B5EF4-FFF2-40B4-BE49-F238E27FC236}">
                <a16:creationId xmlns:a16="http://schemas.microsoft.com/office/drawing/2014/main" id="{2BC76134-0AE9-67AD-D52A-E325C34D108E}"/>
              </a:ext>
            </a:extLst>
          </p:cNvPr>
          <p:cNvSpPr/>
          <p:nvPr/>
        </p:nvSpPr>
        <p:spPr>
          <a:xfrm>
            <a:off x="273000" y="3497650"/>
            <a:ext cx="9360000" cy="324000"/>
          </a:xfrm>
          <a:prstGeom prst="parallelogram">
            <a:avLst/>
          </a:prstGeom>
          <a:pattFill prst="wdUpDiag">
            <a:fgClr>
              <a:srgbClr val="E9BC8F"/>
            </a:fgClr>
            <a:bgClr>
              <a:schemeClr val="bg1">
                <a:lumMod val="9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 name="正方形/長方形 1">
            <a:extLst>
              <a:ext uri="{FF2B5EF4-FFF2-40B4-BE49-F238E27FC236}">
                <a16:creationId xmlns:a16="http://schemas.microsoft.com/office/drawing/2014/main" id="{E80EBA06-8634-FA78-6DCD-5B5BE401A348}"/>
              </a:ext>
            </a:extLst>
          </p:cNvPr>
          <p:cNvSpPr/>
          <p:nvPr/>
        </p:nvSpPr>
        <p:spPr>
          <a:xfrm>
            <a:off x="93000" y="2159000"/>
            <a:ext cx="9720000" cy="2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4800" b="1" spc="300" dirty="0">
                <a:solidFill>
                  <a:prstClr val="black"/>
                </a:solidFill>
                <a:latin typeface="メイリオ" panose="020B0604030504040204" pitchFamily="50" charset="-128"/>
                <a:ea typeface="メイリオ" panose="020B0604030504040204" pitchFamily="50" charset="-128"/>
              </a:rPr>
              <a:t>認知症のある方への支援</a:t>
            </a:r>
            <a:endParaRPr kumimoji="1" lang="en-US" altLang="ja-JP" sz="4800" b="1" spc="300" dirty="0">
              <a:solidFill>
                <a:prstClr val="black"/>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A89877F6-AF47-8F25-E273-4F520088698F}"/>
              </a:ext>
            </a:extLst>
          </p:cNvPr>
          <p:cNvSpPr txBox="1"/>
          <p:nvPr/>
        </p:nvSpPr>
        <p:spPr>
          <a:xfrm>
            <a:off x="2817628" y="0"/>
            <a:ext cx="7088372" cy="2215991"/>
          </a:xfrm>
          <a:prstGeom prst="rect">
            <a:avLst/>
          </a:prstGeom>
          <a:noFill/>
        </p:spPr>
        <p:txBody>
          <a:bodyPr wrap="square">
            <a:spAutoFit/>
          </a:bodyPr>
          <a:lstStyle/>
          <a:p>
            <a:pPr algn="r" eaLnBrk="1" fontAlgn="auto" hangingPunct="1">
              <a:spcBef>
                <a:spcPts val="0"/>
              </a:spcBef>
              <a:spcAft>
                <a:spcPts val="0"/>
              </a:spcAft>
              <a:defRPr/>
            </a:pPr>
            <a:r>
              <a:rPr kumimoji="1" lang="en-US" altLang="ja-JP" sz="13800" b="1" spc="300" dirty="0">
                <a:solidFill>
                  <a:srgbClr val="E9BC8F"/>
                </a:solidFill>
                <a:latin typeface="メイリオ" panose="020B0604030504040204" pitchFamily="50" charset="-128"/>
                <a:ea typeface="メイリオ" panose="020B0604030504040204" pitchFamily="50" charset="-128"/>
              </a:rPr>
              <a:t>No.4-1</a:t>
            </a:r>
          </a:p>
        </p:txBody>
      </p:sp>
      <p:sp>
        <p:nvSpPr>
          <p:cNvPr id="11" name="正方形/長方形 10">
            <a:extLst>
              <a:ext uri="{FF2B5EF4-FFF2-40B4-BE49-F238E27FC236}">
                <a16:creationId xmlns:a16="http://schemas.microsoft.com/office/drawing/2014/main" id="{C5F82742-0F83-7C13-E221-1610607B7A8B}"/>
              </a:ext>
            </a:extLst>
          </p:cNvPr>
          <p:cNvSpPr/>
          <p:nvPr/>
        </p:nvSpPr>
        <p:spPr>
          <a:xfrm>
            <a:off x="2177902" y="5241538"/>
            <a:ext cx="5550195" cy="584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600" dirty="0">
                <a:solidFill>
                  <a:schemeClr val="tx1"/>
                </a:solidFill>
                <a:latin typeface="メイリオ" panose="020B0604030504040204" pitchFamily="50" charset="-128"/>
                <a:ea typeface="メイリオ" panose="020B0604030504040204" pitchFamily="50" charset="-128"/>
              </a:rPr>
              <a:t>実施日：　　年　　月　　日</a:t>
            </a:r>
          </a:p>
        </p:txBody>
      </p:sp>
    </p:spTree>
    <p:extLst>
      <p:ext uri="{BB962C8B-B14F-4D97-AF65-F5344CB8AC3E}">
        <p14:creationId xmlns:p14="http://schemas.microsoft.com/office/powerpoint/2010/main" val="402253177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ー 1">
            <a:extLst>
              <a:ext uri="{FF2B5EF4-FFF2-40B4-BE49-F238E27FC236}">
                <a16:creationId xmlns:a16="http://schemas.microsoft.com/office/drawing/2014/main" id="{F2D27A64-E374-AA8F-60BF-396AD2E117C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F4FA14F2-F4AC-4EFE-8041-AC21E2BFA740}" type="slidenum">
              <a:rPr lang="ja-JP" altLang="en-US" sz="1000">
                <a:solidFill>
                  <a:srgbClr val="898989"/>
                </a:solidFill>
              </a:rPr>
              <a:pPr>
                <a:lnSpc>
                  <a:spcPct val="100000"/>
                </a:lnSpc>
                <a:spcBef>
                  <a:spcPct val="0"/>
                </a:spcBef>
                <a:buFontTx/>
                <a:buNone/>
              </a:pPr>
              <a:t>9</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844B0944-F488-234F-CE01-1FFFC9344AB3}"/>
              </a:ext>
            </a:extLst>
          </p:cNvPr>
          <p:cNvSpPr/>
          <p:nvPr/>
        </p:nvSpPr>
        <p:spPr>
          <a:xfrm>
            <a:off x="0" y="187325"/>
            <a:ext cx="9526588"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４．認知症の初期症状</a:t>
            </a:r>
          </a:p>
        </p:txBody>
      </p:sp>
      <p:sp>
        <p:nvSpPr>
          <p:cNvPr id="8" name="正方形/長方形 7">
            <a:extLst>
              <a:ext uri="{FF2B5EF4-FFF2-40B4-BE49-F238E27FC236}">
                <a16:creationId xmlns:a16="http://schemas.microsoft.com/office/drawing/2014/main" id="{F309D1C1-308A-31E6-BAB6-721E939F9255}"/>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．認知症について</a:t>
            </a:r>
          </a:p>
        </p:txBody>
      </p:sp>
      <p:pic>
        <p:nvPicPr>
          <p:cNvPr id="10" name="図 9">
            <a:extLst>
              <a:ext uri="{FF2B5EF4-FFF2-40B4-BE49-F238E27FC236}">
                <a16:creationId xmlns:a16="http://schemas.microsoft.com/office/drawing/2014/main" id="{92BE2021-C627-CA00-49F6-490AC6CD2C03}"/>
              </a:ext>
            </a:extLst>
          </p:cNvPr>
          <p:cNvPicPr>
            <a:picLocks noChangeAspect="1"/>
          </p:cNvPicPr>
          <p:nvPr/>
        </p:nvPicPr>
        <p:blipFill>
          <a:blip r:embed="rId3">
            <a:extLst>
              <a:ext uri="{28A0092B-C50C-407E-A947-70E740481C1C}">
                <a14:useLocalDpi xmlns:a14="http://schemas.microsoft.com/office/drawing/2010/main" val="0"/>
              </a:ext>
            </a:extLst>
          </a:blip>
          <a:srcRect t="10626" b="9863"/>
          <a:stretch/>
        </p:blipFill>
        <p:spPr>
          <a:xfrm>
            <a:off x="427038" y="1397001"/>
            <a:ext cx="9155989" cy="5146674"/>
          </a:xfrm>
          <a:prstGeom prst="rect">
            <a:avLst/>
          </a:prstGeom>
        </p:spPr>
      </p:pic>
      <p:sp>
        <p:nvSpPr>
          <p:cNvPr id="11" name="テキスト ボックス 10">
            <a:extLst>
              <a:ext uri="{FF2B5EF4-FFF2-40B4-BE49-F238E27FC236}">
                <a16:creationId xmlns:a16="http://schemas.microsoft.com/office/drawing/2014/main" id="{E7320A51-8002-E29E-038D-0F443E92CC78}"/>
              </a:ext>
            </a:extLst>
          </p:cNvPr>
          <p:cNvSpPr txBox="1">
            <a:spLocks noChangeArrowheads="1"/>
          </p:cNvSpPr>
          <p:nvPr/>
        </p:nvSpPr>
        <p:spPr bwMode="auto">
          <a:xfrm>
            <a:off x="427038" y="792163"/>
            <a:ext cx="9236726" cy="604838"/>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ct val="0"/>
              </a:spcBef>
              <a:defRPr/>
            </a:pPr>
            <a:r>
              <a:rPr kumimoji="0" lang="ja-JP" altLang="en-US" sz="1600" spc="100" dirty="0">
                <a:latin typeface="メイリオ" panose="020B0604030504040204" pitchFamily="50" charset="-128"/>
                <a:ea typeface="メイリオ" panose="020B0604030504040204" pitchFamily="50" charset="-128"/>
              </a:rPr>
              <a:t>認知症ではないかと思われる言動として、以下の例が挙げられます。思い当たる言動が複数ある場合は、認知症の初期症状かもしれません。</a:t>
            </a:r>
            <a:r>
              <a:rPr kumimoji="0" lang="ja-JP" altLang="en-US" sz="1600" b="1" u="sng" spc="100" dirty="0">
                <a:latin typeface="メイリオ" panose="020B0604030504040204" pitchFamily="50" charset="-128"/>
                <a:ea typeface="メイリオ" panose="020B0604030504040204" pitchFamily="50" charset="-128"/>
              </a:rPr>
              <a:t>専門医や専門家への相談が必要</a:t>
            </a:r>
            <a:r>
              <a:rPr kumimoji="0" lang="ja-JP" altLang="en-US" sz="1600" spc="100" dirty="0">
                <a:latin typeface="メイリオ" panose="020B0604030504040204" pitchFamily="50" charset="-128"/>
                <a:ea typeface="メイリオ" panose="020B0604030504040204" pitchFamily="50" charset="-128"/>
              </a:rPr>
              <a:t>です。</a:t>
            </a:r>
            <a:endParaRPr lang="en-US" altLang="ja-JP" sz="1600" spc="100" dirty="0">
              <a:latin typeface="メイリオ" panose="020B0604030504040204" pitchFamily="50" charset="-128"/>
              <a:ea typeface="メイリオ" panose="020B0604030504040204" pitchFamily="50" charset="-128"/>
            </a:endParaRPr>
          </a:p>
        </p:txBody>
      </p:sp>
      <p:sp>
        <p:nvSpPr>
          <p:cNvPr id="13" name="テキスト ボックス 7">
            <a:extLst>
              <a:ext uri="{FF2B5EF4-FFF2-40B4-BE49-F238E27FC236}">
                <a16:creationId xmlns:a16="http://schemas.microsoft.com/office/drawing/2014/main" id="{CB030853-5439-7E4A-D630-1F4BD40F4270}"/>
              </a:ext>
            </a:extLst>
          </p:cNvPr>
          <p:cNvSpPr txBox="1">
            <a:spLocks noChangeArrowheads="1"/>
          </p:cNvSpPr>
          <p:nvPr/>
        </p:nvSpPr>
        <p:spPr bwMode="auto">
          <a:xfrm>
            <a:off x="69850" y="6638925"/>
            <a:ext cx="46730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出典：認知症の人と家族の会</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家族がつくった「認知症」早期発見のめやす</a:t>
            </a:r>
            <a:r>
              <a:rPr lang="en-US" altLang="ja-JP" sz="1000" dirty="0">
                <a:latin typeface="メイリオ" panose="020B0604030504040204" pitchFamily="50" charset="-128"/>
                <a:ea typeface="メイリオ" panose="020B0604030504040204" pitchFamily="50" charset="-128"/>
              </a:rPr>
              <a:t>』</a:t>
            </a:r>
            <a:endParaRPr lang="ja-JP" altLang="en-US" sz="10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73116-38A3-D3E9-F954-AD9B02357AD1}"/>
            </a:ext>
          </a:extLst>
        </p:cNvPr>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A7CE4218-329D-8C42-E297-F726AA493AA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10</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BE1CDA99-E602-F18F-CF31-76F960407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61E138F4-6448-5424-7EDC-6C9619685166}"/>
              </a:ext>
            </a:extLst>
          </p:cNvPr>
          <p:cNvSpPr txBox="1"/>
          <p:nvPr/>
        </p:nvSpPr>
        <p:spPr>
          <a:xfrm>
            <a:off x="796925" y="4196283"/>
            <a:ext cx="8729663" cy="723275"/>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認知症のある方への支援にあたり、大切</a:t>
            </a:r>
            <a:r>
              <a:rPr kumimoji="1" lang="ja-JP" altLang="en-US" spc="300">
                <a:latin typeface="メイリオ" panose="020B0604030504040204" pitchFamily="50" charset="-128"/>
                <a:ea typeface="メイリオ" panose="020B0604030504040204" pitchFamily="50" charset="-128"/>
              </a:rPr>
              <a:t>にしたい考え方や姿勢</a:t>
            </a:r>
            <a:r>
              <a:rPr kumimoji="1" lang="ja-JP" altLang="en-US" spc="300" dirty="0">
                <a:latin typeface="メイリオ" panose="020B0604030504040204" pitchFamily="50" charset="-128"/>
                <a:ea typeface="メイリオ" panose="020B0604030504040204" pitchFamily="50" charset="-128"/>
              </a:rPr>
              <a:t>、</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主な連携先等について学んでいきます。</a:t>
            </a:r>
            <a:endParaRPr kumimoji="1" lang="en-US" altLang="ja-JP" spc="300" dirty="0">
              <a:latin typeface="メイリオ" panose="020B0604030504040204" pitchFamily="50" charset="-128"/>
              <a:ea typeface="メイリオ" panose="020B0604030504040204" pitchFamily="50" charset="-128"/>
            </a:endParaRPr>
          </a:p>
        </p:txBody>
      </p:sp>
      <p:sp>
        <p:nvSpPr>
          <p:cNvPr id="8" name="平行四辺形 7">
            <a:extLst>
              <a:ext uri="{FF2B5EF4-FFF2-40B4-BE49-F238E27FC236}">
                <a16:creationId xmlns:a16="http://schemas.microsoft.com/office/drawing/2014/main" id="{B3C86278-0F87-4FCF-7B55-7F2F4F7A00B3}"/>
              </a:ext>
            </a:extLst>
          </p:cNvPr>
          <p:cNvSpPr/>
          <p:nvPr/>
        </p:nvSpPr>
        <p:spPr>
          <a:xfrm>
            <a:off x="439738" y="2230017"/>
            <a:ext cx="774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 name="テキスト ボックス 1">
            <a:extLst>
              <a:ext uri="{FF2B5EF4-FFF2-40B4-BE49-F238E27FC236}">
                <a16:creationId xmlns:a16="http://schemas.microsoft.com/office/drawing/2014/main" id="{2A66414C-9CF6-73CD-F58B-204C0D4DF10C}"/>
              </a:ext>
            </a:extLst>
          </p:cNvPr>
          <p:cNvSpPr txBox="1"/>
          <p:nvPr/>
        </p:nvSpPr>
        <p:spPr>
          <a:xfrm>
            <a:off x="439738" y="1626348"/>
            <a:ext cx="9161462" cy="584775"/>
          </a:xfrm>
          <a:prstGeom prst="rect">
            <a:avLst/>
          </a:prstGeom>
          <a:noFill/>
        </p:spPr>
        <p:txBody>
          <a:bodyPr wrap="square">
            <a:spAutoFit/>
          </a:bodyPr>
          <a:lstStyle/>
          <a:p>
            <a:pPr eaLnBrk="1" fontAlgn="auto" hangingPunct="1">
              <a:spcBef>
                <a:spcPts val="0"/>
              </a:spcBef>
              <a:spcAft>
                <a:spcPts val="0"/>
              </a:spcAft>
              <a:defRPr/>
            </a:pPr>
            <a:r>
              <a:rPr kumimoji="1" lang="en-US" altLang="ja-JP" sz="3200" b="1" spc="150" dirty="0">
                <a:solidFill>
                  <a:schemeClr val="tx1"/>
                </a:solidFill>
                <a:latin typeface="メイリオ" panose="020B0604030504040204" pitchFamily="50" charset="-128"/>
                <a:ea typeface="メイリオ" panose="020B0604030504040204" pitchFamily="50" charset="-128"/>
              </a:rPr>
              <a:t>Ⅱ</a:t>
            </a:r>
            <a:r>
              <a:rPr kumimoji="1" lang="ja-JP" altLang="en-US" sz="3200" b="1" spc="150" dirty="0">
                <a:solidFill>
                  <a:schemeClr val="tx1"/>
                </a:solidFill>
                <a:latin typeface="メイリオ" panose="020B0604030504040204" pitchFamily="50" charset="-128"/>
                <a:ea typeface="メイリオ" panose="020B0604030504040204" pitchFamily="50" charset="-128"/>
              </a:rPr>
              <a:t>．認知症のある方への支援にあたって</a:t>
            </a:r>
          </a:p>
        </p:txBody>
      </p:sp>
    </p:spTree>
    <p:extLst>
      <p:ext uri="{BB962C8B-B14F-4D97-AF65-F5344CB8AC3E}">
        <p14:creationId xmlns:p14="http://schemas.microsoft.com/office/powerpoint/2010/main" val="214476194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番号プレースホルダー 2">
            <a:extLst>
              <a:ext uri="{FF2B5EF4-FFF2-40B4-BE49-F238E27FC236}">
                <a16:creationId xmlns:a16="http://schemas.microsoft.com/office/drawing/2014/main" id="{84C6766D-4F45-1D84-3D21-5A3014C9F30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13F7998-7F47-440A-A8FF-938E5AEE5671}" type="slidenum">
              <a:rPr lang="ja-JP" altLang="en-US" sz="1000">
                <a:solidFill>
                  <a:srgbClr val="898989"/>
                </a:solidFill>
              </a:rPr>
              <a:pPr>
                <a:lnSpc>
                  <a:spcPct val="100000"/>
                </a:lnSpc>
                <a:spcBef>
                  <a:spcPct val="0"/>
                </a:spcBef>
                <a:buFontTx/>
                <a:buNone/>
              </a:pPr>
              <a:t>11</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DE4F4541-B860-E32F-DB4F-234546BB4C3B}"/>
              </a:ext>
            </a:extLst>
          </p:cNvPr>
          <p:cNvSpPr/>
          <p:nvPr/>
        </p:nvSpPr>
        <p:spPr>
          <a:xfrm>
            <a:off x="723900" y="2501900"/>
            <a:ext cx="8458200" cy="2638425"/>
          </a:xfrm>
          <a:prstGeom prst="rect">
            <a:avLst/>
          </a:prstGeom>
          <a:ln w="76200">
            <a:no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kumimoji="1" lang="ja-JP" altLang="en-US" sz="4000" b="1" spc="300" dirty="0">
                <a:solidFill>
                  <a:schemeClr val="tx1"/>
                </a:solidFill>
                <a:latin typeface="メイリオ" panose="020B0604030504040204" pitchFamily="50" charset="-128"/>
                <a:ea typeface="メイリオ" panose="020B0604030504040204" pitchFamily="50" charset="-128"/>
              </a:rPr>
              <a:t>認知症のある方への支援で</a:t>
            </a:r>
            <a:endParaRPr kumimoji="1" lang="en-US" altLang="ja-JP" sz="4000" b="1" spc="3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4000" b="1" spc="300" dirty="0">
                <a:solidFill>
                  <a:schemeClr val="tx1"/>
                </a:solidFill>
                <a:latin typeface="メイリオ" panose="020B0604030504040204" pitchFamily="50" charset="-128"/>
                <a:ea typeface="メイリオ" panose="020B0604030504040204" pitchFamily="50" charset="-128"/>
              </a:rPr>
              <a:t>難しさを感じる場面は？</a:t>
            </a:r>
            <a:endParaRPr lang="en-US" altLang="ja-JP" sz="4000" b="1" spc="3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6D528C4B-EA23-06B7-AF63-9D637B698423}"/>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a:t>
            </a:r>
          </a:p>
        </p:txBody>
      </p:sp>
      <p:sp>
        <p:nvSpPr>
          <p:cNvPr id="11" name="四角形: 角を丸くする 10">
            <a:extLst>
              <a:ext uri="{FF2B5EF4-FFF2-40B4-BE49-F238E27FC236}">
                <a16:creationId xmlns:a16="http://schemas.microsoft.com/office/drawing/2014/main" id="{ED9A7AAF-5DBF-D8DC-7CA3-A920EEC5C4FF}"/>
              </a:ext>
            </a:extLst>
          </p:cNvPr>
          <p:cNvSpPr/>
          <p:nvPr/>
        </p:nvSpPr>
        <p:spPr>
          <a:xfrm>
            <a:off x="723900" y="1501775"/>
            <a:ext cx="8458200" cy="4540250"/>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kumimoji="1" lang="en-US" altLang="ja-JP" sz="3600" b="1" spc="1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F2936-A09F-3161-7F7D-7A3C1692D7DD}"/>
            </a:ext>
          </a:extLst>
        </p:cNvPr>
        <p:cNvGrpSpPr/>
        <p:nvPr/>
      </p:nvGrpSpPr>
      <p:grpSpPr>
        <a:xfrm>
          <a:off x="0" y="0"/>
          <a:ext cx="0" cy="0"/>
          <a:chOff x="0" y="0"/>
          <a:chExt cx="0" cy="0"/>
        </a:xfrm>
      </p:grpSpPr>
      <p:sp>
        <p:nvSpPr>
          <p:cNvPr id="34818" name="スライド番号プレースホルダー 1">
            <a:extLst>
              <a:ext uri="{FF2B5EF4-FFF2-40B4-BE49-F238E27FC236}">
                <a16:creationId xmlns:a16="http://schemas.microsoft.com/office/drawing/2014/main" id="{9EA6231D-D8CF-FB31-C1D0-CEF3A778B1C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0657240-4853-4998-A911-72E4D01031D5}" type="slidenum">
              <a:rPr lang="ja-JP" altLang="en-US" sz="1000">
                <a:solidFill>
                  <a:srgbClr val="898989"/>
                </a:solidFill>
              </a:rPr>
              <a:pPr>
                <a:lnSpc>
                  <a:spcPct val="100000"/>
                </a:lnSpc>
                <a:spcBef>
                  <a:spcPct val="0"/>
                </a:spcBef>
                <a:buFontTx/>
                <a:buNone/>
              </a:pPr>
              <a:t>12</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677783FB-715A-F330-5C34-F704ED373111}"/>
              </a:ext>
            </a:extLst>
          </p:cNvPr>
          <p:cNvSpPr/>
          <p:nvPr/>
        </p:nvSpPr>
        <p:spPr>
          <a:xfrm>
            <a:off x="0" y="187325"/>
            <a:ext cx="9526588"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１．新しい認知症観</a:t>
            </a:r>
          </a:p>
        </p:txBody>
      </p:sp>
      <p:sp>
        <p:nvSpPr>
          <p:cNvPr id="5" name="正方形/長方形 4">
            <a:extLst>
              <a:ext uri="{FF2B5EF4-FFF2-40B4-BE49-F238E27FC236}">
                <a16:creationId xmlns:a16="http://schemas.microsoft.com/office/drawing/2014/main" id="{D9459171-0EB9-3772-F45D-78F9E81A5090}"/>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．認知症のある方への支援にあたって</a:t>
            </a:r>
          </a:p>
        </p:txBody>
      </p:sp>
      <p:sp>
        <p:nvSpPr>
          <p:cNvPr id="11" name="テキスト ボックス 10">
            <a:extLst>
              <a:ext uri="{FF2B5EF4-FFF2-40B4-BE49-F238E27FC236}">
                <a16:creationId xmlns:a16="http://schemas.microsoft.com/office/drawing/2014/main" id="{D73BBFC8-BE82-0682-3BF2-DA88A3761F49}"/>
              </a:ext>
            </a:extLst>
          </p:cNvPr>
          <p:cNvSpPr txBox="1">
            <a:spLocks noChangeArrowheads="1"/>
          </p:cNvSpPr>
          <p:nvPr/>
        </p:nvSpPr>
        <p:spPr bwMode="auto">
          <a:xfrm>
            <a:off x="427038" y="792163"/>
            <a:ext cx="9051925" cy="1296520"/>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600"/>
              </a:spcBef>
              <a:defRPr/>
            </a:pPr>
            <a:r>
              <a:rPr kumimoji="0" lang="ja-JP" altLang="en-US" sz="1600" spc="100" dirty="0">
                <a:latin typeface="メイリオ" panose="020B0604030504040204" pitchFamily="50" charset="-128"/>
                <a:ea typeface="メイリオ" panose="020B0604030504040204" pitchFamily="50" charset="-128"/>
              </a:rPr>
              <a:t>令和</a:t>
            </a:r>
            <a:r>
              <a:rPr kumimoji="0" lang="en-US" altLang="ja-JP" sz="1600" spc="100" dirty="0">
                <a:latin typeface="メイリオ" panose="020B0604030504040204" pitchFamily="50" charset="-128"/>
                <a:ea typeface="メイリオ" panose="020B0604030504040204" pitchFamily="50" charset="-128"/>
              </a:rPr>
              <a:t>6</a:t>
            </a:r>
            <a:r>
              <a:rPr kumimoji="0" lang="ja-JP" altLang="en-US" sz="1600" spc="100" dirty="0">
                <a:latin typeface="メイリオ" panose="020B0604030504040204" pitchFamily="50" charset="-128"/>
                <a:ea typeface="メイリオ" panose="020B0604030504040204" pitchFamily="50" charset="-128"/>
              </a:rPr>
              <a:t>年</a:t>
            </a:r>
            <a:r>
              <a:rPr kumimoji="0" lang="en-US" altLang="ja-JP" sz="1600" spc="100" dirty="0">
                <a:latin typeface="メイリオ" panose="020B0604030504040204" pitchFamily="50" charset="-128"/>
                <a:ea typeface="メイリオ" panose="020B0604030504040204" pitchFamily="50" charset="-128"/>
              </a:rPr>
              <a:t>1</a:t>
            </a:r>
            <a:r>
              <a:rPr kumimoji="0" lang="ja-JP" altLang="en-US" sz="1600" spc="100" dirty="0">
                <a:latin typeface="メイリオ" panose="020B0604030504040204" pitchFamily="50" charset="-128"/>
                <a:ea typeface="メイリオ" panose="020B0604030504040204" pitchFamily="50" charset="-128"/>
              </a:rPr>
              <a:t>月に施行された「認知症基本法（正式名称：共生社会の実現を推進するための認知症基本法）」では、「認知症の人が尊厳を保持しつつ希望を持って暮らせる社会の実現を目指す」ということが掲げられています。</a:t>
            </a:r>
            <a:endParaRPr kumimoji="0"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r>
              <a:rPr kumimoji="0" lang="ja-JP" altLang="en-US" sz="1600" spc="100" dirty="0">
                <a:latin typeface="メイリオ" panose="020B0604030504040204" pitchFamily="50" charset="-128"/>
                <a:ea typeface="メイリオ" panose="020B0604030504040204" pitchFamily="50" charset="-128"/>
              </a:rPr>
              <a:t>認知症基本法に基づき、認知症に関する施策を進めていくための「認知症施策推進基本計画」において、以下の内容が示されました。</a:t>
            </a:r>
            <a:endParaRPr lang="en-US" altLang="ja-JP" sz="1600"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B092E130-11A6-87D3-06BE-921946D69433}"/>
              </a:ext>
            </a:extLst>
          </p:cNvPr>
          <p:cNvSpPr txBox="1"/>
          <p:nvPr/>
        </p:nvSpPr>
        <p:spPr>
          <a:xfrm>
            <a:off x="1349725" y="4406033"/>
            <a:ext cx="7206550" cy="896544"/>
          </a:xfrm>
          <a:prstGeom prst="roundRect">
            <a:avLst>
              <a:gd name="adj" fmla="val 5755"/>
            </a:avLst>
          </a:prstGeom>
          <a:noFill/>
          <a:ln>
            <a:noFill/>
          </a:ln>
        </p:spPr>
        <p:txBody>
          <a:bodyPr wrap="square" anchor="ctr">
            <a:noAutofit/>
          </a:bodyPr>
          <a:lstStyle/>
          <a:p>
            <a:pPr marL="285750" indent="-285750" eaLnBrk="1" hangingPunct="1">
              <a:lnSpc>
                <a:spcPct val="100000"/>
              </a:lnSpc>
              <a:spcBef>
                <a:spcPts val="600"/>
              </a:spcBef>
              <a:buFont typeface="Arial" panose="020B0604020202020204" pitchFamily="34" charset="0"/>
              <a:buChar char="•"/>
              <a:defRPr/>
            </a:pPr>
            <a:r>
              <a:rPr kumimoji="0" lang="ja-JP" altLang="en-US" sz="1800" spc="100" dirty="0">
                <a:latin typeface="メイリオ" panose="020B0604030504040204" pitchFamily="50" charset="-128"/>
                <a:ea typeface="メイリオ" panose="020B0604030504040204" pitchFamily="50" charset="-128"/>
              </a:rPr>
              <a:t>認知症の人を単に支える対象としてとらえるのではなく、認知症の人を含めた国民一人ひとりが、その</a:t>
            </a:r>
            <a:r>
              <a:rPr kumimoji="0" lang="ja-JP" altLang="en-US" sz="1800" b="1" u="sng" spc="100" dirty="0">
                <a:latin typeface="メイリオ" panose="020B0604030504040204" pitchFamily="50" charset="-128"/>
                <a:ea typeface="メイリオ" panose="020B0604030504040204" pitchFamily="50" charset="-128"/>
              </a:rPr>
              <a:t>個性と能力を十分に発揮しながら、共に支えあって生きる</a:t>
            </a:r>
            <a:r>
              <a:rPr kumimoji="0" lang="ja-JP" altLang="en-US" sz="1800" spc="100" dirty="0">
                <a:latin typeface="メイリオ" panose="020B0604030504040204" pitchFamily="50" charset="-128"/>
                <a:ea typeface="メイリオ" panose="020B0604030504040204" pitchFamily="50" charset="-128"/>
              </a:rPr>
              <a:t>ことが重要</a:t>
            </a:r>
            <a:endParaRPr lang="en-US" altLang="ja-JP" sz="1800" spc="1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A5077609-A987-6B42-4219-2BD1EC477F25}"/>
              </a:ext>
            </a:extLst>
          </p:cNvPr>
          <p:cNvSpPr txBox="1">
            <a:spLocks noChangeArrowheads="1"/>
          </p:cNvSpPr>
          <p:nvPr/>
        </p:nvSpPr>
        <p:spPr bwMode="auto">
          <a:xfrm>
            <a:off x="17463" y="6657945"/>
            <a:ext cx="869821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出典：政府広報オンライン</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知っておきたい認知症の基本</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 action="ppaction://noaction"/>
              </a:rPr>
              <a:t>https://www.gov-online.go.jp/article/202501/entry-7013.html</a:t>
            </a:r>
            <a:r>
              <a:rPr lang="ja-JP" altLang="en-US" sz="1000" dirty="0">
                <a:latin typeface="メイリオ" panose="020B0604030504040204" pitchFamily="50" charset="-128"/>
                <a:ea typeface="メイリオ" panose="020B0604030504040204" pitchFamily="50" charset="-128"/>
              </a:rPr>
              <a:t>を参考に作成</a:t>
            </a:r>
            <a:endParaRPr lang="en-US" altLang="ja-JP" sz="1000" dirty="0">
              <a:latin typeface="メイリオ" panose="020B0604030504040204" pitchFamily="50" charset="-128"/>
              <a:ea typeface="メイリオ" panose="020B0604030504040204" pitchFamily="50" charset="-128"/>
            </a:endParaRPr>
          </a:p>
        </p:txBody>
      </p:sp>
      <p:pic>
        <p:nvPicPr>
          <p:cNvPr id="15" name="図 32" descr="黒い背景と男性の絵&#10;&#10;低い精度で自動的に生成された説明">
            <a:extLst>
              <a:ext uri="{FF2B5EF4-FFF2-40B4-BE49-F238E27FC236}">
                <a16:creationId xmlns:a16="http://schemas.microsoft.com/office/drawing/2014/main" id="{33E348F6-BB90-B75D-5E26-8EB1CAFDC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7860"/>
          <a:stretch>
            <a:fillRect/>
          </a:stretch>
        </p:blipFill>
        <p:spPr bwMode="auto">
          <a:xfrm>
            <a:off x="1159616" y="5175305"/>
            <a:ext cx="17208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四角形: 角を丸くする 15">
            <a:extLst>
              <a:ext uri="{FF2B5EF4-FFF2-40B4-BE49-F238E27FC236}">
                <a16:creationId xmlns:a16="http://schemas.microsoft.com/office/drawing/2014/main" id="{F8F6561F-65AC-35A2-8BC4-9A35BC338D1C}"/>
              </a:ext>
            </a:extLst>
          </p:cNvPr>
          <p:cNvSpPr/>
          <p:nvPr/>
        </p:nvSpPr>
        <p:spPr>
          <a:xfrm>
            <a:off x="2737149" y="5741770"/>
            <a:ext cx="6009235" cy="470371"/>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7" name="二等辺三角形 16">
            <a:extLst>
              <a:ext uri="{FF2B5EF4-FFF2-40B4-BE49-F238E27FC236}">
                <a16:creationId xmlns:a16="http://schemas.microsoft.com/office/drawing/2014/main" id="{57C9CA3B-D355-F72F-7231-01E28B166723}"/>
              </a:ext>
            </a:extLst>
          </p:cNvPr>
          <p:cNvSpPr/>
          <p:nvPr/>
        </p:nvSpPr>
        <p:spPr>
          <a:xfrm rot="16200000" flipH="1">
            <a:off x="2627258" y="5784952"/>
            <a:ext cx="331788" cy="395288"/>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8" name="テキスト ボックス 35">
            <a:extLst>
              <a:ext uri="{FF2B5EF4-FFF2-40B4-BE49-F238E27FC236}">
                <a16:creationId xmlns:a16="http://schemas.microsoft.com/office/drawing/2014/main" id="{707AF6F1-2B8B-EF44-2820-13BF5580513E}"/>
              </a:ext>
            </a:extLst>
          </p:cNvPr>
          <p:cNvSpPr txBox="1">
            <a:spLocks noChangeArrowheads="1"/>
          </p:cNvSpPr>
          <p:nvPr/>
        </p:nvSpPr>
        <p:spPr bwMode="auto">
          <a:xfrm>
            <a:off x="2934793" y="5846150"/>
            <a:ext cx="5671043" cy="26161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defRPr/>
            </a:pPr>
            <a:r>
              <a:rPr lang="ja-JP" altLang="en-US" sz="1100" spc="100" dirty="0">
                <a:latin typeface="メイリオ" panose="020B0604030504040204" pitchFamily="50" charset="-128"/>
                <a:ea typeface="メイリオ" panose="020B0604030504040204" pitchFamily="50" charset="-128"/>
              </a:rPr>
              <a:t>認知症のある方への支援にあたって、おさえておきたい基本的な考え方です。</a:t>
            </a:r>
            <a:endParaRPr lang="en-US" altLang="ja-JP" sz="1100" spc="10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DF1CE318-30ED-0576-7C9D-424797ED543D}"/>
              </a:ext>
            </a:extLst>
          </p:cNvPr>
          <p:cNvSpPr txBox="1"/>
          <p:nvPr/>
        </p:nvSpPr>
        <p:spPr>
          <a:xfrm>
            <a:off x="1349725" y="2820341"/>
            <a:ext cx="7206550" cy="1257687"/>
          </a:xfrm>
          <a:prstGeom prst="roundRect">
            <a:avLst>
              <a:gd name="adj" fmla="val 23387"/>
            </a:avLst>
          </a:prstGeom>
          <a:solidFill>
            <a:schemeClr val="accent2">
              <a:lumMod val="20000"/>
              <a:lumOff val="80000"/>
            </a:schemeClr>
          </a:solidFill>
        </p:spPr>
        <p:txBody>
          <a:bodyPr wrap="square" anchor="ctr">
            <a:noAutofit/>
          </a:bodyPr>
          <a:lstStyle/>
          <a:p>
            <a:pPr eaLnBrk="1" hangingPunct="1">
              <a:lnSpc>
                <a:spcPct val="100000"/>
              </a:lnSpc>
              <a:spcBef>
                <a:spcPts val="600"/>
              </a:spcBef>
              <a:defRPr/>
            </a:pPr>
            <a:r>
              <a:rPr kumimoji="0" lang="ja-JP" altLang="en-US" sz="1800" spc="100" dirty="0">
                <a:latin typeface="メイリオ" panose="020B0604030504040204" pitchFamily="50" charset="-128"/>
                <a:ea typeface="メイリオ" panose="020B0604030504040204" pitchFamily="50" charset="-128"/>
              </a:rPr>
              <a:t>認知症になったら</a:t>
            </a:r>
            <a:r>
              <a:rPr kumimoji="0" lang="ja-JP" altLang="en-US" sz="1800" b="1" u="sng" spc="100" dirty="0">
                <a:latin typeface="メイリオ" panose="020B0604030504040204" pitchFamily="50" charset="-128"/>
                <a:ea typeface="メイリオ" panose="020B0604030504040204" pitchFamily="50" charset="-128"/>
              </a:rPr>
              <a:t>何もできなくなるのではなく</a:t>
            </a:r>
            <a:r>
              <a:rPr kumimoji="0" lang="ja-JP" altLang="en-US" sz="1800" spc="100" dirty="0">
                <a:latin typeface="メイリオ" panose="020B0604030504040204" pitchFamily="50" charset="-128"/>
                <a:ea typeface="メイリオ" panose="020B0604030504040204" pitchFamily="50" charset="-128"/>
              </a:rPr>
              <a:t>、認知症になってからも、一人ひとりができることや、やりたいことがあり、住み慣れた地域で仲間等とつながりながら、希望を持って自分らしく暮らし続けることができる</a:t>
            </a:r>
            <a:endParaRPr kumimoji="0" lang="en-US" altLang="ja-JP" sz="1800" spc="1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B097C55F-E8A5-7639-08CC-577B0561A54D}"/>
              </a:ext>
            </a:extLst>
          </p:cNvPr>
          <p:cNvSpPr txBox="1">
            <a:spLocks noChangeArrowheads="1"/>
          </p:cNvSpPr>
          <p:nvPr/>
        </p:nvSpPr>
        <p:spPr bwMode="auto">
          <a:xfrm>
            <a:off x="1260732" y="2429401"/>
            <a:ext cx="3046092" cy="370873"/>
          </a:xfrm>
          <a:prstGeom prst="rect">
            <a:avLst/>
          </a:prstGeom>
          <a:solidFill>
            <a:schemeClr val="bg1"/>
          </a:solid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ts val="600"/>
              </a:spcBef>
              <a:buNone/>
              <a:defRPr/>
            </a:pPr>
            <a:r>
              <a:rPr lang="ja-JP" altLang="en-US" sz="2400" b="1" spc="100" dirty="0">
                <a:solidFill>
                  <a:srgbClr val="C00000"/>
                </a:solidFill>
                <a:latin typeface="メイリオ" panose="020B0604030504040204" pitchFamily="50" charset="-128"/>
                <a:ea typeface="メイリオ" panose="020B0604030504040204" pitchFamily="50" charset="-128"/>
              </a:rPr>
              <a:t>「新しい認知症観」</a:t>
            </a:r>
            <a:endParaRPr lang="en-US" altLang="ja-JP" sz="2400" b="1" spc="100" dirty="0">
              <a:solidFill>
                <a:srgbClr val="C00000"/>
              </a:solidFill>
              <a:latin typeface="メイリオ" panose="020B0604030504040204" pitchFamily="50" charset="-128"/>
              <a:ea typeface="メイリオ" panose="020B0604030504040204" pitchFamily="50" charset="-128"/>
            </a:endParaRPr>
          </a:p>
        </p:txBody>
      </p:sp>
      <p:sp>
        <p:nvSpPr>
          <p:cNvPr id="6" name="二等辺三角形 5">
            <a:extLst>
              <a:ext uri="{FF2B5EF4-FFF2-40B4-BE49-F238E27FC236}">
                <a16:creationId xmlns:a16="http://schemas.microsoft.com/office/drawing/2014/main" id="{1E70ACD9-B9ED-5A56-810C-99D6632FFE16}"/>
              </a:ext>
            </a:extLst>
          </p:cNvPr>
          <p:cNvSpPr/>
          <p:nvPr/>
        </p:nvSpPr>
        <p:spPr>
          <a:xfrm flipV="1">
            <a:off x="4693602" y="4150382"/>
            <a:ext cx="518795" cy="21600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descr="ランプ, 光 が含まれている画像&#10;&#10;AI によって生成されたコンテンツは間違っている可能性があります。">
            <a:extLst>
              <a:ext uri="{FF2B5EF4-FFF2-40B4-BE49-F238E27FC236}">
                <a16:creationId xmlns:a16="http://schemas.microsoft.com/office/drawing/2014/main" id="{DC68C90A-7F67-DAEF-2669-682C7BC85B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63942">
            <a:off x="760845" y="2077950"/>
            <a:ext cx="1100738" cy="1100738"/>
          </a:xfrm>
          <a:prstGeom prst="rect">
            <a:avLst/>
          </a:prstGeom>
        </p:spPr>
      </p:pic>
    </p:spTree>
    <p:extLst>
      <p:ext uri="{BB962C8B-B14F-4D97-AF65-F5344CB8AC3E}">
        <p14:creationId xmlns:p14="http://schemas.microsoft.com/office/powerpoint/2010/main" val="393937498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21C95-70D0-24BB-A14C-AB5709E86E45}"/>
            </a:ext>
          </a:extLst>
        </p:cNvPr>
        <p:cNvGrpSpPr/>
        <p:nvPr/>
      </p:nvGrpSpPr>
      <p:grpSpPr>
        <a:xfrm>
          <a:off x="0" y="0"/>
          <a:ext cx="0" cy="0"/>
          <a:chOff x="0" y="0"/>
          <a:chExt cx="0" cy="0"/>
        </a:xfrm>
      </p:grpSpPr>
      <p:sp>
        <p:nvSpPr>
          <p:cNvPr id="34818" name="スライド番号プレースホルダー 1">
            <a:extLst>
              <a:ext uri="{FF2B5EF4-FFF2-40B4-BE49-F238E27FC236}">
                <a16:creationId xmlns:a16="http://schemas.microsoft.com/office/drawing/2014/main" id="{A4161637-FC35-3F88-D2D1-04F8FDFD738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0657240-4853-4998-A911-72E4D01031D5}" type="slidenum">
              <a:rPr lang="ja-JP" altLang="en-US" sz="1000">
                <a:solidFill>
                  <a:srgbClr val="898989"/>
                </a:solidFill>
              </a:rPr>
              <a:pPr>
                <a:lnSpc>
                  <a:spcPct val="100000"/>
                </a:lnSpc>
                <a:spcBef>
                  <a:spcPct val="0"/>
                </a:spcBef>
                <a:buFontTx/>
                <a:buNone/>
              </a:pPr>
              <a:t>13</a:t>
            </a:fld>
            <a:endParaRPr lang="ja-JP" altLang="en-US" sz="1000">
              <a:solidFill>
                <a:srgbClr val="898989"/>
              </a:solidFill>
            </a:endParaRPr>
          </a:p>
        </p:txBody>
      </p:sp>
      <p:sp>
        <p:nvSpPr>
          <p:cNvPr id="11" name="テキスト ボックス 10">
            <a:extLst>
              <a:ext uri="{FF2B5EF4-FFF2-40B4-BE49-F238E27FC236}">
                <a16:creationId xmlns:a16="http://schemas.microsoft.com/office/drawing/2014/main" id="{387BE71F-F28F-54A8-9884-EAE73B176AB5}"/>
              </a:ext>
            </a:extLst>
          </p:cNvPr>
          <p:cNvSpPr txBox="1">
            <a:spLocks noChangeArrowheads="1"/>
          </p:cNvSpPr>
          <p:nvPr/>
        </p:nvSpPr>
        <p:spPr bwMode="auto">
          <a:xfrm>
            <a:off x="427037" y="550510"/>
            <a:ext cx="9051925" cy="2114666"/>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600"/>
              </a:spcBef>
              <a:defRPr/>
            </a:pPr>
            <a:r>
              <a:rPr kumimoji="0" lang="ja-JP" altLang="en-US" sz="1600" spc="100" dirty="0">
                <a:latin typeface="メイリオ" panose="020B0604030504040204" pitchFamily="50" charset="-128"/>
                <a:ea typeface="メイリオ" panose="020B0604030504040204" pitchFamily="50" charset="-128"/>
              </a:rPr>
              <a:t>現在国で推進されている、認知症の予防への取組における「予防」の意味は、認知症にならないということではなく、</a:t>
            </a:r>
            <a:r>
              <a:rPr kumimoji="0" lang="ja-JP" altLang="en-US" sz="1600" b="1" u="sng" spc="100" dirty="0">
                <a:latin typeface="メイリオ" panose="020B0604030504040204" pitchFamily="50" charset="-128"/>
                <a:ea typeface="メイリオ" panose="020B0604030504040204" pitchFamily="50" charset="-128"/>
              </a:rPr>
              <a:t>認知症になるのを遅らせる</a:t>
            </a:r>
            <a:r>
              <a:rPr kumimoji="0" lang="ja-JP" altLang="en-US" sz="1600" spc="100" dirty="0">
                <a:latin typeface="メイリオ" panose="020B0604030504040204" pitchFamily="50" charset="-128"/>
                <a:ea typeface="メイリオ" panose="020B0604030504040204" pitchFamily="50" charset="-128"/>
              </a:rPr>
              <a:t>、</a:t>
            </a:r>
            <a:r>
              <a:rPr kumimoji="0" lang="ja-JP" altLang="en-US" sz="1600" b="1" u="sng" spc="100" dirty="0">
                <a:latin typeface="メイリオ" panose="020B0604030504040204" pitchFamily="50" charset="-128"/>
                <a:ea typeface="メイリオ" panose="020B0604030504040204" pitchFamily="50" charset="-128"/>
              </a:rPr>
              <a:t>認知症になっても進行を緩やかにする</a:t>
            </a:r>
            <a:r>
              <a:rPr kumimoji="0" lang="ja-JP" altLang="en-US" sz="1600" spc="100" dirty="0">
                <a:latin typeface="メイリオ" panose="020B0604030504040204" pitchFamily="50" charset="-128"/>
                <a:ea typeface="メイリオ" panose="020B0604030504040204" pitchFamily="50" charset="-128"/>
              </a:rPr>
              <a:t>ということです。</a:t>
            </a:r>
          </a:p>
          <a:p>
            <a:pPr marL="285750" indent="-285750" eaLnBrk="1" hangingPunct="1">
              <a:lnSpc>
                <a:spcPct val="100000"/>
              </a:lnSpc>
              <a:spcBef>
                <a:spcPts val="600"/>
              </a:spcBef>
              <a:defRPr/>
            </a:pPr>
            <a:r>
              <a:rPr kumimoji="0" lang="ja-JP" altLang="en-US" sz="1600" spc="100" dirty="0">
                <a:latin typeface="メイリオ" panose="020B0604030504040204" pitchFamily="50" charset="-128"/>
                <a:ea typeface="メイリオ" panose="020B0604030504040204" pitchFamily="50" charset="-128"/>
              </a:rPr>
              <a:t>認知症の多くを占めるアルツハイマー型認知症や血管性認知症は、生活習慣病（高血圧、糖尿病、脂質異常症など）との関連があるとされています。例えば、</a:t>
            </a:r>
            <a:r>
              <a:rPr kumimoji="0" lang="ja-JP" altLang="en-US" sz="1600" b="1" u="sng" spc="100" dirty="0">
                <a:latin typeface="メイリオ" panose="020B0604030504040204" pitchFamily="50" charset="-128"/>
                <a:ea typeface="メイリオ" panose="020B0604030504040204" pitchFamily="50" charset="-128"/>
              </a:rPr>
              <a:t>バランスの良い食事</a:t>
            </a:r>
            <a:r>
              <a:rPr kumimoji="0" lang="ja-JP" altLang="en-US" sz="1600" spc="100" dirty="0">
                <a:latin typeface="メイリオ" panose="020B0604030504040204" pitchFamily="50" charset="-128"/>
                <a:ea typeface="メイリオ" panose="020B0604030504040204" pitchFamily="50" charset="-128"/>
              </a:rPr>
              <a:t>を心掛け、</a:t>
            </a:r>
            <a:r>
              <a:rPr kumimoji="0" lang="ja-JP" altLang="en-US" sz="1600" b="1" u="sng" spc="100" dirty="0">
                <a:latin typeface="メイリオ" panose="020B0604030504040204" pitchFamily="50" charset="-128"/>
                <a:ea typeface="メイリオ" panose="020B0604030504040204" pitchFamily="50" charset="-128"/>
              </a:rPr>
              <a:t>定期的な運動習慣を身に付ける</a:t>
            </a:r>
            <a:r>
              <a:rPr kumimoji="0" lang="ja-JP" altLang="en-US" sz="1600" spc="100" dirty="0">
                <a:latin typeface="メイリオ" panose="020B0604030504040204" pitchFamily="50" charset="-128"/>
                <a:ea typeface="メイリオ" panose="020B0604030504040204" pitchFamily="50" charset="-128"/>
              </a:rPr>
              <a:t>など、ふだんからの生活管理が認知症のリスクを下げると考えられています。</a:t>
            </a:r>
            <a:endParaRPr lang="en-US" altLang="ja-JP" sz="1600" spc="1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BC35B500-0A85-B676-BEBE-88B1F8B56F86}"/>
              </a:ext>
            </a:extLst>
          </p:cNvPr>
          <p:cNvSpPr txBox="1">
            <a:spLocks noChangeArrowheads="1"/>
          </p:cNvSpPr>
          <p:nvPr/>
        </p:nvSpPr>
        <p:spPr bwMode="auto">
          <a:xfrm>
            <a:off x="17463" y="6641592"/>
            <a:ext cx="869821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出典：政府広報オンライン</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知っておきたい認知症の基本</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 action="ppaction://noaction"/>
              </a:rPr>
              <a:t>https://www.gov-online.go.jp/article/202501/entry-7013.html</a:t>
            </a:r>
            <a:r>
              <a:rPr lang="ja-JP" altLang="en-US" sz="1000" dirty="0">
                <a:latin typeface="メイリオ" panose="020B0604030504040204" pitchFamily="50" charset="-128"/>
                <a:ea typeface="メイリオ" panose="020B0604030504040204" pitchFamily="50" charset="-128"/>
              </a:rPr>
              <a:t>を参考に作成</a:t>
            </a:r>
            <a:endParaRPr lang="en-US" altLang="ja-JP" sz="1000" dirty="0">
              <a:latin typeface="メイリオ" panose="020B0604030504040204" pitchFamily="50" charset="-128"/>
              <a:ea typeface="メイリオ" panose="020B0604030504040204" pitchFamily="50" charset="-128"/>
            </a:endParaRP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9346C8FA-9710-EB4F-8279-F363C6114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868" y="2186148"/>
            <a:ext cx="4346131" cy="4346131"/>
          </a:xfrm>
          <a:prstGeom prst="rect">
            <a:avLst/>
          </a:prstGeom>
        </p:spPr>
      </p:pic>
      <p:grpSp>
        <p:nvGrpSpPr>
          <p:cNvPr id="2" name="グループ化 1">
            <a:extLst>
              <a:ext uri="{FF2B5EF4-FFF2-40B4-BE49-F238E27FC236}">
                <a16:creationId xmlns:a16="http://schemas.microsoft.com/office/drawing/2014/main" id="{B52CF22C-3F28-5383-CFBE-4A68FBC71826}"/>
              </a:ext>
            </a:extLst>
          </p:cNvPr>
          <p:cNvGrpSpPr/>
          <p:nvPr/>
        </p:nvGrpSpPr>
        <p:grpSpPr>
          <a:xfrm>
            <a:off x="4688808" y="2555864"/>
            <a:ext cx="4515440" cy="3411091"/>
            <a:chOff x="567086" y="2665176"/>
            <a:chExt cx="4515440" cy="3411091"/>
          </a:xfrm>
        </p:grpSpPr>
        <p:pic>
          <p:nvPicPr>
            <p:cNvPr id="13" name="図 12">
              <a:extLst>
                <a:ext uri="{FF2B5EF4-FFF2-40B4-BE49-F238E27FC236}">
                  <a16:creationId xmlns:a16="http://schemas.microsoft.com/office/drawing/2014/main" id="{C800A144-685E-E487-944A-F9D9F349C8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7044" y="2665176"/>
              <a:ext cx="3215482" cy="3215482"/>
            </a:xfrm>
            <a:prstGeom prst="rect">
              <a:avLst/>
            </a:prstGeom>
          </p:spPr>
        </p:pic>
        <p:pic>
          <p:nvPicPr>
            <p:cNvPr id="16" name="図 15">
              <a:extLst>
                <a:ext uri="{FF2B5EF4-FFF2-40B4-BE49-F238E27FC236}">
                  <a16:creationId xmlns:a16="http://schemas.microsoft.com/office/drawing/2014/main" id="{63899E4B-BD54-8C84-92C6-D303B9425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086" y="2860785"/>
              <a:ext cx="3215482" cy="3215482"/>
            </a:xfrm>
            <a:prstGeom prst="rect">
              <a:avLst/>
            </a:prstGeom>
          </p:spPr>
        </p:pic>
      </p:grpSp>
      <p:sp>
        <p:nvSpPr>
          <p:cNvPr id="3" name="正方形/長方形 44">
            <a:extLst>
              <a:ext uri="{FF2B5EF4-FFF2-40B4-BE49-F238E27FC236}">
                <a16:creationId xmlns:a16="http://schemas.microsoft.com/office/drawing/2014/main" id="{D7CD76E2-BDD3-65E2-5442-D82D0986547E}"/>
              </a:ext>
            </a:extLst>
          </p:cNvPr>
          <p:cNvSpPr>
            <a:spLocks noChangeArrowheads="1"/>
          </p:cNvSpPr>
          <p:nvPr/>
        </p:nvSpPr>
        <p:spPr bwMode="auto">
          <a:xfrm>
            <a:off x="239010" y="163853"/>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2445643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番号プレースホルダー 1">
            <a:extLst>
              <a:ext uri="{FF2B5EF4-FFF2-40B4-BE49-F238E27FC236}">
                <a16:creationId xmlns:a16="http://schemas.microsoft.com/office/drawing/2014/main" id="{AE293AF0-7FF7-DBD8-D848-F756EF01EF9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607771FE-4D09-4EAE-9E39-01C20B964359}" type="slidenum">
              <a:rPr lang="ja-JP" altLang="en-US" sz="1000">
                <a:solidFill>
                  <a:srgbClr val="898989"/>
                </a:solidFill>
              </a:rPr>
              <a:pPr>
                <a:lnSpc>
                  <a:spcPct val="100000"/>
                </a:lnSpc>
                <a:spcBef>
                  <a:spcPct val="0"/>
                </a:spcBef>
                <a:buFontTx/>
                <a:buNone/>
              </a:pPr>
              <a:t>14</a:t>
            </a:fld>
            <a:endParaRPr lang="ja-JP" altLang="en-US" sz="1000">
              <a:solidFill>
                <a:srgbClr val="898989"/>
              </a:solidFill>
            </a:endParaRPr>
          </a:p>
        </p:txBody>
      </p:sp>
      <p:sp>
        <p:nvSpPr>
          <p:cNvPr id="6" name="テキスト ボックス 7">
            <a:extLst>
              <a:ext uri="{FF2B5EF4-FFF2-40B4-BE49-F238E27FC236}">
                <a16:creationId xmlns:a16="http://schemas.microsoft.com/office/drawing/2014/main" id="{C9CE8D21-B5F3-46ED-42F3-1F6BFE291CF8}"/>
              </a:ext>
            </a:extLst>
          </p:cNvPr>
          <p:cNvSpPr txBox="1">
            <a:spLocks noChangeArrowheads="1"/>
          </p:cNvSpPr>
          <p:nvPr/>
        </p:nvSpPr>
        <p:spPr bwMode="auto">
          <a:xfrm>
            <a:off x="0" y="6645245"/>
            <a:ext cx="761137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kumimoji="0" lang="ja-JP" altLang="en-US" sz="1000" spc="100" dirty="0">
                <a:latin typeface="メイリオ" panose="020B0604030504040204" pitchFamily="50" charset="-128"/>
                <a:ea typeface="メイリオ" panose="020B0604030504040204" pitchFamily="50" charset="-128"/>
              </a:rPr>
              <a:t>認知症の人の日常生活・社会生活における意思決定支援ガイドライン</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平成</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6</a:t>
            </a:r>
            <a:r>
              <a:rPr lang="ja-JP" altLang="en-US" sz="1000" dirty="0">
                <a:latin typeface="メイリオ" panose="020B0604030504040204" pitchFamily="50" charset="-128"/>
                <a:ea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rPr>
              <a:t>,p1</a:t>
            </a:r>
            <a:r>
              <a:rPr lang="ja-JP" altLang="en-US" sz="1000" dirty="0">
                <a:latin typeface="メイリオ" panose="020B0604030504040204" pitchFamily="50" charset="-128"/>
                <a:ea typeface="メイリオ" panose="020B0604030504040204" pitchFamily="50" charset="-128"/>
              </a:rPr>
              <a:t>をもとに作成</a:t>
            </a:r>
          </a:p>
        </p:txBody>
      </p:sp>
      <p:sp>
        <p:nvSpPr>
          <p:cNvPr id="5" name="正方形/長方形 4">
            <a:extLst>
              <a:ext uri="{FF2B5EF4-FFF2-40B4-BE49-F238E27FC236}">
                <a16:creationId xmlns:a16="http://schemas.microsoft.com/office/drawing/2014/main" id="{056056AB-4347-32BA-4BF4-349CE2DFFB57}"/>
              </a:ext>
            </a:extLst>
          </p:cNvPr>
          <p:cNvSpPr/>
          <p:nvPr/>
        </p:nvSpPr>
        <p:spPr>
          <a:xfrm>
            <a:off x="0" y="187325"/>
            <a:ext cx="9526588"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２．本人の意思に寄り添った支援</a:t>
            </a:r>
          </a:p>
        </p:txBody>
      </p:sp>
      <p:sp>
        <p:nvSpPr>
          <p:cNvPr id="8" name="正方形/長方形 7">
            <a:extLst>
              <a:ext uri="{FF2B5EF4-FFF2-40B4-BE49-F238E27FC236}">
                <a16:creationId xmlns:a16="http://schemas.microsoft.com/office/drawing/2014/main" id="{CB347C88-194C-EB80-49DB-254D7DE31A99}"/>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．認知症のある方への支援にあたって</a:t>
            </a:r>
          </a:p>
        </p:txBody>
      </p:sp>
      <p:sp>
        <p:nvSpPr>
          <p:cNvPr id="9" name="テキスト ボックス 8">
            <a:extLst>
              <a:ext uri="{FF2B5EF4-FFF2-40B4-BE49-F238E27FC236}">
                <a16:creationId xmlns:a16="http://schemas.microsoft.com/office/drawing/2014/main" id="{21A2EE60-E0DC-EA72-4B1C-DC4D2C26A452}"/>
              </a:ext>
            </a:extLst>
          </p:cNvPr>
          <p:cNvSpPr txBox="1">
            <a:spLocks noChangeArrowheads="1"/>
          </p:cNvSpPr>
          <p:nvPr/>
        </p:nvSpPr>
        <p:spPr bwMode="auto">
          <a:xfrm>
            <a:off x="427038" y="792162"/>
            <a:ext cx="9051925" cy="2462025"/>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600"/>
              </a:spcBef>
              <a:defRPr/>
            </a:pPr>
            <a:r>
              <a:rPr kumimoji="0" lang="ja-JP" altLang="en-US" sz="1600" spc="100" dirty="0">
                <a:latin typeface="メイリオ" panose="020B0604030504040204" pitchFamily="50" charset="-128"/>
                <a:ea typeface="メイリオ" panose="020B0604030504040204" pitchFamily="50" charset="-128"/>
              </a:rPr>
              <a:t>普段から、</a:t>
            </a:r>
            <a:r>
              <a:rPr kumimoji="0" lang="ja-JP" altLang="en-US" sz="1600" b="1" u="sng" spc="100" dirty="0">
                <a:latin typeface="メイリオ" panose="020B0604030504040204" pitchFamily="50" charset="-128"/>
                <a:ea typeface="メイリオ" panose="020B0604030504040204" pitchFamily="50" charset="-128"/>
              </a:rPr>
              <a:t>私たち一人ひとりが、自分で意思を形成し、それを表明でき、その意思が尊重され、日常生活・社会生活を決めていくことが重要</a:t>
            </a:r>
            <a:r>
              <a:rPr kumimoji="0" lang="ja-JP" altLang="en-US" sz="1600" spc="100" dirty="0">
                <a:latin typeface="メイリオ" panose="020B0604030504040204" pitchFamily="50" charset="-128"/>
                <a:ea typeface="メイリオ" panose="020B0604030504040204" pitchFamily="50" charset="-128"/>
              </a:rPr>
              <a:t>であることは、誰もが認識するところです。このことは、認知症のある方についても同様です。</a:t>
            </a:r>
            <a:endParaRPr kumimoji="0"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r>
              <a:rPr kumimoji="0" lang="ja-JP" altLang="en-US" sz="1600" spc="100" dirty="0">
                <a:latin typeface="メイリオ" panose="020B0604030504040204" pitchFamily="50" charset="-128"/>
                <a:ea typeface="メイリオ" panose="020B0604030504040204" pitchFamily="50" charset="-128"/>
              </a:rPr>
              <a:t>これを踏まえ、認知症の人を支える周囲の人において行われる意思決定支援の基本的考え方（理念）や姿勢、方法、配慮すべき事柄等について「認知症の人の日常生活・社会生活における意思決定支援ガイドライン」（平成</a:t>
            </a:r>
            <a:r>
              <a:rPr kumimoji="0" lang="en-US" altLang="ja-JP" sz="1600" spc="100" dirty="0">
                <a:latin typeface="メイリオ" panose="020B0604030504040204" pitchFamily="50" charset="-128"/>
                <a:ea typeface="メイリオ" panose="020B0604030504040204" pitchFamily="50" charset="-128"/>
              </a:rPr>
              <a:t>30</a:t>
            </a:r>
            <a:r>
              <a:rPr kumimoji="0" lang="ja-JP" altLang="en-US" sz="1600" spc="100" dirty="0">
                <a:latin typeface="メイリオ" panose="020B0604030504040204" pitchFamily="50" charset="-128"/>
                <a:ea typeface="メイリオ" panose="020B0604030504040204" pitchFamily="50" charset="-128"/>
              </a:rPr>
              <a:t>年</a:t>
            </a:r>
            <a:r>
              <a:rPr kumimoji="0" lang="en-US" altLang="ja-JP" sz="1600" spc="100" dirty="0">
                <a:latin typeface="メイリオ" panose="020B0604030504040204" pitchFamily="50" charset="-128"/>
                <a:ea typeface="メイリオ" panose="020B0604030504040204" pitchFamily="50" charset="-128"/>
              </a:rPr>
              <a:t>6</a:t>
            </a:r>
            <a:r>
              <a:rPr kumimoji="0" lang="ja-JP" altLang="en-US" sz="1600" spc="100" dirty="0">
                <a:latin typeface="メイリオ" panose="020B0604030504040204" pitchFamily="50" charset="-128"/>
                <a:ea typeface="メイリオ" panose="020B0604030504040204" pitchFamily="50" charset="-128"/>
              </a:rPr>
              <a:t>月</a:t>
            </a:r>
            <a:r>
              <a:rPr kumimoji="0" lang="en-US" altLang="ja-JP" sz="1600" spc="100" dirty="0">
                <a:latin typeface="メイリオ" panose="020B0604030504040204" pitchFamily="50" charset="-128"/>
                <a:ea typeface="メイリオ" panose="020B0604030504040204" pitchFamily="50" charset="-128"/>
              </a:rPr>
              <a:t>,</a:t>
            </a:r>
            <a:r>
              <a:rPr kumimoji="0" lang="ja-JP" altLang="en-US" sz="1600" spc="100" dirty="0">
                <a:latin typeface="メイリオ" panose="020B0604030504040204" pitchFamily="50" charset="-128"/>
                <a:ea typeface="メイリオ" panose="020B0604030504040204" pitchFamily="50" charset="-128"/>
              </a:rPr>
              <a:t>厚生労働省）が作成されています。</a:t>
            </a:r>
            <a:endParaRPr kumimoji="0"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r>
              <a:rPr kumimoji="0" lang="ja-JP" altLang="en-US" sz="1600" spc="100" dirty="0">
                <a:latin typeface="メイリオ" panose="020B0604030504040204" pitchFamily="50" charset="-128"/>
                <a:ea typeface="メイリオ" panose="020B0604030504040204" pitchFamily="50" charset="-128"/>
              </a:rPr>
              <a:t>ガイドラインに示されている「認知症の人の特性を踏まえた意思決定支援の基本原則」や「意思決定支援のプロセス」について、おさえておきましょう。</a:t>
            </a:r>
            <a:endParaRPr kumimoji="0" lang="en-US" altLang="ja-JP" sz="1600" spc="100" dirty="0">
              <a:latin typeface="メイリオ" panose="020B0604030504040204" pitchFamily="50" charset="-128"/>
              <a:ea typeface="メイリオ" panose="020B0604030504040204" pitchFamily="50" charset="-128"/>
            </a:endParaRPr>
          </a:p>
        </p:txBody>
      </p:sp>
      <p:grpSp>
        <p:nvGrpSpPr>
          <p:cNvPr id="16" name="グループ化 15">
            <a:extLst>
              <a:ext uri="{FF2B5EF4-FFF2-40B4-BE49-F238E27FC236}">
                <a16:creationId xmlns:a16="http://schemas.microsoft.com/office/drawing/2014/main" id="{A9705184-4DA2-E2AC-3D07-9E6E851F62D3}"/>
              </a:ext>
            </a:extLst>
          </p:cNvPr>
          <p:cNvGrpSpPr/>
          <p:nvPr/>
        </p:nvGrpSpPr>
        <p:grpSpPr>
          <a:xfrm>
            <a:off x="2341562" y="4129920"/>
            <a:ext cx="5222876" cy="430307"/>
            <a:chOff x="2341562" y="3541341"/>
            <a:chExt cx="5222876" cy="430307"/>
          </a:xfrm>
        </p:grpSpPr>
        <p:sp>
          <p:nvSpPr>
            <p:cNvPr id="10" name="テキスト ボックス 9">
              <a:extLst>
                <a:ext uri="{FF2B5EF4-FFF2-40B4-BE49-F238E27FC236}">
                  <a16:creationId xmlns:a16="http://schemas.microsoft.com/office/drawing/2014/main" id="{DCC6EC90-E419-55CB-6934-D1A9D41B194C}"/>
                </a:ext>
              </a:extLst>
            </p:cNvPr>
            <p:cNvSpPr txBox="1"/>
            <p:nvPr/>
          </p:nvSpPr>
          <p:spPr>
            <a:xfrm>
              <a:off x="2970563" y="3541341"/>
              <a:ext cx="4593875" cy="430307"/>
            </a:xfrm>
            <a:prstGeom prst="roundRect">
              <a:avLst>
                <a:gd name="adj" fmla="val 5755"/>
              </a:avLst>
            </a:prstGeom>
            <a:solidFill>
              <a:schemeClr val="accent2">
                <a:lumMod val="20000"/>
                <a:lumOff val="80000"/>
              </a:schemeClr>
            </a:solidFill>
          </p:spPr>
          <p:txBody>
            <a:bodyPr wrap="square" anchor="ctr">
              <a:noAutofit/>
            </a:bodyPr>
            <a:lstStyle/>
            <a:p>
              <a:pPr eaLnBrk="1" hangingPunct="1">
                <a:lnSpc>
                  <a:spcPct val="100000"/>
                </a:lnSpc>
                <a:spcBef>
                  <a:spcPts val="600"/>
                </a:spcBef>
                <a:defRPr/>
              </a:pPr>
              <a:r>
                <a:rPr kumimoji="0" lang="ja-JP" altLang="en-US" sz="1800" b="1" spc="100" dirty="0">
                  <a:latin typeface="メイリオ" panose="020B0604030504040204" pitchFamily="50" charset="-128"/>
                  <a:ea typeface="メイリオ" panose="020B0604030504040204" pitchFamily="50" charset="-128"/>
                </a:rPr>
                <a:t>本人の意思の尊重</a:t>
              </a:r>
              <a:endParaRPr lang="en-US" altLang="ja-JP" sz="1800" b="1" spc="1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67C8C5E4-26CE-AD28-1EFA-DD33EBA6EA85}"/>
                </a:ext>
              </a:extLst>
            </p:cNvPr>
            <p:cNvSpPr txBox="1"/>
            <p:nvPr/>
          </p:nvSpPr>
          <p:spPr>
            <a:xfrm>
              <a:off x="2341562" y="3541341"/>
              <a:ext cx="480849" cy="430307"/>
            </a:xfrm>
            <a:prstGeom prst="roundRect">
              <a:avLst>
                <a:gd name="adj" fmla="val 5755"/>
              </a:avLst>
            </a:prstGeom>
            <a:solidFill>
              <a:schemeClr val="accent2"/>
            </a:solidFill>
          </p:spPr>
          <p:txBody>
            <a:bodyPr wrap="square" anchor="ctr">
              <a:noAutofit/>
            </a:bodyPr>
            <a:lstStyle/>
            <a:p>
              <a:pPr algn="ctr" eaLnBrk="1" hangingPunct="1">
                <a:lnSpc>
                  <a:spcPct val="100000"/>
                </a:lnSpc>
                <a:spcBef>
                  <a:spcPts val="600"/>
                </a:spcBef>
                <a:defRPr/>
              </a:pPr>
              <a:r>
                <a:rPr kumimoji="0" lang="ja-JP" altLang="en-US" sz="1800" b="1" spc="100" dirty="0">
                  <a:solidFill>
                    <a:schemeClr val="bg1"/>
                  </a:solidFill>
                  <a:latin typeface="メイリオ" panose="020B0604030504040204" pitchFamily="50" charset="-128"/>
                  <a:ea typeface="メイリオ" panose="020B0604030504040204" pitchFamily="50" charset="-128"/>
                </a:rPr>
                <a:t>１</a:t>
              </a:r>
              <a:endParaRPr lang="en-US" altLang="ja-JP" sz="1800" b="1" spc="100" dirty="0">
                <a:solidFill>
                  <a:schemeClr val="bg1"/>
                </a:solidFill>
                <a:latin typeface="メイリオ" panose="020B0604030504040204" pitchFamily="50" charset="-128"/>
                <a:ea typeface="メイリオ" panose="020B0604030504040204" pitchFamily="50" charset="-128"/>
              </a:endParaRPr>
            </a:p>
          </p:txBody>
        </p:sp>
      </p:grpSp>
      <p:grpSp>
        <p:nvGrpSpPr>
          <p:cNvPr id="17" name="グループ化 16">
            <a:extLst>
              <a:ext uri="{FF2B5EF4-FFF2-40B4-BE49-F238E27FC236}">
                <a16:creationId xmlns:a16="http://schemas.microsoft.com/office/drawing/2014/main" id="{99E59AF5-F181-B123-E084-0F0D66A90B86}"/>
              </a:ext>
            </a:extLst>
          </p:cNvPr>
          <p:cNvGrpSpPr/>
          <p:nvPr/>
        </p:nvGrpSpPr>
        <p:grpSpPr>
          <a:xfrm>
            <a:off x="2341562" y="4739747"/>
            <a:ext cx="5222876" cy="430307"/>
            <a:chOff x="2341562" y="4151168"/>
            <a:chExt cx="5222876" cy="430307"/>
          </a:xfrm>
        </p:grpSpPr>
        <p:sp>
          <p:nvSpPr>
            <p:cNvPr id="12" name="テキスト ボックス 11">
              <a:extLst>
                <a:ext uri="{FF2B5EF4-FFF2-40B4-BE49-F238E27FC236}">
                  <a16:creationId xmlns:a16="http://schemas.microsoft.com/office/drawing/2014/main" id="{DADA6F6A-0C6C-3E11-1EDE-BA46BFCF8AA0}"/>
                </a:ext>
              </a:extLst>
            </p:cNvPr>
            <p:cNvSpPr txBox="1"/>
            <p:nvPr/>
          </p:nvSpPr>
          <p:spPr>
            <a:xfrm>
              <a:off x="2970563" y="4151168"/>
              <a:ext cx="4593875" cy="430307"/>
            </a:xfrm>
            <a:prstGeom prst="roundRect">
              <a:avLst>
                <a:gd name="adj" fmla="val 5755"/>
              </a:avLst>
            </a:prstGeom>
            <a:solidFill>
              <a:schemeClr val="accent5">
                <a:lumMod val="20000"/>
                <a:lumOff val="80000"/>
              </a:schemeClr>
            </a:solidFill>
          </p:spPr>
          <p:txBody>
            <a:bodyPr wrap="square" anchor="ctr">
              <a:noAutofit/>
            </a:bodyPr>
            <a:lstStyle/>
            <a:p>
              <a:pPr eaLnBrk="1" hangingPunct="1">
                <a:lnSpc>
                  <a:spcPct val="100000"/>
                </a:lnSpc>
                <a:spcBef>
                  <a:spcPts val="600"/>
                </a:spcBef>
                <a:defRPr/>
              </a:pPr>
              <a:r>
                <a:rPr kumimoji="0" lang="ja-JP" altLang="en-US" sz="1800" b="1" spc="100" dirty="0">
                  <a:latin typeface="メイリオ" panose="020B0604030504040204" pitchFamily="50" charset="-128"/>
                  <a:ea typeface="メイリオ" panose="020B0604030504040204" pitchFamily="50" charset="-128"/>
                </a:rPr>
                <a:t>本人の意思決定能力への配慮 </a:t>
              </a:r>
              <a:endParaRPr lang="en-US" altLang="ja-JP" sz="1800" b="1"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98451CD5-FB9D-E086-9F88-2218529A6B10}"/>
                </a:ext>
              </a:extLst>
            </p:cNvPr>
            <p:cNvSpPr txBox="1"/>
            <p:nvPr/>
          </p:nvSpPr>
          <p:spPr>
            <a:xfrm>
              <a:off x="2341562" y="4151168"/>
              <a:ext cx="480849" cy="430307"/>
            </a:xfrm>
            <a:prstGeom prst="roundRect">
              <a:avLst>
                <a:gd name="adj" fmla="val 5755"/>
              </a:avLst>
            </a:prstGeom>
            <a:solidFill>
              <a:schemeClr val="accent5"/>
            </a:solidFill>
          </p:spPr>
          <p:txBody>
            <a:bodyPr wrap="square" anchor="ctr">
              <a:noAutofit/>
            </a:bodyPr>
            <a:lstStyle/>
            <a:p>
              <a:pPr algn="ctr" eaLnBrk="1" hangingPunct="1">
                <a:lnSpc>
                  <a:spcPct val="100000"/>
                </a:lnSpc>
                <a:spcBef>
                  <a:spcPts val="600"/>
                </a:spcBef>
                <a:defRPr/>
              </a:pPr>
              <a:r>
                <a:rPr lang="ja-JP" altLang="en-US" b="1" spc="100" dirty="0">
                  <a:solidFill>
                    <a:schemeClr val="bg1"/>
                  </a:solidFill>
                  <a:latin typeface="メイリオ" panose="020B0604030504040204" pitchFamily="50" charset="-128"/>
                  <a:ea typeface="メイリオ" panose="020B0604030504040204" pitchFamily="50" charset="-128"/>
                </a:rPr>
                <a:t>２</a:t>
              </a:r>
              <a:endParaRPr lang="en-US" altLang="ja-JP" sz="1800" b="1" spc="100" dirty="0">
                <a:solidFill>
                  <a:schemeClr val="bg1"/>
                </a:solidFill>
                <a:latin typeface="メイリオ" panose="020B0604030504040204" pitchFamily="50" charset="-128"/>
                <a:ea typeface="メイリオ" panose="020B0604030504040204" pitchFamily="50" charset="-128"/>
              </a:endParaRPr>
            </a:p>
          </p:txBody>
        </p:sp>
      </p:grpSp>
      <p:grpSp>
        <p:nvGrpSpPr>
          <p:cNvPr id="18" name="グループ化 17">
            <a:extLst>
              <a:ext uri="{FF2B5EF4-FFF2-40B4-BE49-F238E27FC236}">
                <a16:creationId xmlns:a16="http://schemas.microsoft.com/office/drawing/2014/main" id="{FE351B59-A76A-7860-4062-AA98003A6387}"/>
              </a:ext>
            </a:extLst>
          </p:cNvPr>
          <p:cNvGrpSpPr/>
          <p:nvPr/>
        </p:nvGrpSpPr>
        <p:grpSpPr>
          <a:xfrm>
            <a:off x="2341562" y="5349574"/>
            <a:ext cx="5222876" cy="430307"/>
            <a:chOff x="2341562" y="4760995"/>
            <a:chExt cx="5222876" cy="430307"/>
          </a:xfrm>
        </p:grpSpPr>
        <p:sp>
          <p:nvSpPr>
            <p:cNvPr id="14" name="テキスト ボックス 13">
              <a:extLst>
                <a:ext uri="{FF2B5EF4-FFF2-40B4-BE49-F238E27FC236}">
                  <a16:creationId xmlns:a16="http://schemas.microsoft.com/office/drawing/2014/main" id="{96E2C0E8-FDE8-CBD7-BE24-4C7636D23F18}"/>
                </a:ext>
              </a:extLst>
            </p:cNvPr>
            <p:cNvSpPr txBox="1"/>
            <p:nvPr/>
          </p:nvSpPr>
          <p:spPr>
            <a:xfrm>
              <a:off x="2970563" y="4760995"/>
              <a:ext cx="4593875" cy="430307"/>
            </a:xfrm>
            <a:prstGeom prst="roundRect">
              <a:avLst>
                <a:gd name="adj" fmla="val 5755"/>
              </a:avLst>
            </a:prstGeom>
            <a:solidFill>
              <a:schemeClr val="accent3">
                <a:lumMod val="20000"/>
                <a:lumOff val="80000"/>
              </a:schemeClr>
            </a:solidFill>
          </p:spPr>
          <p:txBody>
            <a:bodyPr wrap="square" anchor="ctr">
              <a:noAutofit/>
            </a:bodyPr>
            <a:lstStyle/>
            <a:p>
              <a:pPr eaLnBrk="1" hangingPunct="1">
                <a:lnSpc>
                  <a:spcPct val="100000"/>
                </a:lnSpc>
                <a:spcBef>
                  <a:spcPts val="600"/>
                </a:spcBef>
                <a:defRPr/>
              </a:pPr>
              <a:r>
                <a:rPr kumimoji="0" lang="ja-JP" altLang="en-US" sz="1800" b="1" spc="100" dirty="0">
                  <a:latin typeface="メイリオ" panose="020B0604030504040204" pitchFamily="50" charset="-128"/>
                  <a:ea typeface="メイリオ" panose="020B0604030504040204" pitchFamily="50" charset="-128"/>
                </a:rPr>
                <a:t>チームによる早期からの継続的支援</a:t>
              </a:r>
              <a:endParaRPr lang="en-US" altLang="ja-JP" sz="1800" b="1" spc="1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CFB0A3F4-461E-4BEE-9B4C-399E965E2EBD}"/>
                </a:ext>
              </a:extLst>
            </p:cNvPr>
            <p:cNvSpPr txBox="1"/>
            <p:nvPr/>
          </p:nvSpPr>
          <p:spPr>
            <a:xfrm>
              <a:off x="2341562" y="4760995"/>
              <a:ext cx="480849" cy="430307"/>
            </a:xfrm>
            <a:prstGeom prst="roundRect">
              <a:avLst>
                <a:gd name="adj" fmla="val 5755"/>
              </a:avLst>
            </a:prstGeom>
            <a:solidFill>
              <a:schemeClr val="accent3"/>
            </a:solidFill>
          </p:spPr>
          <p:txBody>
            <a:bodyPr wrap="square" anchor="ctr">
              <a:noAutofit/>
            </a:bodyPr>
            <a:lstStyle/>
            <a:p>
              <a:pPr algn="ctr" eaLnBrk="1" hangingPunct="1">
                <a:lnSpc>
                  <a:spcPct val="100000"/>
                </a:lnSpc>
                <a:spcBef>
                  <a:spcPts val="600"/>
                </a:spcBef>
                <a:defRPr/>
              </a:pPr>
              <a:r>
                <a:rPr lang="ja-JP" altLang="en-US" sz="1800" b="1" spc="100" dirty="0">
                  <a:solidFill>
                    <a:schemeClr val="bg1"/>
                  </a:solidFill>
                  <a:latin typeface="メイリオ" panose="020B0604030504040204" pitchFamily="50" charset="-128"/>
                  <a:ea typeface="メイリオ" panose="020B0604030504040204" pitchFamily="50" charset="-128"/>
                </a:rPr>
                <a:t>３</a:t>
              </a:r>
              <a:endParaRPr lang="en-US" altLang="ja-JP" sz="1800" b="1" spc="100" dirty="0">
                <a:solidFill>
                  <a:schemeClr val="bg1"/>
                </a:solidFill>
                <a:latin typeface="メイリオ" panose="020B0604030504040204" pitchFamily="50" charset="-128"/>
                <a:ea typeface="メイリオ" panose="020B0604030504040204" pitchFamily="50" charset="-128"/>
              </a:endParaRPr>
            </a:p>
          </p:txBody>
        </p:sp>
      </p:grpSp>
      <p:sp>
        <p:nvSpPr>
          <p:cNvPr id="2" name="テキスト ボックス 1">
            <a:extLst>
              <a:ext uri="{FF2B5EF4-FFF2-40B4-BE49-F238E27FC236}">
                <a16:creationId xmlns:a16="http://schemas.microsoft.com/office/drawing/2014/main" id="{9D017A55-6163-FCDB-D6B5-4663E6EF0944}"/>
              </a:ext>
            </a:extLst>
          </p:cNvPr>
          <p:cNvSpPr txBox="1">
            <a:spLocks noChangeArrowheads="1"/>
          </p:cNvSpPr>
          <p:nvPr/>
        </p:nvSpPr>
        <p:spPr bwMode="auto">
          <a:xfrm>
            <a:off x="1905252" y="3617577"/>
            <a:ext cx="6095497" cy="360363"/>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ts val="600"/>
              </a:spcBef>
              <a:buNone/>
              <a:defRPr/>
            </a:pPr>
            <a:r>
              <a:rPr kumimoji="0" lang="ja-JP" altLang="en-US" sz="1600" b="1" spc="100" dirty="0">
                <a:latin typeface="メイリオ" panose="020B0604030504040204" pitchFamily="50" charset="-128"/>
                <a:ea typeface="メイリオ" panose="020B0604030504040204" pitchFamily="50" charset="-128"/>
              </a:rPr>
              <a:t>認知症の人の特性を踏まえた意思決定支援の基本原則</a:t>
            </a:r>
            <a:endParaRPr kumimoji="0" lang="en-US" altLang="ja-JP" sz="1600" b="1" spc="1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89B49-C536-A38C-BD51-A597023869E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0937B2B-DD4C-F9A4-E9B3-5865CC0F7EE5}"/>
              </a:ext>
            </a:extLst>
          </p:cNvPr>
          <p:cNvSpPr>
            <a:spLocks noGrp="1"/>
          </p:cNvSpPr>
          <p:nvPr>
            <p:ph type="sldNum" sz="quarter" idx="10"/>
          </p:nvPr>
        </p:nvSpPr>
        <p:spPr/>
        <p:txBody>
          <a:bodyPr/>
          <a:lstStyle/>
          <a:p>
            <a:pPr>
              <a:defRPr/>
            </a:pPr>
            <a:fld id="{98A27851-3CE3-464B-B113-B423DC6DF932}" type="slidenum">
              <a:rPr lang="ja-JP" altLang="en-US" smtClean="0"/>
              <a:pPr>
                <a:defRPr/>
              </a:pPr>
              <a:t>15</a:t>
            </a:fld>
            <a:endParaRPr lang="ja-JP" altLang="en-US"/>
          </a:p>
        </p:txBody>
      </p:sp>
      <p:sp>
        <p:nvSpPr>
          <p:cNvPr id="9" name="テキスト ボックス 7">
            <a:extLst>
              <a:ext uri="{FF2B5EF4-FFF2-40B4-BE49-F238E27FC236}">
                <a16:creationId xmlns:a16="http://schemas.microsoft.com/office/drawing/2014/main" id="{F993AA28-C381-8BED-CE99-E9CB1A671EE2}"/>
              </a:ext>
            </a:extLst>
          </p:cNvPr>
          <p:cNvSpPr txBox="1">
            <a:spLocks noChangeArrowheads="1"/>
          </p:cNvSpPr>
          <p:nvPr/>
        </p:nvSpPr>
        <p:spPr bwMode="auto">
          <a:xfrm>
            <a:off x="0" y="6645245"/>
            <a:ext cx="913583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出典：厚生労働省社会・ 援護局地域福祉課成年後見制度利用促進室</a:t>
            </a:r>
            <a:r>
              <a:rPr lang="en-US" altLang="ja-JP" sz="1000" dirty="0">
                <a:latin typeface="メイリオ" panose="020B0604030504040204" pitchFamily="50" charset="-128"/>
                <a:ea typeface="メイリオ" panose="020B0604030504040204" pitchFamily="50" charset="-128"/>
              </a:rPr>
              <a:t>『</a:t>
            </a:r>
            <a:r>
              <a:rPr kumimoji="0" lang="ja-JP" altLang="en-US" sz="1000" dirty="0">
                <a:latin typeface="メイリオ" panose="020B0604030504040204" pitchFamily="50" charset="-128"/>
                <a:ea typeface="メイリオ" panose="020B0604030504040204" pitchFamily="50" charset="-128"/>
              </a:rPr>
              <a:t>意思決定支援及び後見人等の担い手確保に関する取組状況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令和元年</a:t>
            </a:r>
            <a:r>
              <a:rPr lang="en-US" altLang="ja-JP" sz="1000" dirty="0">
                <a:latin typeface="メイリオ" panose="020B0604030504040204" pitchFamily="50" charset="-128"/>
                <a:ea typeface="メイリオ" panose="020B0604030504040204" pitchFamily="50" charset="-128"/>
              </a:rPr>
              <a:t>11</a:t>
            </a:r>
            <a:r>
              <a:rPr lang="ja-JP" altLang="en-US" sz="1000" dirty="0">
                <a:latin typeface="メイリオ" panose="020B0604030504040204" pitchFamily="50" charset="-128"/>
                <a:ea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rPr>
              <a:t>5</a:t>
            </a:r>
            <a:r>
              <a:rPr lang="ja-JP" altLang="en-US" sz="1000" dirty="0">
                <a:latin typeface="メイリオ" panose="020B0604030504040204" pitchFamily="50" charset="-128"/>
                <a:ea typeface="メイリオ" panose="020B0604030504040204" pitchFamily="50" charset="-128"/>
              </a:rPr>
              <a:t>日</a:t>
            </a:r>
            <a:r>
              <a:rPr lang="en-US" altLang="ja-JP" sz="1000" dirty="0">
                <a:latin typeface="メイリオ" panose="020B0604030504040204" pitchFamily="50" charset="-128"/>
                <a:ea typeface="メイリオ" panose="020B0604030504040204" pitchFamily="50" charset="-128"/>
              </a:rPr>
              <a:t>,p3</a:t>
            </a:r>
            <a:endParaRPr lang="ja-JP" altLang="en-US" sz="1000" dirty="0">
              <a:latin typeface="メイリオ" panose="020B0604030504040204" pitchFamily="50" charset="-128"/>
              <a:ea typeface="メイリオ" panose="020B0604030504040204" pitchFamily="50" charset="-128"/>
            </a:endParaRPr>
          </a:p>
        </p:txBody>
      </p:sp>
      <p:sp>
        <p:nvSpPr>
          <p:cNvPr id="10" name="object 2">
            <a:extLst>
              <a:ext uri="{FF2B5EF4-FFF2-40B4-BE49-F238E27FC236}">
                <a16:creationId xmlns:a16="http://schemas.microsoft.com/office/drawing/2014/main" id="{AD54691B-15F9-A179-A199-E0F8D3F6934F}"/>
              </a:ext>
            </a:extLst>
          </p:cNvPr>
          <p:cNvSpPr txBox="1">
            <a:spLocks/>
          </p:cNvSpPr>
          <p:nvPr/>
        </p:nvSpPr>
        <p:spPr>
          <a:xfrm>
            <a:off x="381000" y="304800"/>
            <a:ext cx="9144000" cy="544728"/>
          </a:xfrm>
          <a:prstGeom prst="rect">
            <a:avLst/>
          </a:prstGeom>
          <a:solidFill>
            <a:srgbClr val="FFC000"/>
          </a:solidFill>
        </p:spPr>
        <p:txBody>
          <a:bodyPr vert="horz" wrap="square" lIns="0" tIns="144000" rIns="0" bIns="144000" rtlCol="0" anchor="ctr">
            <a:spAutoFit/>
          </a:bodyPr>
          <a:lstStyle>
            <a:lvl1pPr algn="l" rtl="0" fontAlgn="base">
              <a:lnSpc>
                <a:spcPct val="90000"/>
              </a:lnSpc>
              <a:spcBef>
                <a:spcPct val="0"/>
              </a:spcBef>
              <a:spcAft>
                <a:spcPct val="0"/>
              </a:spcAft>
              <a:defRPr kumimoji="1" sz="44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alibri Light" panose="020F0302020204030204" pitchFamily="34" charset="0"/>
              </a:defRPr>
            </a:lvl2pPr>
            <a:lvl3pPr algn="l" rtl="0" fontAlgn="base">
              <a:lnSpc>
                <a:spcPct val="90000"/>
              </a:lnSpc>
              <a:spcBef>
                <a:spcPct val="0"/>
              </a:spcBef>
              <a:spcAft>
                <a:spcPct val="0"/>
              </a:spcAft>
              <a:defRPr kumimoji="1" sz="4400">
                <a:solidFill>
                  <a:schemeClr val="tx1"/>
                </a:solidFill>
                <a:latin typeface="Calibri Light" panose="020F0302020204030204" pitchFamily="34" charset="0"/>
              </a:defRPr>
            </a:lvl3pPr>
            <a:lvl4pPr algn="l" rtl="0" fontAlgn="base">
              <a:lnSpc>
                <a:spcPct val="90000"/>
              </a:lnSpc>
              <a:spcBef>
                <a:spcPct val="0"/>
              </a:spcBef>
              <a:spcAft>
                <a:spcPct val="0"/>
              </a:spcAft>
              <a:defRPr kumimoji="1" sz="4400">
                <a:solidFill>
                  <a:schemeClr val="tx1"/>
                </a:solidFill>
                <a:latin typeface="Calibri Light" panose="020F0302020204030204" pitchFamily="34" charset="0"/>
              </a:defRPr>
            </a:lvl4pPr>
            <a:lvl5pPr algn="l" rtl="0" fontAlgn="base">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9pPr>
          </a:lstStyle>
          <a:p>
            <a:pPr algn="ctr" defTabSz="914400" eaLnBrk="1" hangingPunct="1">
              <a:lnSpc>
                <a:spcPct val="100000"/>
              </a:lnSpc>
            </a:pPr>
            <a:r>
              <a:rPr lang="ja-JP" altLang="en-US" sz="1650" b="1" spc="-5" dirty="0">
                <a:latin typeface="メイリオ" panose="020B0604030504040204" pitchFamily="50" charset="-128"/>
                <a:ea typeface="メイリオ" panose="020B0604030504040204" pitchFamily="50" charset="-128"/>
                <a:cs typeface="メイリオ"/>
              </a:rPr>
              <a:t>「認知症の人の日常生活・社会生活における意思決定支援ガイドライン」の概要</a:t>
            </a:r>
            <a:endParaRPr lang="ja-JP" altLang="en-US" sz="1650" b="1" dirty="0">
              <a:latin typeface="メイリオ" panose="020B0604030504040204" pitchFamily="50" charset="-128"/>
              <a:ea typeface="メイリオ" panose="020B0604030504040204" pitchFamily="50" charset="-128"/>
              <a:cs typeface="メイリオ"/>
            </a:endParaRPr>
          </a:p>
        </p:txBody>
      </p:sp>
      <p:pic>
        <p:nvPicPr>
          <p:cNvPr id="12" name="object 3">
            <a:extLst>
              <a:ext uri="{FF2B5EF4-FFF2-40B4-BE49-F238E27FC236}">
                <a16:creationId xmlns:a16="http://schemas.microsoft.com/office/drawing/2014/main" id="{56953AF4-1B03-64C7-4872-7FBE2AE4AEA6}"/>
              </a:ext>
            </a:extLst>
          </p:cNvPr>
          <p:cNvPicPr/>
          <p:nvPr/>
        </p:nvPicPr>
        <p:blipFill>
          <a:blip r:embed="rId2" cstate="print"/>
          <a:stretch>
            <a:fillRect/>
          </a:stretch>
        </p:blipFill>
        <p:spPr>
          <a:xfrm>
            <a:off x="5181245" y="957610"/>
            <a:ext cx="4065452" cy="5497500"/>
          </a:xfrm>
          <a:prstGeom prst="rect">
            <a:avLst/>
          </a:prstGeom>
        </p:spPr>
      </p:pic>
      <p:sp>
        <p:nvSpPr>
          <p:cNvPr id="13" name="object 4">
            <a:extLst>
              <a:ext uri="{FF2B5EF4-FFF2-40B4-BE49-F238E27FC236}">
                <a16:creationId xmlns:a16="http://schemas.microsoft.com/office/drawing/2014/main" id="{51E6F473-CB06-C476-64FC-CDBF5F4CB3C2}"/>
              </a:ext>
            </a:extLst>
          </p:cNvPr>
          <p:cNvSpPr txBox="1"/>
          <p:nvPr/>
        </p:nvSpPr>
        <p:spPr>
          <a:xfrm>
            <a:off x="569976" y="1261860"/>
            <a:ext cx="4333240" cy="1059709"/>
          </a:xfrm>
          <a:prstGeom prst="rect">
            <a:avLst/>
          </a:prstGeom>
          <a:ln w="12192">
            <a:solidFill>
              <a:srgbClr val="C00000"/>
            </a:solidFill>
          </a:ln>
        </p:spPr>
        <p:txBody>
          <a:bodyPr vert="horz" wrap="square" lIns="0" tIns="36000" rIns="72000" bIns="0" rtlCol="0" anchor="ctr">
            <a:spAutoFit/>
          </a:bodyPr>
          <a:lstStyle/>
          <a:p>
            <a:pPr marL="90805" marR="85090">
              <a:lnSpc>
                <a:spcPct val="99600"/>
              </a:lnSpc>
              <a:spcBef>
                <a:spcPts val="705"/>
              </a:spcBef>
            </a:pPr>
            <a:r>
              <a:rPr sz="1300" spc="-40" dirty="0">
                <a:latin typeface="メイリオ"/>
                <a:cs typeface="メイリオ"/>
              </a:rPr>
              <a:t>認知症の人を支える周囲の人において行われる意思決定</a:t>
            </a:r>
            <a:r>
              <a:rPr sz="1300" spc="-35" dirty="0">
                <a:latin typeface="メイリオ"/>
                <a:cs typeface="メイリオ"/>
              </a:rPr>
              <a:t>支援の基本的考え方（</a:t>
            </a:r>
            <a:r>
              <a:rPr sz="1300" spc="-30" dirty="0">
                <a:latin typeface="メイリオ"/>
                <a:cs typeface="メイリオ"/>
              </a:rPr>
              <a:t>理念</a:t>
            </a:r>
            <a:r>
              <a:rPr sz="1300" spc="-35" dirty="0">
                <a:latin typeface="メイリオ"/>
                <a:cs typeface="メイリオ"/>
              </a:rPr>
              <a:t>）</a:t>
            </a:r>
            <a:r>
              <a:rPr sz="1300" spc="-40" dirty="0">
                <a:latin typeface="メイリオ"/>
                <a:cs typeface="メイリオ"/>
              </a:rPr>
              <a:t>や姿勢、方法、配慮すべき</a:t>
            </a:r>
            <a:r>
              <a:rPr sz="1300" spc="-45" dirty="0">
                <a:latin typeface="メイリオ"/>
                <a:cs typeface="メイリオ"/>
              </a:rPr>
              <a:t>事柄等を整理して示し、これにより、 認知症の人が、自</a:t>
            </a:r>
            <a:r>
              <a:rPr sz="1300" spc="-40" dirty="0">
                <a:latin typeface="メイリオ"/>
                <a:cs typeface="メイリオ"/>
              </a:rPr>
              <a:t>らの意思に基づいた日常生活・社会生活を送れることを</a:t>
            </a:r>
            <a:r>
              <a:rPr sz="1300" spc="-25" dirty="0">
                <a:latin typeface="メイリオ"/>
                <a:cs typeface="メイリオ"/>
              </a:rPr>
              <a:t>目指すもの</a:t>
            </a:r>
            <a:r>
              <a:rPr sz="1450" spc="-50" dirty="0">
                <a:latin typeface="メイリオ"/>
                <a:cs typeface="メイリオ"/>
              </a:rPr>
              <a:t>。</a:t>
            </a:r>
            <a:endParaRPr sz="1450" dirty="0">
              <a:latin typeface="メイリオ"/>
              <a:cs typeface="メイリオ"/>
            </a:endParaRPr>
          </a:p>
        </p:txBody>
      </p:sp>
      <p:sp>
        <p:nvSpPr>
          <p:cNvPr id="14" name="object 5">
            <a:extLst>
              <a:ext uri="{FF2B5EF4-FFF2-40B4-BE49-F238E27FC236}">
                <a16:creationId xmlns:a16="http://schemas.microsoft.com/office/drawing/2014/main" id="{20D0BD4E-F5F4-876D-A9D2-8EEFE64E8CBE}"/>
              </a:ext>
            </a:extLst>
          </p:cNvPr>
          <p:cNvSpPr txBox="1"/>
          <p:nvPr/>
        </p:nvSpPr>
        <p:spPr>
          <a:xfrm>
            <a:off x="569976" y="971363"/>
            <a:ext cx="4333240" cy="291465"/>
          </a:xfrm>
          <a:prstGeom prst="rect">
            <a:avLst/>
          </a:prstGeom>
          <a:solidFill>
            <a:srgbClr val="EC7C30"/>
          </a:solidFill>
          <a:ln w="12192">
            <a:solidFill>
              <a:srgbClr val="C00000"/>
            </a:solidFill>
          </a:ln>
        </p:spPr>
        <p:txBody>
          <a:bodyPr vert="horz" wrap="square" lIns="0" tIns="32384" rIns="0" bIns="0" rtlCol="0">
            <a:spAutoFit/>
          </a:bodyPr>
          <a:lstStyle/>
          <a:p>
            <a:pPr algn="ctr">
              <a:lnSpc>
                <a:spcPct val="100000"/>
              </a:lnSpc>
              <a:spcBef>
                <a:spcPts val="254"/>
              </a:spcBef>
            </a:pPr>
            <a:r>
              <a:rPr sz="1300" b="1" spc="-35" dirty="0">
                <a:solidFill>
                  <a:srgbClr val="FFFFFF"/>
                </a:solidFill>
                <a:latin typeface="游ゴシック"/>
                <a:cs typeface="游ゴシック"/>
              </a:rPr>
              <a:t>趣旨</a:t>
            </a:r>
            <a:endParaRPr sz="1300">
              <a:latin typeface="游ゴシック"/>
              <a:cs typeface="游ゴシック"/>
            </a:endParaRPr>
          </a:p>
        </p:txBody>
      </p:sp>
      <p:sp>
        <p:nvSpPr>
          <p:cNvPr id="15" name="object 6">
            <a:extLst>
              <a:ext uri="{FF2B5EF4-FFF2-40B4-BE49-F238E27FC236}">
                <a16:creationId xmlns:a16="http://schemas.microsoft.com/office/drawing/2014/main" id="{7AA24F2A-D7FD-DE2B-4FA1-E5DC4507EBC6}"/>
              </a:ext>
            </a:extLst>
          </p:cNvPr>
          <p:cNvSpPr/>
          <p:nvPr/>
        </p:nvSpPr>
        <p:spPr>
          <a:xfrm>
            <a:off x="565404" y="2976180"/>
            <a:ext cx="4333240" cy="889000"/>
          </a:xfrm>
          <a:custGeom>
            <a:avLst/>
            <a:gdLst/>
            <a:ahLst/>
            <a:cxnLst/>
            <a:rect l="l" t="t" r="r" b="b"/>
            <a:pathLst>
              <a:path w="4333240" h="889000">
                <a:moveTo>
                  <a:pt x="0" y="888491"/>
                </a:moveTo>
                <a:lnTo>
                  <a:pt x="4332732" y="888491"/>
                </a:lnTo>
                <a:lnTo>
                  <a:pt x="4332732" y="0"/>
                </a:lnTo>
                <a:lnTo>
                  <a:pt x="0" y="0"/>
                </a:lnTo>
                <a:lnTo>
                  <a:pt x="0" y="888491"/>
                </a:lnTo>
                <a:close/>
              </a:path>
            </a:pathLst>
          </a:custGeom>
          <a:ln w="12192">
            <a:solidFill>
              <a:srgbClr val="C00000"/>
            </a:solidFill>
          </a:ln>
        </p:spPr>
        <p:txBody>
          <a:bodyPr wrap="square" lIns="0" tIns="0" rIns="72000" bIns="0" rtlCol="0" anchor="ctr"/>
          <a:lstStyle/>
          <a:p>
            <a:pPr marL="90000"/>
            <a:r>
              <a:rPr lang="ja-JP" altLang="en-US" sz="1300" spc="-40" dirty="0">
                <a:latin typeface="メイリオ" panose="020B0604030504040204" pitchFamily="50" charset="-128"/>
                <a:ea typeface="メイリオ" panose="020B0604030504040204" pitchFamily="50" charset="-128"/>
                <a:cs typeface="メイリオ"/>
              </a:rPr>
              <a:t>認知症の人を支援するためのガイドラインであり、また、特定の職種や特定の場面に限定されるものではなく、認</a:t>
            </a:r>
            <a:r>
              <a:rPr lang="ja-JP" altLang="en-US" sz="1300" spc="500" dirty="0">
                <a:latin typeface="メイリオ" panose="020B0604030504040204" pitchFamily="50" charset="-128"/>
                <a:ea typeface="メイリオ" panose="020B0604030504040204" pitchFamily="50" charset="-128"/>
                <a:cs typeface="メイリオ"/>
              </a:rPr>
              <a:t> </a:t>
            </a:r>
            <a:r>
              <a:rPr lang="ja-JP" altLang="en-US" sz="1300" spc="-40" dirty="0">
                <a:latin typeface="メイリオ" panose="020B0604030504040204" pitchFamily="50" charset="-128"/>
                <a:ea typeface="メイリオ" panose="020B0604030504040204" pitchFamily="50" charset="-128"/>
                <a:cs typeface="メイリオ"/>
              </a:rPr>
              <a:t>知症の人の意思決定支援に関わる全ての人による意思決</a:t>
            </a:r>
            <a:br>
              <a:rPr lang="en-US" altLang="ja-JP" sz="1300" spc="-40" dirty="0">
                <a:latin typeface="メイリオ" panose="020B0604030504040204" pitchFamily="50" charset="-128"/>
                <a:ea typeface="メイリオ" panose="020B0604030504040204" pitchFamily="50" charset="-128"/>
                <a:cs typeface="メイリオ"/>
              </a:rPr>
            </a:br>
            <a:r>
              <a:rPr lang="ja-JP" altLang="en-US" sz="1300" spc="-40" dirty="0">
                <a:latin typeface="メイリオ" panose="020B0604030504040204" pitchFamily="50" charset="-128"/>
                <a:ea typeface="メイリオ" panose="020B0604030504040204" pitchFamily="50" charset="-128"/>
                <a:cs typeface="メイリオ"/>
              </a:rPr>
              <a:t>定を行う際のガイドラインとなっている。</a:t>
            </a:r>
            <a:endParaRPr sz="1300" dirty="0">
              <a:latin typeface="メイリオ" panose="020B0604030504040204" pitchFamily="50" charset="-128"/>
              <a:ea typeface="メイリオ" panose="020B0604030504040204" pitchFamily="50" charset="-128"/>
            </a:endParaRPr>
          </a:p>
        </p:txBody>
      </p:sp>
      <p:sp>
        <p:nvSpPr>
          <p:cNvPr id="16" name="object 8">
            <a:extLst>
              <a:ext uri="{FF2B5EF4-FFF2-40B4-BE49-F238E27FC236}">
                <a16:creationId xmlns:a16="http://schemas.microsoft.com/office/drawing/2014/main" id="{ADE5BA68-DDC6-0621-5792-4683C936B323}"/>
              </a:ext>
            </a:extLst>
          </p:cNvPr>
          <p:cNvSpPr/>
          <p:nvPr/>
        </p:nvSpPr>
        <p:spPr>
          <a:xfrm>
            <a:off x="565404" y="2677984"/>
            <a:ext cx="4331335" cy="291465"/>
          </a:xfrm>
          <a:custGeom>
            <a:avLst/>
            <a:gdLst/>
            <a:ahLst/>
            <a:cxnLst/>
            <a:rect l="l" t="t" r="r" b="b"/>
            <a:pathLst>
              <a:path w="4331335" h="291464">
                <a:moveTo>
                  <a:pt x="0" y="291084"/>
                </a:moveTo>
                <a:lnTo>
                  <a:pt x="4331208" y="291084"/>
                </a:lnTo>
                <a:lnTo>
                  <a:pt x="4331208" y="0"/>
                </a:lnTo>
                <a:lnTo>
                  <a:pt x="0" y="0"/>
                </a:lnTo>
                <a:lnTo>
                  <a:pt x="0" y="291084"/>
                </a:lnTo>
                <a:close/>
              </a:path>
            </a:pathLst>
          </a:custGeom>
          <a:ln w="12192">
            <a:solidFill>
              <a:srgbClr val="C00000"/>
            </a:solidFill>
          </a:ln>
        </p:spPr>
        <p:txBody>
          <a:bodyPr wrap="square" lIns="0" tIns="0" rIns="0" bIns="0" rtlCol="0"/>
          <a:lstStyle/>
          <a:p>
            <a:endParaRPr/>
          </a:p>
        </p:txBody>
      </p:sp>
      <p:sp>
        <p:nvSpPr>
          <p:cNvPr id="17" name="object 9">
            <a:extLst>
              <a:ext uri="{FF2B5EF4-FFF2-40B4-BE49-F238E27FC236}">
                <a16:creationId xmlns:a16="http://schemas.microsoft.com/office/drawing/2014/main" id="{E0D06291-5BE8-D8C3-780F-525E9B6A4B56}"/>
              </a:ext>
            </a:extLst>
          </p:cNvPr>
          <p:cNvSpPr txBox="1"/>
          <p:nvPr/>
        </p:nvSpPr>
        <p:spPr>
          <a:xfrm>
            <a:off x="565404" y="2677984"/>
            <a:ext cx="4331335" cy="291465"/>
          </a:xfrm>
          <a:prstGeom prst="rect">
            <a:avLst/>
          </a:prstGeom>
          <a:solidFill>
            <a:srgbClr val="EC7C30"/>
          </a:solidFill>
        </p:spPr>
        <p:txBody>
          <a:bodyPr vert="horz" wrap="square" lIns="0" tIns="50800" rIns="0" bIns="0" rtlCol="0">
            <a:spAutoFit/>
          </a:bodyPr>
          <a:lstStyle/>
          <a:p>
            <a:pPr algn="ctr">
              <a:lnSpc>
                <a:spcPct val="100000"/>
              </a:lnSpc>
              <a:spcBef>
                <a:spcPts val="400"/>
              </a:spcBef>
            </a:pPr>
            <a:r>
              <a:rPr sz="1300" b="1" spc="-15" dirty="0">
                <a:solidFill>
                  <a:srgbClr val="FFFFFF"/>
                </a:solidFill>
                <a:latin typeface="ＭＳ Ｐゴシック"/>
                <a:cs typeface="ＭＳ Ｐゴシック"/>
              </a:rPr>
              <a:t>誰のための誰による意思決定支援か</a:t>
            </a:r>
            <a:endParaRPr sz="1300">
              <a:latin typeface="ＭＳ Ｐゴシック"/>
              <a:cs typeface="ＭＳ Ｐゴシック"/>
            </a:endParaRPr>
          </a:p>
        </p:txBody>
      </p:sp>
      <p:sp>
        <p:nvSpPr>
          <p:cNvPr id="18" name="object 10">
            <a:extLst>
              <a:ext uri="{FF2B5EF4-FFF2-40B4-BE49-F238E27FC236}">
                <a16:creationId xmlns:a16="http://schemas.microsoft.com/office/drawing/2014/main" id="{06C3335D-4ADC-C7BE-18FE-CFF5E4071E6B}"/>
              </a:ext>
            </a:extLst>
          </p:cNvPr>
          <p:cNvSpPr txBox="1"/>
          <p:nvPr/>
        </p:nvSpPr>
        <p:spPr>
          <a:xfrm>
            <a:off x="569976" y="4539996"/>
            <a:ext cx="4333240" cy="1935480"/>
          </a:xfrm>
          <a:prstGeom prst="rect">
            <a:avLst/>
          </a:prstGeom>
          <a:ln w="12192">
            <a:solidFill>
              <a:srgbClr val="C00000"/>
            </a:solidFill>
          </a:ln>
        </p:spPr>
        <p:txBody>
          <a:bodyPr vert="horz" wrap="square" lIns="0" tIns="73660" rIns="0" bIns="0" rtlCol="0">
            <a:spAutoFit/>
          </a:bodyPr>
          <a:lstStyle/>
          <a:p>
            <a:pPr marL="90805" marR="139700" algn="just">
              <a:lnSpc>
                <a:spcPct val="99400"/>
              </a:lnSpc>
              <a:spcBef>
                <a:spcPts val="580"/>
              </a:spcBef>
            </a:pPr>
            <a:r>
              <a:rPr sz="1300" spc="-40" dirty="0">
                <a:latin typeface="メイリオ"/>
                <a:cs typeface="メイリオ"/>
              </a:rPr>
              <a:t>認知症の人が、意思決定が困難と思われる場合であっても、意思決定しながら尊厳をもって暮らしていくことの重要性について認識することが必要。本人の示した意思</a:t>
            </a:r>
            <a:r>
              <a:rPr sz="1300" spc="-45" dirty="0">
                <a:latin typeface="メイリオ"/>
                <a:cs typeface="メイリオ"/>
              </a:rPr>
              <a:t>は、それが他者を害する場合や本人にとって見過ごすこ</a:t>
            </a:r>
            <a:r>
              <a:rPr sz="1300" spc="-40" dirty="0">
                <a:latin typeface="メイリオ"/>
                <a:cs typeface="メイリオ"/>
              </a:rPr>
              <a:t>とのできない重大な影響が生ずる場合でない限り尊重さ</a:t>
            </a:r>
            <a:r>
              <a:rPr sz="1300" spc="-35" dirty="0">
                <a:latin typeface="メイリオ"/>
                <a:cs typeface="メイリオ"/>
              </a:rPr>
              <a:t>れる。</a:t>
            </a:r>
            <a:endParaRPr sz="1300" dirty="0">
              <a:latin typeface="メイリオ"/>
              <a:cs typeface="メイリオ"/>
            </a:endParaRPr>
          </a:p>
          <a:p>
            <a:pPr marL="90805">
              <a:lnSpc>
                <a:spcPts val="1550"/>
              </a:lnSpc>
            </a:pPr>
            <a:r>
              <a:rPr sz="1300" spc="-40" dirty="0">
                <a:latin typeface="メイリオ"/>
                <a:cs typeface="メイリオ"/>
              </a:rPr>
              <a:t>また、意思決定支援にあたっては、身近な信頼できる関</a:t>
            </a:r>
            <a:endParaRPr sz="1300" dirty="0">
              <a:latin typeface="メイリオ"/>
              <a:cs typeface="メイリオ"/>
            </a:endParaRPr>
          </a:p>
          <a:p>
            <a:pPr marL="90805" marR="139700">
              <a:lnSpc>
                <a:spcPts val="1550"/>
              </a:lnSpc>
              <a:spcBef>
                <a:spcPts val="60"/>
              </a:spcBef>
            </a:pPr>
            <a:r>
              <a:rPr sz="1300" spc="-35" dirty="0">
                <a:latin typeface="メイリオ"/>
                <a:cs typeface="メイリオ"/>
              </a:rPr>
              <a:t>係者等がチームとなって必要な支援を行う体制（</a:t>
            </a:r>
            <a:r>
              <a:rPr sz="1300" spc="-40" dirty="0">
                <a:latin typeface="メイリオ"/>
                <a:cs typeface="メイリオ"/>
              </a:rPr>
              <a:t>意思決</a:t>
            </a:r>
            <a:r>
              <a:rPr sz="1300" spc="-25" dirty="0">
                <a:latin typeface="メイリオ"/>
                <a:cs typeface="メイリオ"/>
              </a:rPr>
              <a:t>定支援チーム</a:t>
            </a:r>
            <a:r>
              <a:rPr sz="1300" spc="-35" dirty="0">
                <a:latin typeface="メイリオ"/>
                <a:cs typeface="メイリオ"/>
              </a:rPr>
              <a:t>）</a:t>
            </a:r>
            <a:r>
              <a:rPr sz="1300" spc="-40" dirty="0">
                <a:latin typeface="メイリオ"/>
                <a:cs typeface="メイリオ"/>
              </a:rPr>
              <a:t>が必要である。</a:t>
            </a:r>
            <a:endParaRPr sz="1300" dirty="0">
              <a:latin typeface="メイリオ"/>
              <a:cs typeface="メイリオ"/>
            </a:endParaRPr>
          </a:p>
        </p:txBody>
      </p:sp>
      <p:sp>
        <p:nvSpPr>
          <p:cNvPr id="19" name="object 11">
            <a:extLst>
              <a:ext uri="{FF2B5EF4-FFF2-40B4-BE49-F238E27FC236}">
                <a16:creationId xmlns:a16="http://schemas.microsoft.com/office/drawing/2014/main" id="{E2D4E0E6-56DF-FCFF-D808-58C466844396}"/>
              </a:ext>
            </a:extLst>
          </p:cNvPr>
          <p:cNvSpPr txBox="1"/>
          <p:nvPr/>
        </p:nvSpPr>
        <p:spPr>
          <a:xfrm>
            <a:off x="569976" y="4248911"/>
            <a:ext cx="4333240" cy="291465"/>
          </a:xfrm>
          <a:prstGeom prst="rect">
            <a:avLst/>
          </a:prstGeom>
          <a:solidFill>
            <a:srgbClr val="EC7C30"/>
          </a:solidFill>
          <a:ln w="12192">
            <a:solidFill>
              <a:srgbClr val="C00000"/>
            </a:solidFill>
          </a:ln>
        </p:spPr>
        <p:txBody>
          <a:bodyPr vert="horz" wrap="square" lIns="0" tIns="51435" rIns="0" bIns="0" rtlCol="0">
            <a:spAutoFit/>
          </a:bodyPr>
          <a:lstStyle/>
          <a:p>
            <a:pPr marL="1255395">
              <a:lnSpc>
                <a:spcPct val="100000"/>
              </a:lnSpc>
              <a:spcBef>
                <a:spcPts val="405"/>
              </a:spcBef>
            </a:pPr>
            <a:r>
              <a:rPr sz="1300" b="1" spc="-5" dirty="0">
                <a:solidFill>
                  <a:srgbClr val="FFFFFF"/>
                </a:solidFill>
                <a:latin typeface="ＭＳ Ｐゴシック"/>
                <a:cs typeface="ＭＳ Ｐゴシック"/>
              </a:rPr>
              <a:t>意思決定支援の基本原則</a:t>
            </a:r>
            <a:endParaRPr sz="1300">
              <a:latin typeface="ＭＳ Ｐゴシック"/>
              <a:cs typeface="ＭＳ Ｐゴシック"/>
            </a:endParaRPr>
          </a:p>
        </p:txBody>
      </p:sp>
    </p:spTree>
    <p:extLst>
      <p:ext uri="{BB962C8B-B14F-4D97-AF65-F5344CB8AC3E}">
        <p14:creationId xmlns:p14="http://schemas.microsoft.com/office/powerpoint/2010/main" val="73967347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番号プレースホルダー 1">
            <a:extLst>
              <a:ext uri="{FF2B5EF4-FFF2-40B4-BE49-F238E27FC236}">
                <a16:creationId xmlns:a16="http://schemas.microsoft.com/office/drawing/2014/main" id="{10B1B35D-2CEB-7FD1-4381-96E4AFC321B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ADA8E1F-5F14-47C3-82F0-265C924DF495}" type="slidenum">
              <a:rPr lang="ja-JP" altLang="en-US" sz="1000">
                <a:solidFill>
                  <a:srgbClr val="898989"/>
                </a:solidFill>
              </a:rPr>
              <a:pPr>
                <a:lnSpc>
                  <a:spcPct val="100000"/>
                </a:lnSpc>
                <a:spcBef>
                  <a:spcPct val="0"/>
                </a:spcBef>
                <a:buFontTx/>
                <a:buNone/>
              </a:pPr>
              <a:t>16</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891B908B-5596-0949-A2D6-DE16EDEFE54E}"/>
              </a:ext>
            </a:extLst>
          </p:cNvPr>
          <p:cNvSpPr/>
          <p:nvPr/>
        </p:nvSpPr>
        <p:spPr>
          <a:xfrm>
            <a:off x="508000" y="1912258"/>
            <a:ext cx="8890000" cy="4401205"/>
          </a:xfrm>
          <a:prstGeom prst="rect">
            <a:avLst/>
          </a:prstGeom>
        </p:spPr>
        <p:txBody>
          <a:bodyPr>
            <a:spAutoFit/>
          </a:bodyPr>
          <a:lstStyle/>
          <a:p>
            <a:pPr eaLnBrk="1" fontAlgn="auto" hangingPunct="1">
              <a:spcBef>
                <a:spcPts val="600"/>
              </a:spcBef>
              <a:spcAft>
                <a:spcPts val="0"/>
              </a:spcAft>
              <a:defRPr/>
            </a:pPr>
            <a:r>
              <a:rPr lang="ja-JP" altLang="en-US" b="1" spc="100" dirty="0">
                <a:latin typeface="メイリオ" panose="020B0604030504040204" pitchFamily="50" charset="-128"/>
                <a:ea typeface="メイリオ" panose="020B0604030504040204" pitchFamily="50" charset="-128"/>
              </a:rPr>
              <a:t>◆地域包括支援センター</a:t>
            </a:r>
            <a:endParaRPr lang="ja-JP" altLang="en-US" spc="100" dirty="0">
              <a:latin typeface="メイリオ" panose="020B0604030504040204" pitchFamily="50" charset="-128"/>
              <a:ea typeface="メイリオ" panose="020B0604030504040204" pitchFamily="50" charset="-128"/>
            </a:endParaRPr>
          </a:p>
          <a:p>
            <a:pPr marL="288000" eaLnBrk="1" fontAlgn="auto" hangingPunct="1">
              <a:spcBef>
                <a:spcPts val="0"/>
              </a:spcBef>
              <a:spcAft>
                <a:spcPts val="600"/>
              </a:spcAft>
              <a:defRPr/>
            </a:pPr>
            <a:r>
              <a:rPr lang="ja-JP" altLang="en-US" sz="1600" spc="100" dirty="0">
                <a:latin typeface="メイリオ" panose="020B0604030504040204" pitchFamily="50" charset="-128"/>
                <a:ea typeface="メイリオ" panose="020B0604030504040204" pitchFamily="50" charset="-128"/>
              </a:rPr>
              <a:t>相談内容に応じて、認知症に詳しい認知症疾患医療センターや認知症初期支援チームなどの関係機関とも連携しながら、適切な保健福祉サービス又は制度の利用につながるよう様々な支援を行っています。</a:t>
            </a:r>
            <a:endParaRPr lang="en-US" altLang="ja-JP" sz="1600" spc="100" dirty="0">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b="1" spc="100" dirty="0">
                <a:latin typeface="メイリオ" panose="020B0604030504040204" pitchFamily="50" charset="-128"/>
                <a:ea typeface="メイリオ" panose="020B0604030504040204" pitchFamily="50" charset="-128"/>
              </a:rPr>
              <a:t>◆電話相談</a:t>
            </a:r>
          </a:p>
          <a:p>
            <a:pPr marL="288000" eaLnBrk="1" fontAlgn="auto" hangingPunct="1">
              <a:spcBef>
                <a:spcPts val="0"/>
              </a:spcBef>
              <a:spcAft>
                <a:spcPts val="0"/>
              </a:spcAft>
              <a:defRPr/>
            </a:pPr>
            <a:r>
              <a:rPr lang="ja-JP" altLang="en-US" sz="1600" spc="100" dirty="0">
                <a:latin typeface="メイリオ" panose="020B0604030504040204" pitchFamily="50" charset="-128"/>
                <a:ea typeface="メイリオ" panose="020B0604030504040204" pitchFamily="50" charset="-128"/>
              </a:rPr>
              <a:t>認知症に関する電話相談（公益社団法人 認知症の人と家族の会）</a:t>
            </a:r>
            <a:endParaRPr lang="en-US" altLang="ja-JP" sz="1600" spc="100" dirty="0">
              <a:latin typeface="メイリオ" panose="020B0604030504040204" pitchFamily="50" charset="-128"/>
              <a:ea typeface="メイリオ" panose="020B0604030504040204" pitchFamily="50" charset="-128"/>
            </a:endParaRPr>
          </a:p>
          <a:p>
            <a:pPr marL="288000" eaLnBrk="1" fontAlgn="auto" hangingPunct="1">
              <a:spcBef>
                <a:spcPts val="0"/>
              </a:spcBef>
              <a:spcAft>
                <a:spcPts val="0"/>
              </a:spcAft>
              <a:defRPr/>
            </a:pPr>
            <a:r>
              <a:rPr lang="ja-JP" altLang="en-US" sz="1600" spc="100" dirty="0">
                <a:latin typeface="メイリオ" panose="020B0604030504040204" pitchFamily="50" charset="-128"/>
                <a:ea typeface="メイリオ" panose="020B0604030504040204" pitchFamily="50" charset="-128"/>
              </a:rPr>
              <a:t>電話番号 </a:t>
            </a:r>
            <a:r>
              <a:rPr lang="en-US" altLang="ja-JP" sz="1600" spc="100" dirty="0">
                <a:latin typeface="メイリオ" panose="020B0604030504040204" pitchFamily="50" charset="-128"/>
                <a:ea typeface="メイリオ" panose="020B0604030504040204" pitchFamily="50" charset="-128"/>
              </a:rPr>
              <a:t>0120-294-456</a:t>
            </a:r>
            <a:r>
              <a:rPr lang="ja-JP" altLang="en-US" sz="1600" spc="100" dirty="0">
                <a:latin typeface="メイリオ" panose="020B0604030504040204" pitchFamily="50" charset="-128"/>
                <a:ea typeface="メイリオ" panose="020B0604030504040204" pitchFamily="50" charset="-128"/>
              </a:rPr>
              <a:t>（フリーダイヤル）　</a:t>
            </a:r>
          </a:p>
          <a:p>
            <a:pPr marL="288000" eaLnBrk="1" fontAlgn="auto" hangingPunct="1">
              <a:spcBef>
                <a:spcPts val="0"/>
              </a:spcBef>
              <a:spcAft>
                <a:spcPts val="600"/>
              </a:spcAft>
              <a:defRPr/>
            </a:pPr>
            <a:r>
              <a:rPr lang="ja-JP" altLang="en-US" sz="1600" spc="100" dirty="0">
                <a:latin typeface="メイリオ" panose="020B0604030504040204" pitchFamily="50" charset="-128"/>
                <a:ea typeface="メイリオ" panose="020B0604030504040204" pitchFamily="50" charset="-128"/>
              </a:rPr>
              <a:t>　 　</a:t>
            </a:r>
            <a:r>
              <a:rPr lang="en-US" altLang="ja-JP" sz="1600" spc="100" dirty="0">
                <a:latin typeface="メイリオ" panose="020B0604030504040204" pitchFamily="50" charset="-128"/>
                <a:ea typeface="メイリオ" panose="020B0604030504040204" pitchFamily="50" charset="-128"/>
              </a:rPr>
              <a:t>※</a:t>
            </a:r>
            <a:r>
              <a:rPr lang="ja-JP" altLang="en-US" sz="1600" spc="100" dirty="0">
                <a:latin typeface="メイリオ" panose="020B0604030504040204" pitchFamily="50" charset="-128"/>
                <a:ea typeface="メイリオ" panose="020B0604030504040204" pitchFamily="50" charset="-128"/>
              </a:rPr>
              <a:t>携帯電話・</a:t>
            </a:r>
            <a:r>
              <a:rPr lang="en-US" altLang="ja-JP" sz="1600" spc="100" dirty="0">
                <a:latin typeface="メイリオ" panose="020B0604030504040204" pitchFamily="50" charset="-128"/>
                <a:ea typeface="メイリオ" panose="020B0604030504040204" pitchFamily="50" charset="-128"/>
              </a:rPr>
              <a:t>PHS</a:t>
            </a:r>
            <a:r>
              <a:rPr lang="ja-JP" altLang="en-US" sz="1600" spc="100" dirty="0">
                <a:latin typeface="メイリオ" panose="020B0604030504040204" pitchFamily="50" charset="-128"/>
                <a:ea typeface="メイリオ" panose="020B0604030504040204" pitchFamily="50" charset="-128"/>
              </a:rPr>
              <a:t>の場合は</a:t>
            </a:r>
            <a:r>
              <a:rPr lang="en-US" altLang="ja-JP" sz="1600" spc="100" dirty="0">
                <a:latin typeface="メイリオ" panose="020B0604030504040204" pitchFamily="50" charset="-128"/>
                <a:ea typeface="メイリオ" panose="020B0604030504040204" pitchFamily="50" charset="-128"/>
              </a:rPr>
              <a:t>050-5358-6578</a:t>
            </a:r>
            <a:r>
              <a:rPr lang="ja-JP" altLang="en-US" sz="1600" spc="100" dirty="0">
                <a:latin typeface="メイリオ" panose="020B0604030504040204" pitchFamily="50" charset="-128"/>
                <a:ea typeface="メイリオ" panose="020B0604030504040204" pitchFamily="50" charset="-128"/>
              </a:rPr>
              <a:t>（通話有料）</a:t>
            </a:r>
            <a:br>
              <a:rPr lang="en-US" altLang="ja-JP" sz="1600" spc="100" dirty="0">
                <a:latin typeface="メイリオ" panose="020B0604030504040204" pitchFamily="50" charset="-128"/>
                <a:ea typeface="メイリオ" panose="020B0604030504040204" pitchFamily="50" charset="-128"/>
              </a:rPr>
            </a:br>
            <a:r>
              <a:rPr lang="ja-JP" altLang="en-US" sz="1600" spc="100" dirty="0">
                <a:latin typeface="メイリオ" panose="020B0604030504040204" pitchFamily="50" charset="-128"/>
                <a:ea typeface="メイリオ" panose="020B0604030504040204" pitchFamily="50" charset="-128"/>
              </a:rPr>
              <a:t>　　　　受付時間：午前</a:t>
            </a:r>
            <a:r>
              <a:rPr lang="en-US" altLang="ja-JP" sz="1600" spc="100" dirty="0">
                <a:latin typeface="メイリオ" panose="020B0604030504040204" pitchFamily="50" charset="-128"/>
                <a:ea typeface="メイリオ" panose="020B0604030504040204" pitchFamily="50" charset="-128"/>
              </a:rPr>
              <a:t>10</a:t>
            </a:r>
            <a:r>
              <a:rPr lang="ja-JP" altLang="en-US" sz="1600" spc="100" dirty="0">
                <a:latin typeface="メイリオ" panose="020B0604030504040204" pitchFamily="50" charset="-128"/>
                <a:ea typeface="メイリオ" panose="020B0604030504040204" pitchFamily="50" charset="-128"/>
              </a:rPr>
              <a:t>時～午後</a:t>
            </a:r>
            <a:r>
              <a:rPr lang="en-US" altLang="ja-JP" sz="1600" spc="100" dirty="0">
                <a:latin typeface="メイリオ" panose="020B0604030504040204" pitchFamily="50" charset="-128"/>
                <a:ea typeface="メイリオ" panose="020B0604030504040204" pitchFamily="50" charset="-128"/>
              </a:rPr>
              <a:t>3</a:t>
            </a:r>
            <a:r>
              <a:rPr lang="ja-JP" altLang="en-US" sz="1600" spc="100" dirty="0">
                <a:latin typeface="メイリオ" panose="020B0604030504040204" pitchFamily="50" charset="-128"/>
                <a:ea typeface="メイリオ" panose="020B0604030504040204" pitchFamily="50" charset="-128"/>
              </a:rPr>
              <a:t>時（月～金 </a:t>
            </a:r>
            <a:r>
              <a:rPr lang="en-US" altLang="ja-JP" sz="1600" spc="100" dirty="0">
                <a:latin typeface="メイリオ" panose="020B0604030504040204" pitchFamily="50" charset="-128"/>
                <a:ea typeface="メイリオ" panose="020B0604030504040204" pitchFamily="50" charset="-128"/>
              </a:rPr>
              <a:t>※</a:t>
            </a:r>
            <a:r>
              <a:rPr lang="ja-JP" altLang="en-US" sz="1600" spc="100" dirty="0">
                <a:latin typeface="メイリオ" panose="020B0604030504040204" pitchFamily="50" charset="-128"/>
                <a:ea typeface="メイリオ" panose="020B0604030504040204" pitchFamily="50" charset="-128"/>
              </a:rPr>
              <a:t>祝日除く）</a:t>
            </a:r>
            <a:br>
              <a:rPr lang="en-US" altLang="ja-JP" sz="1600" spc="100" dirty="0">
                <a:latin typeface="メイリオ" panose="020B0604030504040204" pitchFamily="50" charset="-128"/>
                <a:ea typeface="メイリオ" panose="020B0604030504040204" pitchFamily="50" charset="-128"/>
              </a:rPr>
            </a:br>
            <a:r>
              <a:rPr lang="ja-JP" altLang="en-US" sz="1600" spc="100" dirty="0">
                <a:latin typeface="メイリオ" panose="020B0604030504040204" pitchFamily="50" charset="-128"/>
                <a:ea typeface="メイリオ" panose="020B0604030504040204" pitchFamily="50" charset="-128"/>
              </a:rPr>
              <a:t>　　　　このほか、全国</a:t>
            </a:r>
            <a:r>
              <a:rPr lang="en-US" altLang="ja-JP" sz="1600" spc="100" dirty="0">
                <a:latin typeface="メイリオ" panose="020B0604030504040204" pitchFamily="50" charset="-128"/>
                <a:ea typeface="メイリオ" panose="020B0604030504040204" pitchFamily="50" charset="-128"/>
              </a:rPr>
              <a:t>47</a:t>
            </a:r>
            <a:r>
              <a:rPr lang="ja-JP" altLang="en-US" sz="1600" spc="100" dirty="0">
                <a:latin typeface="メイリオ" panose="020B0604030504040204" pitchFamily="50" charset="-128"/>
                <a:ea typeface="メイリオ" panose="020B0604030504040204" pitchFamily="50" charset="-128"/>
              </a:rPr>
              <a:t>か所の支部でも電話相談を受け付けています。</a:t>
            </a:r>
          </a:p>
          <a:p>
            <a:pPr eaLnBrk="1" fontAlgn="auto" hangingPunct="1">
              <a:spcBef>
                <a:spcPts val="0"/>
              </a:spcBef>
              <a:spcAft>
                <a:spcPts val="0"/>
              </a:spcAft>
              <a:defRPr/>
            </a:pPr>
            <a:r>
              <a:rPr lang="ja-JP" altLang="en-US" b="1" spc="100" dirty="0">
                <a:latin typeface="メイリオ" panose="020B0604030504040204" pitchFamily="50" charset="-128"/>
                <a:ea typeface="メイリオ" panose="020B0604030504040204" pitchFamily="50" charset="-128"/>
              </a:rPr>
              <a:t>◆医療機関</a:t>
            </a:r>
          </a:p>
          <a:p>
            <a:pPr marL="288000" eaLnBrk="1" fontAlgn="auto" hangingPunct="1">
              <a:spcBef>
                <a:spcPts val="0"/>
              </a:spcBef>
              <a:spcAft>
                <a:spcPts val="600"/>
              </a:spcAft>
              <a:defRPr/>
            </a:pPr>
            <a:r>
              <a:rPr lang="ja-JP" altLang="en-US" sz="1600" spc="100" dirty="0">
                <a:latin typeface="メイリオ" panose="020B0604030504040204" pitchFamily="50" charset="-128"/>
                <a:ea typeface="メイリオ" panose="020B0604030504040204" pitchFamily="50" charset="-128"/>
              </a:rPr>
              <a:t>福祉事務所の嘱託医（精神科医）、かかりつけ医、認知症学会専門医、</a:t>
            </a:r>
            <a:endParaRPr lang="en-US" altLang="ja-JP" sz="1600" spc="100" dirty="0">
              <a:latin typeface="メイリオ" panose="020B0604030504040204" pitchFamily="50" charset="-128"/>
              <a:ea typeface="メイリオ" panose="020B0604030504040204" pitchFamily="50" charset="-128"/>
            </a:endParaRPr>
          </a:p>
          <a:p>
            <a:pPr marL="288000" eaLnBrk="1" fontAlgn="auto" hangingPunct="1">
              <a:spcBef>
                <a:spcPts val="0"/>
              </a:spcBef>
              <a:spcAft>
                <a:spcPts val="600"/>
              </a:spcAft>
              <a:defRPr/>
            </a:pPr>
            <a:r>
              <a:rPr lang="ja-JP" altLang="en-US" sz="1600" spc="100" dirty="0">
                <a:latin typeface="メイリオ" panose="020B0604030504040204" pitchFamily="50" charset="-128"/>
                <a:ea typeface="メイリオ" panose="020B0604030504040204" pitchFamily="50" charset="-128"/>
              </a:rPr>
              <a:t>日本老年精神医学会専門医、医療機関の「もの忘れ外来」 など</a:t>
            </a:r>
            <a:endParaRPr lang="en-US" altLang="ja-JP" sz="1600" spc="100" dirty="0">
              <a:latin typeface="メイリオ" panose="020B0604030504040204" pitchFamily="50" charset="-128"/>
              <a:ea typeface="メイリオ" panose="020B0604030504040204" pitchFamily="50" charset="-128"/>
            </a:endParaRPr>
          </a:p>
          <a:p>
            <a:pPr marL="288000" eaLnBrk="1" fontAlgn="auto" hangingPunct="1">
              <a:spcBef>
                <a:spcPts val="0"/>
              </a:spcBef>
              <a:spcAft>
                <a:spcPts val="600"/>
              </a:spcAft>
              <a:defRPr/>
            </a:pPr>
            <a:r>
              <a:rPr lang="ja-JP" altLang="en-US" sz="1600" spc="100" dirty="0">
                <a:latin typeface="メイリオ" panose="020B0604030504040204" pitchFamily="50" charset="-128"/>
                <a:ea typeface="メイリオ" panose="020B0604030504040204" pitchFamily="50" charset="-128"/>
              </a:rPr>
              <a:t>認知症疾患医療センターでは、認知症の速やかな鑑別診断や、行動・心理症状（</a:t>
            </a:r>
            <a:r>
              <a:rPr lang="en-US" altLang="ja-JP" sz="1600" spc="100" dirty="0">
                <a:latin typeface="メイリオ" panose="020B0604030504040204" pitchFamily="50" charset="-128"/>
                <a:ea typeface="メイリオ" panose="020B0604030504040204" pitchFamily="50" charset="-128"/>
              </a:rPr>
              <a:t>BPSD</a:t>
            </a:r>
            <a:r>
              <a:rPr lang="ja-JP" altLang="en-US" sz="1600" spc="100" dirty="0">
                <a:latin typeface="メイリオ" panose="020B0604030504040204" pitchFamily="50" charset="-128"/>
                <a:ea typeface="メイリオ" panose="020B0604030504040204" pitchFamily="50" charset="-128"/>
              </a:rPr>
              <a:t>）と身体合併症に対する急性期医療、専門医療相談、関係機関との連携、研修会の開催等の役割を担っています。地域のセンターを調べてみましょう。</a:t>
            </a:r>
          </a:p>
        </p:txBody>
      </p:sp>
      <p:sp>
        <p:nvSpPr>
          <p:cNvPr id="3" name="正方形/長方形 2">
            <a:extLst>
              <a:ext uri="{FF2B5EF4-FFF2-40B4-BE49-F238E27FC236}">
                <a16:creationId xmlns:a16="http://schemas.microsoft.com/office/drawing/2014/main" id="{565C3C90-6905-0A5E-0F37-FDD6CDDD31B7}"/>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．認知症のある方への支援にあたって</a:t>
            </a:r>
          </a:p>
        </p:txBody>
      </p:sp>
      <p:sp>
        <p:nvSpPr>
          <p:cNvPr id="4" name="正方形/長方形 3">
            <a:extLst>
              <a:ext uri="{FF2B5EF4-FFF2-40B4-BE49-F238E27FC236}">
                <a16:creationId xmlns:a16="http://schemas.microsoft.com/office/drawing/2014/main" id="{EEA27271-2CDD-0591-6A3B-66BD429DFC54}"/>
              </a:ext>
            </a:extLst>
          </p:cNvPr>
          <p:cNvSpPr/>
          <p:nvPr/>
        </p:nvSpPr>
        <p:spPr>
          <a:xfrm>
            <a:off x="0" y="187325"/>
            <a:ext cx="9526588"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３．主な連携・相談先</a:t>
            </a:r>
          </a:p>
        </p:txBody>
      </p:sp>
      <p:sp>
        <p:nvSpPr>
          <p:cNvPr id="10" name="テキスト ボックス 9">
            <a:extLst>
              <a:ext uri="{FF2B5EF4-FFF2-40B4-BE49-F238E27FC236}">
                <a16:creationId xmlns:a16="http://schemas.microsoft.com/office/drawing/2014/main" id="{3ED82C7D-77D1-0A89-BE68-4EE8F1E84C8C}"/>
              </a:ext>
            </a:extLst>
          </p:cNvPr>
          <p:cNvSpPr txBox="1">
            <a:spLocks noChangeArrowheads="1"/>
          </p:cNvSpPr>
          <p:nvPr/>
        </p:nvSpPr>
        <p:spPr bwMode="auto">
          <a:xfrm>
            <a:off x="427038" y="792163"/>
            <a:ext cx="9051925" cy="802958"/>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600"/>
              </a:spcBef>
              <a:defRPr/>
            </a:pPr>
            <a:r>
              <a:rPr kumimoji="0" lang="ja-JP" altLang="en-US" sz="1600" spc="100" dirty="0">
                <a:latin typeface="メイリオ" panose="020B0604030504040204" pitchFamily="50" charset="-128"/>
                <a:ea typeface="メイリオ" panose="020B0604030504040204" pitchFamily="50" charset="-128"/>
              </a:rPr>
              <a:t>受給者やその家族が「もしかして？」と思う症状で、生活に不安を感じていたり、支障が生じたりしている場合は、ケースワーカーや福祉事務所で抱え込まず、専門の医療機関や支援機関に相談しましょう。主な連携・相談先には以下のようなものがあります。</a:t>
            </a:r>
            <a:endParaRPr kumimoji="0" lang="en-US" altLang="ja-JP" sz="1600" spc="100" dirty="0">
              <a:latin typeface="メイリオ" panose="020B0604030504040204" pitchFamily="50" charset="-128"/>
              <a:ea typeface="メイリオ" panose="020B0604030504040204" pitchFamily="50" charset="-128"/>
            </a:endParaRPr>
          </a:p>
        </p:txBody>
      </p:sp>
      <p:sp>
        <p:nvSpPr>
          <p:cNvPr id="2" name="テキスト ボックス 7">
            <a:extLst>
              <a:ext uri="{FF2B5EF4-FFF2-40B4-BE49-F238E27FC236}">
                <a16:creationId xmlns:a16="http://schemas.microsoft.com/office/drawing/2014/main" id="{A315B8EE-5FC9-4F47-ED99-652DD9A61650}"/>
              </a:ext>
            </a:extLst>
          </p:cNvPr>
          <p:cNvSpPr txBox="1">
            <a:spLocks noChangeArrowheads="1"/>
          </p:cNvSpPr>
          <p:nvPr/>
        </p:nvSpPr>
        <p:spPr bwMode="auto">
          <a:xfrm>
            <a:off x="0" y="6645245"/>
            <a:ext cx="913583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WEB</a:t>
            </a:r>
            <a:r>
              <a:rPr lang="ja-JP" altLang="en-US" sz="1000" dirty="0">
                <a:latin typeface="メイリオ" panose="020B0604030504040204" pitchFamily="50" charset="-128"/>
                <a:ea typeface="メイリオ" panose="020B0604030504040204" pitchFamily="50" charset="-128"/>
              </a:rPr>
              <a:t>サイト「認知症に関する相談先」</a:t>
            </a:r>
            <a:r>
              <a:rPr lang="en-US" altLang="ja-JP" sz="1000" dirty="0">
                <a:latin typeface="メイリオ" panose="020B0604030504040204" pitchFamily="50" charset="-128"/>
                <a:ea typeface="メイリオ" panose="020B0604030504040204" pitchFamily="50" charset="-128"/>
              </a:rPr>
              <a:t>,</a:t>
            </a:r>
            <a:r>
              <a:rPr lang="de-DE" altLang="ja-JP" sz="1000" dirty="0">
                <a:latin typeface="メイリオ" panose="020B0604030504040204" pitchFamily="50" charset="-128"/>
                <a:ea typeface="メイリオ" panose="020B0604030504040204" pitchFamily="50" charset="-128"/>
                <a:hlinkClick r:id="" action="ppaction://noaction"/>
              </a:rPr>
              <a:t>https://www.mhlw.go.jp/stf/seisakunitsuite/bunya/0000076236_00003.html</a:t>
            </a:r>
            <a:r>
              <a:rPr lang="de-DE"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をもとに作成</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73182-9476-9ABC-104A-4E5647113F82}"/>
            </a:ext>
          </a:extLst>
        </p:cNvPr>
        <p:cNvGrpSpPr/>
        <p:nvPr/>
      </p:nvGrpSpPr>
      <p:grpSpPr>
        <a:xfrm>
          <a:off x="0" y="0"/>
          <a:ext cx="0" cy="0"/>
          <a:chOff x="0" y="0"/>
          <a:chExt cx="0" cy="0"/>
        </a:xfrm>
      </p:grpSpPr>
      <p:sp>
        <p:nvSpPr>
          <p:cNvPr id="47106" name="スライド番号プレースホルダー 1">
            <a:extLst>
              <a:ext uri="{FF2B5EF4-FFF2-40B4-BE49-F238E27FC236}">
                <a16:creationId xmlns:a16="http://schemas.microsoft.com/office/drawing/2014/main" id="{14D96588-9DE6-5D4E-BD2C-398C27B812E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ADA8E1F-5F14-47C3-82F0-265C924DF495}" type="slidenum">
              <a:rPr lang="ja-JP" altLang="en-US" sz="1000">
                <a:solidFill>
                  <a:srgbClr val="898989"/>
                </a:solidFill>
              </a:rPr>
              <a:pPr>
                <a:lnSpc>
                  <a:spcPct val="100000"/>
                </a:lnSpc>
                <a:spcBef>
                  <a:spcPct val="0"/>
                </a:spcBef>
                <a:buFontTx/>
                <a:buNone/>
              </a:pPr>
              <a:t>17</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6780C2BE-F028-EC38-59FF-B07636F0963B}"/>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．認知症のある方への支援にあたって</a:t>
            </a:r>
          </a:p>
        </p:txBody>
      </p:sp>
      <p:sp>
        <p:nvSpPr>
          <p:cNvPr id="4" name="正方形/長方形 3">
            <a:extLst>
              <a:ext uri="{FF2B5EF4-FFF2-40B4-BE49-F238E27FC236}">
                <a16:creationId xmlns:a16="http://schemas.microsoft.com/office/drawing/2014/main" id="{6D1980E7-A253-1B7B-3FD1-F8ECEE4F82F7}"/>
              </a:ext>
            </a:extLst>
          </p:cNvPr>
          <p:cNvSpPr/>
          <p:nvPr/>
        </p:nvSpPr>
        <p:spPr>
          <a:xfrm>
            <a:off x="0" y="187325"/>
            <a:ext cx="9526588"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４．認知症のある方の参加・活躍の場</a:t>
            </a:r>
          </a:p>
        </p:txBody>
      </p:sp>
      <p:sp>
        <p:nvSpPr>
          <p:cNvPr id="10" name="テキスト ボックス 9">
            <a:extLst>
              <a:ext uri="{FF2B5EF4-FFF2-40B4-BE49-F238E27FC236}">
                <a16:creationId xmlns:a16="http://schemas.microsoft.com/office/drawing/2014/main" id="{5917B7C0-4A8D-C031-4D60-83F9B78D5EEB}"/>
              </a:ext>
            </a:extLst>
          </p:cNvPr>
          <p:cNvSpPr txBox="1">
            <a:spLocks noChangeArrowheads="1"/>
          </p:cNvSpPr>
          <p:nvPr/>
        </p:nvSpPr>
        <p:spPr bwMode="auto">
          <a:xfrm>
            <a:off x="427038" y="792162"/>
            <a:ext cx="9051925" cy="1760965"/>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600"/>
              </a:spcBef>
              <a:defRPr/>
            </a:pPr>
            <a:r>
              <a:rPr kumimoji="0" lang="ja-JP" altLang="en-US" sz="1600" spc="100" dirty="0">
                <a:latin typeface="メイリオ" panose="020B0604030504040204" pitchFamily="50" charset="-128"/>
                <a:ea typeface="メイリオ" panose="020B0604030504040204" pitchFamily="50" charset="-128"/>
              </a:rPr>
              <a:t>認知症の人が自らの意思によって地域とつながり、日常生活や社会生活を営むことができる共生社会を創り上げていくことを目指す取組には、以下のようなものがあります。</a:t>
            </a:r>
            <a:endParaRPr kumimoji="0"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r>
              <a:rPr kumimoji="0" lang="ja-JP" altLang="en-US" sz="1600" spc="100" dirty="0">
                <a:latin typeface="メイリオ" panose="020B0604030504040204" pitchFamily="50" charset="-128"/>
                <a:ea typeface="メイリオ" panose="020B0604030504040204" pitchFamily="50" charset="-128"/>
              </a:rPr>
              <a:t>特に「認知症カフェ」は、認知症の人やその家族が、地域の人や専門職と相互に情報を共有し、理解を深める場となっています。ご本人の参加の場にもなるものなので、ぜひ地域の認知症カフェについて情報収集し、必要な時に助言できるようにしておきましょう。</a:t>
            </a:r>
            <a:endParaRPr kumimoji="0" lang="en-US" altLang="ja-JP" sz="1600" spc="100" dirty="0">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48238AC6-DE52-3236-24BA-C36DB1DEF4CB}"/>
              </a:ext>
            </a:extLst>
          </p:cNvPr>
          <p:cNvSpPr/>
          <p:nvPr/>
        </p:nvSpPr>
        <p:spPr>
          <a:xfrm>
            <a:off x="328675" y="5142280"/>
            <a:ext cx="3060000" cy="900000"/>
          </a:xfrm>
          <a:prstGeom prst="roundRect">
            <a:avLst/>
          </a:prstGeom>
          <a:solidFill>
            <a:schemeClr val="accent6">
              <a:lumMod val="20000"/>
              <a:lumOff val="8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2400" b="1" spc="100" dirty="0">
                <a:solidFill>
                  <a:schemeClr val="tx1">
                    <a:lumMod val="85000"/>
                    <a:lumOff val="15000"/>
                  </a:schemeClr>
                </a:solidFill>
                <a:latin typeface="メイリオ" panose="020B0604030504040204" pitchFamily="50" charset="-128"/>
                <a:ea typeface="メイリオ" panose="020B0604030504040204" pitchFamily="50" charset="-128"/>
              </a:rPr>
              <a:t>認知症カフェ</a:t>
            </a:r>
            <a:endParaRPr kumimoji="1" lang="en-US" altLang="ja-JP" sz="2400" b="1" spc="1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DCED6567-81DA-EF7B-354F-3EDB644BD5A2}"/>
              </a:ext>
            </a:extLst>
          </p:cNvPr>
          <p:cNvSpPr/>
          <p:nvPr/>
        </p:nvSpPr>
        <p:spPr>
          <a:xfrm>
            <a:off x="328676" y="3910870"/>
            <a:ext cx="3060000" cy="900000"/>
          </a:xfrm>
          <a:prstGeom prst="roundRect">
            <a:avLst/>
          </a:prstGeom>
          <a:solidFill>
            <a:schemeClr val="accent6">
              <a:lumMod val="20000"/>
              <a:lumOff val="8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2400" b="1" spc="100" dirty="0">
                <a:solidFill>
                  <a:schemeClr val="tx1">
                    <a:lumMod val="85000"/>
                    <a:lumOff val="15000"/>
                  </a:schemeClr>
                </a:solidFill>
                <a:latin typeface="メイリオ" panose="020B0604030504040204" pitchFamily="50" charset="-128"/>
                <a:ea typeface="メイリオ" panose="020B0604030504040204" pitchFamily="50" charset="-128"/>
              </a:rPr>
              <a:t>ピアサポート活動</a:t>
            </a:r>
            <a:endParaRPr kumimoji="1" lang="en-US" altLang="ja-JP" sz="2400" b="1" spc="1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3478D5BF-6737-D075-A7C2-6906ED678C25}"/>
              </a:ext>
            </a:extLst>
          </p:cNvPr>
          <p:cNvSpPr/>
          <p:nvPr/>
        </p:nvSpPr>
        <p:spPr>
          <a:xfrm>
            <a:off x="328677" y="2644611"/>
            <a:ext cx="3060000" cy="900000"/>
          </a:xfrm>
          <a:prstGeom prst="roundRect">
            <a:avLst/>
          </a:prstGeom>
          <a:solidFill>
            <a:schemeClr val="accent6">
              <a:lumMod val="20000"/>
              <a:lumOff val="8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2400" b="1" spc="100" dirty="0">
                <a:solidFill>
                  <a:schemeClr val="tx1">
                    <a:lumMod val="85000"/>
                    <a:lumOff val="15000"/>
                  </a:schemeClr>
                </a:solidFill>
                <a:latin typeface="メイリオ" panose="020B0604030504040204" pitchFamily="50" charset="-128"/>
                <a:ea typeface="メイリオ" panose="020B0604030504040204" pitchFamily="50" charset="-128"/>
              </a:rPr>
              <a:t>本人ミーティング</a:t>
            </a:r>
            <a:endParaRPr kumimoji="1" lang="en-US" altLang="ja-JP" sz="2400" b="1" spc="1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C4935706-D96E-DC32-2F35-1185A8A450C8}"/>
              </a:ext>
            </a:extLst>
          </p:cNvPr>
          <p:cNvSpPr txBox="1">
            <a:spLocks noChangeArrowheads="1"/>
          </p:cNvSpPr>
          <p:nvPr/>
        </p:nvSpPr>
        <p:spPr bwMode="auto">
          <a:xfrm>
            <a:off x="0" y="6657945"/>
            <a:ext cx="725871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zh-TW" altLang="en-US" sz="1000" dirty="0">
                <a:latin typeface="メイリオ" panose="020B0604030504040204" pitchFamily="50" charset="-128"/>
                <a:ea typeface="メイリオ" panose="020B0604030504040204" pitchFamily="50" charset="-128"/>
              </a:rPr>
              <a:t>認知症施策推進基本計画</a:t>
            </a:r>
            <a:r>
              <a:rPr lang="en-US" altLang="ja-JP" sz="1000" dirty="0">
                <a:latin typeface="メイリオ" panose="020B0604030504040204" pitchFamily="50" charset="-128"/>
                <a:ea typeface="メイリオ" panose="020B0604030504040204" pitchFamily="50" charset="-128"/>
              </a:rPr>
              <a:t>』, p11, </a:t>
            </a:r>
            <a:r>
              <a:rPr lang="en-US" altLang="ja-JP" sz="1000" dirty="0">
                <a:latin typeface="メイリオ" panose="020B0604030504040204" pitchFamily="50" charset="-128"/>
                <a:ea typeface="メイリオ" panose="020B0604030504040204" pitchFamily="50" charset="-128"/>
                <a:hlinkClick r:id="" action="ppaction://noaction"/>
              </a:rPr>
              <a:t>https://www.mhlw.go.jp/content/001344090.pdf</a:t>
            </a:r>
            <a:r>
              <a:rPr lang="ja-JP" altLang="en-US" sz="1000" dirty="0">
                <a:latin typeface="メイリオ" panose="020B0604030504040204" pitchFamily="50" charset="-128"/>
                <a:ea typeface="メイリオ" panose="020B0604030504040204" pitchFamily="50" charset="-128"/>
              </a:rPr>
              <a:t>　を参考に作成</a:t>
            </a:r>
            <a:endParaRPr lang="en-US" altLang="ja-JP" sz="10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F6D974B8-175B-4C68-438E-3AF26A307ED7}"/>
              </a:ext>
            </a:extLst>
          </p:cNvPr>
          <p:cNvSpPr txBox="1"/>
          <p:nvPr/>
        </p:nvSpPr>
        <p:spPr>
          <a:xfrm>
            <a:off x="3527646" y="2739707"/>
            <a:ext cx="6188648" cy="738664"/>
          </a:xfrm>
          <a:prstGeom prst="rect">
            <a:avLst/>
          </a:prstGeom>
          <a:noFill/>
        </p:spPr>
        <p:txBody>
          <a:bodyPr wrap="square">
            <a:spAutoFit/>
          </a:bodyPr>
          <a:lstStyle/>
          <a:p>
            <a:r>
              <a:rPr lang="ja-JP" altLang="en-US" sz="1400" b="0" i="0" spc="100" dirty="0">
                <a:solidFill>
                  <a:srgbClr val="191919"/>
                </a:solidFill>
                <a:effectLst/>
                <a:latin typeface="メイリオ" panose="020B0604030504040204" pitchFamily="50" charset="-128"/>
                <a:ea typeface="メイリオ" panose="020B0604030504040204" pitchFamily="50" charset="-128"/>
              </a:rPr>
              <a:t>認知症の人が集い、本人同士が中心になって、自らの体験や希望、必要としていることを語り合い、自分たちのこれからのより良い暮らしや、暮らしやすい地域のあり方を一緒に話し合い、発信していく場</a:t>
            </a:r>
            <a:endParaRPr lang="ja-JP" altLang="en-US" sz="1400" spc="1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EBE0B6E7-BED5-FB53-3549-9F1BAAAC9CD7}"/>
              </a:ext>
            </a:extLst>
          </p:cNvPr>
          <p:cNvSpPr txBox="1"/>
          <p:nvPr/>
        </p:nvSpPr>
        <p:spPr>
          <a:xfrm>
            <a:off x="3527646" y="4094036"/>
            <a:ext cx="5832254" cy="523220"/>
          </a:xfrm>
          <a:prstGeom prst="rect">
            <a:avLst/>
          </a:prstGeom>
          <a:noFill/>
        </p:spPr>
        <p:txBody>
          <a:bodyPr wrap="square">
            <a:spAutoFit/>
          </a:bodyPr>
          <a:lstStyle/>
          <a:p>
            <a:r>
              <a:rPr lang="ja-JP" altLang="en-US" sz="1400" b="0" i="0" spc="100" dirty="0">
                <a:solidFill>
                  <a:srgbClr val="191919"/>
                </a:solidFill>
                <a:effectLst/>
                <a:latin typeface="メイリオ" panose="020B0604030504040204" pitchFamily="50" charset="-128"/>
                <a:ea typeface="メイリオ" panose="020B0604030504040204" pitchFamily="50" charset="-128"/>
              </a:rPr>
              <a:t>認知症の方ご自身が経験談を語ったり、認知症等について正しい知識を学んだり、互いに相談・交流したりすることができる場</a:t>
            </a:r>
            <a:endParaRPr lang="ja-JP" altLang="en-US" sz="1400"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74BB5DAC-ABEA-4EFE-B089-3BF835CA6F1F}"/>
              </a:ext>
            </a:extLst>
          </p:cNvPr>
          <p:cNvSpPr txBox="1"/>
          <p:nvPr/>
        </p:nvSpPr>
        <p:spPr>
          <a:xfrm>
            <a:off x="3527646" y="5141537"/>
            <a:ext cx="4204114" cy="954107"/>
          </a:xfrm>
          <a:prstGeom prst="rect">
            <a:avLst/>
          </a:prstGeom>
          <a:noFill/>
        </p:spPr>
        <p:txBody>
          <a:bodyPr wrap="square">
            <a:spAutoFit/>
          </a:bodyPr>
          <a:lstStyle/>
          <a:p>
            <a:r>
              <a:rPr lang="ja-JP" altLang="en-US" sz="1400" b="0" i="0" spc="100" dirty="0">
                <a:solidFill>
                  <a:srgbClr val="191919"/>
                </a:solidFill>
                <a:effectLst/>
                <a:latin typeface="メイリオ" panose="020B0604030504040204" pitchFamily="50" charset="-128"/>
                <a:ea typeface="メイリオ" panose="020B0604030504040204" pitchFamily="50" charset="-128"/>
              </a:rPr>
              <a:t>認知症の人やその家族が、地域の人や専門家と相互に情報を共有し、認知症を知り、学び、</a:t>
            </a:r>
            <a:endParaRPr lang="en-US" altLang="ja-JP" sz="1400" b="0" i="0" spc="100" dirty="0">
              <a:solidFill>
                <a:srgbClr val="191919"/>
              </a:solidFill>
              <a:effectLst/>
              <a:latin typeface="メイリオ" panose="020B0604030504040204" pitchFamily="50" charset="-128"/>
              <a:ea typeface="メイリオ" panose="020B0604030504040204" pitchFamily="50" charset="-128"/>
            </a:endParaRPr>
          </a:p>
          <a:p>
            <a:r>
              <a:rPr lang="ja-JP" altLang="en-US" sz="1400" b="0" i="0" spc="100" dirty="0">
                <a:solidFill>
                  <a:srgbClr val="191919"/>
                </a:solidFill>
                <a:effectLst/>
                <a:latin typeface="メイリオ" panose="020B0604030504040204" pitchFamily="50" charset="-128"/>
                <a:ea typeface="メイリオ" panose="020B0604030504040204" pitchFamily="50" charset="-128"/>
              </a:rPr>
              <a:t>考えることのできる場</a:t>
            </a:r>
            <a:endParaRPr lang="en-US" altLang="ja-JP" sz="1400" b="0" i="0" spc="100" dirty="0">
              <a:solidFill>
                <a:srgbClr val="191919"/>
              </a:solidFill>
              <a:effectLst/>
              <a:latin typeface="メイリオ" panose="020B0604030504040204" pitchFamily="50" charset="-128"/>
              <a:ea typeface="メイリオ" panose="020B0604030504040204" pitchFamily="50" charset="-128"/>
            </a:endParaRPr>
          </a:p>
          <a:p>
            <a:r>
              <a:rPr lang="ja-JP" altLang="en-US" sz="1400" spc="100" dirty="0">
                <a:solidFill>
                  <a:srgbClr val="191919"/>
                </a:solidFill>
                <a:latin typeface="メイリオ" panose="020B0604030504040204" pitchFamily="50" charset="-128"/>
                <a:ea typeface="メイリオ" panose="020B0604030504040204" pitchFamily="50" charset="-128"/>
              </a:rPr>
              <a:t>「オレンジカフェ」など、様々な名称がある</a:t>
            </a:r>
            <a:endParaRPr lang="ja-JP" altLang="en-US" sz="1400" spc="100" dirty="0">
              <a:latin typeface="メイリオ" panose="020B0604030504040204" pitchFamily="50" charset="-128"/>
              <a:ea typeface="メイリオ" panose="020B0604030504040204" pitchFamily="50" charset="-128"/>
            </a:endParaRPr>
          </a:p>
        </p:txBody>
      </p:sp>
      <p:pic>
        <p:nvPicPr>
          <p:cNvPr id="15" name="図 14" descr="レゴ が含まれている画像&#10;&#10;AI によって生成されたコンテンツは間違っている可能性があります。">
            <a:extLst>
              <a:ext uri="{FF2B5EF4-FFF2-40B4-BE49-F238E27FC236}">
                <a16:creationId xmlns:a16="http://schemas.microsoft.com/office/drawing/2014/main" id="{75F766D0-098B-7CCA-8ED9-346E3FE70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756" y="4450432"/>
            <a:ext cx="2263949" cy="2263949"/>
          </a:xfrm>
          <a:prstGeom prst="rect">
            <a:avLst/>
          </a:prstGeom>
        </p:spPr>
      </p:pic>
    </p:spTree>
    <p:extLst>
      <p:ext uri="{BB962C8B-B14F-4D97-AF65-F5344CB8AC3E}">
        <p14:creationId xmlns:p14="http://schemas.microsoft.com/office/powerpoint/2010/main" val="155167551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40C16-C7B2-FFD0-5845-069C39211719}"/>
            </a:ext>
          </a:extLst>
        </p:cNvPr>
        <p:cNvGrpSpPr/>
        <p:nvPr/>
      </p:nvGrpSpPr>
      <p:grpSpPr>
        <a:xfrm>
          <a:off x="0" y="0"/>
          <a:ext cx="0" cy="0"/>
          <a:chOff x="0" y="0"/>
          <a:chExt cx="0" cy="0"/>
        </a:xfrm>
      </p:grpSpPr>
      <p:sp>
        <p:nvSpPr>
          <p:cNvPr id="48131" name="スライド番号プレースホルダー 5">
            <a:extLst>
              <a:ext uri="{FF2B5EF4-FFF2-40B4-BE49-F238E27FC236}">
                <a16:creationId xmlns:a16="http://schemas.microsoft.com/office/drawing/2014/main" id="{22D143F8-B63B-8951-CC33-E6F4BE5E428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DAD52EA-FEF4-4275-9DA4-F951B30FD285}" type="slidenum">
              <a:rPr lang="ja-JP" altLang="en-US" sz="1000" smtClean="0">
                <a:solidFill>
                  <a:srgbClr val="898989"/>
                </a:solidFill>
              </a:rPr>
              <a:pPr>
                <a:lnSpc>
                  <a:spcPct val="100000"/>
                </a:lnSpc>
                <a:spcBef>
                  <a:spcPct val="0"/>
                </a:spcBef>
                <a:buFontTx/>
                <a:buNone/>
              </a:pPr>
              <a:t>18</a:t>
            </a:fld>
            <a:endParaRPr lang="ja-JP" altLang="en-US" sz="1000">
              <a:solidFill>
                <a:srgbClr val="898989"/>
              </a:solidFill>
            </a:endParaRPr>
          </a:p>
        </p:txBody>
      </p:sp>
      <p:graphicFrame>
        <p:nvGraphicFramePr>
          <p:cNvPr id="12" name="表 11">
            <a:extLst>
              <a:ext uri="{FF2B5EF4-FFF2-40B4-BE49-F238E27FC236}">
                <a16:creationId xmlns:a16="http://schemas.microsoft.com/office/drawing/2014/main" id="{C03B647B-3B8A-243C-28C3-038B467D1851}"/>
              </a:ext>
            </a:extLst>
          </p:cNvPr>
          <p:cNvGraphicFramePr>
            <a:graphicFrameLocks noGrp="1"/>
          </p:cNvGraphicFramePr>
          <p:nvPr>
            <p:extLst>
              <p:ext uri="{D42A27DB-BD31-4B8C-83A1-F6EECF244321}">
                <p14:modId xmlns:p14="http://schemas.microsoft.com/office/powerpoint/2010/main" val="2590440118"/>
              </p:ext>
            </p:extLst>
          </p:nvPr>
        </p:nvGraphicFramePr>
        <p:xfrm>
          <a:off x="452999" y="1259326"/>
          <a:ext cx="9000000" cy="2999266"/>
        </p:xfrm>
        <a:graphic>
          <a:graphicData uri="http://schemas.openxmlformats.org/drawingml/2006/table">
            <a:tbl>
              <a:tblPr bandRow="1">
                <a:tableStyleId>{F5AB1C69-6EDB-4FF4-983F-18BD219EF322}</a:tableStyleId>
              </a:tblPr>
              <a:tblGrid>
                <a:gridCol w="9000000">
                  <a:extLst>
                    <a:ext uri="{9D8B030D-6E8A-4147-A177-3AD203B41FA5}">
                      <a16:colId xmlns:a16="http://schemas.microsoft.com/office/drawing/2014/main" val="2675618041"/>
                    </a:ext>
                  </a:extLst>
                </a:gridCol>
              </a:tblGrid>
              <a:tr h="321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spc="100" baseline="0" dirty="0">
                          <a:latin typeface="メイリオ" panose="020B0604030504040204" pitchFamily="50" charset="-128"/>
                          <a:ea typeface="メイリオ" panose="020B0604030504040204" pitchFamily="50" charset="-128"/>
                        </a:rPr>
                        <a:t>世帯類型を問わず留意したい点</a:t>
                      </a:r>
                    </a:p>
                  </a:txBody>
                  <a:tcPr marL="91442" marR="91442" marT="45713" marB="45713" anchor="ctr">
                    <a:lnB w="28575" cap="flat" cmpd="sng" algn="ctr">
                      <a:solidFill>
                        <a:schemeClr val="tx1"/>
                      </a:solidFill>
                      <a:prstDash val="sysDot"/>
                      <a:round/>
                      <a:headEnd type="none" w="med" len="med"/>
                      <a:tailEnd type="none" w="med" len="med"/>
                    </a:lnB>
                    <a:solidFill>
                      <a:schemeClr val="bg2"/>
                    </a:solidFill>
                  </a:tcPr>
                </a:tc>
                <a:extLst>
                  <a:ext uri="{0D108BD9-81ED-4DB2-BD59-A6C34878D82A}">
                    <a16:rowId xmlns:a16="http://schemas.microsoft.com/office/drawing/2014/main" val="2470179863"/>
                  </a:ext>
                </a:extLst>
              </a:tr>
              <a:tr h="266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◆基礎的な内容</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生活状況や健康状態、就労に向けた阻害要因など、世帯が抱える課題はあるか</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世帯の課題を踏まえ、活用可能な他法他施策や必要な福祉サービス、関係機関などはあるか</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自立支援プログラムや被保護者就労支援事業などの各種事業の活用はどうか</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◆扶養・資産に関する内容</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扶養義務者との関係はどうか（今後の意向を含む）</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緊急時等にすぐに対応してくれる方がいるか（扶養義務者を含む）</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負債の状況はどうか　　等</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◆生活状況</a:t>
                      </a:r>
                      <a:endParaRPr kumimoji="1" lang="en-US" altLang="ja-JP" sz="1400" b="0" spc="100" baseline="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b="0" spc="100" baseline="0" dirty="0">
                          <a:latin typeface="メイリオ" panose="020B0604030504040204" pitchFamily="50" charset="-128"/>
                          <a:ea typeface="メイリオ" panose="020B0604030504040204" pitchFamily="50" charset="-128"/>
                        </a:rPr>
                        <a:t>生活習慣はどうか、日中の過ごし方はどうか</a:t>
                      </a:r>
                      <a:endParaRPr kumimoji="1" lang="en-US" altLang="ja-JP" sz="1400" b="0" spc="100" baseline="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b="0" spc="100" baseline="0" dirty="0">
                          <a:latin typeface="メイリオ" panose="020B0604030504040204" pitchFamily="50" charset="-128"/>
                          <a:ea typeface="メイリオ" panose="020B0604030504040204" pitchFamily="50" charset="-128"/>
                        </a:rPr>
                        <a:t>交友関係や近隣住民との関係はどうか</a:t>
                      </a:r>
                      <a:endParaRPr kumimoji="1" lang="en-US" altLang="ja-JP" sz="1400" b="0" spc="100" baseline="0" dirty="0">
                        <a:latin typeface="メイリオ" panose="020B0604030504040204" pitchFamily="50" charset="-128"/>
                        <a:ea typeface="メイリオ" panose="020B0604030504040204" pitchFamily="50" charset="-128"/>
                      </a:endParaRPr>
                    </a:p>
                  </a:txBody>
                  <a:tcPr marL="91442" marR="91442" marT="45713" marB="45713" anchor="ctr">
                    <a:lnT w="28575"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982855899"/>
                  </a:ext>
                </a:extLst>
              </a:tr>
            </a:tbl>
          </a:graphicData>
        </a:graphic>
      </p:graphicFrame>
      <p:sp>
        <p:nvSpPr>
          <p:cNvPr id="8" name="正方形/長方形 7">
            <a:extLst>
              <a:ext uri="{FF2B5EF4-FFF2-40B4-BE49-F238E27FC236}">
                <a16:creationId xmlns:a16="http://schemas.microsoft.com/office/drawing/2014/main" id="{7B83EDF6-B758-3FC1-13F4-B9FFD1AA5CAE}"/>
              </a:ext>
            </a:extLst>
          </p:cNvPr>
          <p:cNvSpPr/>
          <p:nvPr/>
        </p:nvSpPr>
        <p:spPr>
          <a:xfrm>
            <a:off x="0" y="619325"/>
            <a:ext cx="9905999" cy="568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受給者の生活状況を踏まえ、個々の受給者の自立に向けた課題を把握します。</a:t>
            </a:r>
          </a:p>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アセスメントに当たっては、支援対象者の持つ良い点や力を大切にしていく視点が必要です。</a:t>
            </a:r>
          </a:p>
        </p:txBody>
      </p:sp>
      <p:sp>
        <p:nvSpPr>
          <p:cNvPr id="3" name="正方形/長方形 2">
            <a:extLst>
              <a:ext uri="{FF2B5EF4-FFF2-40B4-BE49-F238E27FC236}">
                <a16:creationId xmlns:a16="http://schemas.microsoft.com/office/drawing/2014/main" id="{F69FBC8F-817D-6760-B4C2-B947780DD96B}"/>
              </a:ext>
            </a:extLst>
          </p:cNvPr>
          <p:cNvSpPr/>
          <p:nvPr/>
        </p:nvSpPr>
        <p:spPr>
          <a:xfrm>
            <a:off x="0" y="187325"/>
            <a:ext cx="9526588"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５．援助方針策定にあたってのアセスメントの観点</a:t>
            </a:r>
          </a:p>
        </p:txBody>
      </p:sp>
      <p:sp>
        <p:nvSpPr>
          <p:cNvPr id="6" name="正方形/長方形 5">
            <a:extLst>
              <a:ext uri="{FF2B5EF4-FFF2-40B4-BE49-F238E27FC236}">
                <a16:creationId xmlns:a16="http://schemas.microsoft.com/office/drawing/2014/main" id="{F8F7E8D1-70DA-F277-5B40-3FF0DDAFCC0E}"/>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．認知症のある方への支援にあたって</a:t>
            </a:r>
          </a:p>
        </p:txBody>
      </p:sp>
      <p:graphicFrame>
        <p:nvGraphicFramePr>
          <p:cNvPr id="9" name="表 8">
            <a:extLst>
              <a:ext uri="{FF2B5EF4-FFF2-40B4-BE49-F238E27FC236}">
                <a16:creationId xmlns:a16="http://schemas.microsoft.com/office/drawing/2014/main" id="{404BCE4B-3985-C458-D132-110E762619E4}"/>
              </a:ext>
            </a:extLst>
          </p:cNvPr>
          <p:cNvGraphicFramePr>
            <a:graphicFrameLocks noGrp="1"/>
          </p:cNvGraphicFramePr>
          <p:nvPr>
            <p:extLst>
              <p:ext uri="{D42A27DB-BD31-4B8C-83A1-F6EECF244321}">
                <p14:modId xmlns:p14="http://schemas.microsoft.com/office/powerpoint/2010/main" val="3082123546"/>
              </p:ext>
            </p:extLst>
          </p:nvPr>
        </p:nvGraphicFramePr>
        <p:xfrm>
          <a:off x="452999" y="4336469"/>
          <a:ext cx="9000000" cy="2387266"/>
        </p:xfrm>
        <a:graphic>
          <a:graphicData uri="http://schemas.openxmlformats.org/drawingml/2006/table">
            <a:tbl>
              <a:tblPr bandRow="1">
                <a:tableStyleId>{F5AB1C69-6EDB-4FF4-983F-18BD219EF322}</a:tableStyleId>
              </a:tblPr>
              <a:tblGrid>
                <a:gridCol w="9000000">
                  <a:extLst>
                    <a:ext uri="{9D8B030D-6E8A-4147-A177-3AD203B41FA5}">
                      <a16:colId xmlns:a16="http://schemas.microsoft.com/office/drawing/2014/main" val="2675618041"/>
                    </a:ext>
                  </a:extLst>
                </a:gridCol>
              </a:tblGrid>
              <a:tr h="287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spc="100" baseline="0" dirty="0">
                          <a:latin typeface="メイリオ" panose="020B0604030504040204" pitchFamily="50" charset="-128"/>
                          <a:ea typeface="メイリオ" panose="020B0604030504040204" pitchFamily="50" charset="-128"/>
                        </a:rPr>
                        <a:t>【</a:t>
                      </a:r>
                      <a:r>
                        <a:rPr kumimoji="1" lang="ja-JP" altLang="en-US" sz="1600" b="1" spc="100" baseline="0" dirty="0">
                          <a:latin typeface="メイリオ" panose="020B0604030504040204" pitchFamily="50" charset="-128"/>
                          <a:ea typeface="メイリオ" panose="020B0604030504040204" pitchFamily="50" charset="-128"/>
                        </a:rPr>
                        <a:t>例</a:t>
                      </a:r>
                      <a:r>
                        <a:rPr kumimoji="1" lang="en-US" altLang="ja-JP" sz="1600" b="1" spc="100" baseline="0" dirty="0">
                          <a:latin typeface="メイリオ" panose="020B0604030504040204" pitchFamily="50" charset="-128"/>
                          <a:ea typeface="メイリオ" panose="020B0604030504040204" pitchFamily="50" charset="-128"/>
                        </a:rPr>
                        <a:t>】</a:t>
                      </a:r>
                      <a:r>
                        <a:rPr kumimoji="1" lang="ja-JP" altLang="en-US" sz="1600" b="1" spc="100" baseline="0" dirty="0">
                          <a:latin typeface="メイリオ" panose="020B0604030504040204" pitchFamily="50" charset="-128"/>
                          <a:ea typeface="メイリオ" panose="020B0604030504040204" pitchFamily="50" charset="-128"/>
                        </a:rPr>
                        <a:t>高齢者世帯の場合　➡日常生活自立や社会生活自立の観点を重視</a:t>
                      </a:r>
                    </a:p>
                  </a:txBody>
                  <a:tcPr marL="91442" marR="91442" marT="45713" marB="45713" anchor="ctr">
                    <a:lnB w="28575" cap="flat" cmpd="sng" algn="ctr">
                      <a:solidFill>
                        <a:schemeClr val="tx1"/>
                      </a:solidFill>
                      <a:prstDash val="sysDot"/>
                      <a:round/>
                      <a:headEnd type="none" w="med" len="med"/>
                      <a:tailEnd type="none" w="med" len="med"/>
                    </a:lnB>
                    <a:solidFill>
                      <a:schemeClr val="bg2"/>
                    </a:solidFill>
                  </a:tcPr>
                </a:tc>
                <a:extLst>
                  <a:ext uri="{0D108BD9-81ED-4DB2-BD59-A6C34878D82A}">
                    <a16:rowId xmlns:a16="http://schemas.microsoft.com/office/drawing/2014/main" val="2470179863"/>
                  </a:ext>
                </a:extLst>
              </a:tr>
              <a:tr h="20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◆基礎的な内容</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健康状態や生活状況から、必要な介護保険サービスや保健医療サービスなどはあるか</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住環境や家具什器の状況は適したものか（手すり、段差等）</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老齢年金等、活用可能な他法他施策はないか　等</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◆その他</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b="0" spc="100" baseline="0" dirty="0">
                          <a:latin typeface="メイリオ" panose="020B0604030504040204" pitchFamily="50" charset="-128"/>
                          <a:ea typeface="メイリオ" panose="020B0604030504040204" pitchFamily="50" charset="-128"/>
                        </a:rPr>
                        <a:t>近隣住民との交流状況はどうか</a:t>
                      </a:r>
                      <a:endParaRPr kumimoji="1" lang="en-US" altLang="ja-JP" sz="1400" b="0" spc="100" baseline="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b="0" spc="100" baseline="0" dirty="0">
                          <a:latin typeface="メイリオ" panose="020B0604030504040204" pitchFamily="50" charset="-128"/>
                          <a:ea typeface="メイリオ" panose="020B0604030504040204" pitchFamily="50" charset="-128"/>
                        </a:rPr>
                        <a:t>社会活動（ボランティア、シルバー人材センター、老人クラブ 等）への参加状況はどうか　</a:t>
                      </a:r>
                      <a:endParaRPr kumimoji="1" lang="en-US" altLang="ja-JP" sz="1400" b="0" spc="100" baseline="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b="0" spc="100" baseline="0" dirty="0">
                          <a:latin typeface="メイリオ" panose="020B0604030504040204" pitchFamily="50" charset="-128"/>
                          <a:ea typeface="メイリオ" panose="020B0604030504040204" pitchFamily="50" charset="-128"/>
                        </a:rPr>
                        <a:t>緊急時にすぐに対応してくれる者がいるか（扶養義務者を含む）等</a:t>
                      </a:r>
                      <a:endParaRPr kumimoji="1" lang="en-US" altLang="ja-JP" sz="1400" b="0" spc="100" baseline="0" dirty="0">
                        <a:latin typeface="メイリオ" panose="020B0604030504040204" pitchFamily="50" charset="-128"/>
                        <a:ea typeface="メイリオ" panose="020B0604030504040204" pitchFamily="50" charset="-128"/>
                      </a:endParaRPr>
                    </a:p>
                  </a:txBody>
                  <a:tcPr marL="91442" marR="91442" marT="45713" marB="45713" anchor="ctr">
                    <a:lnT w="28575"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982855899"/>
                  </a:ext>
                </a:extLst>
              </a:tr>
            </a:tbl>
          </a:graphicData>
        </a:graphic>
      </p:graphicFrame>
    </p:spTree>
    <p:extLst>
      <p:ext uri="{BB962C8B-B14F-4D97-AF65-F5344CB8AC3E}">
        <p14:creationId xmlns:p14="http://schemas.microsoft.com/office/powerpoint/2010/main" val="2868043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53B13C56-FBF6-0287-075D-12C841B0D368}"/>
              </a:ext>
            </a:extLst>
          </p:cNvPr>
          <p:cNvGraphicFramePr>
            <a:graphicFrameLocks noGrp="1"/>
          </p:cNvGraphicFramePr>
          <p:nvPr>
            <p:extLst>
              <p:ext uri="{D42A27DB-BD31-4B8C-83A1-F6EECF244321}">
                <p14:modId xmlns:p14="http://schemas.microsoft.com/office/powerpoint/2010/main" val="1149435254"/>
              </p:ext>
            </p:extLst>
          </p:nvPr>
        </p:nvGraphicFramePr>
        <p:xfrm>
          <a:off x="273050" y="647700"/>
          <a:ext cx="9359900" cy="5791086"/>
        </p:xfrm>
        <a:graphic>
          <a:graphicData uri="http://schemas.openxmlformats.org/drawingml/2006/table">
            <a:tbl>
              <a:tblPr firstRow="1" bandRow="1">
                <a:tableStyleId>{2D5ABB26-0587-4C30-8999-92F81FD0307C}</a:tableStyleId>
              </a:tblPr>
              <a:tblGrid>
                <a:gridCol w="1284957">
                  <a:extLst>
                    <a:ext uri="{9D8B030D-6E8A-4147-A177-3AD203B41FA5}">
                      <a16:colId xmlns:a16="http://schemas.microsoft.com/office/drawing/2014/main" val="20000"/>
                    </a:ext>
                  </a:extLst>
                </a:gridCol>
                <a:gridCol w="7433593">
                  <a:extLst>
                    <a:ext uri="{9D8B030D-6E8A-4147-A177-3AD203B41FA5}">
                      <a16:colId xmlns:a16="http://schemas.microsoft.com/office/drawing/2014/main" val="20001"/>
                    </a:ext>
                  </a:extLst>
                </a:gridCol>
                <a:gridCol w="641350">
                  <a:extLst>
                    <a:ext uri="{9D8B030D-6E8A-4147-A177-3AD203B41FA5}">
                      <a16:colId xmlns:a16="http://schemas.microsoft.com/office/drawing/2014/main" val="20002"/>
                    </a:ext>
                  </a:extLst>
                </a:gridCol>
              </a:tblGrid>
              <a:tr h="304780">
                <a:tc gridSpan="2">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内　容</a:t>
                      </a:r>
                    </a:p>
                  </a:txBody>
                  <a:tcPr marL="91439" marR="91439" marT="45717" marB="45717" anchor="ctr">
                    <a:solidFill>
                      <a:schemeClr val="accent1">
                        <a:lumMod val="50000"/>
                      </a:schemeClr>
                    </a:solidFill>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頁</a:t>
                      </a:r>
                    </a:p>
                  </a:txBody>
                  <a:tcPr marL="91439" marR="91439" marT="45717" marB="45717" anchor="ctr">
                    <a:solidFill>
                      <a:schemeClr val="accent1">
                        <a:lumMod val="50000"/>
                      </a:schemeClr>
                    </a:solidFill>
                  </a:tcPr>
                </a:tc>
                <a:extLst>
                  <a:ext uri="{0D108BD9-81ED-4DB2-BD59-A6C34878D82A}">
                    <a16:rowId xmlns:a16="http://schemas.microsoft.com/office/drawing/2014/main" val="10000"/>
                  </a:ext>
                </a:extLst>
              </a:tr>
              <a:tr h="304780">
                <a:tc>
                  <a:txBody>
                    <a:bodyPr/>
                    <a:lstStyle/>
                    <a:p>
                      <a:r>
                        <a:rPr kumimoji="1" lang="ja-JP" altLang="en-US" sz="1400" b="1" dirty="0">
                          <a:latin typeface="メイリオ" panose="020B0604030504040204" pitchFamily="50" charset="-128"/>
                          <a:ea typeface="メイリオ" panose="020B0604030504040204" pitchFamily="50" charset="-128"/>
                        </a:rPr>
                        <a:t>はじめに</a:t>
                      </a:r>
                    </a:p>
                  </a:txBody>
                  <a:tcPr marL="91439" marR="91439" marT="45717" marB="45717"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本研修の獲得目標を確認する</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2</a:t>
                      </a:r>
                    </a:p>
                  </a:txBody>
                  <a:tcPr marL="91439" marR="91439" marT="45717" marB="45717" anchor="ctr">
                    <a:solidFill>
                      <a:schemeClr val="bg2"/>
                    </a:solidFill>
                  </a:tcPr>
                </a:tc>
                <a:extLst>
                  <a:ext uri="{0D108BD9-81ED-4DB2-BD59-A6C34878D82A}">
                    <a16:rowId xmlns:a16="http://schemas.microsoft.com/office/drawing/2014/main" val="10001"/>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ワークを行う上での留意点</a:t>
                      </a:r>
                    </a:p>
                  </a:txBody>
                  <a:tcPr marL="91439" marR="91439" marT="45717" marB="45717" anchor="ctr">
                    <a:solidFill>
                      <a:schemeClr val="bg2"/>
                    </a:solidFill>
                  </a:tcPr>
                </a:tc>
                <a:tc>
                  <a:txBody>
                    <a:bodyPr/>
                    <a:lstStyle/>
                    <a:p>
                      <a:pPr algn="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2"/>
                  </a:ext>
                </a:extLst>
              </a:tr>
              <a:tr h="304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メイリオ" panose="020B0604030504040204" pitchFamily="50" charset="-128"/>
                          <a:ea typeface="メイリオ" panose="020B0604030504040204" pitchFamily="50" charset="-128"/>
                        </a:rPr>
                        <a:t>本編</a:t>
                      </a: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Ⅰ</a:t>
                      </a:r>
                      <a:r>
                        <a:rPr kumimoji="1" lang="ja-JP" altLang="en-US" sz="1400" b="1" spc="100" baseline="0" dirty="0">
                          <a:latin typeface="メイリオ" panose="020B0604030504040204" pitchFamily="50" charset="-128"/>
                          <a:ea typeface="メイリオ" panose="020B0604030504040204" pitchFamily="50" charset="-128"/>
                        </a:rPr>
                        <a:t>．認知症について</a:t>
                      </a:r>
                    </a:p>
                  </a:txBody>
                  <a:tcPr marL="91439" marR="91439" marT="45717" marB="45717" anchor="ctr">
                    <a:solidFill>
                      <a:schemeClr val="bg2"/>
                    </a:solidFill>
                  </a:tcPr>
                </a:tc>
                <a:tc>
                  <a:txBody>
                    <a:bodyPr/>
                    <a:lstStyle/>
                    <a:p>
                      <a:pPr algn="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3"/>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１．認知症とは？</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04"/>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２．若年性認知症とは？</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2920286872"/>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３．加齢による「もの忘れ」との違い</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246053163"/>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４．認知症の初期症状</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2953555903"/>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Ⅱ</a:t>
                      </a:r>
                      <a:r>
                        <a:rPr kumimoji="1" lang="ja-JP" altLang="en-US" sz="1400" b="1" spc="100" baseline="0" dirty="0">
                          <a:latin typeface="メイリオ" panose="020B0604030504040204" pitchFamily="50" charset="-128"/>
                          <a:ea typeface="メイリオ" panose="020B0604030504040204" pitchFamily="50" charset="-128"/>
                        </a:rPr>
                        <a:t>．認知症のある方への支援にあたって</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10</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5"/>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◆ワーク　「認知症のある方への支援で難しさを感じる場面は？」</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3345187046"/>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１．新しい認知症観</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10"/>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２．本人の意思に寄り添った支援</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4099432942"/>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３．主な連携・相談先</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2450244127"/>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４．認知症のある方の参加・活躍の場</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3125763339"/>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５．援助方針策定にあたってのアセスメントの観点</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3190527697"/>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a:defRPr/>
                      </a:pPr>
                      <a:r>
                        <a:rPr kumimoji="1" lang="en-US" altLang="ja-JP" sz="1400" b="1" spc="300" dirty="0">
                          <a:latin typeface="メイリオ" panose="020B0604030504040204" pitchFamily="50" charset="-128"/>
                          <a:ea typeface="メイリオ" panose="020B0604030504040204" pitchFamily="50" charset="-128"/>
                        </a:rPr>
                        <a:t>Ⅲ</a:t>
                      </a:r>
                      <a:r>
                        <a:rPr kumimoji="1" lang="ja-JP" altLang="en-US" sz="1400" b="1" spc="100" baseline="0" dirty="0">
                          <a:latin typeface="メイリオ" panose="020B0604030504040204" pitchFamily="50" charset="-128"/>
                          <a:ea typeface="メイリオ" panose="020B0604030504040204" pitchFamily="50" charset="-128"/>
                        </a:rPr>
                        <a:t>．</a:t>
                      </a:r>
                      <a:r>
                        <a:rPr kumimoji="1" lang="ja-JP" altLang="en-US" sz="1400" b="1" spc="300" dirty="0">
                          <a:latin typeface="メイリオ" panose="020B0604030504040204" pitchFamily="50" charset="-128"/>
                          <a:ea typeface="メイリオ" panose="020B0604030504040204" pitchFamily="50" charset="-128"/>
                        </a:rPr>
                        <a:t>事例検討で深める！認知症の疑いのある方への支援</a:t>
                      </a:r>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tc>
                  <a:txBody>
                    <a:bodyPr/>
                    <a:lstStyle/>
                    <a:p>
                      <a:pPr algn="r"/>
                      <a:r>
                        <a:rPr kumimoji="1" lang="en-US" altLang="ja-JP" sz="1400" b="1">
                          <a:latin typeface="メイリオ" panose="020B0604030504040204" pitchFamily="50" charset="-128"/>
                          <a:ea typeface="メイリオ" panose="020B0604030504040204" pitchFamily="50" charset="-128"/>
                        </a:rPr>
                        <a:t>19</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392256931"/>
                  </a:ext>
                </a:extLst>
              </a:tr>
              <a:tr h="304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メイリオ" panose="020B0604030504040204" pitchFamily="50" charset="-128"/>
                          <a:ea typeface="メイリオ" panose="020B0604030504040204" pitchFamily="50" charset="-128"/>
                        </a:rPr>
                        <a:t>おわりに</a:t>
                      </a: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まとめ</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41</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4286517911"/>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獲得目標の確認と振り返り</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42</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12"/>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spc="100" baseline="0">
                          <a:latin typeface="メイリオ" panose="020B0604030504040204" pitchFamily="50" charset="-128"/>
                          <a:ea typeface="メイリオ" panose="020B0604030504040204" pitchFamily="50" charset="-128"/>
                        </a:rPr>
                        <a:t>出典・参考</a:t>
                      </a:r>
                      <a:r>
                        <a:rPr kumimoji="1" lang="ja-JP" altLang="en-US" sz="1400" spc="100" baseline="0" dirty="0">
                          <a:latin typeface="メイリオ" panose="020B0604030504040204" pitchFamily="50" charset="-128"/>
                          <a:ea typeface="メイリオ" panose="020B0604030504040204" pitchFamily="50" charset="-128"/>
                        </a:rPr>
                        <a:t>図書・文献</a:t>
                      </a:r>
                    </a:p>
                  </a:txBody>
                  <a:tcPr marL="91439" marR="91439" marT="45717" marB="45717" anchor="ctr"/>
                </a:tc>
                <a:tc>
                  <a:txBody>
                    <a:bodyPr/>
                    <a:lstStyle/>
                    <a:p>
                      <a:pPr algn="r"/>
                      <a:r>
                        <a:rPr kumimoji="1" lang="en-US" altLang="ja-JP" sz="1400" b="0" dirty="0">
                          <a:latin typeface="メイリオ" panose="020B0604030504040204" pitchFamily="50" charset="-128"/>
                          <a:ea typeface="メイリオ" panose="020B0604030504040204" pitchFamily="50" charset="-128"/>
                        </a:rPr>
                        <a:t>43</a:t>
                      </a:r>
                      <a:endParaRPr kumimoji="1" lang="ja-JP" altLang="en-US" sz="1400" b="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1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56A79-4DE0-F307-735C-5B0F042C147F}"/>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4ACF5BA0-5421-2731-C996-2B56AB8816F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19</a:t>
            </a:fld>
            <a:endParaRPr lang="ja-JP" altLang="en-US" sz="1000">
              <a:solidFill>
                <a:srgbClr val="898989"/>
              </a:solidFill>
            </a:endParaRPr>
          </a:p>
        </p:txBody>
      </p:sp>
      <p:pic>
        <p:nvPicPr>
          <p:cNvPr id="3" name="図 2" descr="ランプ, 光 が含まれている画像&#10;&#10;AI によって生成されたコンテンツは間違っている可能性があります。">
            <a:extLst>
              <a:ext uri="{FF2B5EF4-FFF2-40B4-BE49-F238E27FC236}">
                <a16:creationId xmlns:a16="http://schemas.microsoft.com/office/drawing/2014/main" id="{409E8D70-61D6-1DE9-76E6-0246CA885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4E656F8A-979A-4F6D-85FF-ECB08272EC11}"/>
              </a:ext>
            </a:extLst>
          </p:cNvPr>
          <p:cNvSpPr txBox="1"/>
          <p:nvPr/>
        </p:nvSpPr>
        <p:spPr>
          <a:xfrm>
            <a:off x="439737" y="1734617"/>
            <a:ext cx="9161462" cy="1077218"/>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Ⅲ</a:t>
            </a:r>
            <a:r>
              <a:rPr kumimoji="1" lang="ja-JP" altLang="en-US" sz="3200" b="1" spc="300" dirty="0">
                <a:latin typeface="メイリオ" panose="020B0604030504040204" pitchFamily="50" charset="-128"/>
                <a:ea typeface="メイリオ" panose="020B0604030504040204" pitchFamily="50" charset="-128"/>
              </a:rPr>
              <a:t>．事例検討で深める！</a:t>
            </a:r>
            <a:endParaRPr kumimoji="1" lang="en-US" altLang="ja-JP" sz="3200" b="1" spc="300" dirty="0">
              <a:latin typeface="メイリオ" panose="020B0604030504040204" pitchFamily="50" charset="-128"/>
              <a:ea typeface="メイリオ" panose="020B0604030504040204" pitchFamily="50" charset="-128"/>
            </a:endParaRPr>
          </a:p>
          <a:p>
            <a:pPr>
              <a:defRPr/>
            </a:pPr>
            <a:r>
              <a:rPr kumimoji="1" lang="ja-JP" altLang="en-US" sz="3200" b="1" spc="300" dirty="0">
                <a:latin typeface="メイリオ" panose="020B0604030504040204" pitchFamily="50" charset="-128"/>
                <a:ea typeface="メイリオ" panose="020B0604030504040204" pitchFamily="50" charset="-128"/>
              </a:rPr>
              <a:t>　　　　　　認知症の疑いのある方への支援</a:t>
            </a:r>
          </a:p>
        </p:txBody>
      </p:sp>
      <p:sp>
        <p:nvSpPr>
          <p:cNvPr id="5" name="平行四辺形 4">
            <a:extLst>
              <a:ext uri="{FF2B5EF4-FFF2-40B4-BE49-F238E27FC236}">
                <a16:creationId xmlns:a16="http://schemas.microsoft.com/office/drawing/2014/main" id="{7EF944D8-CF14-7720-CBBD-9007697B88C6}"/>
              </a:ext>
            </a:extLst>
          </p:cNvPr>
          <p:cNvSpPr/>
          <p:nvPr/>
        </p:nvSpPr>
        <p:spPr>
          <a:xfrm>
            <a:off x="439737" y="2762447"/>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 name="テキスト ボックス 1">
            <a:extLst>
              <a:ext uri="{FF2B5EF4-FFF2-40B4-BE49-F238E27FC236}">
                <a16:creationId xmlns:a16="http://schemas.microsoft.com/office/drawing/2014/main" id="{3B365D5B-76BE-878C-4DD2-D8F4CD2EA1F7}"/>
              </a:ext>
            </a:extLst>
          </p:cNvPr>
          <p:cNvSpPr txBox="1"/>
          <p:nvPr/>
        </p:nvSpPr>
        <p:spPr>
          <a:xfrm>
            <a:off x="796925" y="3946062"/>
            <a:ext cx="8729663" cy="2185214"/>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　「認知症の疑いのある方」の事例検討に取り組んでみましょう。</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ここでは、例題をもとに、「①課題分析」「②ストレングスの検討」「③氷山モデルでの理解」「④（改めて）課題分析」 「⑤援助方針の策定」の５つのステップで、対象者の理解を深めていきます。</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この枠組みを使用して、日々の業務の中で「今後どのように支援していけばよいだろう？」と感じている事例についても、検討してみてください。</a:t>
            </a:r>
            <a:endParaRPr kumimoji="1" lang="en-US" altLang="ja-JP" spc="3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0582384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7BEFD-E89E-B4E9-C69C-E675F052FE85}"/>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1159975E-09A7-7AFB-E8F4-F7CC482FB5C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20</a:t>
            </a:fld>
            <a:endParaRPr lang="ja-JP" altLang="en-US" sz="1000">
              <a:solidFill>
                <a:srgbClr val="898989"/>
              </a:solidFill>
            </a:endParaRPr>
          </a:p>
        </p:txBody>
      </p:sp>
      <p:sp>
        <p:nvSpPr>
          <p:cNvPr id="6" name="テキスト ボックス 5">
            <a:extLst>
              <a:ext uri="{FF2B5EF4-FFF2-40B4-BE49-F238E27FC236}">
                <a16:creationId xmlns:a16="http://schemas.microsoft.com/office/drawing/2014/main" id="{FFEF5BC2-3DB5-1911-40DB-18FBCB282FDA}"/>
              </a:ext>
            </a:extLst>
          </p:cNvPr>
          <p:cNvSpPr txBox="1"/>
          <p:nvPr/>
        </p:nvSpPr>
        <p:spPr>
          <a:xfrm>
            <a:off x="588168" y="256490"/>
            <a:ext cx="8729663" cy="1000274"/>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　この事例検討は、以下のプロセスですすめていきます。</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躓いたら、研修教材「</a:t>
            </a:r>
            <a:r>
              <a:rPr kumimoji="1" lang="en-US" altLang="ja-JP" sz="1800" spc="100" dirty="0">
                <a:latin typeface="メイリオ" panose="020B0604030504040204" pitchFamily="50" charset="-128"/>
                <a:ea typeface="メイリオ" panose="020B0604030504040204" pitchFamily="50" charset="-128"/>
              </a:rPr>
              <a:t>No.3-5 </a:t>
            </a:r>
            <a:r>
              <a:rPr kumimoji="1" lang="ja-JP" altLang="en-US" sz="1800" spc="100" dirty="0">
                <a:latin typeface="メイリオ" panose="020B0604030504040204" pitchFamily="50" charset="-128"/>
                <a:ea typeface="メイリオ" panose="020B0604030504040204" pitchFamily="50" charset="-128"/>
              </a:rPr>
              <a:t>アセスメントと援助方針の策定</a:t>
            </a:r>
            <a:r>
              <a:rPr kumimoji="1" lang="ja-JP" altLang="en-US" spc="300" dirty="0">
                <a:latin typeface="メイリオ" panose="020B0604030504040204" pitchFamily="50" charset="-128"/>
                <a:ea typeface="メイリオ" panose="020B0604030504040204" pitchFamily="50" charset="-128"/>
              </a:rPr>
              <a:t>」も参考にしていただきながら、ポイントを確認しましょう。</a:t>
            </a:r>
            <a:endParaRPr kumimoji="1" lang="en-US" altLang="ja-JP" spc="300" dirty="0">
              <a:latin typeface="メイリオ" panose="020B0604030504040204" pitchFamily="50" charset="-128"/>
              <a:ea typeface="メイリオ" panose="020B0604030504040204" pitchFamily="50" charset="-128"/>
            </a:endParaRPr>
          </a:p>
        </p:txBody>
      </p:sp>
      <p:sp>
        <p:nvSpPr>
          <p:cNvPr id="9" name="アーチ 8">
            <a:extLst>
              <a:ext uri="{FF2B5EF4-FFF2-40B4-BE49-F238E27FC236}">
                <a16:creationId xmlns:a16="http://schemas.microsoft.com/office/drawing/2014/main" id="{7EA397CD-1B36-9D8E-A137-CA4A3C499BD1}"/>
              </a:ext>
            </a:extLst>
          </p:cNvPr>
          <p:cNvSpPr/>
          <p:nvPr/>
        </p:nvSpPr>
        <p:spPr>
          <a:xfrm>
            <a:off x="-4149382" y="1119793"/>
            <a:ext cx="6206963" cy="6206963"/>
          </a:xfrm>
          <a:prstGeom prst="blockArc">
            <a:avLst>
              <a:gd name="adj1" fmla="val 18900000"/>
              <a:gd name="adj2" fmla="val 2700000"/>
              <a:gd name="adj3" fmla="val 348"/>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ja-JP" altLang="en-US"/>
          </a:p>
        </p:txBody>
      </p:sp>
      <p:sp>
        <p:nvSpPr>
          <p:cNvPr id="10" name="フリーフォーム: 図形 9">
            <a:extLst>
              <a:ext uri="{FF2B5EF4-FFF2-40B4-BE49-F238E27FC236}">
                <a16:creationId xmlns:a16="http://schemas.microsoft.com/office/drawing/2014/main" id="{02C8C880-022D-02D8-337B-09A34C8B1804}"/>
              </a:ext>
            </a:extLst>
          </p:cNvPr>
          <p:cNvSpPr/>
          <p:nvPr/>
        </p:nvSpPr>
        <p:spPr>
          <a:xfrm>
            <a:off x="1497974" y="2206201"/>
            <a:ext cx="7281250" cy="576464"/>
          </a:xfrm>
          <a:custGeom>
            <a:avLst/>
            <a:gdLst>
              <a:gd name="connsiteX0" fmla="*/ 0 w 7281250"/>
              <a:gd name="connsiteY0" fmla="*/ 0 h 576464"/>
              <a:gd name="connsiteX1" fmla="*/ 7281250 w 7281250"/>
              <a:gd name="connsiteY1" fmla="*/ 0 h 576464"/>
              <a:gd name="connsiteX2" fmla="*/ 7281250 w 7281250"/>
              <a:gd name="connsiteY2" fmla="*/ 576464 h 576464"/>
              <a:gd name="connsiteX3" fmla="*/ 0 w 7281250"/>
              <a:gd name="connsiteY3" fmla="*/ 576464 h 576464"/>
              <a:gd name="connsiteX4" fmla="*/ 0 w 7281250"/>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250" h="576464">
                <a:moveTo>
                  <a:pt x="0" y="0"/>
                </a:moveTo>
                <a:lnTo>
                  <a:pt x="7281250" y="0"/>
                </a:lnTo>
                <a:lnTo>
                  <a:pt x="7281250" y="576464"/>
                </a:lnTo>
                <a:lnTo>
                  <a:pt x="0" y="57646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課題分析</a:t>
            </a:r>
          </a:p>
        </p:txBody>
      </p:sp>
      <p:sp>
        <p:nvSpPr>
          <p:cNvPr id="11" name="楕円 10">
            <a:extLst>
              <a:ext uri="{FF2B5EF4-FFF2-40B4-BE49-F238E27FC236}">
                <a16:creationId xmlns:a16="http://schemas.microsoft.com/office/drawing/2014/main" id="{1A9873BA-DD7E-B649-6C4C-853265DA9735}"/>
              </a:ext>
            </a:extLst>
          </p:cNvPr>
          <p:cNvSpPr/>
          <p:nvPr/>
        </p:nvSpPr>
        <p:spPr>
          <a:xfrm>
            <a:off x="1137683" y="2134143"/>
            <a:ext cx="720580" cy="720580"/>
          </a:xfrm>
          <a:prstGeom prst="ellips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2" name="フリーフォーム: 図形 11">
            <a:extLst>
              <a:ext uri="{FF2B5EF4-FFF2-40B4-BE49-F238E27FC236}">
                <a16:creationId xmlns:a16="http://schemas.microsoft.com/office/drawing/2014/main" id="{A0A1041C-ED40-115C-0F86-BE048B5596D3}"/>
              </a:ext>
            </a:extLst>
          </p:cNvPr>
          <p:cNvSpPr/>
          <p:nvPr/>
        </p:nvSpPr>
        <p:spPr>
          <a:xfrm>
            <a:off x="1911051" y="3070622"/>
            <a:ext cx="6868173" cy="576464"/>
          </a:xfrm>
          <a:custGeom>
            <a:avLst/>
            <a:gdLst>
              <a:gd name="connsiteX0" fmla="*/ 0 w 6868173"/>
              <a:gd name="connsiteY0" fmla="*/ 0 h 576464"/>
              <a:gd name="connsiteX1" fmla="*/ 6868173 w 6868173"/>
              <a:gd name="connsiteY1" fmla="*/ 0 h 576464"/>
              <a:gd name="connsiteX2" fmla="*/ 6868173 w 6868173"/>
              <a:gd name="connsiteY2" fmla="*/ 576464 h 576464"/>
              <a:gd name="connsiteX3" fmla="*/ 0 w 6868173"/>
              <a:gd name="connsiteY3" fmla="*/ 576464 h 576464"/>
              <a:gd name="connsiteX4" fmla="*/ 0 w 6868173"/>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73" h="576464">
                <a:moveTo>
                  <a:pt x="0" y="0"/>
                </a:moveTo>
                <a:lnTo>
                  <a:pt x="6868173" y="0"/>
                </a:lnTo>
                <a:lnTo>
                  <a:pt x="6868173" y="576464"/>
                </a:lnTo>
                <a:lnTo>
                  <a:pt x="0" y="576464"/>
                </a:lnTo>
                <a:lnTo>
                  <a:pt x="0" y="0"/>
                </a:lnTo>
                <a:close/>
              </a:path>
            </a:pathLst>
          </a:cu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ストレングスの検討</a:t>
            </a:r>
          </a:p>
        </p:txBody>
      </p:sp>
      <p:sp>
        <p:nvSpPr>
          <p:cNvPr id="13" name="楕円 12">
            <a:extLst>
              <a:ext uri="{FF2B5EF4-FFF2-40B4-BE49-F238E27FC236}">
                <a16:creationId xmlns:a16="http://schemas.microsoft.com/office/drawing/2014/main" id="{53A47CD7-B843-F647-CF4C-AB195C9686F3}"/>
              </a:ext>
            </a:extLst>
          </p:cNvPr>
          <p:cNvSpPr/>
          <p:nvPr/>
        </p:nvSpPr>
        <p:spPr>
          <a:xfrm>
            <a:off x="1550761" y="2998563"/>
            <a:ext cx="720580" cy="720580"/>
          </a:xfrm>
          <a:prstGeom prst="ellipse">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4" name="フリーフォーム: 図形 13">
            <a:extLst>
              <a:ext uri="{FF2B5EF4-FFF2-40B4-BE49-F238E27FC236}">
                <a16:creationId xmlns:a16="http://schemas.microsoft.com/office/drawing/2014/main" id="{089FEED7-5C48-658B-105F-71A3295016A6}"/>
              </a:ext>
            </a:extLst>
          </p:cNvPr>
          <p:cNvSpPr/>
          <p:nvPr/>
        </p:nvSpPr>
        <p:spPr>
          <a:xfrm>
            <a:off x="2037833" y="3935042"/>
            <a:ext cx="6741391" cy="576464"/>
          </a:xfrm>
          <a:custGeom>
            <a:avLst/>
            <a:gdLst>
              <a:gd name="connsiteX0" fmla="*/ 0 w 6741391"/>
              <a:gd name="connsiteY0" fmla="*/ 0 h 576464"/>
              <a:gd name="connsiteX1" fmla="*/ 6741391 w 6741391"/>
              <a:gd name="connsiteY1" fmla="*/ 0 h 576464"/>
              <a:gd name="connsiteX2" fmla="*/ 6741391 w 6741391"/>
              <a:gd name="connsiteY2" fmla="*/ 576464 h 576464"/>
              <a:gd name="connsiteX3" fmla="*/ 0 w 6741391"/>
              <a:gd name="connsiteY3" fmla="*/ 576464 h 576464"/>
              <a:gd name="connsiteX4" fmla="*/ 0 w 6741391"/>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1391" h="576464">
                <a:moveTo>
                  <a:pt x="0" y="0"/>
                </a:moveTo>
                <a:lnTo>
                  <a:pt x="6741391" y="0"/>
                </a:lnTo>
                <a:lnTo>
                  <a:pt x="6741391" y="576464"/>
                </a:lnTo>
                <a:lnTo>
                  <a:pt x="0" y="576464"/>
                </a:lnTo>
                <a:lnTo>
                  <a:pt x="0" y="0"/>
                </a:lnTo>
                <a:close/>
              </a:path>
            </a:pathLst>
          </a:custGeom>
          <a:solidFill>
            <a:schemeClr val="accent5">
              <a:lumMod val="75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氷山モデルでの理解</a:t>
            </a:r>
          </a:p>
        </p:txBody>
      </p:sp>
      <p:sp>
        <p:nvSpPr>
          <p:cNvPr id="15" name="楕円 14">
            <a:extLst>
              <a:ext uri="{FF2B5EF4-FFF2-40B4-BE49-F238E27FC236}">
                <a16:creationId xmlns:a16="http://schemas.microsoft.com/office/drawing/2014/main" id="{B68E00F4-EBC8-D8AA-12B9-4A327D6F0061}"/>
              </a:ext>
            </a:extLst>
          </p:cNvPr>
          <p:cNvSpPr/>
          <p:nvPr/>
        </p:nvSpPr>
        <p:spPr>
          <a:xfrm>
            <a:off x="1677543" y="3862984"/>
            <a:ext cx="720580" cy="720580"/>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6" name="フリーフォーム: 図形 15">
            <a:extLst>
              <a:ext uri="{FF2B5EF4-FFF2-40B4-BE49-F238E27FC236}">
                <a16:creationId xmlns:a16="http://schemas.microsoft.com/office/drawing/2014/main" id="{C4565468-D210-43EB-9B3A-83BD672CDBA8}"/>
              </a:ext>
            </a:extLst>
          </p:cNvPr>
          <p:cNvSpPr/>
          <p:nvPr/>
        </p:nvSpPr>
        <p:spPr>
          <a:xfrm>
            <a:off x="1911051" y="4799462"/>
            <a:ext cx="6868173" cy="576464"/>
          </a:xfrm>
          <a:custGeom>
            <a:avLst/>
            <a:gdLst>
              <a:gd name="connsiteX0" fmla="*/ 0 w 6868173"/>
              <a:gd name="connsiteY0" fmla="*/ 0 h 576464"/>
              <a:gd name="connsiteX1" fmla="*/ 6868173 w 6868173"/>
              <a:gd name="connsiteY1" fmla="*/ 0 h 576464"/>
              <a:gd name="connsiteX2" fmla="*/ 6868173 w 6868173"/>
              <a:gd name="connsiteY2" fmla="*/ 576464 h 576464"/>
              <a:gd name="connsiteX3" fmla="*/ 0 w 6868173"/>
              <a:gd name="connsiteY3" fmla="*/ 576464 h 576464"/>
              <a:gd name="connsiteX4" fmla="*/ 0 w 6868173"/>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73" h="576464">
                <a:moveTo>
                  <a:pt x="0" y="0"/>
                </a:moveTo>
                <a:lnTo>
                  <a:pt x="6868173" y="0"/>
                </a:lnTo>
                <a:lnTo>
                  <a:pt x="6868173" y="576464"/>
                </a:lnTo>
                <a:lnTo>
                  <a:pt x="0" y="576464"/>
                </a:lnTo>
                <a:lnTo>
                  <a:pt x="0" y="0"/>
                </a:lnTo>
                <a:close/>
              </a:path>
            </a:pathLst>
          </a:custGeom>
          <a:solidFill>
            <a:schemeClr val="accent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（改めて）課題分析</a:t>
            </a:r>
          </a:p>
        </p:txBody>
      </p:sp>
      <p:sp>
        <p:nvSpPr>
          <p:cNvPr id="17" name="楕円 16">
            <a:extLst>
              <a:ext uri="{FF2B5EF4-FFF2-40B4-BE49-F238E27FC236}">
                <a16:creationId xmlns:a16="http://schemas.microsoft.com/office/drawing/2014/main" id="{B363382A-8073-A698-F7C5-365C0B5D3B6E}"/>
              </a:ext>
            </a:extLst>
          </p:cNvPr>
          <p:cNvSpPr/>
          <p:nvPr/>
        </p:nvSpPr>
        <p:spPr>
          <a:xfrm>
            <a:off x="1550761" y="4727404"/>
            <a:ext cx="720580" cy="720580"/>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8" name="フリーフォーム: 図形 17">
            <a:extLst>
              <a:ext uri="{FF2B5EF4-FFF2-40B4-BE49-F238E27FC236}">
                <a16:creationId xmlns:a16="http://schemas.microsoft.com/office/drawing/2014/main" id="{B4ABB864-7C49-E0B6-32AE-B1713DC76F81}"/>
              </a:ext>
            </a:extLst>
          </p:cNvPr>
          <p:cNvSpPr/>
          <p:nvPr/>
        </p:nvSpPr>
        <p:spPr>
          <a:xfrm>
            <a:off x="1497974" y="5663882"/>
            <a:ext cx="7281250" cy="576464"/>
          </a:xfrm>
          <a:custGeom>
            <a:avLst/>
            <a:gdLst>
              <a:gd name="connsiteX0" fmla="*/ 0 w 7281250"/>
              <a:gd name="connsiteY0" fmla="*/ 0 h 576464"/>
              <a:gd name="connsiteX1" fmla="*/ 7281250 w 7281250"/>
              <a:gd name="connsiteY1" fmla="*/ 0 h 576464"/>
              <a:gd name="connsiteX2" fmla="*/ 7281250 w 7281250"/>
              <a:gd name="connsiteY2" fmla="*/ 576464 h 576464"/>
              <a:gd name="connsiteX3" fmla="*/ 0 w 7281250"/>
              <a:gd name="connsiteY3" fmla="*/ 576464 h 576464"/>
              <a:gd name="connsiteX4" fmla="*/ 0 w 7281250"/>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250" h="576464">
                <a:moveTo>
                  <a:pt x="0" y="0"/>
                </a:moveTo>
                <a:lnTo>
                  <a:pt x="7281250" y="0"/>
                </a:lnTo>
                <a:lnTo>
                  <a:pt x="7281250" y="576464"/>
                </a:lnTo>
                <a:lnTo>
                  <a:pt x="0" y="576464"/>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援助方針の策定</a:t>
            </a:r>
          </a:p>
        </p:txBody>
      </p:sp>
      <p:sp>
        <p:nvSpPr>
          <p:cNvPr id="19" name="楕円 18">
            <a:extLst>
              <a:ext uri="{FF2B5EF4-FFF2-40B4-BE49-F238E27FC236}">
                <a16:creationId xmlns:a16="http://schemas.microsoft.com/office/drawing/2014/main" id="{8E455397-618A-CDDE-9623-0A3563BD86AD}"/>
              </a:ext>
            </a:extLst>
          </p:cNvPr>
          <p:cNvSpPr/>
          <p:nvPr/>
        </p:nvSpPr>
        <p:spPr>
          <a:xfrm>
            <a:off x="1137683" y="5591824"/>
            <a:ext cx="720580" cy="720580"/>
          </a:xfrm>
          <a:prstGeom prst="ellipse">
            <a:avLst/>
          </a:prstGeom>
        </p:spPr>
        <p:style>
          <a:lnRef idx="2">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21" name="テキスト ボックス 20">
            <a:extLst>
              <a:ext uri="{FF2B5EF4-FFF2-40B4-BE49-F238E27FC236}">
                <a16:creationId xmlns:a16="http://schemas.microsoft.com/office/drawing/2014/main" id="{1591E10E-8A7D-F4A6-ACF4-01FC98CA858E}"/>
              </a:ext>
            </a:extLst>
          </p:cNvPr>
          <p:cNvSpPr txBox="1"/>
          <p:nvPr/>
        </p:nvSpPr>
        <p:spPr>
          <a:xfrm>
            <a:off x="1250375" y="2242309"/>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１</a:t>
            </a:r>
            <a:endParaRPr lang="ja-JP" altLang="en-US" sz="3200" b="1" dirty="0">
              <a:solidFill>
                <a:schemeClr val="tx1">
                  <a:lumMod val="75000"/>
                  <a:lumOff val="25000"/>
                </a:schemeClr>
              </a:solidFill>
            </a:endParaRPr>
          </a:p>
        </p:txBody>
      </p:sp>
      <p:sp>
        <p:nvSpPr>
          <p:cNvPr id="22" name="テキスト ボックス 21">
            <a:extLst>
              <a:ext uri="{FF2B5EF4-FFF2-40B4-BE49-F238E27FC236}">
                <a16:creationId xmlns:a16="http://schemas.microsoft.com/office/drawing/2014/main" id="{B5141A33-167A-B044-48C4-F1A9649AC7B2}"/>
              </a:ext>
            </a:extLst>
          </p:cNvPr>
          <p:cNvSpPr txBox="1"/>
          <p:nvPr/>
        </p:nvSpPr>
        <p:spPr>
          <a:xfrm>
            <a:off x="1666910" y="3128233"/>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２</a:t>
            </a:r>
            <a:endParaRPr lang="ja-JP" altLang="en-US" sz="3200" b="1" dirty="0">
              <a:solidFill>
                <a:schemeClr val="tx1">
                  <a:lumMod val="75000"/>
                  <a:lumOff val="25000"/>
                </a:schemeClr>
              </a:solidFill>
            </a:endParaRPr>
          </a:p>
        </p:txBody>
      </p:sp>
      <p:sp>
        <p:nvSpPr>
          <p:cNvPr id="23" name="テキスト ボックス 22">
            <a:extLst>
              <a:ext uri="{FF2B5EF4-FFF2-40B4-BE49-F238E27FC236}">
                <a16:creationId xmlns:a16="http://schemas.microsoft.com/office/drawing/2014/main" id="{16B3A2C6-06B7-E2C9-730F-28F30C11EE85}"/>
              </a:ext>
            </a:extLst>
          </p:cNvPr>
          <p:cNvSpPr txBox="1"/>
          <p:nvPr/>
        </p:nvSpPr>
        <p:spPr>
          <a:xfrm>
            <a:off x="1807937" y="3992697"/>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３</a:t>
            </a:r>
            <a:endParaRPr lang="ja-JP" altLang="en-US" sz="3200" b="1" dirty="0">
              <a:solidFill>
                <a:schemeClr val="tx1">
                  <a:lumMod val="75000"/>
                  <a:lumOff val="25000"/>
                </a:schemeClr>
              </a:solidFill>
            </a:endParaRPr>
          </a:p>
        </p:txBody>
      </p:sp>
      <p:sp>
        <p:nvSpPr>
          <p:cNvPr id="24" name="テキスト ボックス 23">
            <a:extLst>
              <a:ext uri="{FF2B5EF4-FFF2-40B4-BE49-F238E27FC236}">
                <a16:creationId xmlns:a16="http://schemas.microsoft.com/office/drawing/2014/main" id="{C5E05CA9-9AD0-C684-32DE-3C5F01AEF661}"/>
              </a:ext>
            </a:extLst>
          </p:cNvPr>
          <p:cNvSpPr txBox="1"/>
          <p:nvPr/>
        </p:nvSpPr>
        <p:spPr>
          <a:xfrm>
            <a:off x="1656810" y="4863071"/>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４</a:t>
            </a:r>
            <a:endParaRPr lang="ja-JP" altLang="en-US" sz="3200" b="1" dirty="0">
              <a:solidFill>
                <a:schemeClr val="tx1">
                  <a:lumMod val="75000"/>
                  <a:lumOff val="25000"/>
                </a:schemeClr>
              </a:solidFill>
            </a:endParaRPr>
          </a:p>
        </p:txBody>
      </p:sp>
      <p:sp>
        <p:nvSpPr>
          <p:cNvPr id="25" name="テキスト ボックス 24">
            <a:extLst>
              <a:ext uri="{FF2B5EF4-FFF2-40B4-BE49-F238E27FC236}">
                <a16:creationId xmlns:a16="http://schemas.microsoft.com/office/drawing/2014/main" id="{3B5B4F72-4FDF-3BA5-B496-CAFC363872B6}"/>
              </a:ext>
            </a:extLst>
          </p:cNvPr>
          <p:cNvSpPr txBox="1"/>
          <p:nvPr/>
        </p:nvSpPr>
        <p:spPr>
          <a:xfrm>
            <a:off x="1250375" y="5727629"/>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５</a:t>
            </a:r>
            <a:endParaRPr lang="ja-JP" altLang="en-US" sz="3200" b="1" dirty="0">
              <a:solidFill>
                <a:schemeClr val="tx1">
                  <a:lumMod val="75000"/>
                  <a:lumOff val="25000"/>
                </a:schemeClr>
              </a:solidFill>
            </a:endParaRPr>
          </a:p>
        </p:txBody>
      </p:sp>
      <p:sp>
        <p:nvSpPr>
          <p:cNvPr id="27" name="四角形: 角を丸くする 26">
            <a:extLst>
              <a:ext uri="{FF2B5EF4-FFF2-40B4-BE49-F238E27FC236}">
                <a16:creationId xmlns:a16="http://schemas.microsoft.com/office/drawing/2014/main" id="{4C628835-6C73-0BA4-0361-49C72B1FB7C8}"/>
              </a:ext>
            </a:extLst>
          </p:cNvPr>
          <p:cNvSpPr/>
          <p:nvPr/>
        </p:nvSpPr>
        <p:spPr>
          <a:xfrm>
            <a:off x="678890" y="1459951"/>
            <a:ext cx="5254076" cy="576464"/>
          </a:xfrm>
          <a:prstGeom prst="roundRect">
            <a:avLst>
              <a:gd name="adj" fmla="val 50000"/>
            </a:avLst>
          </a:prstGeom>
          <a:solidFill>
            <a:schemeClr val="bg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2000" b="1" kern="1200" spc="300" dirty="0">
                <a:solidFill>
                  <a:schemeClr val="tx1">
                    <a:lumMod val="75000"/>
                    <a:lumOff val="25000"/>
                  </a:schemeClr>
                </a:solidFill>
                <a:latin typeface="メイリオ" panose="020B0604030504040204" pitchFamily="50" charset="-128"/>
                <a:ea typeface="メイリオ" panose="020B0604030504040204" pitchFamily="50" charset="-128"/>
              </a:rPr>
              <a:t>事前準備（事例の概要を記入）</a:t>
            </a:r>
          </a:p>
        </p:txBody>
      </p:sp>
    </p:spTree>
    <p:extLst>
      <p:ext uri="{BB962C8B-B14F-4D97-AF65-F5344CB8AC3E}">
        <p14:creationId xmlns:p14="http://schemas.microsoft.com/office/powerpoint/2010/main" val="162540590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4CEEA-00A9-DE81-E968-A97112381C44}"/>
            </a:ext>
          </a:extLst>
        </p:cNvPr>
        <p:cNvGrpSpPr/>
        <p:nvPr/>
      </p:nvGrpSpPr>
      <p:grpSpPr>
        <a:xfrm>
          <a:off x="0" y="0"/>
          <a:ext cx="0" cy="0"/>
          <a:chOff x="0" y="0"/>
          <a:chExt cx="0" cy="0"/>
        </a:xfrm>
      </p:grpSpPr>
      <p:sp>
        <p:nvSpPr>
          <p:cNvPr id="35845" name="スライド番号プレースホルダー 1">
            <a:extLst>
              <a:ext uri="{FF2B5EF4-FFF2-40B4-BE49-F238E27FC236}">
                <a16:creationId xmlns:a16="http://schemas.microsoft.com/office/drawing/2014/main" id="{F5CB66AC-8F36-52BB-0D43-7B9B421486B5}"/>
              </a:ext>
            </a:extLst>
          </p:cNvPr>
          <p:cNvSpPr txBox="1">
            <a:spLocks noChangeArrowheads="1"/>
          </p:cNvSpPr>
          <p:nvPr/>
        </p:nvSpPr>
        <p:spPr bwMode="auto">
          <a:xfrm>
            <a:off x="9483725" y="6481763"/>
            <a:ext cx="4143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5D0175B7-8E19-4238-8A19-A4DE23BFA82B}" type="slidenum">
              <a:rPr lang="ja-JP" altLang="en-US" sz="1200">
                <a:solidFill>
                  <a:srgbClr val="898989"/>
                </a:solidFill>
              </a:rPr>
              <a:pPr algn="r" eaLnBrk="1" hangingPunct="1">
                <a:lnSpc>
                  <a:spcPct val="100000"/>
                </a:lnSpc>
                <a:spcBef>
                  <a:spcPct val="0"/>
                </a:spcBef>
                <a:buFontTx/>
                <a:buNone/>
              </a:pPr>
              <a:t>21</a:t>
            </a:fld>
            <a:endParaRPr lang="ja-JP" altLang="en-US" sz="1200">
              <a:solidFill>
                <a:srgbClr val="898989"/>
              </a:solidFill>
            </a:endParaRPr>
          </a:p>
        </p:txBody>
      </p:sp>
      <p:graphicFrame>
        <p:nvGraphicFramePr>
          <p:cNvPr id="8" name="表 7">
            <a:extLst>
              <a:ext uri="{FF2B5EF4-FFF2-40B4-BE49-F238E27FC236}">
                <a16:creationId xmlns:a16="http://schemas.microsoft.com/office/drawing/2014/main" id="{CA76C8B5-5B09-B566-F513-F19C6308F74C}"/>
              </a:ext>
            </a:extLst>
          </p:cNvPr>
          <p:cNvGraphicFramePr>
            <a:graphicFrameLocks noGrp="1"/>
          </p:cNvGraphicFramePr>
          <p:nvPr/>
        </p:nvGraphicFramePr>
        <p:xfrm>
          <a:off x="134938" y="638099"/>
          <a:ext cx="4476748" cy="922338"/>
        </p:xfrm>
        <a:graphic>
          <a:graphicData uri="http://schemas.openxmlformats.org/drawingml/2006/table">
            <a:tbl>
              <a:tblPr>
                <a:tableStyleId>{5C22544A-7EE6-4342-B048-85BDC9FD1C3A}</a:tableStyleId>
              </a:tblPr>
              <a:tblGrid>
                <a:gridCol w="230917">
                  <a:extLst>
                    <a:ext uri="{9D8B030D-6E8A-4147-A177-3AD203B41FA5}">
                      <a16:colId xmlns:a16="http://schemas.microsoft.com/office/drawing/2014/main" val="20000"/>
                    </a:ext>
                  </a:extLst>
                </a:gridCol>
                <a:gridCol w="957603">
                  <a:extLst>
                    <a:ext uri="{9D8B030D-6E8A-4147-A177-3AD203B41FA5}">
                      <a16:colId xmlns:a16="http://schemas.microsoft.com/office/drawing/2014/main" val="20001"/>
                    </a:ext>
                  </a:extLst>
                </a:gridCol>
                <a:gridCol w="822057">
                  <a:extLst>
                    <a:ext uri="{9D8B030D-6E8A-4147-A177-3AD203B41FA5}">
                      <a16:colId xmlns:a16="http://schemas.microsoft.com/office/drawing/2014/main" val="20002"/>
                    </a:ext>
                  </a:extLst>
                </a:gridCol>
                <a:gridCol w="822057">
                  <a:extLst>
                    <a:ext uri="{9D8B030D-6E8A-4147-A177-3AD203B41FA5}">
                      <a16:colId xmlns:a16="http://schemas.microsoft.com/office/drawing/2014/main" val="20003"/>
                    </a:ext>
                  </a:extLst>
                </a:gridCol>
                <a:gridCol w="822057">
                  <a:extLst>
                    <a:ext uri="{9D8B030D-6E8A-4147-A177-3AD203B41FA5}">
                      <a16:colId xmlns:a16="http://schemas.microsoft.com/office/drawing/2014/main" val="20004"/>
                    </a:ext>
                  </a:extLst>
                </a:gridCol>
                <a:gridCol w="822057">
                  <a:extLst>
                    <a:ext uri="{9D8B030D-6E8A-4147-A177-3AD203B41FA5}">
                      <a16:colId xmlns:a16="http://schemas.microsoft.com/office/drawing/2014/main" val="20005"/>
                    </a:ext>
                  </a:extLst>
                </a:gridCol>
              </a:tblGrid>
              <a:tr h="307022">
                <a:tc gridSpan="2">
                  <a:txBody>
                    <a:bodyPr/>
                    <a:lstStyle/>
                    <a:p>
                      <a:pPr algn="ctr">
                        <a:spcAft>
                          <a:spcPts val="0"/>
                        </a:spcAft>
                      </a:pPr>
                      <a:r>
                        <a:rPr lang="ja-JP" altLang="en-US" sz="1100" kern="100" dirty="0">
                          <a:effectLst/>
                          <a:latin typeface="メイリオ" panose="020B0604030504040204" pitchFamily="50" charset="-128"/>
                          <a:ea typeface="メイリオ" panose="020B0604030504040204" pitchFamily="50" charset="-128"/>
                        </a:rPr>
                        <a:t>世帯・</a:t>
                      </a:r>
                      <a:r>
                        <a:rPr lang="ja-JP" sz="1100" kern="100" dirty="0">
                          <a:effectLst/>
                          <a:latin typeface="メイリオ" panose="020B0604030504040204" pitchFamily="50" charset="-128"/>
                          <a:ea typeface="メイリオ" panose="020B0604030504040204" pitchFamily="50" charset="-128"/>
                        </a:rPr>
                        <a:t>続柄</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性別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年齢</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職業</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収入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7658">
                <a:tc>
                  <a:txBody>
                    <a:bodyPr/>
                    <a:lstStyle/>
                    <a:p>
                      <a:pPr algn="ctr">
                        <a:spcAft>
                          <a:spcPts val="0"/>
                        </a:spcAft>
                      </a:pPr>
                      <a:r>
                        <a:rPr lang="en-US" sz="1100" kern="100" dirty="0">
                          <a:solidFill>
                            <a:schemeClr val="accent2">
                              <a:lumMod val="50000"/>
                            </a:schemeClr>
                          </a:solidFill>
                          <a:effectLst/>
                          <a:latin typeface="メイリオ" panose="020B0604030504040204" pitchFamily="50" charset="-128"/>
                          <a:ea typeface="メイリオ" panose="020B0604030504040204" pitchFamily="50" charset="-128"/>
                        </a:rPr>
                        <a:t>1</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主</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男</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73</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無職</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有</a:t>
                      </a:r>
                      <a:endParaRPr lang="ja-JP" alt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7658">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4" name="表 3">
            <a:extLst>
              <a:ext uri="{FF2B5EF4-FFF2-40B4-BE49-F238E27FC236}">
                <a16:creationId xmlns:a16="http://schemas.microsoft.com/office/drawing/2014/main" id="{B781DEE2-F825-49E3-C220-A4A316871014}"/>
              </a:ext>
            </a:extLst>
          </p:cNvPr>
          <p:cNvGraphicFramePr>
            <a:graphicFrameLocks noGrp="1"/>
          </p:cNvGraphicFramePr>
          <p:nvPr>
            <p:extLst>
              <p:ext uri="{D42A27DB-BD31-4B8C-83A1-F6EECF244321}">
                <p14:modId xmlns:p14="http://schemas.microsoft.com/office/powerpoint/2010/main" val="997407602"/>
              </p:ext>
            </p:extLst>
          </p:nvPr>
        </p:nvGraphicFramePr>
        <p:xfrm>
          <a:off x="134938" y="3602166"/>
          <a:ext cx="4464050" cy="3075284"/>
        </p:xfrm>
        <a:graphic>
          <a:graphicData uri="http://schemas.openxmlformats.org/drawingml/2006/table">
            <a:tbl>
              <a:tblPr firstRow="1" firstCol="1" bandRow="1">
                <a:tableStyleId>{5C22544A-7EE6-4342-B048-85BDC9FD1C3A}</a:tableStyleId>
              </a:tblPr>
              <a:tblGrid>
                <a:gridCol w="801678">
                  <a:extLst>
                    <a:ext uri="{9D8B030D-6E8A-4147-A177-3AD203B41FA5}">
                      <a16:colId xmlns:a16="http://schemas.microsoft.com/office/drawing/2014/main" val="20000"/>
                    </a:ext>
                  </a:extLst>
                </a:gridCol>
                <a:gridCol w="834382">
                  <a:extLst>
                    <a:ext uri="{9D8B030D-6E8A-4147-A177-3AD203B41FA5}">
                      <a16:colId xmlns:a16="http://schemas.microsoft.com/office/drawing/2014/main" val="20001"/>
                    </a:ext>
                  </a:extLst>
                </a:gridCol>
                <a:gridCol w="428630">
                  <a:extLst>
                    <a:ext uri="{9D8B030D-6E8A-4147-A177-3AD203B41FA5}">
                      <a16:colId xmlns:a16="http://schemas.microsoft.com/office/drawing/2014/main" val="20002"/>
                    </a:ext>
                  </a:extLst>
                </a:gridCol>
                <a:gridCol w="2399360">
                  <a:extLst>
                    <a:ext uri="{9D8B030D-6E8A-4147-A177-3AD203B41FA5}">
                      <a16:colId xmlns:a16="http://schemas.microsoft.com/office/drawing/2014/main" val="20003"/>
                    </a:ext>
                  </a:extLst>
                </a:gridCol>
              </a:tblGrid>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保護の種類</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lnSpc>
                          <a:spcPct val="150000"/>
                        </a:lnSpc>
                        <a:spcAft>
                          <a:spcPts val="0"/>
                        </a:spcAft>
                      </a:pPr>
                      <a:r>
                        <a:rPr lang="ja-JP" altLang="en-US" sz="1100" b="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住宅扶助・医療扶助・介護扶助</a:t>
                      </a:r>
                      <a:endParaRPr lang="ja-JP" sz="1100" b="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54700">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保護歴</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申請し、開始したばかりである。</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要介護度</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開始後の要介護認定により、要支援２となる。</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障害手帳</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無</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692654">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傷病</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marL="171450" indent="-171450">
                        <a:buFont typeface="Arial" panose="020B0604020202020204" pitchFamily="34" charset="0"/>
                        <a:buChar char="•"/>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心臓疾患、</a:t>
                      </a:r>
                      <a:r>
                        <a:rPr lang="zh-TW"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高血圧症</a:t>
                      </a: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があるとの申し立て。最近通院はしていない。</a:t>
                      </a:r>
                      <a:endParaRPr lang="en-US" alt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buFont typeface="Arial" panose="020B0604020202020204" pitchFamily="34" charset="0"/>
                        <a:buChar char="•"/>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認知症が疑われる。</a:t>
                      </a: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299403">
                <a:tc>
                  <a:txBody>
                    <a:bodyPr/>
                    <a:lstStyle/>
                    <a:p>
                      <a:pPr algn="ctr">
                        <a:spcAft>
                          <a:spcPts val="0"/>
                        </a:spcAft>
                      </a:pPr>
                      <a:r>
                        <a:rPr lang="en-US" sz="1100" kern="100" dirty="0">
                          <a:solidFill>
                            <a:schemeClr val="tx1"/>
                          </a:solidFill>
                          <a:effectLst/>
                          <a:latin typeface="メイリオ" panose="020B0604030504040204" pitchFamily="50" charset="-128"/>
                          <a:ea typeface="メイリオ" panose="020B0604030504040204" pitchFamily="50" charset="-128"/>
                        </a:rPr>
                        <a:t>ADL</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l">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杖を使用すれば歩行に問題ないが、家事はできていない。</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482907">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資産</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主宅</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負債</a:t>
                      </a:r>
                      <a:endParaRPr lang="ja-JP"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申請時、住宅ローン未払い残高約５００万円あり。</a:t>
                      </a: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収入、給付</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Bef>
                          <a:spcPts val="0"/>
                        </a:spcBef>
                        <a:spcAft>
                          <a:spcPts val="0"/>
                        </a:spcAft>
                      </a:pPr>
                      <a:r>
                        <a:rPr lang="zh-TW" altLang="en-US" sz="1100" kern="100" dirty="0">
                          <a:solidFill>
                            <a:schemeClr val="accent2">
                              <a:lumMod val="50000"/>
                            </a:schemeClr>
                          </a:solidFill>
                          <a:effectLst/>
                          <a:latin typeface="メイリオ" panose="020B0604030504040204" pitchFamily="50" charset="-128"/>
                          <a:ea typeface="メイリオ" panose="020B0604030504040204" pitchFamily="50" charset="-128"/>
                        </a:rPr>
                        <a:t>年金：</a:t>
                      </a: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rPr>
                        <a:t>国民</a:t>
                      </a:r>
                      <a:r>
                        <a:rPr lang="zh-TW" altLang="en-US" sz="1100" kern="100" dirty="0">
                          <a:solidFill>
                            <a:schemeClr val="accent2">
                              <a:lumMod val="50000"/>
                            </a:schemeClr>
                          </a:solidFill>
                          <a:effectLst/>
                          <a:latin typeface="メイリオ" panose="020B0604030504040204" pitchFamily="50" charset="-128"/>
                          <a:ea typeface="メイリオ" panose="020B0604030504040204" pitchFamily="50" charset="-128"/>
                        </a:rPr>
                        <a:t>年金</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10" name="正方形/長方形 9">
            <a:extLst>
              <a:ext uri="{FF2B5EF4-FFF2-40B4-BE49-F238E27FC236}">
                <a16:creationId xmlns:a16="http://schemas.microsoft.com/office/drawing/2014/main" id="{3D0D4A69-735F-DD30-B72D-9A021F10C970}"/>
              </a:ext>
            </a:extLst>
          </p:cNvPr>
          <p:cNvSpPr/>
          <p:nvPr/>
        </p:nvSpPr>
        <p:spPr>
          <a:xfrm>
            <a:off x="134938" y="1658536"/>
            <a:ext cx="4465637" cy="1865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9DDDBE2F-F9AD-8ADD-0E00-ED6EA22D0359}"/>
              </a:ext>
            </a:extLst>
          </p:cNvPr>
          <p:cNvSpPr txBox="1"/>
          <p:nvPr/>
        </p:nvSpPr>
        <p:spPr>
          <a:xfrm>
            <a:off x="144463" y="1703312"/>
            <a:ext cx="942975" cy="160337"/>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家族関係図</a:t>
            </a:r>
            <a:r>
              <a:rPr kumimoji="1" lang="en-US" altLang="ja-JP" sz="1050" b="1" dirty="0">
                <a:latin typeface="メイリオ" panose="020B0604030504040204" pitchFamily="50" charset="-128"/>
                <a:ea typeface="メイリオ" panose="020B0604030504040204" pitchFamily="50" charset="-128"/>
              </a:rPr>
              <a:t>】</a:t>
            </a:r>
            <a:endParaRPr kumimoji="1" lang="ja-JP" altLang="en-US" sz="1050" b="1"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9849664F-FC99-C5AB-5421-A559F8698FF3}"/>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ja-JP" altLang="en-US" sz="2000" b="1" spc="200" dirty="0">
                <a:solidFill>
                  <a:schemeClr val="tx1"/>
                </a:solidFill>
                <a:latin typeface="メイリオ" panose="020B0604030504040204" pitchFamily="50" charset="-128"/>
                <a:ea typeface="メイリオ" panose="020B0604030504040204" pitchFamily="50" charset="-128"/>
              </a:rPr>
              <a:t>事前準備：検討したい事例の概要</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327C42F2-D134-A4BB-726D-2C65AE1DDC06}"/>
              </a:ext>
            </a:extLst>
          </p:cNvPr>
          <p:cNvSpPr/>
          <p:nvPr/>
        </p:nvSpPr>
        <p:spPr>
          <a:xfrm>
            <a:off x="4677569" y="4804949"/>
            <a:ext cx="5040000" cy="8483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本市にて公務員の父と母の１男１女の長男として生まれ、市内高校を卒業後、</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 60</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歳まで土木・解体工事業を営んでいた。</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41</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歳時に結婚し、その５年後に離婚、結婚歴はその１回のみであり、子はなし。</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17396226-E57D-1E0E-2739-6A41FB49CB11}"/>
              </a:ext>
            </a:extLst>
          </p:cNvPr>
          <p:cNvSpPr/>
          <p:nvPr/>
        </p:nvSpPr>
        <p:spPr>
          <a:xfrm>
            <a:off x="4677569" y="2672840"/>
            <a:ext cx="5040000" cy="20725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築約</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30</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年の</a:t>
            </a:r>
            <a:r>
              <a:rPr kumimoji="1" lang="zh-TW" altLang="en-US" sz="1050" spc="100" dirty="0">
                <a:solidFill>
                  <a:schemeClr val="accent2">
                    <a:lumMod val="50000"/>
                  </a:schemeClr>
                </a:solidFill>
                <a:latin typeface="メイリオ" panose="020B0604030504040204" pitchFamily="50" charset="-128"/>
                <a:ea typeface="メイリオ" panose="020B0604030504040204" pitchFamily="50" charset="-128"/>
              </a:rPr>
              <a:t>平屋住宅</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に居住している。浴室及び洗濯機はあるが、使用されていない様子。汚れた衣服を着用している。</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食事は、買い置きの缶詰やコンビニ弁当等を食べているとのこと。消費期限の切れた弁当が大量に押し入れに入っていた。</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ケースワーカー等の来訪は、喜んで迎えてくれる。冗談などを交えて会話はできるが、要領を得ない。年金はあるが、金銭管理がうまくできていない様子。</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現在は食事を買いに行く以外は自宅にいてテレビを見ており、定期的に話す相手はいないとのこと。</a:t>
            </a:r>
          </a:p>
        </p:txBody>
      </p:sp>
      <p:sp>
        <p:nvSpPr>
          <p:cNvPr id="31" name="正方形/長方形 30">
            <a:extLst>
              <a:ext uri="{FF2B5EF4-FFF2-40B4-BE49-F238E27FC236}">
                <a16:creationId xmlns:a16="http://schemas.microsoft.com/office/drawing/2014/main" id="{9A6B306E-6A55-00F1-4126-63B577C874EF}"/>
              </a:ext>
            </a:extLst>
          </p:cNvPr>
          <p:cNvSpPr/>
          <p:nvPr/>
        </p:nvSpPr>
        <p:spPr>
          <a:xfrm>
            <a:off x="4677569" y="631749"/>
            <a:ext cx="5040000" cy="19815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主には離婚歴があり、子はない。</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60</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歳頃までは個人事業主として、土木・解体工事業を営んでいた。腰痛の悪化により廃業してからは、自宅にて年金生活を送ってきた。</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民生委員が主の生活に困窮している状況を把握。地域包括支援センターに相談のうえ主の自宅を訪問し、福祉事務所につながった。</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申請後の調査で、本人の年金収入のみでは生活費、および、介護費用に不足が生じることがわかり、保護開始となった。また、介護保険の認定調査の結果、要支援２となった。</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地域包括支援センターとつながっており、介護予防サービスの調整を開始している。</a:t>
            </a:r>
          </a:p>
        </p:txBody>
      </p:sp>
      <p:sp>
        <p:nvSpPr>
          <p:cNvPr id="32" name="テキスト ボックス 31">
            <a:extLst>
              <a:ext uri="{FF2B5EF4-FFF2-40B4-BE49-F238E27FC236}">
                <a16:creationId xmlns:a16="http://schemas.microsoft.com/office/drawing/2014/main" id="{535B2235-D409-7D49-A46C-BEF4E03E7431}"/>
              </a:ext>
            </a:extLst>
          </p:cNvPr>
          <p:cNvSpPr txBox="1"/>
          <p:nvPr/>
        </p:nvSpPr>
        <p:spPr>
          <a:xfrm>
            <a:off x="4672013" y="665420"/>
            <a:ext cx="103233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世帯の概要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F966D080-3C05-7832-851C-1FFA23471CDB}"/>
              </a:ext>
            </a:extLst>
          </p:cNvPr>
          <p:cNvSpPr txBox="1"/>
          <p:nvPr/>
        </p:nvSpPr>
        <p:spPr>
          <a:xfrm>
            <a:off x="4672013" y="4866654"/>
            <a:ext cx="737381"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生活歴</a:t>
            </a:r>
            <a:r>
              <a:rPr kumimoji="1" lang="en-US" altLang="ja-JP" sz="1050" spc="100" dirty="0">
                <a:latin typeface="メイリオ" panose="020B0604030504040204" pitchFamily="50" charset="-128"/>
                <a:ea typeface="メイリオ" panose="020B0604030504040204" pitchFamily="50" charset="-128"/>
              </a:rPr>
              <a:t>】</a:t>
            </a:r>
            <a:endParaRPr kumimoji="1" lang="ja-JP" altLang="en-US" sz="1050" spc="100" dirty="0">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A6E498C9-D0E3-BD57-9B0F-AFA8F97A053D}"/>
              </a:ext>
            </a:extLst>
          </p:cNvPr>
          <p:cNvSpPr txBox="1"/>
          <p:nvPr/>
        </p:nvSpPr>
        <p:spPr>
          <a:xfrm>
            <a:off x="4672013" y="2747271"/>
            <a:ext cx="1917192"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住環境・日常生活の状況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28355015-AA5A-8EC5-239D-2A3430C1D889}"/>
              </a:ext>
            </a:extLst>
          </p:cNvPr>
          <p:cNvSpPr/>
          <p:nvPr/>
        </p:nvSpPr>
        <p:spPr>
          <a:xfrm>
            <a:off x="4677569" y="5734081"/>
            <a:ext cx="5040000" cy="94369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　通院の促し、本人の希望を尋ねても要領の得ない回答（昔話）しか返ってこず、これからの生活の展望がわからない。</a:t>
            </a:r>
          </a:p>
        </p:txBody>
      </p:sp>
      <p:sp>
        <p:nvSpPr>
          <p:cNvPr id="39" name="テキスト ボックス 38">
            <a:extLst>
              <a:ext uri="{FF2B5EF4-FFF2-40B4-BE49-F238E27FC236}">
                <a16:creationId xmlns:a16="http://schemas.microsoft.com/office/drawing/2014/main" id="{B44022F7-CF7B-1FC9-BD71-788112585EE8}"/>
              </a:ext>
            </a:extLst>
          </p:cNvPr>
          <p:cNvSpPr txBox="1"/>
          <p:nvPr/>
        </p:nvSpPr>
        <p:spPr>
          <a:xfrm>
            <a:off x="4743864" y="5780604"/>
            <a:ext cx="221214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事例提出者が困っていること</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grpSp>
        <p:nvGrpSpPr>
          <p:cNvPr id="5" name="グループ化 19">
            <a:extLst>
              <a:ext uri="{FF2B5EF4-FFF2-40B4-BE49-F238E27FC236}">
                <a16:creationId xmlns:a16="http://schemas.microsoft.com/office/drawing/2014/main" id="{FC0D4BE8-5CC0-95F1-7271-55ED3E83E0C3}"/>
              </a:ext>
            </a:extLst>
          </p:cNvPr>
          <p:cNvGrpSpPr>
            <a:grpSpLocks/>
          </p:cNvGrpSpPr>
          <p:nvPr/>
        </p:nvGrpSpPr>
        <p:grpSpPr bwMode="auto">
          <a:xfrm>
            <a:off x="1097239" y="2033031"/>
            <a:ext cx="1890855" cy="1353807"/>
            <a:chOff x="1298058" y="2095500"/>
            <a:chExt cx="1890855" cy="1353807"/>
          </a:xfrm>
        </p:grpSpPr>
        <p:sp>
          <p:nvSpPr>
            <p:cNvPr id="6" name="楕円 5">
              <a:extLst>
                <a:ext uri="{FF2B5EF4-FFF2-40B4-BE49-F238E27FC236}">
                  <a16:creationId xmlns:a16="http://schemas.microsoft.com/office/drawing/2014/main" id="{9560F17A-2B0B-CA3B-E351-B70D8834DC93}"/>
                </a:ext>
              </a:extLst>
            </p:cNvPr>
            <p:cNvSpPr/>
            <p:nvPr/>
          </p:nvSpPr>
          <p:spPr>
            <a:xfrm>
              <a:off x="1891783" y="2803195"/>
              <a:ext cx="614363" cy="646112"/>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sz="105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D1BF766B-B394-8409-F6ED-8E9AAB498267}"/>
                </a:ext>
              </a:extLst>
            </p:cNvPr>
            <p:cNvSpPr/>
            <p:nvPr/>
          </p:nvSpPr>
          <p:spPr>
            <a:xfrm>
              <a:off x="2050533" y="2960357"/>
              <a:ext cx="323850" cy="323850"/>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cxnSp>
          <p:nvCxnSpPr>
            <p:cNvPr id="13" name="直線コネクタ 12">
              <a:extLst>
                <a:ext uri="{FF2B5EF4-FFF2-40B4-BE49-F238E27FC236}">
                  <a16:creationId xmlns:a16="http://schemas.microsoft.com/office/drawing/2014/main" id="{D19F9FFD-A872-7B53-602A-8271DB4A384E}"/>
                </a:ext>
              </a:extLst>
            </p:cNvPr>
            <p:cNvCxnSpPr>
              <a:cxnSpLocks/>
            </p:cNvCxnSpPr>
            <p:nvPr/>
          </p:nvCxnSpPr>
          <p:spPr>
            <a:xfrm>
              <a:off x="2551113" y="2273300"/>
              <a:ext cx="0" cy="468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グループ化 49">
              <a:extLst>
                <a:ext uri="{FF2B5EF4-FFF2-40B4-BE49-F238E27FC236}">
                  <a16:creationId xmlns:a16="http://schemas.microsoft.com/office/drawing/2014/main" id="{961ADEB7-7BA6-2541-7220-3FF03234A015}"/>
                </a:ext>
              </a:extLst>
            </p:cNvPr>
            <p:cNvGrpSpPr>
              <a:grpSpLocks/>
            </p:cNvGrpSpPr>
            <p:nvPr/>
          </p:nvGrpSpPr>
          <p:grpSpPr bwMode="auto">
            <a:xfrm>
              <a:off x="2032000" y="2097088"/>
              <a:ext cx="323850" cy="323850"/>
              <a:chOff x="2032640" y="2369595"/>
              <a:chExt cx="333595" cy="295253"/>
            </a:xfrm>
          </p:grpSpPr>
          <p:sp>
            <p:nvSpPr>
              <p:cNvPr id="43" name="正方形/長方形 42">
                <a:extLst>
                  <a:ext uri="{FF2B5EF4-FFF2-40B4-BE49-F238E27FC236}">
                    <a16:creationId xmlns:a16="http://schemas.microsoft.com/office/drawing/2014/main" id="{DA9A4EFA-017C-6C02-DCEE-50EA6108D1F7}"/>
                  </a:ext>
                </a:extLst>
              </p:cNvPr>
              <p:cNvSpPr/>
              <p:nvPr/>
            </p:nvSpPr>
            <p:spPr>
              <a:xfrm>
                <a:off x="2032640" y="2369595"/>
                <a:ext cx="333595" cy="29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cxnSp>
            <p:nvCxnSpPr>
              <p:cNvPr id="44" name="直線コネクタ 43">
                <a:extLst>
                  <a:ext uri="{FF2B5EF4-FFF2-40B4-BE49-F238E27FC236}">
                    <a16:creationId xmlns:a16="http://schemas.microsoft.com/office/drawing/2014/main" id="{B7F80502-B452-F5CE-35D4-1ABBA0A4A725}"/>
                  </a:ext>
                </a:extLst>
              </p:cNvPr>
              <p:cNvCxnSpPr>
                <a:cxnSpLocks/>
              </p:cNvCxnSpPr>
              <p:nvPr/>
            </p:nvCxnSpPr>
            <p:spPr>
              <a:xfrm flipH="1" flipV="1">
                <a:off x="2037546" y="2373937"/>
                <a:ext cx="327054" cy="2836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9D09BDF7-B8A7-85CA-721C-A3E9F7374A78}"/>
                  </a:ext>
                </a:extLst>
              </p:cNvPr>
              <p:cNvCxnSpPr>
                <a:cxnSpLocks/>
              </p:cNvCxnSpPr>
              <p:nvPr/>
            </p:nvCxnSpPr>
            <p:spPr>
              <a:xfrm flipV="1">
                <a:off x="2035911" y="2376831"/>
                <a:ext cx="327054" cy="2836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楕円 12">
              <a:extLst>
                <a:ext uri="{FF2B5EF4-FFF2-40B4-BE49-F238E27FC236}">
                  <a16:creationId xmlns:a16="http://schemas.microsoft.com/office/drawing/2014/main" id="{00316AD3-0B6B-2F48-9695-DABDE6F32232}"/>
                </a:ext>
              </a:extLst>
            </p:cNvPr>
            <p:cNvSpPr/>
            <p:nvPr/>
          </p:nvSpPr>
          <p:spPr>
            <a:xfrm>
              <a:off x="1298058" y="2960357"/>
              <a:ext cx="323850" cy="323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rgbClr val="FF0000"/>
                </a:solidFill>
                <a:latin typeface="メイリオ" panose="020B0604030504040204" pitchFamily="50" charset="-128"/>
                <a:ea typeface="メイリオ" panose="020B0604030504040204" pitchFamily="50" charset="-128"/>
              </a:endParaRPr>
            </a:p>
          </p:txBody>
        </p:sp>
        <p:sp>
          <p:nvSpPr>
            <p:cNvPr id="18" name="フローチャート: 和接合 17">
              <a:extLst>
                <a:ext uri="{FF2B5EF4-FFF2-40B4-BE49-F238E27FC236}">
                  <a16:creationId xmlns:a16="http://schemas.microsoft.com/office/drawing/2014/main" id="{FDE90228-18C2-9420-69E5-24280AAB8267}"/>
                </a:ext>
              </a:extLst>
            </p:cNvPr>
            <p:cNvSpPr/>
            <p:nvPr/>
          </p:nvSpPr>
          <p:spPr>
            <a:xfrm>
              <a:off x="2719388" y="2095500"/>
              <a:ext cx="323850" cy="323850"/>
            </a:xfrm>
            <a:prstGeom prst="flowChartSummingJunc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ローチャート: 和接合 21">
              <a:extLst>
                <a:ext uri="{FF2B5EF4-FFF2-40B4-BE49-F238E27FC236}">
                  <a16:creationId xmlns:a16="http://schemas.microsoft.com/office/drawing/2014/main" id="{8D0D5A2C-0F78-0083-C94D-00D7125E60DC}"/>
                </a:ext>
              </a:extLst>
            </p:cNvPr>
            <p:cNvSpPr/>
            <p:nvPr/>
          </p:nvSpPr>
          <p:spPr>
            <a:xfrm>
              <a:off x="2865063" y="2985757"/>
              <a:ext cx="323850" cy="323850"/>
            </a:xfrm>
            <a:prstGeom prst="flowChartSummingJunc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cxnSp>
          <p:nvCxnSpPr>
            <p:cNvPr id="23" name="コネクタ: カギ線 22">
              <a:extLst>
                <a:ext uri="{FF2B5EF4-FFF2-40B4-BE49-F238E27FC236}">
                  <a16:creationId xmlns:a16="http://schemas.microsoft.com/office/drawing/2014/main" id="{DD054460-8194-F20D-53A6-DAED7B53B069}"/>
                </a:ext>
              </a:extLst>
            </p:cNvPr>
            <p:cNvCxnSpPr>
              <a:cxnSpLocks/>
            </p:cNvCxnSpPr>
            <p:nvPr/>
          </p:nvCxnSpPr>
          <p:spPr>
            <a:xfrm rot="16200000" flipH="1">
              <a:off x="2597140" y="2590332"/>
              <a:ext cx="25400" cy="782638"/>
            </a:xfrm>
            <a:prstGeom prst="bentConnector3">
              <a:avLst>
                <a:gd name="adj1" fmla="val -90000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グループ化 66">
              <a:extLst>
                <a:ext uri="{FF2B5EF4-FFF2-40B4-BE49-F238E27FC236}">
                  <a16:creationId xmlns:a16="http://schemas.microsoft.com/office/drawing/2014/main" id="{AA5EAB4B-DBB4-0299-1FFE-CF5205D54A01}"/>
                </a:ext>
              </a:extLst>
            </p:cNvPr>
            <p:cNvGrpSpPr>
              <a:grpSpLocks/>
            </p:cNvGrpSpPr>
            <p:nvPr/>
          </p:nvGrpSpPr>
          <p:grpSpPr bwMode="auto">
            <a:xfrm>
              <a:off x="1739422" y="3057601"/>
              <a:ext cx="95314" cy="129764"/>
              <a:chOff x="5329005" y="2666920"/>
              <a:chExt cx="126698" cy="182465"/>
            </a:xfrm>
          </p:grpSpPr>
          <p:cxnSp>
            <p:nvCxnSpPr>
              <p:cNvPr id="41" name="直線コネクタ 40">
                <a:extLst>
                  <a:ext uri="{FF2B5EF4-FFF2-40B4-BE49-F238E27FC236}">
                    <a16:creationId xmlns:a16="http://schemas.microsoft.com/office/drawing/2014/main" id="{D985D224-6B3B-F1A2-156E-9A5C90AB7540}"/>
                  </a:ext>
                </a:extLst>
              </p:cNvPr>
              <p:cNvCxnSpPr/>
              <p:nvPr/>
            </p:nvCxnSpPr>
            <p:spPr>
              <a:xfrm flipH="1">
                <a:off x="5329005" y="2666920"/>
                <a:ext cx="84411" cy="1450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6EBEE0DE-DDA9-97F8-0850-70208981E259}"/>
                  </a:ext>
                </a:extLst>
              </p:cNvPr>
              <p:cNvCxnSpPr/>
              <p:nvPr/>
            </p:nvCxnSpPr>
            <p:spPr>
              <a:xfrm flipH="1">
                <a:off x="5371292" y="2704290"/>
                <a:ext cx="84411" cy="1450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直線コネクタ 34">
              <a:extLst>
                <a:ext uri="{FF2B5EF4-FFF2-40B4-BE49-F238E27FC236}">
                  <a16:creationId xmlns:a16="http://schemas.microsoft.com/office/drawing/2014/main" id="{696A1DCD-8B7C-8782-F426-3F17933AECB6}"/>
                </a:ext>
              </a:extLst>
            </p:cNvPr>
            <p:cNvCxnSpPr>
              <a:cxnSpLocks/>
              <a:stCxn id="43" idx="3"/>
              <a:endCxn id="18" idx="2"/>
            </p:cNvCxnSpPr>
            <p:nvPr/>
          </p:nvCxnSpPr>
          <p:spPr>
            <a:xfrm flipV="1">
              <a:off x="2355850" y="2257425"/>
              <a:ext cx="363538" cy="1588"/>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4E6C52F-0DE2-F00D-4874-641CC5551AD4}"/>
                </a:ext>
              </a:extLst>
            </p:cNvPr>
            <p:cNvCxnSpPr>
              <a:cxnSpLocks/>
              <a:stCxn id="16" idx="6"/>
              <a:endCxn id="9" idx="1"/>
            </p:cNvCxnSpPr>
            <p:nvPr/>
          </p:nvCxnSpPr>
          <p:spPr>
            <a:xfrm>
              <a:off x="1621908" y="3122282"/>
              <a:ext cx="428625"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7256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A935F-549E-4DBD-D6A2-02403138611C}"/>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25DD9C60-8A3D-7E78-AFA7-5728CE94306A}"/>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65B35C5E-3F9C-2081-D82D-7DC0C68025F2}"/>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22</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58C53263-BD7E-A417-4254-A59B95C0F8B2}"/>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kumimoji="1" lang="ja-JP" altLang="en-US"/>
          </a:p>
        </p:txBody>
      </p:sp>
      <p:sp>
        <p:nvSpPr>
          <p:cNvPr id="17" name="正方形/長方形 16">
            <a:extLst>
              <a:ext uri="{FF2B5EF4-FFF2-40B4-BE49-F238E27FC236}">
                <a16:creationId xmlns:a16="http://schemas.microsoft.com/office/drawing/2014/main" id="{F155AA74-74F0-37FB-59C5-EBB40F484E78}"/>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C77247FC-5F41-D6BB-F96B-F4AD0166933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59D8BF1E-16C2-7388-7027-28C8AFBE1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788C943F-0BDD-7419-6654-39C285329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10" name="吹き出し: 角を丸めた四角形 9">
            <a:extLst>
              <a:ext uri="{FF2B5EF4-FFF2-40B4-BE49-F238E27FC236}">
                <a16:creationId xmlns:a16="http://schemas.microsoft.com/office/drawing/2014/main" id="{7E119280-2980-E270-EA1B-8C5B22FF94F0}"/>
              </a:ext>
            </a:extLst>
          </p:cNvPr>
          <p:cNvSpPr/>
          <p:nvPr/>
        </p:nvSpPr>
        <p:spPr>
          <a:xfrm>
            <a:off x="7389628" y="1572384"/>
            <a:ext cx="2360014"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extLst>
      <p:ext uri="{BB962C8B-B14F-4D97-AF65-F5344CB8AC3E}">
        <p14:creationId xmlns:p14="http://schemas.microsoft.com/office/powerpoint/2010/main" val="2886074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E8287-E9C0-FB65-4866-B439C09C998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5FF67855-3F64-AE5A-1215-A85F709D62B0}"/>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7CD9BA36-4044-C53A-4D71-9EFD5AC27FE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23</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7797CD0D-D292-C155-F5BD-658DC8823F1B}"/>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１．日常生活の側面における課題（健康・住まい・生活・就労・家族関係など</a:t>
            </a: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・心疾患、高血圧があるが通院ができていない。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・認知症が疑われるが、受診できていない。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・入浴ができていない。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２．社会生活の側面における課題（人との交流・近隣や地域との関わり・社会参加など）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・身寄りがない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３．経済的な側面における課題（収入・債務・家計のやりくりなど）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・金銭管理ができていない。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・未払いの住宅ローンがある。</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660F2EB2-5FE2-FC8A-17C3-10C9EC635BBA}"/>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9966A75E-0B7C-1446-E05A-17B1357BC4D6}"/>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E9381AA8-44BD-06CC-C11A-C6DE9E41B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F81E4AFB-143B-0E39-B679-F32BFC2B0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4" name="吹き出し: 角を丸めた四角形 3">
            <a:extLst>
              <a:ext uri="{FF2B5EF4-FFF2-40B4-BE49-F238E27FC236}">
                <a16:creationId xmlns:a16="http://schemas.microsoft.com/office/drawing/2014/main" id="{E046BAF9-3B6A-DD76-23C9-4E1381F89DC3}"/>
              </a:ext>
            </a:extLst>
          </p:cNvPr>
          <p:cNvSpPr/>
          <p:nvPr/>
        </p:nvSpPr>
        <p:spPr>
          <a:xfrm>
            <a:off x="7389628" y="1476689"/>
            <a:ext cx="2360014"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extLst>
      <p:ext uri="{BB962C8B-B14F-4D97-AF65-F5344CB8AC3E}">
        <p14:creationId xmlns:p14="http://schemas.microsoft.com/office/powerpoint/2010/main" val="2110674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30DCDEAA-ABF1-4216-AB4D-74D8D9ABE3D6}"/>
              </a:ext>
            </a:extLst>
          </p:cNvPr>
          <p:cNvGraphicFramePr>
            <a:graphicFrameLocks noGrp="1"/>
          </p:cNvGraphicFramePr>
          <p:nvPr/>
        </p:nvGraphicFramePr>
        <p:xfrm>
          <a:off x="250032" y="2287847"/>
          <a:ext cx="9405936" cy="3591790"/>
        </p:xfrm>
        <a:graphic>
          <a:graphicData uri="http://schemas.openxmlformats.org/drawingml/2006/table">
            <a:tbl>
              <a:tblPr firstRow="1" bandRow="1">
                <a:tableStyleId>{5C22544A-7EE6-4342-B048-85BDC9FD1C3A}</a:tableStyleId>
              </a:tblPr>
              <a:tblGrid>
                <a:gridCol w="2351484">
                  <a:extLst>
                    <a:ext uri="{9D8B030D-6E8A-4147-A177-3AD203B41FA5}">
                      <a16:colId xmlns:a16="http://schemas.microsoft.com/office/drawing/2014/main" val="20000"/>
                    </a:ext>
                  </a:extLst>
                </a:gridCol>
                <a:gridCol w="2351484">
                  <a:extLst>
                    <a:ext uri="{9D8B030D-6E8A-4147-A177-3AD203B41FA5}">
                      <a16:colId xmlns:a16="http://schemas.microsoft.com/office/drawing/2014/main" val="20001"/>
                    </a:ext>
                  </a:extLst>
                </a:gridCol>
                <a:gridCol w="2351484">
                  <a:extLst>
                    <a:ext uri="{9D8B030D-6E8A-4147-A177-3AD203B41FA5}">
                      <a16:colId xmlns:a16="http://schemas.microsoft.com/office/drawing/2014/main" val="20002"/>
                    </a:ext>
                  </a:extLst>
                </a:gridCol>
                <a:gridCol w="2351484">
                  <a:extLst>
                    <a:ext uri="{9D8B030D-6E8A-4147-A177-3AD203B41FA5}">
                      <a16:colId xmlns:a16="http://schemas.microsoft.com/office/drawing/2014/main" val="20003"/>
                    </a:ext>
                  </a:extLst>
                </a:gridCol>
              </a:tblGrid>
              <a:tr h="370880">
                <a:tc>
                  <a:txBody>
                    <a:bodyPr/>
                    <a:lstStyle/>
                    <a:p>
                      <a:pPr algn="ctr"/>
                      <a:r>
                        <a:rPr kumimoji="1" lang="ja-JP" altLang="en-US" sz="1800" dirty="0">
                          <a:latin typeface="メイリオ" panose="020B0604030504040204" pitchFamily="50" charset="-128"/>
                          <a:ea typeface="メイリオ" panose="020B0604030504040204" pitchFamily="50" charset="-128"/>
                        </a:rPr>
                        <a:t>①性質・性格</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②技能・才能</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③環境</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④関心・願望</a:t>
                      </a:r>
                    </a:p>
                  </a:txBody>
                  <a:tcPr marL="91447" marR="91447" marT="45725" marB="45725">
                    <a:solidFill>
                      <a:schemeClr val="tx2"/>
                    </a:solidFill>
                  </a:tcPr>
                </a:tc>
                <a:extLst>
                  <a:ext uri="{0D108BD9-81ED-4DB2-BD59-A6C34878D82A}">
                    <a16:rowId xmlns:a16="http://schemas.microsoft.com/office/drawing/2014/main" val="10000"/>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正直である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金銭管理が正確</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相談できる家族がいる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読書が好き</a:t>
                      </a:r>
                    </a:p>
                  </a:txBody>
                  <a:tcPr marL="91447" marR="91447" marT="45725" marB="45725" anchor="ctr"/>
                </a:tc>
                <a:extLst>
                  <a:ext uri="{0D108BD9-81ED-4DB2-BD59-A6C34878D82A}">
                    <a16:rowId xmlns:a16="http://schemas.microsoft.com/office/drawing/2014/main" val="10001"/>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思いやりがある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記憶力が高い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心の支えになっている猫がいる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魚釣りが好き</a:t>
                      </a:r>
                    </a:p>
                  </a:txBody>
                  <a:tcPr marL="91447" marR="91447" marT="45725" marB="45725" anchor="ctr"/>
                </a:tc>
                <a:extLst>
                  <a:ext uri="{0D108BD9-81ED-4DB2-BD59-A6C34878D82A}">
                    <a16:rowId xmlns:a16="http://schemas.microsoft.com/office/drawing/2014/main" val="10002"/>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勤勉である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花を生けられる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年金を受給している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映画が好き</a:t>
                      </a:r>
                    </a:p>
                  </a:txBody>
                  <a:tcPr marL="91447" marR="91447" marT="45725" marB="45725" anchor="ctr"/>
                </a:tc>
                <a:extLst>
                  <a:ext uri="{0D108BD9-81ED-4DB2-BD59-A6C34878D82A}">
                    <a16:rowId xmlns:a16="http://schemas.microsoft.com/office/drawing/2014/main" val="10003"/>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親切である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数字が得意</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安心して暮らせる</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latin typeface="メイリオ" panose="020B0604030504040204" pitchFamily="50" charset="-128"/>
                          <a:ea typeface="メイリオ" panose="020B0604030504040204" pitchFamily="50" charset="-128"/>
                        </a:rPr>
                        <a:t>住まいがある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コーヒーが好き</a:t>
                      </a:r>
                    </a:p>
                  </a:txBody>
                  <a:tcPr marL="91447" marR="91447" marT="45725" marB="45725" anchor="ctr"/>
                </a:tc>
                <a:extLst>
                  <a:ext uri="{0D108BD9-81ED-4DB2-BD59-A6C34878D82A}">
                    <a16:rowId xmlns:a16="http://schemas.microsoft.com/office/drawing/2014/main" val="10004"/>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辛抱強い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英語が得意</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近所に親友がいる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将来の夢がある</a:t>
                      </a:r>
                    </a:p>
                  </a:txBody>
                  <a:tcPr marL="91447" marR="91447" marT="45725" marB="45725" anchor="ctr"/>
                </a:tc>
                <a:extLst>
                  <a:ext uri="{0D108BD9-81ED-4DB2-BD59-A6C34878D82A}">
                    <a16:rowId xmlns:a16="http://schemas.microsoft.com/office/drawing/2014/main" val="10005"/>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感性が豊か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野球に詳しい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近所に</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latin typeface="メイリオ" panose="020B0604030504040204" pitchFamily="50" charset="-128"/>
                          <a:ea typeface="メイリオ" panose="020B0604030504040204" pitchFamily="50" charset="-128"/>
                        </a:rPr>
                        <a:t>子育てサロンがある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旅行がしたい</a:t>
                      </a:r>
                    </a:p>
                  </a:txBody>
                  <a:tcPr marL="91447" marR="91447" marT="45725" marB="45725" anchor="ctr"/>
                </a:tc>
                <a:extLst>
                  <a:ext uri="{0D108BD9-81ED-4DB2-BD59-A6C34878D82A}">
                    <a16:rowId xmlns:a16="http://schemas.microsoft.com/office/drawing/2014/main" val="10006"/>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extLst>
                  <a:ext uri="{0D108BD9-81ED-4DB2-BD59-A6C34878D82A}">
                    <a16:rowId xmlns:a16="http://schemas.microsoft.com/office/drawing/2014/main" val="10007"/>
                  </a:ext>
                </a:extLst>
              </a:tr>
            </a:tbl>
          </a:graphicData>
        </a:graphic>
      </p:graphicFrame>
      <p:sp>
        <p:nvSpPr>
          <p:cNvPr id="44081" name="テキスト ボックス 2">
            <a:extLst>
              <a:ext uri="{FF2B5EF4-FFF2-40B4-BE49-F238E27FC236}">
                <a16:creationId xmlns:a16="http://schemas.microsoft.com/office/drawing/2014/main" id="{3C9B6219-EDC8-AB31-CCE2-1943AE64CBCA}"/>
              </a:ext>
            </a:extLst>
          </p:cNvPr>
          <p:cNvSpPr txBox="1">
            <a:spLocks noChangeArrowheads="1"/>
          </p:cNvSpPr>
          <p:nvPr/>
        </p:nvSpPr>
        <p:spPr bwMode="auto">
          <a:xfrm>
            <a:off x="3514145" y="1887737"/>
            <a:ext cx="28777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2000" spc="100" dirty="0">
                <a:latin typeface="メイリオ" panose="020B0604030504040204" pitchFamily="50" charset="-128"/>
                <a:ea typeface="メイリオ" panose="020B0604030504040204" pitchFamily="50" charset="-128"/>
              </a:rPr>
              <a:t>【</a:t>
            </a:r>
            <a:r>
              <a:rPr lang="ja-JP" altLang="en-US" sz="2000" spc="100" dirty="0">
                <a:latin typeface="メイリオ" panose="020B0604030504040204" pitchFamily="50" charset="-128"/>
                <a:ea typeface="メイリオ" panose="020B0604030504040204" pitchFamily="50" charset="-128"/>
              </a:rPr>
              <a:t>ストレングスの例</a:t>
            </a:r>
            <a:r>
              <a:rPr lang="en-US" altLang="ja-JP" sz="2000" spc="100" dirty="0">
                <a:latin typeface="メイリオ" panose="020B0604030504040204" pitchFamily="50" charset="-128"/>
                <a:ea typeface="メイリオ" panose="020B0604030504040204" pitchFamily="50" charset="-128"/>
              </a:rPr>
              <a:t>】</a:t>
            </a:r>
            <a:endParaRPr lang="ja-JP" altLang="en-US" sz="2000" spc="100" dirty="0">
              <a:latin typeface="メイリオ" panose="020B0604030504040204" pitchFamily="50" charset="-128"/>
              <a:ea typeface="メイリオ" panose="020B0604030504040204" pitchFamily="50" charset="-128"/>
            </a:endParaRPr>
          </a:p>
        </p:txBody>
      </p:sp>
      <p:sp>
        <p:nvSpPr>
          <p:cNvPr id="44082" name="テキスト ボックス 9">
            <a:extLst>
              <a:ext uri="{FF2B5EF4-FFF2-40B4-BE49-F238E27FC236}">
                <a16:creationId xmlns:a16="http://schemas.microsoft.com/office/drawing/2014/main" id="{CE7687C3-0519-680A-7C6A-2506B9060856}"/>
              </a:ext>
            </a:extLst>
          </p:cNvPr>
          <p:cNvSpPr txBox="1">
            <a:spLocks noChangeArrowheads="1"/>
          </p:cNvSpPr>
          <p:nvPr/>
        </p:nvSpPr>
        <p:spPr bwMode="auto">
          <a:xfrm>
            <a:off x="453000" y="6024673"/>
            <a:ext cx="9000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☞上記のストレングスの例を参考に、主のストレングスを考えてみましょう。</a:t>
            </a:r>
          </a:p>
        </p:txBody>
      </p:sp>
      <p:sp>
        <p:nvSpPr>
          <p:cNvPr id="44083" name="テキスト ボックス 10">
            <a:extLst>
              <a:ext uri="{FF2B5EF4-FFF2-40B4-BE49-F238E27FC236}">
                <a16:creationId xmlns:a16="http://schemas.microsoft.com/office/drawing/2014/main" id="{24D65EE4-68AB-3CE9-C021-7F6723DC5984}"/>
              </a:ext>
            </a:extLst>
          </p:cNvPr>
          <p:cNvSpPr txBox="1">
            <a:spLocks noChangeArrowheads="1"/>
          </p:cNvSpPr>
          <p:nvPr/>
        </p:nvSpPr>
        <p:spPr bwMode="auto">
          <a:xfrm>
            <a:off x="453000" y="867694"/>
            <a:ext cx="9000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課題解決にあたっては、「課題（できていないこと・取り組むべきこと）」だけでなく、本人のもつ強みやよいところ（ストレングス）も把握し、支援の方向性を検討していくことが大切です。</a:t>
            </a:r>
          </a:p>
        </p:txBody>
      </p:sp>
      <p:sp>
        <p:nvSpPr>
          <p:cNvPr id="7" name="スライド番号プレースホルダー 2">
            <a:extLst>
              <a:ext uri="{FF2B5EF4-FFF2-40B4-BE49-F238E27FC236}">
                <a16:creationId xmlns:a16="http://schemas.microsoft.com/office/drawing/2014/main" id="{67D9EE3A-4379-4CCD-AFC8-6A56D7FBB520}"/>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24</a:t>
            </a:fld>
            <a:endParaRPr lang="ja-JP" altLang="en-US">
              <a:solidFill>
                <a:srgbClr val="898989"/>
              </a:solidFill>
            </a:endParaRPr>
          </a:p>
        </p:txBody>
      </p:sp>
      <p:sp>
        <p:nvSpPr>
          <p:cNvPr id="3" name="正方形/長方形 2">
            <a:extLst>
              <a:ext uri="{FF2B5EF4-FFF2-40B4-BE49-F238E27FC236}">
                <a16:creationId xmlns:a16="http://schemas.microsoft.com/office/drawing/2014/main" id="{1077023F-69E0-1042-4A76-CBF321D071A8}"/>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7F3E8-D30C-2166-A7D2-3139B1F941F9}"/>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BF191167-CC43-3F75-159A-BD69F2096328}"/>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10EA3E17-88AD-6338-1F8B-A4038C0F121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25</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B1A6EAA2-C412-34AE-4F52-9D511E8057F9}"/>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38D2341C-E9EE-4CDC-2B95-E149EC131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76B789B9-C85C-F849-11AD-EBA2C0B58D17}"/>
              </a:ext>
            </a:extLst>
          </p:cNvPr>
          <p:cNvGraphicFramePr>
            <a:graphicFrameLocks noGrp="1"/>
          </p:cNvGraphicFramePr>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18B09483-6211-536B-B916-23716E87FE49}"/>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EE708250-DC5B-2F54-076D-D8E5630844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Tree>
    <p:extLst>
      <p:ext uri="{BB962C8B-B14F-4D97-AF65-F5344CB8AC3E}">
        <p14:creationId xmlns:p14="http://schemas.microsoft.com/office/powerpoint/2010/main" val="1301481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5901F-427C-984B-7883-E1E306BB009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B533423F-E586-2742-3C4C-D514177EA185}"/>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970F9734-3CF1-D9A8-D2D8-F03C7089CC30}"/>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26</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9DD4A935-8772-1A5F-C436-CBCC060B71CA}"/>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FEE91341-A0E2-7167-1ED1-E95A56601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D6812E8D-9EF3-9F76-C6A9-03122B85E94C}"/>
              </a:ext>
            </a:extLst>
          </p:cNvPr>
          <p:cNvGraphicFramePr>
            <a:graphicFrameLocks noGrp="1"/>
          </p:cNvGraphicFramePr>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marL="216000" indent="-216000" algn="l">
                        <a:spcBef>
                          <a:spcPts val="600"/>
                        </a:spcBef>
                      </a:pP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・冗談が好きで、明るい性格である。</a:t>
                      </a: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・人とかかわることは嫌がらない。</a:t>
                      </a: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・長年、土木、建築関係の仕事を継続してきた。</a:t>
                      </a: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・一人暮らしを続けてきた。</a:t>
                      </a: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・支援を受け入れることができる。</a:t>
                      </a: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・一人でコンビニに行っている。</a:t>
                      </a: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・民生委員が主を訪問してくれている。</a:t>
                      </a: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・地域包括支援センターが関わってくれている。</a:t>
                      </a: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・介護保険制度につながっている。</a:t>
                      </a: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b="0" i="0" u="none" strike="noStrike" kern="1200" cap="none" spc="100" normalizeH="0" baseline="0" noProof="0" dirty="0">
                          <a:ln>
                            <a:noFill/>
                          </a:ln>
                          <a:solidFill>
                            <a:srgbClr val="C0504D">
                              <a:lumMod val="50000"/>
                            </a:srgbClr>
                          </a:solidFill>
                          <a:effectLst/>
                          <a:uLnTx/>
                          <a:uFillTx/>
                          <a:latin typeface="メイリオ" panose="020B0604030504040204" pitchFamily="50" charset="-128"/>
                          <a:ea typeface="メイリオ" panose="020B0604030504040204" pitchFamily="50" charset="-128"/>
                          <a:cs typeface="+mn-cs"/>
                        </a:rPr>
                        <a:t>・ケースワーカーが支援している。</a:t>
                      </a:r>
                      <a:endPar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D8125F01-9876-029C-4333-744F1EF524E6}"/>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21172F16-F735-F3BC-7A11-BC9452E76C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
        <p:nvSpPr>
          <p:cNvPr id="3" name="吹き出し: 円形 2">
            <a:extLst>
              <a:ext uri="{FF2B5EF4-FFF2-40B4-BE49-F238E27FC236}">
                <a16:creationId xmlns:a16="http://schemas.microsoft.com/office/drawing/2014/main" id="{6082B85A-9C81-8899-4BBC-AA9A4C717AF0}"/>
              </a:ext>
            </a:extLst>
          </p:cNvPr>
          <p:cNvSpPr/>
          <p:nvPr/>
        </p:nvSpPr>
        <p:spPr>
          <a:xfrm>
            <a:off x="7415213" y="4235450"/>
            <a:ext cx="2355850" cy="1438275"/>
          </a:xfrm>
          <a:prstGeom prst="wedgeEllipseCallout">
            <a:avLst>
              <a:gd name="adj1" fmla="val -24848"/>
              <a:gd name="adj2" fmla="val -77891"/>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kumimoji="1" lang="ja-JP" altLang="en-US" sz="1400" dirty="0"/>
              <a:t>この項目については、今後の面接の中で、把握していく必要がありそうです。</a:t>
            </a:r>
          </a:p>
        </p:txBody>
      </p:sp>
    </p:spTree>
    <p:extLst>
      <p:ext uri="{BB962C8B-B14F-4D97-AF65-F5344CB8AC3E}">
        <p14:creationId xmlns:p14="http://schemas.microsoft.com/office/powerpoint/2010/main" val="735388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685A5-0F81-9BDA-5E40-AA28B944E674}"/>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D05E5EA4-46FC-9355-7007-CAD1725A314F}"/>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27</a:t>
            </a:fld>
            <a:endParaRPr lang="ja-JP" altLang="en-US">
              <a:solidFill>
                <a:srgbClr val="898989"/>
              </a:solidFill>
            </a:endParaRPr>
          </a:p>
        </p:txBody>
      </p:sp>
      <p:sp>
        <p:nvSpPr>
          <p:cNvPr id="3" name="正方形/長方形 2">
            <a:extLst>
              <a:ext uri="{FF2B5EF4-FFF2-40B4-BE49-F238E27FC236}">
                <a16:creationId xmlns:a16="http://schemas.microsoft.com/office/drawing/2014/main" id="{4A4CD5DB-3097-6D12-EE7E-E297CBFB09F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2">
            <a:extLst>
              <a:ext uri="{FF2B5EF4-FFF2-40B4-BE49-F238E27FC236}">
                <a16:creationId xmlns:a16="http://schemas.microsoft.com/office/drawing/2014/main" id="{716713B5-FEB0-A13C-083B-309D1C14F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038" y="1726449"/>
            <a:ext cx="6773924" cy="449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四角形: 角を丸くする 5">
            <a:extLst>
              <a:ext uri="{FF2B5EF4-FFF2-40B4-BE49-F238E27FC236}">
                <a16:creationId xmlns:a16="http://schemas.microsoft.com/office/drawing/2014/main" id="{3169B1E3-21CD-7B8B-5E9C-7CC1D2658A19}"/>
              </a:ext>
            </a:extLst>
          </p:cNvPr>
          <p:cNvSpPr/>
          <p:nvPr/>
        </p:nvSpPr>
        <p:spPr>
          <a:xfrm>
            <a:off x="5789507" y="3940116"/>
            <a:ext cx="2402006" cy="1265488"/>
          </a:xfrm>
          <a:prstGeom prst="roundRect">
            <a:avLst>
              <a:gd name="adj" fmla="val 11626"/>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7B4AA5CB-29FB-3DA9-74D5-B776E1E9D368}"/>
              </a:ext>
            </a:extLst>
          </p:cNvPr>
          <p:cNvCxnSpPr>
            <a:stCxn id="6" idx="3"/>
          </p:cNvCxnSpPr>
          <p:nvPr/>
        </p:nvCxnSpPr>
        <p:spPr>
          <a:xfrm flipV="1">
            <a:off x="8191513" y="3881378"/>
            <a:ext cx="504967" cy="69148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A0BCB5BD-124E-08A0-D9CA-70B01C7B9D1C}"/>
              </a:ext>
            </a:extLst>
          </p:cNvPr>
          <p:cNvSpPr txBox="1"/>
          <p:nvPr/>
        </p:nvSpPr>
        <p:spPr>
          <a:xfrm>
            <a:off x="8072056" y="3316868"/>
            <a:ext cx="1828800" cy="585787"/>
          </a:xfrm>
          <a:prstGeom prst="rect">
            <a:avLst/>
          </a:prstGeom>
          <a:noFill/>
          <a:ln w="57150">
            <a:noFill/>
          </a:ln>
        </p:spPr>
        <p:txBody>
          <a:bodyPr anchor="ctr"/>
          <a:lstStyle/>
          <a:p>
            <a:pPr algn="ctr">
              <a:defRPr/>
            </a:pPr>
            <a:r>
              <a:rPr lang="ja-JP" altLang="en-US" sz="1600" b="1" spc="100" dirty="0">
                <a:solidFill>
                  <a:srgbClr val="C00000"/>
                </a:solidFill>
                <a:latin typeface="Meiryo UI" panose="020B0604030504040204" pitchFamily="50" charset="-128"/>
                <a:ea typeface="Meiryo UI" panose="020B0604030504040204" pitchFamily="50" charset="-128"/>
              </a:rPr>
              <a:t>ここがポイント</a:t>
            </a:r>
          </a:p>
        </p:txBody>
      </p:sp>
      <p:sp>
        <p:nvSpPr>
          <p:cNvPr id="10" name="テキスト ボックス 9">
            <a:extLst>
              <a:ext uri="{FF2B5EF4-FFF2-40B4-BE49-F238E27FC236}">
                <a16:creationId xmlns:a16="http://schemas.microsoft.com/office/drawing/2014/main" id="{7AB00B91-E1C8-ECDF-41F9-01591787A583}"/>
              </a:ext>
            </a:extLst>
          </p:cNvPr>
          <p:cNvSpPr txBox="1"/>
          <p:nvPr/>
        </p:nvSpPr>
        <p:spPr>
          <a:xfrm>
            <a:off x="276225" y="716819"/>
            <a:ext cx="9359900" cy="923330"/>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下図は「生活困窮の氷山モデル」といわれるものです。目の前にいる相談者・要保護者の言葉や行動を通じて、その人がおかれている状況や背景に目を向けられるよう、身につけておきたい考え方です。</a:t>
            </a:r>
            <a:endParaRPr kumimoji="1" lang="en-US" altLang="ja-JP" sz="16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3AE15154-435D-F405-4E7B-AEB03FB45E45}"/>
              </a:ext>
            </a:extLst>
          </p:cNvPr>
          <p:cNvSpPr txBox="1"/>
          <p:nvPr/>
        </p:nvSpPr>
        <p:spPr>
          <a:xfrm>
            <a:off x="1153331" y="6239889"/>
            <a:ext cx="7599339" cy="338554"/>
          </a:xfrm>
          <a:prstGeom prst="rect">
            <a:avLst/>
          </a:prstGeom>
          <a:noFill/>
        </p:spPr>
        <p:txBody>
          <a:bodyPr wrap="square">
            <a:spAutoFit/>
          </a:bodyPr>
          <a:lstStyle/>
          <a:p>
            <a:pPr algn="ctr" eaLnBrk="1" fontAlgn="auto" hangingPunct="1">
              <a:spcBef>
                <a:spcPts val="0"/>
              </a:spcBef>
              <a:spcAft>
                <a:spcPts val="0"/>
              </a:spcAft>
              <a:defRPr/>
            </a:pPr>
            <a:r>
              <a:rPr kumimoji="1" lang="ja-JP" altLang="en-US" sz="1600" b="1" spc="100" dirty="0">
                <a:latin typeface="メイリオ" panose="020B0604030504040204" pitchFamily="50" charset="-128"/>
                <a:ea typeface="メイリオ" panose="020B0604030504040204" pitchFamily="50" charset="-128"/>
              </a:rPr>
              <a:t>☞事例の主の困りごとと、その背景にあるものを考えてみましょう。</a:t>
            </a:r>
            <a:endParaRPr kumimoji="1" lang="en-US" altLang="ja-JP" sz="1400" b="1" dirty="0">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42FE3675-97E1-4780-B5E4-5F24EE6EFF3D}"/>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Tree>
    <p:extLst>
      <p:ext uri="{BB962C8B-B14F-4D97-AF65-F5344CB8AC3E}">
        <p14:creationId xmlns:p14="http://schemas.microsoft.com/office/powerpoint/2010/main" val="2180422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55DE5-DE8E-DE6A-1223-BCD4227E9F27}"/>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F8A4C26-71D7-FA03-0D6D-D09514D49CE9}"/>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28</a:t>
            </a:fld>
            <a:endParaRPr lang="ja-JP" altLang="en-US">
              <a:solidFill>
                <a:srgbClr val="898989"/>
              </a:solidFill>
            </a:endParaRPr>
          </a:p>
        </p:txBody>
      </p:sp>
      <p:sp>
        <p:nvSpPr>
          <p:cNvPr id="3" name="正方形/長方形 2">
            <a:extLst>
              <a:ext uri="{FF2B5EF4-FFF2-40B4-BE49-F238E27FC236}">
                <a16:creationId xmlns:a16="http://schemas.microsoft.com/office/drawing/2014/main" id="{D1E7BF3B-CC05-E68D-6DBA-BE671E201031}"/>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90BE0FA1-BD33-3857-0CE3-AA5827CBF745}"/>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
        <p:nvSpPr>
          <p:cNvPr id="2" name="フリーフォーム: 図形 1">
            <a:extLst>
              <a:ext uri="{FF2B5EF4-FFF2-40B4-BE49-F238E27FC236}">
                <a16:creationId xmlns:a16="http://schemas.microsoft.com/office/drawing/2014/main" id="{9854C330-CE0B-E4E2-9E11-094AC6C2229E}"/>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F059CA7A-E72A-635F-ACF8-253BA1337DBA}"/>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D7B48A36-269D-B82D-688B-0A521FA1A592}"/>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BA8B53B7-A430-16A8-7292-861D94485C4B}"/>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7778BA22-788B-3E11-D1AB-F06627015051}"/>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4004A8A6-A654-60E3-D991-2B10AD68D539}"/>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6B17E3B1-87E1-BC6E-2C94-53CF269F2A3D}"/>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06D48C39-1D52-566A-5E2D-0603DA95DA75}"/>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D123A2BF-2C4C-A238-7AE0-8D5FB6503AD8}"/>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9EFE31EC-07DE-44EE-B4C3-DDE4063CA8BE}"/>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2F3D26A6-C8EA-AE12-805A-5EA04F4E5A35}"/>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B0AC89D1-6AD3-CC5E-85D5-C9395108445B}"/>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4AA806FF-4FF3-FA1C-7E23-E87A305CEB50}"/>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Tree>
    <p:extLst>
      <p:ext uri="{BB962C8B-B14F-4D97-AF65-F5344CB8AC3E}">
        <p14:creationId xmlns:p14="http://schemas.microsoft.com/office/powerpoint/2010/main" val="1607998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2">
            <a:extLst>
              <a:ext uri="{FF2B5EF4-FFF2-40B4-BE49-F238E27FC236}">
                <a16:creationId xmlns:a16="http://schemas.microsoft.com/office/drawing/2014/main" id="{E790CD65-5982-CBE0-FAB6-4A4B88B6FA6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1A9D378-0363-43CE-A551-0210DB79F5B8}" type="slidenum">
              <a:rPr lang="ja-JP" altLang="en-US" sz="1000">
                <a:solidFill>
                  <a:srgbClr val="898989"/>
                </a:solidFill>
              </a:rPr>
              <a:pPr>
                <a:lnSpc>
                  <a:spcPct val="100000"/>
                </a:lnSpc>
                <a:spcBef>
                  <a:spcPct val="0"/>
                </a:spcBef>
                <a:buFontTx/>
                <a:buNone/>
              </a:pPr>
              <a:t>2</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F52BFD96-7684-9BFD-44D6-F139BDB2A8E6}"/>
              </a:ext>
            </a:extLst>
          </p:cNvPr>
          <p:cNvSpPr/>
          <p:nvPr/>
        </p:nvSpPr>
        <p:spPr>
          <a:xfrm>
            <a:off x="347473" y="1479550"/>
            <a:ext cx="9179116" cy="2962275"/>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認知症についての基本的な知識を学び、</a:t>
            </a:r>
            <a:br>
              <a:rPr kumimoji="1" lang="en-US" altLang="ja-JP" sz="3200" b="1" spc="300" dirty="0">
                <a:solidFill>
                  <a:schemeClr val="tx1"/>
                </a:solidFill>
                <a:latin typeface="メイリオ" panose="020B0604030504040204" pitchFamily="50" charset="-128"/>
                <a:ea typeface="メイリオ" panose="020B0604030504040204" pitchFamily="50" charset="-128"/>
              </a:rPr>
            </a:br>
            <a:r>
              <a:rPr kumimoji="1" lang="ja-JP" altLang="en-US" sz="3200" b="1" spc="300" dirty="0">
                <a:solidFill>
                  <a:schemeClr val="tx1"/>
                </a:solidFill>
                <a:latin typeface="メイリオ" panose="020B0604030504040204" pitchFamily="50" charset="-128"/>
                <a:ea typeface="メイリオ" panose="020B0604030504040204" pitchFamily="50" charset="-128"/>
              </a:rPr>
              <a:t>支援にあたっての姿勢を理解する</a:t>
            </a:r>
            <a:endParaRPr lang="ja-JP" altLang="en-US" sz="3200" b="1" spc="3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A1D12-044A-8DAB-CBDA-5FAC54E6C4FD}"/>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E7EA7668-12A8-1FA2-EB54-90B4D0656D6A}"/>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29</a:t>
            </a:fld>
            <a:endParaRPr lang="ja-JP" altLang="en-US">
              <a:solidFill>
                <a:srgbClr val="898989"/>
              </a:solidFill>
            </a:endParaRPr>
          </a:p>
        </p:txBody>
      </p:sp>
      <p:sp>
        <p:nvSpPr>
          <p:cNvPr id="3" name="正方形/長方形 2">
            <a:extLst>
              <a:ext uri="{FF2B5EF4-FFF2-40B4-BE49-F238E27FC236}">
                <a16:creationId xmlns:a16="http://schemas.microsoft.com/office/drawing/2014/main" id="{0631AAB5-187B-374F-A5A9-C3DE74050351}"/>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3EE30264-218D-BFE4-231E-6E4AB56A4D3A}"/>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
        <p:nvSpPr>
          <p:cNvPr id="2" name="フリーフォーム: 図形 1">
            <a:extLst>
              <a:ext uri="{FF2B5EF4-FFF2-40B4-BE49-F238E27FC236}">
                <a16:creationId xmlns:a16="http://schemas.microsoft.com/office/drawing/2014/main" id="{9D5D1A72-6B40-5716-39AD-E732360A6E9B}"/>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04E8198D-C367-E871-5299-D980E91E3B25}"/>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0F22CDAE-568D-AB6F-BEC0-204B497E93F1}"/>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8FE4CB45-639E-F8BB-8402-25917DBDFF78}"/>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90ADA674-8118-5EF1-9724-ED37D1E3E44E}"/>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224BA63C-8F6E-BAEF-722A-D6EAD40901E0}"/>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4A44F534-6D36-FAFB-DA5C-C108174F199E}"/>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1C3B4BBB-4703-C8C6-EE05-A9D6972314F9}"/>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C7763419-F6BF-9E55-2AC3-C3EAB16B9D4D}"/>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BF0011DD-8999-EB90-49F8-AF02C64AA61E}"/>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A63A44EA-3D20-8FBE-3D98-E56267DDCB8C}"/>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00E5C88D-B075-8E69-45BE-2C7C36AC97E5}"/>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3714423C-4FF4-D1D6-5145-E67E30D36E1C}"/>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
        <p:nvSpPr>
          <p:cNvPr id="6" name="正方形/長方形 5">
            <a:extLst>
              <a:ext uri="{FF2B5EF4-FFF2-40B4-BE49-F238E27FC236}">
                <a16:creationId xmlns:a16="http://schemas.microsoft.com/office/drawing/2014/main" id="{B138516C-3D0E-8D6E-6DCA-D97CE672EB5B}"/>
              </a:ext>
            </a:extLst>
          </p:cNvPr>
          <p:cNvSpPr/>
          <p:nvPr/>
        </p:nvSpPr>
        <p:spPr>
          <a:xfrm>
            <a:off x="4778489" y="1079613"/>
            <a:ext cx="4657963" cy="136842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・衛生状態が保てていない。</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・金銭管理ができていない。</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13153793-465E-F06A-02B7-30810D28D212}"/>
              </a:ext>
            </a:extLst>
          </p:cNvPr>
          <p:cNvSpPr/>
          <p:nvPr/>
        </p:nvSpPr>
        <p:spPr>
          <a:xfrm>
            <a:off x="4778488" y="2960358"/>
            <a:ext cx="4657963" cy="136842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・認知症によるコミュニケーションの難しさ</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・認知症への誤解や理解不足</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・近隣からの孤立</a:t>
            </a:r>
          </a:p>
        </p:txBody>
      </p:sp>
      <p:sp>
        <p:nvSpPr>
          <p:cNvPr id="9" name="正方形/長方形 8">
            <a:extLst>
              <a:ext uri="{FF2B5EF4-FFF2-40B4-BE49-F238E27FC236}">
                <a16:creationId xmlns:a16="http://schemas.microsoft.com/office/drawing/2014/main" id="{3AF8FB02-8AD7-2FEC-A085-0B4FAC9C6BE6}"/>
              </a:ext>
            </a:extLst>
          </p:cNvPr>
          <p:cNvSpPr/>
          <p:nvPr/>
        </p:nvSpPr>
        <p:spPr>
          <a:xfrm>
            <a:off x="4778487" y="4976594"/>
            <a:ext cx="4657963" cy="136842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・認知症に対する偏見</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・助けてくれる家族がいないのは自己責任</a:t>
            </a:r>
          </a:p>
        </p:txBody>
      </p:sp>
    </p:spTree>
    <p:extLst>
      <p:ext uri="{BB962C8B-B14F-4D97-AF65-F5344CB8AC3E}">
        <p14:creationId xmlns:p14="http://schemas.microsoft.com/office/powerpoint/2010/main" val="2685107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3FD65-193F-7D95-0F3F-654981B9A7CF}"/>
            </a:ext>
          </a:extLst>
        </p:cNvPr>
        <p:cNvGrpSpPr/>
        <p:nvPr/>
      </p:nvGrpSpPr>
      <p:grpSpPr>
        <a:xfrm>
          <a:off x="0" y="0"/>
          <a:ext cx="0" cy="0"/>
          <a:chOff x="0" y="0"/>
          <a:chExt cx="0" cy="0"/>
        </a:xfrm>
      </p:grpSpPr>
      <p:sp>
        <p:nvSpPr>
          <p:cNvPr id="37892" name="スライド番号プレースホルダー 2">
            <a:extLst>
              <a:ext uri="{FF2B5EF4-FFF2-40B4-BE49-F238E27FC236}">
                <a16:creationId xmlns:a16="http://schemas.microsoft.com/office/drawing/2014/main" id="{D2BF6464-F768-69AE-0936-71921D4263AB}"/>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30</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45F7B468-8BC2-F08E-D277-B4BE149116D8}"/>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en-US" altLang="ja-JP" sz="2000" dirty="0">
                <a:latin typeface="メイリオ" panose="020B0604030504040204" pitchFamily="50" charset="-128"/>
                <a:ea typeface="メイリオ" panose="020B0604030504040204" pitchFamily="50" charset="-128"/>
              </a:rPr>
              <a:t>【STEP1</a:t>
            </a:r>
            <a:r>
              <a:rPr kumimoji="1" lang="ja-JP" altLang="en-US" sz="2000" dirty="0">
                <a:latin typeface="メイリオ" panose="020B0604030504040204" pitchFamily="50" charset="-128"/>
                <a:ea typeface="メイリオ" panose="020B0604030504040204" pitchFamily="50" charset="-128"/>
              </a:rPr>
              <a:t>のシートに加筆・修正を行ってください</a:t>
            </a:r>
            <a:r>
              <a:rPr kumimoji="1" lang="en-US" altLang="ja-JP" sz="2000" dirty="0">
                <a:latin typeface="メイリオ" panose="020B0604030504040204" pitchFamily="50" charset="-128"/>
                <a:ea typeface="メイリオ" panose="020B0604030504040204" pitchFamily="50" charset="-128"/>
              </a:rPr>
              <a:t>】</a:t>
            </a:r>
            <a:br>
              <a:rPr kumimoji="1" lang="en-US" altLang="ja-JP" sz="2000" dirty="0">
                <a:latin typeface="メイリオ" panose="020B0604030504040204" pitchFamily="50" charset="-128"/>
                <a:ea typeface="メイリオ" panose="020B0604030504040204" pitchFamily="50" charset="-128"/>
              </a:rPr>
            </a:b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（例えば）</a:t>
            </a:r>
            <a:br>
              <a:rPr kumimoji="1" lang="en-US" altLang="ja-JP" sz="2000" dirty="0">
                <a:latin typeface="メイリオ" panose="020B0604030504040204" pitchFamily="50" charset="-128"/>
                <a:ea typeface="メイリオ" panose="020B0604030504040204" pitchFamily="50" charset="-128"/>
              </a:rPr>
            </a:br>
            <a:r>
              <a:rPr kumimoji="1" lang="ja-JP" altLang="en-US" sz="2000" dirty="0">
                <a:latin typeface="メイリオ" panose="020B0604030504040204" pitchFamily="50" charset="-128"/>
                <a:ea typeface="メイリオ" panose="020B0604030504040204" pitchFamily="50" charset="-128"/>
              </a:rPr>
              <a:t>新たに見つかった課題を付箋で追加</a:t>
            </a: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課題の背景にあるものを付箋で追加</a:t>
            </a:r>
          </a:p>
        </p:txBody>
      </p:sp>
      <p:sp>
        <p:nvSpPr>
          <p:cNvPr id="2" name="正方形/長方形 1">
            <a:extLst>
              <a:ext uri="{FF2B5EF4-FFF2-40B4-BE49-F238E27FC236}">
                <a16:creationId xmlns:a16="http://schemas.microsoft.com/office/drawing/2014/main" id="{6A16E5A3-24FB-29B2-F5CA-0B89C8E96FD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10" name="吹き出し: 角を丸めた四角形 9">
            <a:extLst>
              <a:ext uri="{FF2B5EF4-FFF2-40B4-BE49-F238E27FC236}">
                <a16:creationId xmlns:a16="http://schemas.microsoft.com/office/drawing/2014/main" id="{5E70E25E-3C7C-BBB9-7905-63333D4CA709}"/>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sp>
        <p:nvSpPr>
          <p:cNvPr id="8" name="テキスト ボックス 7">
            <a:extLst>
              <a:ext uri="{FF2B5EF4-FFF2-40B4-BE49-F238E27FC236}">
                <a16:creationId xmlns:a16="http://schemas.microsoft.com/office/drawing/2014/main" id="{813ED364-9004-2B50-CE57-535CF268B3F4}"/>
              </a:ext>
            </a:extLst>
          </p:cNvPr>
          <p:cNvSpPr txBox="1"/>
          <p:nvPr/>
        </p:nvSpPr>
        <p:spPr>
          <a:xfrm>
            <a:off x="276225" y="716819"/>
            <a:ext cx="9359900" cy="1169551"/>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p>
          <a:p>
            <a:pPr eaLnBrk="1" fontAlgn="auto" hangingPunct="1">
              <a:spcBef>
                <a:spcPts val="0"/>
              </a:spcBef>
              <a:spcAft>
                <a:spcPts val="0"/>
              </a:spcAft>
              <a:defRPr/>
            </a:pPr>
            <a:endParaRPr kumimoji="1"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57979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A149A-281E-FF53-38AB-E63B6C43A3F0}"/>
            </a:ext>
          </a:extLst>
        </p:cNvPr>
        <p:cNvGrpSpPr/>
        <p:nvPr/>
      </p:nvGrpSpPr>
      <p:grpSpPr>
        <a:xfrm>
          <a:off x="0" y="0"/>
          <a:ext cx="0" cy="0"/>
          <a:chOff x="0" y="0"/>
          <a:chExt cx="0" cy="0"/>
        </a:xfrm>
      </p:grpSpPr>
      <p:sp>
        <p:nvSpPr>
          <p:cNvPr id="37892" name="スライド番号プレースホルダー 2">
            <a:extLst>
              <a:ext uri="{FF2B5EF4-FFF2-40B4-BE49-F238E27FC236}">
                <a16:creationId xmlns:a16="http://schemas.microsoft.com/office/drawing/2014/main" id="{860423E5-03E5-2E17-8C5F-82C986E6C91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31</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94E8154E-0723-363C-5D03-6D6972035872}"/>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kumimoji="1" lang="ja-JP" altLang="en-US" sz="2000"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98B6BF2-BDE0-3D72-3CCE-5180FA2C9F7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74179A2C-C8E4-92FB-33E9-C01660DFA04A}"/>
              </a:ext>
            </a:extLst>
          </p:cNvPr>
          <p:cNvSpPr txBox="1"/>
          <p:nvPr/>
        </p:nvSpPr>
        <p:spPr>
          <a:xfrm>
            <a:off x="276225" y="716819"/>
            <a:ext cx="9359900" cy="1169551"/>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p>
          <a:p>
            <a:pPr eaLnBrk="1" fontAlgn="auto" hangingPunct="1">
              <a:spcBef>
                <a:spcPts val="0"/>
              </a:spcBef>
              <a:spcAft>
                <a:spcPts val="0"/>
              </a:spcAft>
              <a:defRPr/>
            </a:pPr>
            <a:endParaRPr kumimoji="1" lang="en-US" altLang="ja-JP" sz="16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8CF74397-9EF0-3F02-35C7-BD5FCA329AB3}"/>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１．日常生活の側面における課題（健康・住まい・生活・就労・家族関係など）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・通院や服薬ができないこともあり、病状が不安定。</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・認知症のケアができていないため、生活能力が低下している。</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２．社会生活の側面における課題（人との交流・近隣や地域との関わり・社会参加など）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・日常的に関わりのある近隣住民がいない。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・身寄りがない。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３．経済的な側面における課題（収入・債務・家計のやりくりなど）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・金銭管理ができていない。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・未払いの住宅ローンがある。</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15D70CEF-B4E5-CE06-8021-006009CA8410}"/>
              </a:ext>
            </a:extLst>
          </p:cNvPr>
          <p:cNvSpPr/>
          <p:nvPr/>
        </p:nvSpPr>
        <p:spPr>
          <a:xfrm>
            <a:off x="7153195" y="2685308"/>
            <a:ext cx="2482929" cy="65111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1600" dirty="0">
                <a:solidFill>
                  <a:schemeClr val="tx1"/>
                </a:solidFill>
                <a:latin typeface="メイリオ" panose="020B0604030504040204" pitchFamily="50" charset="-128"/>
                <a:ea typeface="メイリオ" panose="020B0604030504040204" pitchFamily="50" charset="-128"/>
              </a:rPr>
              <a:t>病状が悪く身体が</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1600" dirty="0">
                <a:solidFill>
                  <a:schemeClr val="tx1"/>
                </a:solidFill>
                <a:latin typeface="メイリオ" panose="020B0604030504040204" pitchFamily="50" charset="-128"/>
                <a:ea typeface="メイリオ" panose="020B0604030504040204" pitchFamily="50" charset="-128"/>
              </a:rPr>
              <a:t>しんどいのかも</a:t>
            </a:r>
            <a:r>
              <a:rPr kumimoji="1" lang="en-US" altLang="ja-JP" sz="1600" dirty="0">
                <a:solidFill>
                  <a:schemeClr val="tx1"/>
                </a:solidFill>
                <a:latin typeface="メイリオ" panose="020B0604030504040204" pitchFamily="50" charset="-128"/>
                <a:ea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5BC7ECB3-4F00-1408-66CC-0848C90D98D8}"/>
              </a:ext>
            </a:extLst>
          </p:cNvPr>
          <p:cNvSpPr/>
          <p:nvPr/>
        </p:nvSpPr>
        <p:spPr>
          <a:xfrm>
            <a:off x="7153197" y="3833696"/>
            <a:ext cx="2482927" cy="107518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kumimoji="1" lang="ja-JP" altLang="en-US" sz="1600" dirty="0">
                <a:solidFill>
                  <a:schemeClr val="tx1"/>
                </a:solidFill>
                <a:latin typeface="メイリオ" panose="020B0604030504040204" pitchFamily="50" charset="-128"/>
                <a:ea typeface="メイリオ" panose="020B0604030504040204" pitchFamily="50" charset="-128"/>
              </a:rPr>
              <a:t>認知症が正しく理解されておらず、近隣住民と関わりがないのかな</a:t>
            </a:r>
            <a:r>
              <a:rPr kumimoji="1" lang="en-US" altLang="ja-JP" sz="1600" dirty="0">
                <a:solidFill>
                  <a:schemeClr val="tx1"/>
                </a:solidFill>
                <a:latin typeface="メイリオ" panose="020B0604030504040204" pitchFamily="50" charset="-128"/>
                <a:ea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10" name="吹き出し: 角を丸めた四角形 9">
            <a:extLst>
              <a:ext uri="{FF2B5EF4-FFF2-40B4-BE49-F238E27FC236}">
                <a16:creationId xmlns:a16="http://schemas.microsoft.com/office/drawing/2014/main" id="{3637AE3D-494C-FC4C-7255-B769F2C80647}"/>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cxnSp>
        <p:nvCxnSpPr>
          <p:cNvPr id="7" name="直線コネクタ 6">
            <a:extLst>
              <a:ext uri="{FF2B5EF4-FFF2-40B4-BE49-F238E27FC236}">
                <a16:creationId xmlns:a16="http://schemas.microsoft.com/office/drawing/2014/main" id="{51F92317-8196-EFF9-F330-0D8972A9D3FF}"/>
              </a:ext>
            </a:extLst>
          </p:cNvPr>
          <p:cNvCxnSpPr>
            <a:cxnSpLocks/>
          </p:cNvCxnSpPr>
          <p:nvPr/>
        </p:nvCxnSpPr>
        <p:spPr>
          <a:xfrm flipH="1" flipV="1">
            <a:off x="4831882" y="2877954"/>
            <a:ext cx="2321313" cy="163629"/>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12" name="直線コネクタ 11">
            <a:extLst>
              <a:ext uri="{FF2B5EF4-FFF2-40B4-BE49-F238E27FC236}">
                <a16:creationId xmlns:a16="http://schemas.microsoft.com/office/drawing/2014/main" id="{F29D34EA-9D41-67BC-3E0A-2DFC3EDADB58}"/>
              </a:ext>
            </a:extLst>
          </p:cNvPr>
          <p:cNvCxnSpPr>
            <a:cxnSpLocks/>
          </p:cNvCxnSpPr>
          <p:nvPr/>
        </p:nvCxnSpPr>
        <p:spPr>
          <a:xfrm flipH="1" flipV="1">
            <a:off x="4745255" y="3833696"/>
            <a:ext cx="2407940" cy="511958"/>
          </a:xfrm>
          <a:prstGeom prst="line">
            <a:avLst/>
          </a:prstGeom>
          <a:ln w="158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02442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952B4-FC52-1249-6572-9DD8CBE452BC}"/>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CC70C716-B65E-8ADF-5A6F-BD81CB5E6533}"/>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32</a:t>
            </a:fld>
            <a:endParaRPr lang="ja-JP" altLang="en-US">
              <a:solidFill>
                <a:srgbClr val="898989"/>
              </a:solidFill>
            </a:endParaRPr>
          </a:p>
        </p:txBody>
      </p:sp>
      <p:sp>
        <p:nvSpPr>
          <p:cNvPr id="3" name="正方形/長方形 2">
            <a:extLst>
              <a:ext uri="{FF2B5EF4-FFF2-40B4-BE49-F238E27FC236}">
                <a16:creationId xmlns:a16="http://schemas.microsoft.com/office/drawing/2014/main" id="{E79F3A32-395B-31E1-0655-10695AD152D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：課題解決の方法を検討する～援助方針の策定～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A2D52D66-0847-6839-2720-F3D308311980}"/>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9F3051A7-21C2-556C-1BD1-25BE80B77412}"/>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課題分析の結果を踏まえ、「③援助方針」を「①援助目標（中長期）」「②援助目標（短期）」に沿って、策定してみましょう。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EDE98F62-A1B4-0B14-777A-A94ECDB67F3F}"/>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Tree>
    <p:extLst>
      <p:ext uri="{BB962C8B-B14F-4D97-AF65-F5344CB8AC3E}">
        <p14:creationId xmlns:p14="http://schemas.microsoft.com/office/powerpoint/2010/main" val="4291830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D149B-0180-AE73-3F53-FA5E1334E991}"/>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49BA757-D631-71ED-1B9B-6E7E28851F38}"/>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33</a:t>
            </a:fld>
            <a:endParaRPr lang="ja-JP" altLang="en-US">
              <a:solidFill>
                <a:srgbClr val="898989"/>
              </a:solidFill>
            </a:endParaRPr>
          </a:p>
        </p:txBody>
      </p:sp>
      <p:sp>
        <p:nvSpPr>
          <p:cNvPr id="3" name="正方形/長方形 2">
            <a:extLst>
              <a:ext uri="{FF2B5EF4-FFF2-40B4-BE49-F238E27FC236}">
                <a16:creationId xmlns:a16="http://schemas.microsoft.com/office/drawing/2014/main" id="{92C94F04-7D99-6E2B-CCC7-5629105FCBF4}"/>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：課題解決の方法を検討する～援助方針の策定～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49C2D9F9-9BA0-4A5C-56BF-A51B113E2CBA}"/>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D998E35F-1972-4BEF-4D5C-FE6407359B4A}"/>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課題分析の結果を踏まえ、「③援助方針」を「①援助目標（中長期）」「②援助目標（短期）」に沿って、策定してみましょう。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6F2A84E0-C72C-3B58-D270-96C3322FF640}"/>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FA6FB8C2-9D09-4D6D-78E3-A69AAA6D3F1C}"/>
              </a:ext>
            </a:extLst>
          </p:cNvPr>
          <p:cNvSpPr/>
          <p:nvPr/>
        </p:nvSpPr>
        <p:spPr>
          <a:xfrm>
            <a:off x="6494400" y="3357985"/>
            <a:ext cx="2959162" cy="47471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・病状の安定</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・日常生活の安定</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4C30ACDD-5F46-8856-CA49-12A786EA131F}"/>
              </a:ext>
            </a:extLst>
          </p:cNvPr>
          <p:cNvSpPr/>
          <p:nvPr/>
        </p:nvSpPr>
        <p:spPr>
          <a:xfrm>
            <a:off x="3479335" y="3357984"/>
            <a:ext cx="2959162" cy="77374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・定期的な通院と服薬</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・家事や身の回りの自立</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2FFE92D8-C53B-79E8-F429-16A84DAE6E07}"/>
              </a:ext>
            </a:extLst>
          </p:cNvPr>
          <p:cNvSpPr/>
          <p:nvPr/>
        </p:nvSpPr>
        <p:spPr>
          <a:xfrm>
            <a:off x="464270" y="3357984"/>
            <a:ext cx="2916000" cy="76490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252000" algn="l" defTabSz="914400" rtl="0" eaLnBrk="1" fontAlgn="auto" latinLnBrk="0" hangingPunct="1">
              <a:lnSpc>
                <a:spcPct val="100000"/>
              </a:lnSpc>
              <a:spcBef>
                <a:spcPts val="0"/>
              </a:spcBef>
              <a:spcAft>
                <a:spcPts val="0"/>
              </a:spcAft>
              <a:buClrTx/>
              <a:buSzTx/>
              <a:buFontTx/>
              <a:buNone/>
              <a:tabLs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a:t>
            </a: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循環器科（心疾患等）および精神科（認知症疑い）への受診と病状調査</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DD70F3-7FBE-D537-F0D2-070A9C995170}"/>
              </a:ext>
            </a:extLst>
          </p:cNvPr>
          <p:cNvSpPr/>
          <p:nvPr/>
        </p:nvSpPr>
        <p:spPr>
          <a:xfrm>
            <a:off x="6478334" y="4696570"/>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a:t>
            </a: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債務を整理する</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91DCB9C0-899C-A901-275B-5C4F95CD61E6}"/>
              </a:ext>
            </a:extLst>
          </p:cNvPr>
          <p:cNvSpPr/>
          <p:nvPr/>
        </p:nvSpPr>
        <p:spPr>
          <a:xfrm>
            <a:off x="3463269" y="4153627"/>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a:t>
            </a: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家事や介護の支援の確保</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7B4833F9-4C2A-F6E7-2EBA-E5A4699F4BC6}"/>
              </a:ext>
            </a:extLst>
          </p:cNvPr>
          <p:cNvSpPr/>
          <p:nvPr/>
        </p:nvSpPr>
        <p:spPr>
          <a:xfrm>
            <a:off x="441207" y="4164259"/>
            <a:ext cx="2916000" cy="50342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180000" algn="l" defTabSz="914400" rtl="0" eaLnBrk="1" fontAlgn="auto" latinLnBrk="0" hangingPunct="1">
              <a:lnSpc>
                <a:spcPct val="100000"/>
              </a:lnSpc>
              <a:spcBef>
                <a:spcPts val="0"/>
              </a:spcBef>
              <a:spcAft>
                <a:spcPts val="0"/>
              </a:spcAft>
              <a:buClrTx/>
              <a:buSzTx/>
              <a:buFontTx/>
              <a:buNone/>
              <a:tabLs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・介護サービスを利用しながら</a:t>
            </a: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在宅生活の継続を検討する</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20626044-38A9-EBB9-3DBE-FAC5508CEA39}"/>
              </a:ext>
            </a:extLst>
          </p:cNvPr>
          <p:cNvSpPr/>
          <p:nvPr/>
        </p:nvSpPr>
        <p:spPr>
          <a:xfrm>
            <a:off x="6478334" y="5013782"/>
            <a:ext cx="2959162" cy="77374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indent="-252000"/>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・孤立の予防</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52000"/>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・生きがいや楽しみ、目標が持てる生活を営む</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ED3D644C-439D-6F67-5CAE-1670F431126C}"/>
              </a:ext>
            </a:extLst>
          </p:cNvPr>
          <p:cNvSpPr/>
          <p:nvPr/>
        </p:nvSpPr>
        <p:spPr>
          <a:xfrm>
            <a:off x="3463269" y="4716071"/>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・住宅ローンについて検討</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60689946-788C-BEE6-CAD4-884884329BFD}"/>
              </a:ext>
            </a:extLst>
          </p:cNvPr>
          <p:cNvSpPr/>
          <p:nvPr/>
        </p:nvSpPr>
        <p:spPr>
          <a:xfrm>
            <a:off x="452738" y="4747963"/>
            <a:ext cx="2916000"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・住宅ローンの残額を確認</a:t>
            </a:r>
          </a:p>
        </p:txBody>
      </p:sp>
      <p:sp>
        <p:nvSpPr>
          <p:cNvPr id="16" name="吹き出し: 角を丸めた四角形 15">
            <a:extLst>
              <a:ext uri="{FF2B5EF4-FFF2-40B4-BE49-F238E27FC236}">
                <a16:creationId xmlns:a16="http://schemas.microsoft.com/office/drawing/2014/main" id="{EC5C2A15-B073-49D7-7A50-4B0A32BAB2FA}"/>
              </a:ext>
            </a:extLst>
          </p:cNvPr>
          <p:cNvSpPr/>
          <p:nvPr/>
        </p:nvSpPr>
        <p:spPr>
          <a:xfrm>
            <a:off x="3562668" y="5724977"/>
            <a:ext cx="6073457" cy="773749"/>
          </a:xfrm>
          <a:prstGeom prst="wedgeRoundRectCallout">
            <a:avLst>
              <a:gd name="adj1" fmla="val -54530"/>
              <a:gd name="adj2" fmla="val -3820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1400" dirty="0">
                <a:solidFill>
                  <a:schemeClr val="tx1"/>
                </a:solidFill>
                <a:latin typeface="メイリオ" panose="020B0604030504040204" pitchFamily="50" charset="-128"/>
                <a:ea typeface="メイリオ" panose="020B0604030504040204" pitchFamily="50" charset="-128"/>
              </a:rPr>
              <a:t>援助方針の策定にあたっては、本人のおかれている状況の理解につとめ、本人の想い、願いを大切にしながら、</a:t>
            </a:r>
            <a:br>
              <a:rPr kumimoji="1" lang="en-US" altLang="ja-JP" sz="1400" dirty="0">
                <a:solidFill>
                  <a:schemeClr val="tx1"/>
                </a:solidFill>
                <a:latin typeface="メイリオ" panose="020B0604030504040204" pitchFamily="50" charset="-128"/>
                <a:ea typeface="メイリオ" panose="020B0604030504040204" pitchFamily="50" charset="-128"/>
              </a:rPr>
            </a:br>
            <a:r>
              <a:rPr kumimoji="1" lang="ja-JP" altLang="en-US" sz="1400" dirty="0">
                <a:solidFill>
                  <a:schemeClr val="tx1"/>
                </a:solidFill>
                <a:latin typeface="メイリオ" panose="020B0604030504040204" pitchFamily="50" charset="-128"/>
                <a:ea typeface="メイリオ" panose="020B0604030504040204" pitchFamily="50" charset="-128"/>
              </a:rPr>
              <a:t>できるだけ本人と一緒に検討することが大切です。</a:t>
            </a:r>
          </a:p>
        </p:txBody>
      </p:sp>
      <p:sp>
        <p:nvSpPr>
          <p:cNvPr id="17" name="正方形/長方形 16">
            <a:extLst>
              <a:ext uri="{FF2B5EF4-FFF2-40B4-BE49-F238E27FC236}">
                <a16:creationId xmlns:a16="http://schemas.microsoft.com/office/drawing/2014/main" id="{CA0D864F-F34E-4027-616E-8B2B0EB5C7AC}"/>
              </a:ext>
            </a:extLst>
          </p:cNvPr>
          <p:cNvSpPr/>
          <p:nvPr/>
        </p:nvSpPr>
        <p:spPr>
          <a:xfrm>
            <a:off x="429676" y="5207582"/>
            <a:ext cx="2916000" cy="927403"/>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・デイサービス等日中活動への参加を検討</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3BF93EB6-BB8E-DDE8-01D9-C8B75BC9FD17}"/>
              </a:ext>
            </a:extLst>
          </p:cNvPr>
          <p:cNvSpPr/>
          <p:nvPr/>
        </p:nvSpPr>
        <p:spPr>
          <a:xfrm>
            <a:off x="3454005" y="5183799"/>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・日中活動への参加</a:t>
            </a:r>
          </a:p>
        </p:txBody>
      </p:sp>
      <p:sp>
        <p:nvSpPr>
          <p:cNvPr id="20" name="正方形/長方形 19">
            <a:extLst>
              <a:ext uri="{FF2B5EF4-FFF2-40B4-BE49-F238E27FC236}">
                <a16:creationId xmlns:a16="http://schemas.microsoft.com/office/drawing/2014/main" id="{A26D0102-DCC8-2788-1D05-0205E2FB244C}"/>
              </a:ext>
            </a:extLst>
          </p:cNvPr>
          <p:cNvSpPr/>
          <p:nvPr/>
        </p:nvSpPr>
        <p:spPr>
          <a:xfrm>
            <a:off x="6461259" y="4136326"/>
            <a:ext cx="2959162" cy="3421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・安全な在宅生活</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17631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B8690-69DD-F6F1-62DA-1622E2EC9EB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50B6F8D-18CA-DEA7-6F9B-49597F0001D0}"/>
              </a:ext>
            </a:extLst>
          </p:cNvPr>
          <p:cNvSpPr>
            <a:spLocks noGrp="1"/>
          </p:cNvSpPr>
          <p:nvPr>
            <p:ph type="sldNum" sz="quarter" idx="10"/>
          </p:nvPr>
        </p:nvSpPr>
        <p:spPr/>
        <p:txBody>
          <a:bodyPr/>
          <a:lstStyle/>
          <a:p>
            <a:pPr>
              <a:defRPr/>
            </a:pPr>
            <a:fld id="{2A484881-CA4A-4772-BDA3-85E6A5CE156F}" type="slidenum">
              <a:rPr lang="ja-JP" altLang="en-US" smtClean="0"/>
              <a:pPr>
                <a:defRPr/>
              </a:pPr>
              <a:t>34</a:t>
            </a:fld>
            <a:endParaRPr lang="ja-JP" altLang="en-US"/>
          </a:p>
        </p:txBody>
      </p:sp>
      <p:sp>
        <p:nvSpPr>
          <p:cNvPr id="3" name="テキスト ボックス 2">
            <a:extLst>
              <a:ext uri="{FF2B5EF4-FFF2-40B4-BE49-F238E27FC236}">
                <a16:creationId xmlns:a16="http://schemas.microsoft.com/office/drawing/2014/main" id="{3D2EB8E5-323B-B4B1-BA19-EFE4063AB784}"/>
              </a:ext>
            </a:extLst>
          </p:cNvPr>
          <p:cNvSpPr txBox="1"/>
          <p:nvPr/>
        </p:nvSpPr>
        <p:spPr>
          <a:xfrm>
            <a:off x="1074018" y="2721114"/>
            <a:ext cx="7757965" cy="707886"/>
          </a:xfrm>
          <a:prstGeom prst="rect">
            <a:avLst/>
          </a:prstGeom>
          <a:noFill/>
        </p:spPr>
        <p:txBody>
          <a:bodyPr wrap="square">
            <a:spAutoFit/>
          </a:bodyPr>
          <a:lstStyle/>
          <a:p>
            <a:pPr algn="ctr">
              <a:defRPr/>
            </a:pPr>
            <a:r>
              <a:rPr kumimoji="1" lang="ja-JP" altLang="en-US" sz="4000" b="1" spc="600" dirty="0">
                <a:latin typeface="メイリオ" panose="020B0604030504040204" pitchFamily="50" charset="-128"/>
                <a:ea typeface="メイリオ" panose="020B0604030504040204" pitchFamily="50" charset="-128"/>
              </a:rPr>
              <a:t>参考資料：枠組み</a:t>
            </a:r>
          </a:p>
        </p:txBody>
      </p:sp>
      <p:pic>
        <p:nvPicPr>
          <p:cNvPr id="5" name="図 4" descr="ランプ, 光 が含まれている画像&#10;&#10;AI によって生成されたコンテンツは間違っている可能性があります。">
            <a:extLst>
              <a:ext uri="{FF2B5EF4-FFF2-40B4-BE49-F238E27FC236}">
                <a16:creationId xmlns:a16="http://schemas.microsoft.com/office/drawing/2014/main" id="{44D760D3-F83D-D9B9-2352-AF441307A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63" y="785037"/>
            <a:ext cx="2643963" cy="2643963"/>
          </a:xfrm>
          <a:prstGeom prst="rect">
            <a:avLst/>
          </a:prstGeom>
        </p:spPr>
      </p:pic>
    </p:spTree>
    <p:extLst>
      <p:ext uri="{BB962C8B-B14F-4D97-AF65-F5344CB8AC3E}">
        <p14:creationId xmlns:p14="http://schemas.microsoft.com/office/powerpoint/2010/main" val="977816385"/>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スライド番号プレースホルダー 1">
            <a:extLst>
              <a:ext uri="{FF2B5EF4-FFF2-40B4-BE49-F238E27FC236}">
                <a16:creationId xmlns:a16="http://schemas.microsoft.com/office/drawing/2014/main" id="{5F005235-3E17-044C-89A4-3DBDECBD87C8}"/>
              </a:ext>
            </a:extLst>
          </p:cNvPr>
          <p:cNvSpPr txBox="1">
            <a:spLocks noChangeArrowheads="1"/>
          </p:cNvSpPr>
          <p:nvPr/>
        </p:nvSpPr>
        <p:spPr bwMode="auto">
          <a:xfrm>
            <a:off x="9483725" y="6481763"/>
            <a:ext cx="4143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5D0175B7-8E19-4238-8A19-A4DE23BFA82B}" type="slidenum">
              <a:rPr lang="ja-JP" altLang="en-US" sz="1200">
                <a:solidFill>
                  <a:srgbClr val="898989"/>
                </a:solidFill>
              </a:rPr>
              <a:pPr algn="r" eaLnBrk="1" hangingPunct="1">
                <a:lnSpc>
                  <a:spcPct val="100000"/>
                </a:lnSpc>
                <a:spcBef>
                  <a:spcPct val="0"/>
                </a:spcBef>
                <a:buFontTx/>
                <a:buNone/>
              </a:pPr>
              <a:t>35</a:t>
            </a:fld>
            <a:endParaRPr lang="ja-JP" altLang="en-US" sz="1200">
              <a:solidFill>
                <a:srgbClr val="898989"/>
              </a:solidFill>
            </a:endParaRPr>
          </a:p>
        </p:txBody>
      </p:sp>
      <p:sp>
        <p:nvSpPr>
          <p:cNvPr id="22" name="正方形/長方形 21">
            <a:extLst>
              <a:ext uri="{FF2B5EF4-FFF2-40B4-BE49-F238E27FC236}">
                <a16:creationId xmlns:a16="http://schemas.microsoft.com/office/drawing/2014/main" id="{DB5AFAA4-89DF-474F-A5F5-322B77BBA46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ja-JP" altLang="en-US" sz="2000" b="1" spc="200" dirty="0">
                <a:solidFill>
                  <a:schemeClr val="tx1"/>
                </a:solidFill>
                <a:latin typeface="メイリオ" panose="020B0604030504040204" pitchFamily="50" charset="-128"/>
                <a:ea typeface="メイリオ" panose="020B0604030504040204" pitchFamily="50" charset="-128"/>
              </a:rPr>
              <a:t>事前準備：検討したい事例の概要</a:t>
            </a:r>
          </a:p>
        </p:txBody>
      </p:sp>
      <p:sp>
        <p:nvSpPr>
          <p:cNvPr id="2" name="正方形/長方形 1">
            <a:extLst>
              <a:ext uri="{FF2B5EF4-FFF2-40B4-BE49-F238E27FC236}">
                <a16:creationId xmlns:a16="http://schemas.microsoft.com/office/drawing/2014/main" id="{74B87260-EAA0-3357-A8F7-249364BC7ACC}"/>
              </a:ext>
            </a:extLst>
          </p:cNvPr>
          <p:cNvSpPr/>
          <p:nvPr/>
        </p:nvSpPr>
        <p:spPr>
          <a:xfrm>
            <a:off x="4677569" y="4033305"/>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05FAC299-3F92-1D13-D40F-E0FACC340FDC}"/>
              </a:ext>
            </a:extLst>
          </p:cNvPr>
          <p:cNvSpPr/>
          <p:nvPr/>
        </p:nvSpPr>
        <p:spPr>
          <a:xfrm>
            <a:off x="4676257" y="636666"/>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5A23DC45-60B3-289B-4EAD-C5EDDD3C8AC5}"/>
              </a:ext>
            </a:extLst>
          </p:cNvPr>
          <p:cNvSpPr/>
          <p:nvPr/>
        </p:nvSpPr>
        <p:spPr>
          <a:xfrm>
            <a:off x="4677569" y="2336372"/>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graphicFrame>
        <p:nvGraphicFramePr>
          <p:cNvPr id="6" name="表 5">
            <a:extLst>
              <a:ext uri="{FF2B5EF4-FFF2-40B4-BE49-F238E27FC236}">
                <a16:creationId xmlns:a16="http://schemas.microsoft.com/office/drawing/2014/main" id="{065CD11F-8FDC-B07B-B8C6-40BD222B60BF}"/>
              </a:ext>
            </a:extLst>
          </p:cNvPr>
          <p:cNvGraphicFramePr>
            <a:graphicFrameLocks noGrp="1"/>
          </p:cNvGraphicFramePr>
          <p:nvPr/>
        </p:nvGraphicFramePr>
        <p:xfrm>
          <a:off x="134938" y="638099"/>
          <a:ext cx="4476748" cy="922338"/>
        </p:xfrm>
        <a:graphic>
          <a:graphicData uri="http://schemas.openxmlformats.org/drawingml/2006/table">
            <a:tbl>
              <a:tblPr>
                <a:tableStyleId>{5C22544A-7EE6-4342-B048-85BDC9FD1C3A}</a:tableStyleId>
              </a:tblPr>
              <a:tblGrid>
                <a:gridCol w="230917">
                  <a:extLst>
                    <a:ext uri="{9D8B030D-6E8A-4147-A177-3AD203B41FA5}">
                      <a16:colId xmlns:a16="http://schemas.microsoft.com/office/drawing/2014/main" val="20000"/>
                    </a:ext>
                  </a:extLst>
                </a:gridCol>
                <a:gridCol w="957603">
                  <a:extLst>
                    <a:ext uri="{9D8B030D-6E8A-4147-A177-3AD203B41FA5}">
                      <a16:colId xmlns:a16="http://schemas.microsoft.com/office/drawing/2014/main" val="20001"/>
                    </a:ext>
                  </a:extLst>
                </a:gridCol>
                <a:gridCol w="822057">
                  <a:extLst>
                    <a:ext uri="{9D8B030D-6E8A-4147-A177-3AD203B41FA5}">
                      <a16:colId xmlns:a16="http://schemas.microsoft.com/office/drawing/2014/main" val="20002"/>
                    </a:ext>
                  </a:extLst>
                </a:gridCol>
                <a:gridCol w="822057">
                  <a:extLst>
                    <a:ext uri="{9D8B030D-6E8A-4147-A177-3AD203B41FA5}">
                      <a16:colId xmlns:a16="http://schemas.microsoft.com/office/drawing/2014/main" val="20003"/>
                    </a:ext>
                  </a:extLst>
                </a:gridCol>
                <a:gridCol w="822057">
                  <a:extLst>
                    <a:ext uri="{9D8B030D-6E8A-4147-A177-3AD203B41FA5}">
                      <a16:colId xmlns:a16="http://schemas.microsoft.com/office/drawing/2014/main" val="20004"/>
                    </a:ext>
                  </a:extLst>
                </a:gridCol>
                <a:gridCol w="822057">
                  <a:extLst>
                    <a:ext uri="{9D8B030D-6E8A-4147-A177-3AD203B41FA5}">
                      <a16:colId xmlns:a16="http://schemas.microsoft.com/office/drawing/2014/main" val="20005"/>
                    </a:ext>
                  </a:extLst>
                </a:gridCol>
              </a:tblGrid>
              <a:tr h="307022">
                <a:tc gridSpan="2">
                  <a:txBody>
                    <a:bodyPr/>
                    <a:lstStyle/>
                    <a:p>
                      <a:pPr algn="ctr">
                        <a:spcAft>
                          <a:spcPts val="0"/>
                        </a:spcAft>
                      </a:pPr>
                      <a:r>
                        <a:rPr lang="ja-JP" altLang="en-US" sz="1100" kern="100" dirty="0">
                          <a:effectLst/>
                          <a:latin typeface="メイリオ" panose="020B0604030504040204" pitchFamily="50" charset="-128"/>
                          <a:ea typeface="メイリオ" panose="020B0604030504040204" pitchFamily="50" charset="-128"/>
                        </a:rPr>
                        <a:t>世帯・</a:t>
                      </a:r>
                      <a:r>
                        <a:rPr lang="ja-JP" sz="1100" kern="100" dirty="0">
                          <a:effectLst/>
                          <a:latin typeface="メイリオ" panose="020B0604030504040204" pitchFamily="50" charset="-128"/>
                          <a:ea typeface="メイリオ" panose="020B0604030504040204" pitchFamily="50" charset="-128"/>
                        </a:rPr>
                        <a:t>続柄</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性別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年齢</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職業</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収入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7658">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7658">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7" name="表 6">
            <a:extLst>
              <a:ext uri="{FF2B5EF4-FFF2-40B4-BE49-F238E27FC236}">
                <a16:creationId xmlns:a16="http://schemas.microsoft.com/office/drawing/2014/main" id="{5973ABB2-0177-751E-81BE-1CC6C0217796}"/>
              </a:ext>
            </a:extLst>
          </p:cNvPr>
          <p:cNvGraphicFramePr>
            <a:graphicFrameLocks noGrp="1"/>
          </p:cNvGraphicFramePr>
          <p:nvPr/>
        </p:nvGraphicFramePr>
        <p:xfrm>
          <a:off x="134938" y="3602166"/>
          <a:ext cx="4464050" cy="3075284"/>
        </p:xfrm>
        <a:graphic>
          <a:graphicData uri="http://schemas.openxmlformats.org/drawingml/2006/table">
            <a:tbl>
              <a:tblPr firstRow="1" firstCol="1" bandRow="1">
                <a:tableStyleId>{5C22544A-7EE6-4342-B048-85BDC9FD1C3A}</a:tableStyleId>
              </a:tblPr>
              <a:tblGrid>
                <a:gridCol w="801678">
                  <a:extLst>
                    <a:ext uri="{9D8B030D-6E8A-4147-A177-3AD203B41FA5}">
                      <a16:colId xmlns:a16="http://schemas.microsoft.com/office/drawing/2014/main" val="20000"/>
                    </a:ext>
                  </a:extLst>
                </a:gridCol>
                <a:gridCol w="834382">
                  <a:extLst>
                    <a:ext uri="{9D8B030D-6E8A-4147-A177-3AD203B41FA5}">
                      <a16:colId xmlns:a16="http://schemas.microsoft.com/office/drawing/2014/main" val="20001"/>
                    </a:ext>
                  </a:extLst>
                </a:gridCol>
                <a:gridCol w="428630">
                  <a:extLst>
                    <a:ext uri="{9D8B030D-6E8A-4147-A177-3AD203B41FA5}">
                      <a16:colId xmlns:a16="http://schemas.microsoft.com/office/drawing/2014/main" val="20002"/>
                    </a:ext>
                  </a:extLst>
                </a:gridCol>
                <a:gridCol w="2399360">
                  <a:extLst>
                    <a:ext uri="{9D8B030D-6E8A-4147-A177-3AD203B41FA5}">
                      <a16:colId xmlns:a16="http://schemas.microsoft.com/office/drawing/2014/main" val="20003"/>
                    </a:ext>
                  </a:extLst>
                </a:gridCol>
              </a:tblGrid>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保護の種類</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lnSpc>
                          <a:spcPct val="150000"/>
                        </a:lnSpc>
                        <a:spcAft>
                          <a:spcPts val="0"/>
                        </a:spcAft>
                      </a:pPr>
                      <a:endParaRPr lang="ja-JP" sz="11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54700">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保護歴</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要介護度</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障害手帳</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692654">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傷病</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299403">
                <a:tc>
                  <a:txBody>
                    <a:bodyPr/>
                    <a:lstStyle/>
                    <a:p>
                      <a:pPr algn="ctr">
                        <a:spcAft>
                          <a:spcPts val="0"/>
                        </a:spcAft>
                      </a:pPr>
                      <a:r>
                        <a:rPr lang="en-US" sz="1100" kern="100" dirty="0">
                          <a:solidFill>
                            <a:schemeClr val="tx1"/>
                          </a:solidFill>
                          <a:effectLst/>
                          <a:latin typeface="メイリオ" panose="020B0604030504040204" pitchFamily="50" charset="-128"/>
                          <a:ea typeface="メイリオ" panose="020B0604030504040204" pitchFamily="50" charset="-128"/>
                        </a:rPr>
                        <a:t>ADL</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l">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482907">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資産</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負債</a:t>
                      </a:r>
                      <a:endParaRPr lang="ja-JP"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収入、給付</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Bef>
                          <a:spcPts val="600"/>
                        </a:spcBef>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9" name="正方形/長方形 8">
            <a:extLst>
              <a:ext uri="{FF2B5EF4-FFF2-40B4-BE49-F238E27FC236}">
                <a16:creationId xmlns:a16="http://schemas.microsoft.com/office/drawing/2014/main" id="{4F41FB1C-471C-F4A2-347C-5C53EF3C11CD}"/>
              </a:ext>
            </a:extLst>
          </p:cNvPr>
          <p:cNvSpPr/>
          <p:nvPr/>
        </p:nvSpPr>
        <p:spPr>
          <a:xfrm>
            <a:off x="134938" y="1658536"/>
            <a:ext cx="4465637" cy="1865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5031E7F4-9213-6F70-C091-0EC2F030F396}"/>
              </a:ext>
            </a:extLst>
          </p:cNvPr>
          <p:cNvSpPr txBox="1"/>
          <p:nvPr/>
        </p:nvSpPr>
        <p:spPr>
          <a:xfrm>
            <a:off x="144463" y="1703312"/>
            <a:ext cx="942975" cy="160337"/>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家族関係図</a:t>
            </a:r>
            <a:r>
              <a:rPr kumimoji="1" lang="en-US" altLang="ja-JP" sz="1050" b="1" dirty="0">
                <a:latin typeface="メイリオ" panose="020B0604030504040204" pitchFamily="50" charset="-128"/>
                <a:ea typeface="メイリオ" panose="020B0604030504040204" pitchFamily="50" charset="-128"/>
              </a:rPr>
              <a:t>】</a:t>
            </a:r>
            <a:endParaRPr kumimoji="1" lang="ja-JP" altLang="en-US" sz="105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7CA68C4-1FF2-A013-736C-4F749A14B76E}"/>
              </a:ext>
            </a:extLst>
          </p:cNvPr>
          <p:cNvSpPr txBox="1"/>
          <p:nvPr/>
        </p:nvSpPr>
        <p:spPr>
          <a:xfrm>
            <a:off x="4649435" y="671097"/>
            <a:ext cx="103233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世帯の概要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901AE9BA-465E-FBB0-82D6-00CEEC02E790}"/>
              </a:ext>
            </a:extLst>
          </p:cNvPr>
          <p:cNvSpPr txBox="1"/>
          <p:nvPr/>
        </p:nvSpPr>
        <p:spPr>
          <a:xfrm>
            <a:off x="4672013" y="4069195"/>
            <a:ext cx="737381"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生活歴</a:t>
            </a:r>
            <a:r>
              <a:rPr kumimoji="1" lang="en-US" altLang="ja-JP" sz="1050" spc="100" dirty="0">
                <a:latin typeface="メイリオ" panose="020B0604030504040204" pitchFamily="50" charset="-128"/>
                <a:ea typeface="メイリオ" panose="020B0604030504040204" pitchFamily="50" charset="-128"/>
              </a:rPr>
              <a:t>】</a:t>
            </a:r>
            <a:endParaRPr kumimoji="1" lang="ja-JP" altLang="en-US" sz="1050" spc="1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B0BDEF6C-7BCC-FB5C-881D-0D827C746256}"/>
              </a:ext>
            </a:extLst>
          </p:cNvPr>
          <p:cNvSpPr txBox="1"/>
          <p:nvPr/>
        </p:nvSpPr>
        <p:spPr>
          <a:xfrm>
            <a:off x="4632325" y="2372885"/>
            <a:ext cx="1917192"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住環境・日常生活の状況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43" name="正方形/長方形 42">
            <a:extLst>
              <a:ext uri="{FF2B5EF4-FFF2-40B4-BE49-F238E27FC236}">
                <a16:creationId xmlns:a16="http://schemas.microsoft.com/office/drawing/2014/main" id="{5ECDC5D7-8307-DFCD-A473-B71697138C56}"/>
              </a:ext>
            </a:extLst>
          </p:cNvPr>
          <p:cNvSpPr/>
          <p:nvPr/>
        </p:nvSpPr>
        <p:spPr>
          <a:xfrm>
            <a:off x="4677569" y="5734081"/>
            <a:ext cx="5040000" cy="94369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C245EED8-ED77-3694-1E5A-249BFF372188}"/>
              </a:ext>
            </a:extLst>
          </p:cNvPr>
          <p:cNvSpPr txBox="1"/>
          <p:nvPr/>
        </p:nvSpPr>
        <p:spPr>
          <a:xfrm>
            <a:off x="4743864" y="5780604"/>
            <a:ext cx="221214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事例提出者が困っていること</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BDF02EE-09F0-45A7-AB5D-9BFDA7F27E92}"/>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26F956F1-FBA5-385F-B32C-06EA44C9CC8F}"/>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36</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A799D17A-5C29-4E31-81F0-0A83CABB4C72}"/>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kumimoji="1" lang="ja-JP" altLang="en-US"/>
          </a:p>
        </p:txBody>
      </p:sp>
      <p:sp>
        <p:nvSpPr>
          <p:cNvPr id="17" name="正方形/長方形 16">
            <a:extLst>
              <a:ext uri="{FF2B5EF4-FFF2-40B4-BE49-F238E27FC236}">
                <a16:creationId xmlns:a16="http://schemas.microsoft.com/office/drawing/2014/main" id="{40FEFC0D-0EC1-4D85-92E9-385FCD1A76A1}"/>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8C155D66-016D-4FB7-92FA-DA3907039122}"/>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0EF7EF62-EB28-1478-7B60-82A0C0C9D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7CF62DA4-217E-A97F-9F80-A71B9F800C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10" name="吹き出し: 角を丸めた四角形 9">
            <a:extLst>
              <a:ext uri="{FF2B5EF4-FFF2-40B4-BE49-F238E27FC236}">
                <a16:creationId xmlns:a16="http://schemas.microsoft.com/office/drawing/2014/main" id="{B4DE6F2E-F423-654E-12D6-0E460644DEF8}"/>
              </a:ext>
            </a:extLst>
          </p:cNvPr>
          <p:cNvSpPr/>
          <p:nvPr/>
        </p:nvSpPr>
        <p:spPr>
          <a:xfrm>
            <a:off x="7389628" y="1572384"/>
            <a:ext cx="2360014"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14767-1956-D1C4-35A7-0A1F65F0E13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450B2E36-C202-150F-9583-C88B7D3A63D8}"/>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2F4FBCC2-CC33-B28A-297A-361D535DEE13}"/>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37</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B0B78DD4-93EB-836D-D050-F3A32E335A06}"/>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49A5C479-C895-B1DC-31C2-96BBEC300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4055F219-3ADD-E0D2-410C-7A73C7411C4E}"/>
              </a:ext>
            </a:extLst>
          </p:cNvPr>
          <p:cNvGraphicFramePr>
            <a:graphicFrameLocks noGrp="1"/>
          </p:cNvGraphicFramePr>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84EC8EA6-D2E7-0C1F-CD9F-A58A7A8EDF06}"/>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BCCF5C0E-8E53-71DA-0B8C-B76DD3B837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Tree>
    <p:extLst>
      <p:ext uri="{BB962C8B-B14F-4D97-AF65-F5344CB8AC3E}">
        <p14:creationId xmlns:p14="http://schemas.microsoft.com/office/powerpoint/2010/main" val="2013340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CE358-7CCE-4021-E9AB-FC2275BC3D19}"/>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E63EFA19-4E67-3E36-CF62-118BC6F43D5F}"/>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38</a:t>
            </a:fld>
            <a:endParaRPr lang="ja-JP" altLang="en-US">
              <a:solidFill>
                <a:srgbClr val="898989"/>
              </a:solidFill>
            </a:endParaRPr>
          </a:p>
        </p:txBody>
      </p:sp>
      <p:sp>
        <p:nvSpPr>
          <p:cNvPr id="3" name="正方形/長方形 2">
            <a:extLst>
              <a:ext uri="{FF2B5EF4-FFF2-40B4-BE49-F238E27FC236}">
                <a16:creationId xmlns:a16="http://schemas.microsoft.com/office/drawing/2014/main" id="{83F568C2-0EB8-11A0-6C57-65B662528653}"/>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BE162435-7E33-8A49-778E-17AE0387E9EF}"/>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
        <p:nvSpPr>
          <p:cNvPr id="2" name="フリーフォーム: 図形 1">
            <a:extLst>
              <a:ext uri="{FF2B5EF4-FFF2-40B4-BE49-F238E27FC236}">
                <a16:creationId xmlns:a16="http://schemas.microsoft.com/office/drawing/2014/main" id="{97C3AFF2-AFB5-9F98-411C-FF4588645E33}"/>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6F6E4D25-458A-7F06-4A63-65A07E1A147A}"/>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C37B6B06-1BCC-A2E1-EA15-796289FDE8E9}"/>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F5EDC927-A208-82AF-D0B8-29BE2CA0BD85}"/>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106CE9EE-C4E6-11FD-8DB9-04496D8AC6F1}"/>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9E2D2895-377E-BC86-8565-B603EDA8BAC2}"/>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FD5043DA-FF79-E3A5-AA33-E1F06A2B2923}"/>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2134FB54-2FA6-F4FF-9CD8-826926162B07}"/>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8E369C2F-7070-3AF3-58B6-B42A8A49D7C7}"/>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5C31C0D7-0F74-549B-802A-E1D9FF3B034E}"/>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151F9902-750A-557E-EE18-AEACA0B1AFD1}"/>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8DC74F0A-D0F0-2137-381D-8A30CFF28A25}"/>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4DB0B996-A017-7382-3E34-F95894E68997}"/>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Tree>
    <p:extLst>
      <p:ext uri="{BB962C8B-B14F-4D97-AF65-F5344CB8AC3E}">
        <p14:creationId xmlns:p14="http://schemas.microsoft.com/office/powerpoint/2010/main" val="3722357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2">
            <a:extLst>
              <a:ext uri="{FF2B5EF4-FFF2-40B4-BE49-F238E27FC236}">
                <a16:creationId xmlns:a16="http://schemas.microsoft.com/office/drawing/2014/main" id="{546AAC89-E018-8756-ECC6-9F3AD720A63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4FF6C3D-A70A-41D5-9A2D-F4AF79A5EEAA}" type="slidenum">
              <a:rPr lang="ja-JP" altLang="en-US" sz="1000">
                <a:solidFill>
                  <a:srgbClr val="898989"/>
                </a:solidFill>
              </a:rPr>
              <a:pPr>
                <a:lnSpc>
                  <a:spcPct val="100000"/>
                </a:lnSpc>
                <a:spcBef>
                  <a:spcPct val="0"/>
                </a:spcBef>
                <a:buFontTx/>
                <a:buNone/>
              </a:pPr>
              <a:t>3</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345B590F-6D9C-0136-FD6F-88ABE93867E1}"/>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ワークを行う上での留意点</a:t>
            </a:r>
          </a:p>
        </p:txBody>
      </p:sp>
      <p:sp>
        <p:nvSpPr>
          <p:cNvPr id="4" name="テキスト ボックス 24">
            <a:extLst>
              <a:ext uri="{FF2B5EF4-FFF2-40B4-BE49-F238E27FC236}">
                <a16:creationId xmlns:a16="http://schemas.microsoft.com/office/drawing/2014/main" id="{9D97F5FB-5FCB-4B00-A7C9-3B404FA0F275}"/>
              </a:ext>
            </a:extLst>
          </p:cNvPr>
          <p:cNvSpPr txBox="1">
            <a:spLocks noChangeArrowheads="1"/>
          </p:cNvSpPr>
          <p:nvPr/>
        </p:nvSpPr>
        <p:spPr bwMode="auto">
          <a:xfrm>
            <a:off x="342900" y="719138"/>
            <a:ext cx="9218613" cy="6604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本教材は、受講者のみなさん同士で意見交換をする「ワーク」を取り入れています。</a:t>
            </a:r>
            <a:endParaRPr kumimoji="0" lang="en-US" altLang="ja-JP" sz="1600" spc="100" dirty="0">
              <a:latin typeface="メイリオ" panose="020B0604030504040204" pitchFamily="50" charset="-128"/>
              <a:ea typeface="メイリオ" panose="020B0604030504040204" pitchFamily="50" charset="-128"/>
            </a:endParaRPr>
          </a:p>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ワークを意義ある時間にするために、以下のルールを守りましょう。</a:t>
            </a:r>
          </a:p>
        </p:txBody>
      </p:sp>
      <p:sp>
        <p:nvSpPr>
          <p:cNvPr id="6" name="吹き出し: 角を丸めた四角形 5">
            <a:extLst>
              <a:ext uri="{FF2B5EF4-FFF2-40B4-BE49-F238E27FC236}">
                <a16:creationId xmlns:a16="http://schemas.microsoft.com/office/drawing/2014/main" id="{DD4FBDD9-5476-958D-D27C-E07CC96C5D3B}"/>
              </a:ext>
            </a:extLst>
          </p:cNvPr>
          <p:cNvSpPr/>
          <p:nvPr/>
        </p:nvSpPr>
        <p:spPr>
          <a:xfrm>
            <a:off x="4237038" y="5881688"/>
            <a:ext cx="3967162" cy="523875"/>
          </a:xfrm>
          <a:prstGeom prst="wedgeRoundRectCallout">
            <a:avLst>
              <a:gd name="adj1" fmla="val 54949"/>
              <a:gd name="adj2" fmla="val 21996"/>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皆さんの仕事においても、重要な視点ですね。</a:t>
            </a:r>
          </a:p>
        </p:txBody>
      </p:sp>
      <p:sp>
        <p:nvSpPr>
          <p:cNvPr id="8" name="テキスト ボックス 7">
            <a:extLst>
              <a:ext uri="{FF2B5EF4-FFF2-40B4-BE49-F238E27FC236}">
                <a16:creationId xmlns:a16="http://schemas.microsoft.com/office/drawing/2014/main" id="{C277ADFC-B4E0-3614-FD6E-436467DFD741}"/>
              </a:ext>
            </a:extLst>
          </p:cNvPr>
          <p:cNvSpPr txBox="1"/>
          <p:nvPr/>
        </p:nvSpPr>
        <p:spPr>
          <a:xfrm>
            <a:off x="433388" y="1622425"/>
            <a:ext cx="2401887" cy="539750"/>
          </a:xfrm>
          <a:prstGeom prst="roundRect">
            <a:avLst>
              <a:gd name="adj" fmla="val 50000"/>
            </a:avLst>
          </a:prstGeom>
          <a:noFill/>
          <a:ln>
            <a:noFill/>
          </a:ln>
        </p:spPr>
        <p:txBody>
          <a:bodyPr rIns="90000"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批判しない</a:t>
            </a:r>
            <a:endParaRPr lang="ja-JP" altLang="en-US" spc="300" dirty="0"/>
          </a:p>
        </p:txBody>
      </p:sp>
      <p:sp>
        <p:nvSpPr>
          <p:cNvPr id="9" name="テキスト ボックス 8">
            <a:extLst>
              <a:ext uri="{FF2B5EF4-FFF2-40B4-BE49-F238E27FC236}">
                <a16:creationId xmlns:a16="http://schemas.microsoft.com/office/drawing/2014/main" id="{A8888848-4316-9946-DC4A-25D6BC2F6006}"/>
              </a:ext>
            </a:extLst>
          </p:cNvPr>
          <p:cNvSpPr txBox="1"/>
          <p:nvPr/>
        </p:nvSpPr>
        <p:spPr>
          <a:xfrm>
            <a:off x="433388" y="3167063"/>
            <a:ext cx="32242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みんなの意見を聞く</a:t>
            </a:r>
            <a:endParaRPr lang="ja-JP" altLang="en-US" spc="300" dirty="0"/>
          </a:p>
        </p:txBody>
      </p:sp>
      <p:sp>
        <p:nvSpPr>
          <p:cNvPr id="10" name="テキスト ボックス 9">
            <a:extLst>
              <a:ext uri="{FF2B5EF4-FFF2-40B4-BE49-F238E27FC236}">
                <a16:creationId xmlns:a16="http://schemas.microsoft.com/office/drawing/2014/main" id="{CA555569-5F19-6C90-27FA-E4863079BC06}"/>
              </a:ext>
            </a:extLst>
          </p:cNvPr>
          <p:cNvSpPr txBox="1"/>
          <p:nvPr/>
        </p:nvSpPr>
        <p:spPr>
          <a:xfrm>
            <a:off x="433388" y="4465638"/>
            <a:ext cx="59420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聞いたこと、話したことはこの場限りで</a:t>
            </a:r>
            <a:endParaRPr lang="ja-JP" altLang="en-US" spc="300" dirty="0"/>
          </a:p>
        </p:txBody>
      </p:sp>
      <p:pic>
        <p:nvPicPr>
          <p:cNvPr id="16393" name="図 11" descr="抽象 が含まれている画像&#10;&#10;自動的に生成された説明">
            <a:extLst>
              <a:ext uri="{FF2B5EF4-FFF2-40B4-BE49-F238E27FC236}">
                <a16:creationId xmlns:a16="http://schemas.microsoft.com/office/drawing/2014/main" id="{F911351C-0DE9-55AC-43F7-A9782A122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3216"/>
          <a:stretch>
            <a:fillRect/>
          </a:stretch>
        </p:blipFill>
        <p:spPr bwMode="auto">
          <a:xfrm>
            <a:off x="8043863" y="5451475"/>
            <a:ext cx="1655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46F1F94B-8ACA-19DD-188F-2F7671C92E30}"/>
              </a:ext>
            </a:extLst>
          </p:cNvPr>
          <p:cNvSpPr txBox="1"/>
          <p:nvPr/>
        </p:nvSpPr>
        <p:spPr>
          <a:xfrm>
            <a:off x="690563" y="2205038"/>
            <a:ext cx="7145337" cy="8159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「思ったこと」を率直に、自由に話し合う上で大切なルールです。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ネガティブな意見や、「理解できない</a:t>
            </a:r>
            <a:r>
              <a:rPr kumimoji="1" lang="en-US" altLang="ja-JP" sz="1400" spc="100" dirty="0">
                <a:latin typeface="メイリオ" panose="020B0604030504040204" pitchFamily="50" charset="-128"/>
                <a:ea typeface="メイリオ" panose="020B0604030504040204" pitchFamily="50" charset="-128"/>
              </a:rPr>
              <a:t>…</a:t>
            </a:r>
            <a:r>
              <a:rPr kumimoji="1" lang="ja-JP" altLang="en-US" sz="1400" spc="100" dirty="0">
                <a:latin typeface="メイリオ" panose="020B0604030504040204" pitchFamily="50" charset="-128"/>
                <a:ea typeface="メイリオ" panose="020B0604030504040204" pitchFamily="50" charset="-128"/>
              </a:rPr>
              <a:t>」と感じる意見が出てきたとしても、それを頭ごなしに否定はせず、まずはその意見をそのまま受け止めましょう。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9D8BD9BD-E2D6-5116-B47F-AFE43175881C}"/>
              </a:ext>
            </a:extLst>
          </p:cNvPr>
          <p:cNvSpPr txBox="1"/>
          <p:nvPr/>
        </p:nvSpPr>
        <p:spPr>
          <a:xfrm>
            <a:off x="690563" y="3759200"/>
            <a:ext cx="7145337" cy="5238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限られた研修時間を有効に活用するために、参加している人全員が発言の機会を持てるようにしましょう。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25" name="平行四辺形 24">
            <a:extLst>
              <a:ext uri="{FF2B5EF4-FFF2-40B4-BE49-F238E27FC236}">
                <a16:creationId xmlns:a16="http://schemas.microsoft.com/office/drawing/2014/main" id="{9AAD11F8-A784-8D4C-E574-2C39A914AA84}"/>
              </a:ext>
            </a:extLst>
          </p:cNvPr>
          <p:cNvSpPr/>
          <p:nvPr/>
        </p:nvSpPr>
        <p:spPr>
          <a:xfrm>
            <a:off x="433388" y="2022475"/>
            <a:ext cx="165576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6" name="平行四辺形 25">
            <a:extLst>
              <a:ext uri="{FF2B5EF4-FFF2-40B4-BE49-F238E27FC236}">
                <a16:creationId xmlns:a16="http://schemas.microsoft.com/office/drawing/2014/main" id="{5390A962-D599-3189-301D-DB14F6A947A5}"/>
              </a:ext>
            </a:extLst>
          </p:cNvPr>
          <p:cNvSpPr/>
          <p:nvPr/>
        </p:nvSpPr>
        <p:spPr>
          <a:xfrm>
            <a:off x="433388" y="3563938"/>
            <a:ext cx="2627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7" name="平行四辺形 26">
            <a:extLst>
              <a:ext uri="{FF2B5EF4-FFF2-40B4-BE49-F238E27FC236}">
                <a16:creationId xmlns:a16="http://schemas.microsoft.com/office/drawing/2014/main" id="{85F4F853-9358-DBFC-8F0C-8CBDA3223A6E}"/>
              </a:ext>
            </a:extLst>
          </p:cNvPr>
          <p:cNvSpPr/>
          <p:nvPr/>
        </p:nvSpPr>
        <p:spPr>
          <a:xfrm>
            <a:off x="433388" y="4865688"/>
            <a:ext cx="5040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29" name="図 28" descr="時計 が含まれている画像&#10;&#10;AI によって生成されたコンテンツは間違っている可能性があります。">
            <a:extLst>
              <a:ext uri="{FF2B5EF4-FFF2-40B4-BE49-F238E27FC236}">
                <a16:creationId xmlns:a16="http://schemas.microsoft.com/office/drawing/2014/main" id="{9C129495-FB5D-15D4-6294-95AEA088805C}"/>
              </a:ext>
            </a:extLst>
          </p:cNvPr>
          <p:cNvPicPr>
            <a:picLocks noChangeAspect="1"/>
          </p:cNvPicPr>
          <p:nvPr/>
        </p:nvPicPr>
        <p:blipFill>
          <a:blip r:embed="rId4">
            <a:duotone>
              <a:prstClr val="black"/>
              <a:schemeClr val="accent5">
                <a:tint val="45000"/>
                <a:satMod val="400000"/>
              </a:schemeClr>
            </a:duotone>
          </a:blip>
          <a:stretch>
            <a:fillRect/>
          </a:stretch>
        </p:blipFill>
        <p:spPr>
          <a:xfrm>
            <a:off x="8333888" y="4546417"/>
            <a:ext cx="1076873" cy="1076873"/>
          </a:xfrm>
          <a:prstGeom prst="rect">
            <a:avLst/>
          </a:prstGeom>
        </p:spPr>
      </p:pic>
      <p:sp>
        <p:nvSpPr>
          <p:cNvPr id="30" name="乗算記号 29">
            <a:extLst>
              <a:ext uri="{FF2B5EF4-FFF2-40B4-BE49-F238E27FC236}">
                <a16:creationId xmlns:a16="http://schemas.microsoft.com/office/drawing/2014/main" id="{3B2BF094-FDB1-4E7D-EDC2-1F1080BE885B}"/>
              </a:ext>
            </a:extLst>
          </p:cNvPr>
          <p:cNvSpPr/>
          <p:nvPr/>
        </p:nvSpPr>
        <p:spPr>
          <a:xfrm>
            <a:off x="8031163" y="4446588"/>
            <a:ext cx="576262" cy="576262"/>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nvGrpSpPr>
          <p:cNvPr id="16402" name="グループ化 36">
            <a:extLst>
              <a:ext uri="{FF2B5EF4-FFF2-40B4-BE49-F238E27FC236}">
                <a16:creationId xmlns:a16="http://schemas.microsoft.com/office/drawing/2014/main" id="{C0D75497-1607-0561-F860-A805778E3DD3}"/>
              </a:ext>
            </a:extLst>
          </p:cNvPr>
          <p:cNvGrpSpPr>
            <a:grpSpLocks/>
          </p:cNvGrpSpPr>
          <p:nvPr/>
        </p:nvGrpSpPr>
        <p:grpSpPr bwMode="auto">
          <a:xfrm>
            <a:off x="8734425" y="3378200"/>
            <a:ext cx="1068388" cy="1068388"/>
            <a:chOff x="8399784" y="3448193"/>
            <a:chExt cx="1068322" cy="1068322"/>
          </a:xfrm>
        </p:grpSpPr>
        <p:pic>
          <p:nvPicPr>
            <p:cNvPr id="34" name="図 33" descr="時計 が含まれている画像&#10;&#10;AI によって生成されたコンテンツは間違っている可能性があります。">
              <a:extLst>
                <a:ext uri="{FF2B5EF4-FFF2-40B4-BE49-F238E27FC236}">
                  <a16:creationId xmlns:a16="http://schemas.microsoft.com/office/drawing/2014/main" id="{1EFE3DA5-139D-ACF4-EBF9-6FE2DEED3E7B}"/>
                </a:ext>
              </a:extLst>
            </p:cNvPr>
            <p:cNvPicPr>
              <a:picLocks noChangeAspect="1"/>
            </p:cNvPicPr>
            <p:nvPr/>
          </p:nvPicPr>
          <p:blipFill>
            <a:blip r:embed="rId5">
              <a:duotone>
                <a:prstClr val="black"/>
                <a:schemeClr val="accent5">
                  <a:tint val="45000"/>
                  <a:satMod val="400000"/>
                </a:schemeClr>
              </a:duotone>
            </a:blip>
            <a:stretch>
              <a:fillRect/>
            </a:stretch>
          </p:blipFill>
          <p:spPr>
            <a:xfrm>
              <a:off x="8399784" y="3448193"/>
              <a:ext cx="915922" cy="915922"/>
            </a:xfrm>
            <a:prstGeom prst="rect">
              <a:avLst/>
            </a:prstGeom>
          </p:spPr>
        </p:pic>
        <p:pic>
          <p:nvPicPr>
            <p:cNvPr id="35" name="図 34" descr="時計 が含まれている画像&#10;&#10;AI によって生成されたコンテンツは間違っている可能性があります。">
              <a:extLst>
                <a:ext uri="{FF2B5EF4-FFF2-40B4-BE49-F238E27FC236}">
                  <a16:creationId xmlns:a16="http://schemas.microsoft.com/office/drawing/2014/main" id="{1D802503-ECB6-C85A-F1B3-C5E3CEBE9D46}"/>
                </a:ext>
              </a:extLst>
            </p:cNvPr>
            <p:cNvPicPr>
              <a:picLocks noChangeAspect="1"/>
            </p:cNvPicPr>
            <p:nvPr/>
          </p:nvPicPr>
          <p:blipFill>
            <a:blip r:embed="rId5">
              <a:duotone>
                <a:prstClr val="black"/>
                <a:schemeClr val="accent5">
                  <a:tint val="45000"/>
                  <a:satMod val="400000"/>
                </a:schemeClr>
              </a:duotone>
            </a:blip>
            <a:stretch>
              <a:fillRect/>
            </a:stretch>
          </p:blipFill>
          <p:spPr>
            <a:xfrm>
              <a:off x="8552184" y="3600593"/>
              <a:ext cx="915922" cy="915922"/>
            </a:xfrm>
            <a:prstGeom prst="rect">
              <a:avLst/>
            </a:prstGeom>
          </p:spPr>
        </p:pic>
        <p:pic>
          <p:nvPicPr>
            <p:cNvPr id="36" name="図 35" descr="時計 が含まれている画像&#10;&#10;AI によって生成されたコンテンツは間違っている可能性があります。">
              <a:extLst>
                <a:ext uri="{FF2B5EF4-FFF2-40B4-BE49-F238E27FC236}">
                  <a16:creationId xmlns:a16="http://schemas.microsoft.com/office/drawing/2014/main" id="{51757EEF-2753-E5AB-F9F6-DDCC1B17C71A}"/>
                </a:ext>
              </a:extLst>
            </p:cNvPr>
            <p:cNvPicPr>
              <a:picLocks noChangeAspect="1"/>
            </p:cNvPicPr>
            <p:nvPr/>
          </p:nvPicPr>
          <p:blipFill>
            <a:blip r:embed="rId5">
              <a:duotone>
                <a:prstClr val="black"/>
                <a:schemeClr val="accent5">
                  <a:tint val="45000"/>
                  <a:satMod val="400000"/>
                </a:schemeClr>
              </a:duotone>
            </a:blip>
            <a:srcRect r="30050"/>
            <a:stretch/>
          </p:blipFill>
          <p:spPr>
            <a:xfrm>
              <a:off x="8748937" y="3489697"/>
              <a:ext cx="640687" cy="915922"/>
            </a:xfrm>
            <a:prstGeom prst="rect">
              <a:avLst/>
            </a:prstGeom>
          </p:spPr>
        </p:pic>
      </p:grpSp>
      <p:sp>
        <p:nvSpPr>
          <p:cNvPr id="40" name="乗算記号 39">
            <a:extLst>
              <a:ext uri="{FF2B5EF4-FFF2-40B4-BE49-F238E27FC236}">
                <a16:creationId xmlns:a16="http://schemas.microsoft.com/office/drawing/2014/main" id="{0F4A840C-F330-312C-B34D-98B3FEA89215}"/>
              </a:ext>
            </a:extLst>
          </p:cNvPr>
          <p:cNvSpPr/>
          <p:nvPr/>
        </p:nvSpPr>
        <p:spPr>
          <a:xfrm>
            <a:off x="8031163" y="1892300"/>
            <a:ext cx="576262" cy="576263"/>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1" name="乗算記号 40">
            <a:extLst>
              <a:ext uri="{FF2B5EF4-FFF2-40B4-BE49-F238E27FC236}">
                <a16:creationId xmlns:a16="http://schemas.microsoft.com/office/drawing/2014/main" id="{FBCA2F16-44E3-8CEA-F64B-D10F90A14C2B}"/>
              </a:ext>
            </a:extLst>
          </p:cNvPr>
          <p:cNvSpPr/>
          <p:nvPr/>
        </p:nvSpPr>
        <p:spPr>
          <a:xfrm>
            <a:off x="8031163" y="3228975"/>
            <a:ext cx="576262" cy="574675"/>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43" name="図 42" descr="アイコン&#10;&#10;AI によって生成されたコンテンツは間違っている可能性があります。">
            <a:extLst>
              <a:ext uri="{FF2B5EF4-FFF2-40B4-BE49-F238E27FC236}">
                <a16:creationId xmlns:a16="http://schemas.microsoft.com/office/drawing/2014/main" id="{34A2A082-02B0-07A2-0CC5-7B1B8F21D9C8}"/>
              </a:ext>
            </a:extLst>
          </p:cNvPr>
          <p:cNvPicPr>
            <a:picLocks noChangeAspect="1"/>
          </p:cNvPicPr>
          <p:nvPr/>
        </p:nvPicPr>
        <p:blipFill>
          <a:blip r:embed="rId6">
            <a:duotone>
              <a:prstClr val="black"/>
              <a:schemeClr val="accent5">
                <a:tint val="45000"/>
                <a:satMod val="400000"/>
              </a:schemeClr>
            </a:duotone>
          </a:blip>
          <a:stretch>
            <a:fillRect/>
          </a:stretch>
        </p:blipFill>
        <p:spPr>
          <a:xfrm>
            <a:off x="8310917" y="3335445"/>
            <a:ext cx="872442" cy="872442"/>
          </a:xfrm>
          <a:prstGeom prst="rect">
            <a:avLst/>
          </a:prstGeom>
        </p:spPr>
      </p:pic>
      <p:pic>
        <p:nvPicPr>
          <p:cNvPr id="5" name="図 4" descr="アイコン&#10;&#10;AI によって生成されたコンテンツは間違っている可能性があります。">
            <a:extLst>
              <a:ext uri="{FF2B5EF4-FFF2-40B4-BE49-F238E27FC236}">
                <a16:creationId xmlns:a16="http://schemas.microsoft.com/office/drawing/2014/main" id="{6A6F4DEC-246E-62F4-B470-5E6C0B243BEA}"/>
              </a:ext>
            </a:extLst>
          </p:cNvPr>
          <p:cNvPicPr>
            <a:picLocks noChangeAspect="1"/>
          </p:cNvPicPr>
          <p:nvPr/>
        </p:nvPicPr>
        <p:blipFill>
          <a:blip r:embed="rId7">
            <a:duotone>
              <a:prstClr val="black"/>
              <a:schemeClr val="accent5">
                <a:tint val="45000"/>
                <a:satMod val="400000"/>
              </a:schemeClr>
            </a:duotone>
          </a:blip>
          <a:stretch>
            <a:fillRect/>
          </a:stretch>
        </p:blipFill>
        <p:spPr>
          <a:xfrm>
            <a:off x="8346933" y="2036141"/>
            <a:ext cx="961032" cy="961032"/>
          </a:xfrm>
          <a:prstGeom prst="rect">
            <a:avLst/>
          </a:prstGeom>
        </p:spPr>
      </p:pic>
      <p:pic>
        <p:nvPicPr>
          <p:cNvPr id="12" name="図 11" descr="アイコン&#10;&#10;AI によって生成されたコンテンツは間違っている可能性があります。">
            <a:extLst>
              <a:ext uri="{FF2B5EF4-FFF2-40B4-BE49-F238E27FC236}">
                <a16:creationId xmlns:a16="http://schemas.microsoft.com/office/drawing/2014/main" id="{A2E5A9B9-1C2A-86D0-04F1-D4D54FDF7CD1}"/>
              </a:ext>
            </a:extLst>
          </p:cNvPr>
          <p:cNvPicPr>
            <a:picLocks noChangeAspect="1"/>
          </p:cNvPicPr>
          <p:nvPr/>
        </p:nvPicPr>
        <p:blipFill>
          <a:blip r:embed="rId8">
            <a:duotone>
              <a:prstClr val="black"/>
              <a:schemeClr val="accent5">
                <a:tint val="45000"/>
                <a:satMod val="400000"/>
              </a:schemeClr>
            </a:duotone>
          </a:blip>
          <a:stretch>
            <a:fillRect/>
          </a:stretch>
        </p:blipFill>
        <p:spPr>
          <a:xfrm>
            <a:off x="8909804" y="2054703"/>
            <a:ext cx="863958" cy="863958"/>
          </a:xfrm>
          <a:prstGeom prst="rect">
            <a:avLst/>
          </a:prstGeom>
        </p:spPr>
      </p:pic>
      <p:sp>
        <p:nvSpPr>
          <p:cNvPr id="2" name="テキスト ボックス 1">
            <a:extLst>
              <a:ext uri="{FF2B5EF4-FFF2-40B4-BE49-F238E27FC236}">
                <a16:creationId xmlns:a16="http://schemas.microsoft.com/office/drawing/2014/main" id="{2400FE31-7E5D-30F5-94E8-C58352EBF3C7}"/>
              </a:ext>
            </a:extLst>
          </p:cNvPr>
          <p:cNvSpPr txBox="1"/>
          <p:nvPr/>
        </p:nvSpPr>
        <p:spPr>
          <a:xfrm>
            <a:off x="690563" y="5016868"/>
            <a:ext cx="7145337" cy="815608"/>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安心して話せる場を作るために大切なルールです。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誰かに共有したいと感じたよい話があれば、共有してもよいかどうか、</a:t>
            </a:r>
            <a:br>
              <a:rPr kumimoji="1" lang="en-US" altLang="ja-JP" sz="1400" spc="100" dirty="0">
                <a:latin typeface="メイリオ" panose="020B0604030504040204" pitchFamily="50" charset="-128"/>
                <a:ea typeface="メイリオ" panose="020B0604030504040204" pitchFamily="50" charset="-128"/>
              </a:rPr>
            </a:br>
            <a:r>
              <a:rPr kumimoji="1" lang="ja-JP" altLang="en-US" sz="1400" spc="100" dirty="0">
                <a:latin typeface="メイリオ" panose="020B0604030504040204" pitchFamily="50" charset="-128"/>
                <a:ea typeface="メイリオ" panose="020B0604030504040204" pitchFamily="50" charset="-128"/>
              </a:rPr>
              <a:t>講師や本人に相談しましょう。</a:t>
            </a:r>
            <a:endParaRPr kumimoji="1" lang="en-US" altLang="ja-JP" sz="1400"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2E9CF-3EB0-0A50-21D5-929964D18604}"/>
            </a:ext>
          </a:extLst>
        </p:cNvPr>
        <p:cNvGrpSpPr/>
        <p:nvPr/>
      </p:nvGrpSpPr>
      <p:grpSpPr>
        <a:xfrm>
          <a:off x="0" y="0"/>
          <a:ext cx="0" cy="0"/>
          <a:chOff x="0" y="0"/>
          <a:chExt cx="0" cy="0"/>
        </a:xfrm>
      </p:grpSpPr>
      <p:sp>
        <p:nvSpPr>
          <p:cNvPr id="37892" name="スライド番号プレースホルダー 2">
            <a:extLst>
              <a:ext uri="{FF2B5EF4-FFF2-40B4-BE49-F238E27FC236}">
                <a16:creationId xmlns:a16="http://schemas.microsoft.com/office/drawing/2014/main" id="{24F3FC04-92E8-7A84-8F21-A790F69B9932}"/>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39</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C5D72810-697D-9CD6-3E7D-BCF5661315DD}"/>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en-US" altLang="ja-JP" sz="2000" dirty="0">
                <a:latin typeface="メイリオ" panose="020B0604030504040204" pitchFamily="50" charset="-128"/>
                <a:ea typeface="メイリオ" panose="020B0604030504040204" pitchFamily="50" charset="-128"/>
              </a:rPr>
              <a:t>【STEP1</a:t>
            </a:r>
            <a:r>
              <a:rPr kumimoji="1" lang="ja-JP" altLang="en-US" sz="2000" dirty="0">
                <a:latin typeface="メイリオ" panose="020B0604030504040204" pitchFamily="50" charset="-128"/>
                <a:ea typeface="メイリオ" panose="020B0604030504040204" pitchFamily="50" charset="-128"/>
              </a:rPr>
              <a:t>のシートに加筆・修正を行ってください</a:t>
            </a:r>
            <a:r>
              <a:rPr kumimoji="1" lang="en-US" altLang="ja-JP" sz="2000" dirty="0">
                <a:latin typeface="メイリオ" panose="020B0604030504040204" pitchFamily="50" charset="-128"/>
                <a:ea typeface="メイリオ" panose="020B0604030504040204" pitchFamily="50" charset="-128"/>
              </a:rPr>
              <a:t>】</a:t>
            </a:r>
            <a:br>
              <a:rPr kumimoji="1" lang="en-US" altLang="ja-JP" sz="2000" dirty="0">
                <a:latin typeface="メイリオ" panose="020B0604030504040204" pitchFamily="50" charset="-128"/>
                <a:ea typeface="メイリオ" panose="020B0604030504040204" pitchFamily="50" charset="-128"/>
              </a:rPr>
            </a:b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（例えば）</a:t>
            </a:r>
            <a:br>
              <a:rPr kumimoji="1" lang="en-US" altLang="ja-JP" sz="2000" dirty="0">
                <a:latin typeface="メイリオ" panose="020B0604030504040204" pitchFamily="50" charset="-128"/>
                <a:ea typeface="メイリオ" panose="020B0604030504040204" pitchFamily="50" charset="-128"/>
              </a:rPr>
            </a:br>
            <a:r>
              <a:rPr kumimoji="1" lang="ja-JP" altLang="en-US" sz="2000" dirty="0">
                <a:latin typeface="メイリオ" panose="020B0604030504040204" pitchFamily="50" charset="-128"/>
                <a:ea typeface="メイリオ" panose="020B0604030504040204" pitchFamily="50" charset="-128"/>
              </a:rPr>
              <a:t>新たに見つかった課題を付箋で追加</a:t>
            </a: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課題の背景にあるものを付箋で追加</a:t>
            </a:r>
          </a:p>
        </p:txBody>
      </p:sp>
      <p:sp>
        <p:nvSpPr>
          <p:cNvPr id="2" name="正方形/長方形 1">
            <a:extLst>
              <a:ext uri="{FF2B5EF4-FFF2-40B4-BE49-F238E27FC236}">
                <a16:creationId xmlns:a16="http://schemas.microsoft.com/office/drawing/2014/main" id="{60434FDB-7C70-39CA-E5BD-BE606806804D}"/>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10" name="吹き出し: 角を丸めた四角形 9">
            <a:extLst>
              <a:ext uri="{FF2B5EF4-FFF2-40B4-BE49-F238E27FC236}">
                <a16:creationId xmlns:a16="http://schemas.microsoft.com/office/drawing/2014/main" id="{A71100FC-56A6-E99F-7672-45500413D5E9}"/>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sp>
        <p:nvSpPr>
          <p:cNvPr id="8" name="テキスト ボックス 7">
            <a:extLst>
              <a:ext uri="{FF2B5EF4-FFF2-40B4-BE49-F238E27FC236}">
                <a16:creationId xmlns:a16="http://schemas.microsoft.com/office/drawing/2014/main" id="{0A4E062D-A712-CDDB-5BFD-25B7B1FB7087}"/>
              </a:ext>
            </a:extLst>
          </p:cNvPr>
          <p:cNvSpPr txBox="1"/>
          <p:nvPr/>
        </p:nvSpPr>
        <p:spPr>
          <a:xfrm>
            <a:off x="276225" y="716819"/>
            <a:ext cx="9359900" cy="1169551"/>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p>
          <a:p>
            <a:pPr eaLnBrk="1" fontAlgn="auto" hangingPunct="1">
              <a:spcBef>
                <a:spcPts val="0"/>
              </a:spcBef>
              <a:spcAft>
                <a:spcPts val="0"/>
              </a:spcAft>
              <a:defRPr/>
            </a:pPr>
            <a:endParaRPr kumimoji="1"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13802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8E9C3-2B0E-2791-7315-C72FD52665E5}"/>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08B1980-D5EA-F52E-F53F-4ED67D2956E5}"/>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40</a:t>
            </a:fld>
            <a:endParaRPr lang="ja-JP" altLang="en-US">
              <a:solidFill>
                <a:srgbClr val="898989"/>
              </a:solidFill>
            </a:endParaRPr>
          </a:p>
        </p:txBody>
      </p:sp>
      <p:sp>
        <p:nvSpPr>
          <p:cNvPr id="3" name="正方形/長方形 2">
            <a:extLst>
              <a:ext uri="{FF2B5EF4-FFF2-40B4-BE49-F238E27FC236}">
                <a16:creationId xmlns:a16="http://schemas.microsoft.com/office/drawing/2014/main" id="{92CE013C-2AD2-1714-9774-651F3C395C58}"/>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：課題解決の方法を検討する～援助方針の策定～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36F3E332-7E5F-A79B-84B3-C0206BCE5F6C}"/>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CAD94A46-9EA8-FE5C-2374-702FA5122163}"/>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課題分析の結果を踏まえ、「③援助方針」を「①援助目標（中長期）」「②援助目標（短期）」に沿って、策定してみましょう。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6557497C-480B-7A2B-520B-BF24C2AB247C}"/>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Tree>
    <p:extLst>
      <p:ext uri="{BB962C8B-B14F-4D97-AF65-F5344CB8AC3E}">
        <p14:creationId xmlns:p14="http://schemas.microsoft.com/office/powerpoint/2010/main" val="2410134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AEB44-A542-3425-4077-6AD7ADBEA0A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9AA349-CF6C-57F2-9A0E-DB50F4051D6F}"/>
              </a:ext>
            </a:extLst>
          </p:cNvPr>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9C19EEC-A7DD-4A63-AEC8-C70E92A6779F}" type="slidenum">
              <a:rPr kumimoji="1" lang="ja-JP" altLang="en-US" sz="1000" b="0" i="0" u="none" strike="noStrike" kern="1200" cap="none" spc="0" normalizeH="0" baseline="0" noProof="0" smtClean="0">
                <a:ln>
                  <a:noFill/>
                </a:ln>
                <a:solidFill>
                  <a:srgbClr val="898989"/>
                </a:solidFill>
                <a:effectLst/>
                <a:uLnTx/>
                <a:uFillTx/>
                <a:latin typeface="Calibri" panose="020F0502020204030204" pitchFamily="34" charset="0"/>
                <a:ea typeface="游ゴシック" panose="020B0400000000000000"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a:t>
            </a:fld>
            <a:endParaRPr kumimoji="1" lang="ja-JP" altLang="en-US" sz="1000" b="0" i="0" u="none" strike="noStrike" kern="1200" cap="none" spc="0" normalizeH="0" baseline="0" noProof="0">
              <a:ln>
                <a:noFill/>
              </a:ln>
              <a:solidFill>
                <a:srgbClr val="898989"/>
              </a:solidFill>
              <a:effectLst/>
              <a:uLnTx/>
              <a:uFillTx/>
              <a:latin typeface="Calibri" panose="020F0502020204030204" pitchFamily="34" charset="0"/>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AE233818-95C0-4112-9F4C-6233F54DFFA7}"/>
              </a:ext>
            </a:extLst>
          </p:cNvPr>
          <p:cNvSpPr/>
          <p:nvPr/>
        </p:nvSpPr>
        <p:spPr>
          <a:xfrm>
            <a:off x="627061" y="1292799"/>
            <a:ext cx="8651875" cy="577669"/>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kumimoji="1" lang="ja-JP" altLang="en-US" sz="2000" b="1" spc="300" dirty="0">
                <a:solidFill>
                  <a:schemeClr val="tx1"/>
                </a:solidFill>
                <a:latin typeface="メイリオ" panose="020B0604030504040204" pitchFamily="50" charset="-128"/>
                <a:ea typeface="メイリオ" panose="020B0604030504040204" pitchFamily="50" charset="-128"/>
              </a:rPr>
              <a:t>認知症についての基本的な知識を学び、支援にあたっての</a:t>
            </a:r>
            <a:br>
              <a:rPr kumimoji="1" lang="en-US" altLang="ja-JP" sz="2000" b="1" spc="300" dirty="0">
                <a:solidFill>
                  <a:schemeClr val="tx1"/>
                </a:solidFill>
                <a:latin typeface="メイリオ" panose="020B0604030504040204" pitchFamily="50" charset="-128"/>
                <a:ea typeface="メイリオ" panose="020B0604030504040204" pitchFamily="50" charset="-128"/>
              </a:rPr>
            </a:br>
            <a:r>
              <a:rPr kumimoji="1" lang="ja-JP" altLang="en-US" sz="2000" b="1" spc="300" dirty="0">
                <a:solidFill>
                  <a:schemeClr val="tx1"/>
                </a:solidFill>
                <a:latin typeface="メイリオ" panose="020B0604030504040204" pitchFamily="50" charset="-128"/>
                <a:ea typeface="メイリオ" panose="020B0604030504040204" pitchFamily="50" charset="-128"/>
              </a:rPr>
              <a:t>姿勢を理解する</a:t>
            </a:r>
            <a:endParaRPr lang="ja-JP" altLang="en-US" sz="2000" b="1" spc="30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3A8116F8-E453-CFB7-3173-3B0D9304621F}"/>
              </a:ext>
            </a:extLst>
          </p:cNvPr>
          <p:cNvSpPr/>
          <p:nvPr/>
        </p:nvSpPr>
        <p:spPr>
          <a:xfrm>
            <a:off x="463083" y="968359"/>
            <a:ext cx="8979833" cy="1064658"/>
          </a:xfrm>
          <a:prstGeom prst="roundRect">
            <a:avLst/>
          </a:prstGeom>
          <a:no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6" name="正方形/長方形 5">
            <a:extLst>
              <a:ext uri="{FF2B5EF4-FFF2-40B4-BE49-F238E27FC236}">
                <a16:creationId xmlns:a16="http://schemas.microsoft.com/office/drawing/2014/main" id="{DD70273E-F639-6DBE-585A-2E15EA7F9F2A}"/>
              </a:ext>
            </a:extLst>
          </p:cNvPr>
          <p:cNvSpPr/>
          <p:nvPr/>
        </p:nvSpPr>
        <p:spPr>
          <a:xfrm>
            <a:off x="609833" y="2991045"/>
            <a:ext cx="8686334" cy="3573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認知症のある方と接する際は、この研修で学んだ</a:t>
            </a:r>
            <a:endParaRPr lang="en-US" altLang="ja-JP" spc="100" dirty="0">
              <a:solidFill>
                <a:schemeClr val="tx1"/>
              </a:solidFill>
              <a:latin typeface="メイリオ" panose="020B0604030504040204" pitchFamily="50" charset="-128"/>
              <a:ea typeface="メイリオ" panose="020B0604030504040204" pitchFamily="50" charset="-128"/>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「新しい認知症観」も念頭に置き、</a:t>
            </a:r>
            <a:endParaRPr lang="en-US" altLang="ja-JP" spc="100" dirty="0">
              <a:solidFill>
                <a:schemeClr val="tx1"/>
              </a:solidFill>
              <a:latin typeface="メイリオ" panose="020B0604030504040204" pitchFamily="50" charset="-128"/>
              <a:ea typeface="メイリオ" panose="020B0604030504040204" pitchFamily="50" charset="-128"/>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本人が住み慣れた地域で希望を持って暮らし続けることができるよう</a:t>
            </a:r>
            <a:endParaRPr kumimoji="0" lang="en-US" altLang="ja-JP"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支援することが重要です。</a:t>
            </a:r>
            <a:endParaRPr kumimoji="0" lang="en-US" altLang="ja-JP"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endParaRPr kumimoji="0" lang="en-US" altLang="ja-JP"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本人を単に「支える対象」として捉えるのではなく、本人の意思を尊重し、</a:t>
            </a:r>
            <a:endParaRPr lang="en-US" altLang="ja-JP" spc="100" dirty="0">
              <a:solidFill>
                <a:schemeClr val="tx1"/>
              </a:solidFill>
              <a:latin typeface="メイリオ" panose="020B0604030504040204" pitchFamily="50" charset="-128"/>
              <a:ea typeface="メイリオ" panose="020B0604030504040204" pitchFamily="50" charset="-128"/>
            </a:endParaRPr>
          </a:p>
          <a:p>
            <a:pPr algn="ctr" eaLnBrk="1" hangingPunct="1">
              <a:spcBef>
                <a:spcPts val="600"/>
              </a:spcBef>
              <a:defRPr/>
            </a:pPr>
            <a:r>
              <a:rPr kumimoji="0" lang="ja-JP" altLang="en-US"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専門職や医師の力を借りながらサポートを行うことが大切です。</a:t>
            </a:r>
            <a:endParaRPr kumimoji="0" lang="en-US" altLang="ja-JP"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尊厳を確保していく姿勢を大切にしましょう。</a:t>
            </a:r>
          </a:p>
        </p:txBody>
      </p:sp>
      <p:sp>
        <p:nvSpPr>
          <p:cNvPr id="7" name="テキスト ボックス 6">
            <a:extLst>
              <a:ext uri="{FF2B5EF4-FFF2-40B4-BE49-F238E27FC236}">
                <a16:creationId xmlns:a16="http://schemas.microsoft.com/office/drawing/2014/main" id="{CFBAA2BB-578A-8BDE-D956-3FF411FEA2B4}"/>
              </a:ext>
            </a:extLst>
          </p:cNvPr>
          <p:cNvSpPr txBox="1"/>
          <p:nvPr/>
        </p:nvSpPr>
        <p:spPr>
          <a:xfrm>
            <a:off x="659598" y="2729803"/>
            <a:ext cx="1442471" cy="369332"/>
          </a:xfrm>
          <a:prstGeom prst="rect">
            <a:avLst/>
          </a:prstGeom>
          <a:noFill/>
        </p:spPr>
        <p:txBody>
          <a:bodyPr wrap="square" rtlCol="0">
            <a:spAutoFit/>
          </a:bodyPr>
          <a:lstStyle/>
          <a:p>
            <a:pPr algn="ctr"/>
            <a:r>
              <a:rPr kumimoji="1" lang="ja-JP" altLang="en-US" b="1" spc="100" dirty="0">
                <a:latin typeface="メイリオ" panose="020B0604030504040204" pitchFamily="50" charset="-128"/>
                <a:ea typeface="メイリオ" panose="020B0604030504040204" pitchFamily="50" charset="-128"/>
              </a:rPr>
              <a:t>（記載例）</a:t>
            </a:r>
          </a:p>
        </p:txBody>
      </p:sp>
      <p:sp>
        <p:nvSpPr>
          <p:cNvPr id="9" name="正方形/長方形 8">
            <a:extLst>
              <a:ext uri="{FF2B5EF4-FFF2-40B4-BE49-F238E27FC236}">
                <a16:creationId xmlns:a16="http://schemas.microsoft.com/office/drawing/2014/main" id="{3273E58D-B1C9-0905-5629-8BBC8926ED1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まとめ</a:t>
            </a:r>
          </a:p>
        </p:txBody>
      </p:sp>
      <p:sp>
        <p:nvSpPr>
          <p:cNvPr id="10" name="テキスト ボックス 9">
            <a:extLst>
              <a:ext uri="{FF2B5EF4-FFF2-40B4-BE49-F238E27FC236}">
                <a16:creationId xmlns:a16="http://schemas.microsoft.com/office/drawing/2014/main" id="{E6880248-F8FD-F622-F5A8-767200E02CD5}"/>
              </a:ext>
            </a:extLst>
          </p:cNvPr>
          <p:cNvSpPr txBox="1"/>
          <p:nvPr/>
        </p:nvSpPr>
        <p:spPr>
          <a:xfrm>
            <a:off x="3105689" y="783693"/>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本研修の獲得目標の再確認</a:t>
            </a:r>
          </a:p>
        </p:txBody>
      </p:sp>
      <p:sp>
        <p:nvSpPr>
          <p:cNvPr id="11" name="四角形: 角を丸くする 10">
            <a:extLst>
              <a:ext uri="{FF2B5EF4-FFF2-40B4-BE49-F238E27FC236}">
                <a16:creationId xmlns:a16="http://schemas.microsoft.com/office/drawing/2014/main" id="{17E2EF65-D2FC-6E8C-D60B-B8DE5A009BAF}"/>
              </a:ext>
            </a:extLst>
          </p:cNvPr>
          <p:cNvSpPr/>
          <p:nvPr/>
        </p:nvSpPr>
        <p:spPr>
          <a:xfrm>
            <a:off x="463083" y="2540616"/>
            <a:ext cx="8979833" cy="3971043"/>
          </a:xfrm>
          <a:prstGeom prst="roundRect">
            <a:avLst>
              <a:gd name="adj" fmla="val 5021"/>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B7ABD26-E772-9E8B-B7B0-725D725AF641}"/>
              </a:ext>
            </a:extLst>
          </p:cNvPr>
          <p:cNvSpPr txBox="1"/>
          <p:nvPr/>
        </p:nvSpPr>
        <p:spPr>
          <a:xfrm>
            <a:off x="3105689" y="2360471"/>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講師からのメッセージ</a:t>
            </a:r>
          </a:p>
        </p:txBody>
      </p:sp>
    </p:spTree>
    <p:extLst>
      <p:ext uri="{BB962C8B-B14F-4D97-AF65-F5344CB8AC3E}">
        <p14:creationId xmlns:p14="http://schemas.microsoft.com/office/powerpoint/2010/main" val="3605673989"/>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番号プレースホルダー 1">
            <a:extLst>
              <a:ext uri="{FF2B5EF4-FFF2-40B4-BE49-F238E27FC236}">
                <a16:creationId xmlns:a16="http://schemas.microsoft.com/office/drawing/2014/main" id="{6BAE2486-FE33-E838-BB3C-C1D188F4A4C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3E1B5ED-2FDB-4A77-B522-58B2E5C13BD6}" type="slidenum">
              <a:rPr lang="ja-JP" altLang="en-US" sz="1000">
                <a:solidFill>
                  <a:srgbClr val="898989"/>
                </a:solidFill>
              </a:rPr>
              <a:pPr>
                <a:lnSpc>
                  <a:spcPct val="100000"/>
                </a:lnSpc>
                <a:spcBef>
                  <a:spcPct val="0"/>
                </a:spcBef>
                <a:buFontTx/>
                <a:buNone/>
              </a:pPr>
              <a:t>42</a:t>
            </a:fld>
            <a:endParaRPr lang="ja-JP" altLang="en-US" sz="1000">
              <a:solidFill>
                <a:srgbClr val="898989"/>
              </a:solidFill>
            </a:endParaRP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番号プレースホルダー 1">
            <a:extLst>
              <a:ext uri="{FF2B5EF4-FFF2-40B4-BE49-F238E27FC236}">
                <a16:creationId xmlns:a16="http://schemas.microsoft.com/office/drawing/2014/main" id="{6F7A40A5-3621-16D1-0704-E4DA94F23FC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E679BAA-8154-4958-BDF4-5D83CF03108E}" type="slidenum">
              <a:rPr lang="ja-JP" altLang="en-US" sz="1000">
                <a:solidFill>
                  <a:srgbClr val="898989"/>
                </a:solidFill>
              </a:rPr>
              <a:pPr>
                <a:lnSpc>
                  <a:spcPct val="100000"/>
                </a:lnSpc>
                <a:spcBef>
                  <a:spcPct val="0"/>
                </a:spcBef>
                <a:buFontTx/>
                <a:buNone/>
              </a:pPr>
              <a:t>43</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6E284481-0D9F-B928-8644-A4DC2EB62A5A}"/>
              </a:ext>
            </a:extLst>
          </p:cNvPr>
          <p:cNvSpPr/>
          <p:nvPr/>
        </p:nvSpPr>
        <p:spPr>
          <a:xfrm>
            <a:off x="134937" y="643187"/>
            <a:ext cx="9636125" cy="3600986"/>
          </a:xfrm>
          <a:prstGeom prst="rect">
            <a:avLst/>
          </a:prstGeom>
        </p:spPr>
        <p:txBody>
          <a:bodyPr>
            <a:spAutoFit/>
          </a:bodyPr>
          <a:lstStyle/>
          <a:p>
            <a:pPr eaLnBrk="1" fontAlgn="auto" hangingPunct="1">
              <a:spcBef>
                <a:spcPts val="0"/>
              </a:spcBef>
              <a:spcAft>
                <a:spcPts val="0"/>
              </a:spcAft>
              <a:defRPr/>
            </a:pPr>
            <a:r>
              <a:rPr lang="en-US" altLang="ja-JP" b="1" spc="200" dirty="0">
                <a:latin typeface="メイリオ" panose="020B0604030504040204" pitchFamily="50" charset="-128"/>
                <a:ea typeface="メイリオ" panose="020B0604030504040204" pitchFamily="50" charset="-128"/>
              </a:rPr>
              <a:t>【</a:t>
            </a:r>
            <a:r>
              <a:rPr lang="ja-JP" altLang="en-US" b="1" spc="200" dirty="0">
                <a:latin typeface="メイリオ" panose="020B0604030504040204" pitchFamily="50" charset="-128"/>
                <a:ea typeface="メイリオ" panose="020B0604030504040204" pitchFamily="50" charset="-128"/>
              </a:rPr>
              <a:t>教材作成に用いた資料</a:t>
            </a:r>
            <a:r>
              <a:rPr lang="en-US" altLang="ja-JP" b="1" spc="2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lang="ja-JP" altLang="en-US" sz="1100" dirty="0">
                <a:latin typeface="メイリオ" panose="020B0604030504040204" pitchFamily="50" charset="-128"/>
                <a:ea typeface="メイリオ" panose="020B0604030504040204" pitchFamily="50" charset="-128"/>
              </a:rPr>
              <a:t>政府広報オンライン</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知っておきたい認知症の基本</a:t>
            </a:r>
            <a:r>
              <a:rPr lang="en-US" altLang="ja-JP"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（最終閲覧日：令和</a:t>
            </a:r>
            <a:r>
              <a:rPr kumimoji="1" lang="en-US" altLang="ja-JP" sz="1100" dirty="0">
                <a:latin typeface="メイリオ" panose="020B0604030504040204" pitchFamily="50" charset="-128"/>
                <a:ea typeface="メイリオ" panose="020B0604030504040204" pitchFamily="50" charset="-128"/>
              </a:rPr>
              <a:t>7</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27</a:t>
            </a:r>
            <a:r>
              <a:rPr kumimoji="1" lang="ja-JP" altLang="en-US" sz="1100" dirty="0">
                <a:latin typeface="メイリオ" panose="020B0604030504040204" pitchFamily="50" charset="-128"/>
                <a:ea typeface="メイリオ" panose="020B0604030504040204" pitchFamily="50" charset="-128"/>
              </a:rPr>
              <a:t>日）</a:t>
            </a:r>
            <a:r>
              <a:rPr kumimoji="1" lang="en-US" altLang="ja-JP" sz="1100" dirty="0">
                <a:solidFill>
                  <a:schemeClr val="tx1"/>
                </a:solidFill>
                <a:latin typeface="メイリオ" panose="020B0604030504040204" pitchFamily="50" charset="-128"/>
                <a:ea typeface="メイリオ" panose="020B0604030504040204" pitchFamily="50" charset="-128"/>
              </a:rPr>
              <a:t> </a:t>
            </a:r>
            <a:br>
              <a:rPr lang="en-US" altLang="ja-JP" sz="1100" dirty="0">
                <a:latin typeface="メイリオ" panose="020B0604030504040204" pitchFamily="50" charset="-128"/>
                <a:ea typeface="メイリオ" panose="020B0604030504040204" pitchFamily="50" charset="-128"/>
              </a:rPr>
            </a:br>
            <a:r>
              <a:rPr lang="en-US" altLang="ja-JP" sz="1100" dirty="0">
                <a:latin typeface="メイリオ" panose="020B0604030504040204" pitchFamily="50" charset="-128"/>
                <a:ea typeface="メイリオ" panose="020B0604030504040204" pitchFamily="50" charset="-128"/>
                <a:hlinkClick r:id="" action="ppaction://noaction"/>
              </a:rPr>
              <a:t>https://www.gov-online.go.jp/article/202501/entry-7013.html</a:t>
            </a:r>
            <a:endParaRPr lang="en-US" altLang="ja-JP" sz="1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lang="ja-JP" altLang="en-US" sz="1100" dirty="0">
                <a:latin typeface="メイリオ" panose="020B0604030504040204" pitchFamily="50" charset="-128"/>
                <a:ea typeface="メイリオ" panose="020B0604030504040204" pitchFamily="50" charset="-128"/>
              </a:rPr>
              <a:t>厚生労働省</a:t>
            </a:r>
            <a:r>
              <a:rPr lang="en-US" altLang="ja-JP" sz="1100" dirty="0">
                <a:latin typeface="メイリオ" panose="020B0604030504040204" pitchFamily="50" charset="-128"/>
                <a:ea typeface="メイリオ" panose="020B0604030504040204" pitchFamily="50" charset="-128"/>
              </a:rPr>
              <a:t>『</a:t>
            </a:r>
            <a:r>
              <a:rPr lang="zh-TW" altLang="en-US" sz="1100" dirty="0">
                <a:latin typeface="メイリオ" panose="020B0604030504040204" pitchFamily="50" charset="-128"/>
                <a:ea typeface="メイリオ" panose="020B0604030504040204" pitchFamily="50" charset="-128"/>
              </a:rPr>
              <a:t>若年性認知症実態調査結果概要</a:t>
            </a:r>
            <a:r>
              <a:rPr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 （最終閲覧日：令和</a:t>
            </a:r>
            <a:r>
              <a:rPr kumimoji="1" lang="en-US" altLang="ja-JP" sz="1100" dirty="0">
                <a:latin typeface="メイリオ" panose="020B0604030504040204" pitchFamily="50" charset="-128"/>
                <a:ea typeface="メイリオ" panose="020B0604030504040204" pitchFamily="50" charset="-128"/>
              </a:rPr>
              <a:t>7</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27</a:t>
            </a:r>
            <a:r>
              <a:rPr kumimoji="1" lang="ja-JP" altLang="en-US" sz="1100" dirty="0">
                <a:latin typeface="メイリオ" panose="020B0604030504040204" pitchFamily="50" charset="-128"/>
                <a:ea typeface="メイリオ" panose="020B0604030504040204" pitchFamily="50" charset="-128"/>
              </a:rPr>
              <a:t>日）</a:t>
            </a:r>
            <a:r>
              <a:rPr lang="en-US" altLang="ja-JP" sz="1100" dirty="0">
                <a:latin typeface="メイリオ" panose="020B0604030504040204" pitchFamily="50" charset="-128"/>
                <a:ea typeface="メイリオ" panose="020B0604030504040204" pitchFamily="50" charset="-128"/>
                <a:hlinkClick r:id="" action="ppaction://noaction"/>
              </a:rPr>
              <a:t>https://www.mhlw.go.jp/content/12300000/001324264.pdf</a:t>
            </a:r>
            <a:endParaRPr lang="en-US" altLang="ja-JP" sz="1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lang="ja-JP" altLang="en-US" sz="1100" dirty="0">
                <a:latin typeface="メイリオ" panose="020B0604030504040204" pitchFamily="50" charset="-128"/>
                <a:ea typeface="メイリオ" panose="020B0604030504040204" pitchFamily="50" charset="-128"/>
              </a:rPr>
              <a:t>認知症の人と家族の会</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家族がつくった「認知症」早期発見のめやす</a:t>
            </a:r>
            <a:r>
              <a:rPr lang="en-US" altLang="ja-JP"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（最終閲覧日：令和</a:t>
            </a:r>
            <a:r>
              <a:rPr kumimoji="1" lang="en-US" altLang="ja-JP" sz="1100" dirty="0">
                <a:latin typeface="メイリオ" panose="020B0604030504040204" pitchFamily="50" charset="-128"/>
                <a:ea typeface="メイリオ" panose="020B0604030504040204" pitchFamily="50" charset="-128"/>
              </a:rPr>
              <a:t>7</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27</a:t>
            </a:r>
            <a:r>
              <a:rPr kumimoji="1" lang="ja-JP" altLang="en-US" sz="1100" dirty="0">
                <a:latin typeface="メイリオ" panose="020B0604030504040204" pitchFamily="50" charset="-128"/>
                <a:ea typeface="メイリオ" panose="020B0604030504040204" pitchFamily="50" charset="-128"/>
              </a:rPr>
              <a:t>日）</a:t>
            </a:r>
            <a:r>
              <a:rPr kumimoji="1" lang="en-US" altLang="ja-JP" sz="1100" dirty="0">
                <a:solidFill>
                  <a:schemeClr val="tx1"/>
                </a:solidFill>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hlinkClick r:id="" action="ppaction://noaction"/>
              </a:rPr>
              <a:t>https://www.alzheimer.or.jp/?page_id=2196</a:t>
            </a:r>
            <a:endParaRPr lang="en-US" altLang="ja-JP" sz="1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kumimoji="1" lang="ja-JP" altLang="en-US" sz="1100" dirty="0">
                <a:latin typeface="メイリオ" panose="020B0604030504040204" pitchFamily="50" charset="-128"/>
                <a:ea typeface="メイリオ" panose="020B0604030504040204" pitchFamily="50" charset="-128"/>
              </a:rPr>
              <a:t>厚生労働省</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認知症の人の日常生活・社会生活における意思決定支援ガイドライン</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平成</a:t>
            </a:r>
            <a:r>
              <a:rPr kumimoji="1" lang="en-US" altLang="ja-JP" sz="1100" dirty="0">
                <a:latin typeface="メイリオ" panose="020B0604030504040204" pitchFamily="50" charset="-128"/>
                <a:ea typeface="メイリオ" panose="020B0604030504040204" pitchFamily="50" charset="-128"/>
              </a:rPr>
              <a:t>30</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6</a:t>
            </a:r>
            <a:r>
              <a:rPr kumimoji="1" lang="ja-JP" altLang="en-US" sz="1100" dirty="0">
                <a:latin typeface="メイリオ" panose="020B0604030504040204" pitchFamily="50" charset="-128"/>
                <a:ea typeface="メイリオ" panose="020B0604030504040204" pitchFamily="50" charset="-128"/>
              </a:rPr>
              <a:t>月 （最終閲覧日：令和</a:t>
            </a:r>
            <a:r>
              <a:rPr kumimoji="1" lang="en-US" altLang="ja-JP" sz="1100" dirty="0">
                <a:latin typeface="メイリオ" panose="020B0604030504040204" pitchFamily="50" charset="-128"/>
                <a:ea typeface="メイリオ" panose="020B0604030504040204" pitchFamily="50" charset="-128"/>
              </a:rPr>
              <a:t>7</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27</a:t>
            </a:r>
            <a:r>
              <a:rPr kumimoji="1" lang="ja-JP" altLang="en-US" sz="1100" dirty="0">
                <a:latin typeface="メイリオ" panose="020B0604030504040204" pitchFamily="50" charset="-128"/>
                <a:ea typeface="メイリオ" panose="020B0604030504040204" pitchFamily="50" charset="-128"/>
              </a:rPr>
              <a:t>日）</a:t>
            </a:r>
            <a:r>
              <a:rPr kumimoji="1" lang="en-US" altLang="ja-JP" sz="1100" dirty="0">
                <a:latin typeface="メイリオ" panose="020B0604030504040204" pitchFamily="50" charset="-128"/>
                <a:ea typeface="メイリオ" panose="020B0604030504040204" pitchFamily="50" charset="-128"/>
              </a:rPr>
              <a:t> </a:t>
            </a:r>
            <a:r>
              <a:rPr kumimoji="1" lang="en-US" altLang="ja-JP" sz="1100" dirty="0">
                <a:latin typeface="メイリオ" panose="020B0604030504040204" pitchFamily="50" charset="-128"/>
                <a:ea typeface="メイリオ" panose="020B0604030504040204" pitchFamily="50" charset="-128"/>
                <a:hlinkClick r:id="" action="ppaction://noaction"/>
              </a:rPr>
              <a:t>https://www.mhlw.go.jp/file/06-Seisakujouhou-12300000-Roukenkyoku/0000212396.pdf</a:t>
            </a:r>
            <a:endParaRPr kumimoji="1" lang="en-US" altLang="ja-JP" sz="1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lang="ja-JP" altLang="en-US" sz="1100" dirty="0">
                <a:latin typeface="メイリオ" panose="020B0604030504040204" pitchFamily="50" charset="-128"/>
                <a:ea typeface="メイリオ" panose="020B0604030504040204" pitchFamily="50" charset="-128"/>
              </a:rPr>
              <a:t>厚生労働省社会・援護局地域福祉課成年後見制度利用促進室</a:t>
            </a:r>
            <a:r>
              <a:rPr lang="en-US" altLang="ja-JP" sz="1100" dirty="0">
                <a:latin typeface="メイリオ" panose="020B0604030504040204" pitchFamily="50" charset="-128"/>
                <a:ea typeface="メイリオ" panose="020B0604030504040204" pitchFamily="50" charset="-128"/>
              </a:rPr>
              <a:t>『</a:t>
            </a:r>
            <a:r>
              <a:rPr kumimoji="0" lang="ja-JP" altLang="en-US" sz="1100" dirty="0">
                <a:latin typeface="メイリオ" panose="020B0604030504040204" pitchFamily="50" charset="-128"/>
                <a:ea typeface="メイリオ" panose="020B0604030504040204" pitchFamily="50" charset="-128"/>
              </a:rPr>
              <a:t>意思決定支援及び後見人等の担い手確保に関する取組状況</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令和元年</a:t>
            </a:r>
            <a:r>
              <a:rPr lang="en-US" altLang="ja-JP" sz="1100" dirty="0">
                <a:latin typeface="メイリオ" panose="020B0604030504040204" pitchFamily="50" charset="-128"/>
                <a:ea typeface="メイリオ" panose="020B0604030504040204" pitchFamily="50" charset="-128"/>
              </a:rPr>
              <a:t>11</a:t>
            </a:r>
            <a:r>
              <a:rPr lang="ja-JP" altLang="en-US" sz="1100" dirty="0">
                <a:latin typeface="メイリオ" panose="020B0604030504040204" pitchFamily="50" charset="-128"/>
                <a:ea typeface="メイリオ" panose="020B0604030504040204" pitchFamily="50" charset="-128"/>
              </a:rPr>
              <a:t>月</a:t>
            </a:r>
            <a:r>
              <a:rPr lang="en-US" altLang="ja-JP" sz="1100" dirty="0">
                <a:latin typeface="メイリオ" panose="020B0604030504040204" pitchFamily="50" charset="-128"/>
                <a:ea typeface="メイリオ" panose="020B0604030504040204" pitchFamily="50" charset="-128"/>
              </a:rPr>
              <a:t>5</a:t>
            </a:r>
            <a:r>
              <a:rPr lang="ja-JP" altLang="en-US" sz="1100" dirty="0">
                <a:latin typeface="メイリオ" panose="020B0604030504040204" pitchFamily="50" charset="-128"/>
                <a:ea typeface="メイリオ" panose="020B0604030504040204" pitchFamily="50" charset="-128"/>
              </a:rPr>
              <a:t>日</a:t>
            </a:r>
            <a:r>
              <a:rPr lang="en-US" altLang="ja-JP" sz="1100" dirty="0">
                <a:latin typeface="メイリオ" panose="020B0604030504040204" pitchFamily="50" charset="-128"/>
                <a:ea typeface="メイリオ" panose="020B0604030504040204" pitchFamily="50" charset="-128"/>
              </a:rPr>
              <a:t>.</a:t>
            </a:r>
            <a:endParaRPr kumimoji="1" lang="en-US" altLang="ja-JP" sz="1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kumimoji="1" lang="ja-JP" altLang="en-US" sz="1100" dirty="0">
                <a:latin typeface="メイリオ" panose="020B0604030504040204" pitchFamily="50" charset="-128"/>
                <a:ea typeface="メイリオ" panose="020B0604030504040204" pitchFamily="50" charset="-128"/>
              </a:rPr>
              <a:t>認知症介護研究・研修大府センター</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若年性認知症ハンドブック</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令和</a:t>
            </a:r>
            <a:r>
              <a:rPr lang="en-US" altLang="ja-JP" sz="1100" dirty="0">
                <a:latin typeface="メイリオ" panose="020B0604030504040204" pitchFamily="50" charset="-128"/>
                <a:ea typeface="メイリオ" panose="020B0604030504040204" pitchFamily="50" charset="-128"/>
              </a:rPr>
              <a:t>2</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9</a:t>
            </a:r>
            <a:r>
              <a:rPr lang="ja-JP" altLang="en-US" sz="1100" dirty="0">
                <a:latin typeface="メイリオ" panose="020B0604030504040204" pitchFamily="50" charset="-128"/>
                <a:ea typeface="メイリオ" panose="020B0604030504040204" pitchFamily="50" charset="-128"/>
              </a:rPr>
              <a:t>月 </a:t>
            </a:r>
            <a:r>
              <a:rPr kumimoji="1" lang="ja-JP" altLang="en-US" sz="1100" dirty="0">
                <a:latin typeface="メイリオ" panose="020B0604030504040204" pitchFamily="50" charset="-128"/>
                <a:ea typeface="メイリオ" panose="020B0604030504040204" pitchFamily="50" charset="-128"/>
              </a:rPr>
              <a:t>（最終閲覧日：令和</a:t>
            </a:r>
            <a:r>
              <a:rPr kumimoji="1" lang="en-US" altLang="ja-JP" sz="1100" dirty="0">
                <a:latin typeface="メイリオ" panose="020B0604030504040204" pitchFamily="50" charset="-128"/>
                <a:ea typeface="メイリオ" panose="020B0604030504040204" pitchFamily="50" charset="-128"/>
              </a:rPr>
              <a:t>7</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27</a:t>
            </a:r>
            <a:r>
              <a:rPr kumimoji="1" lang="ja-JP" altLang="en-US" sz="1100" dirty="0">
                <a:latin typeface="メイリオ" panose="020B0604030504040204" pitchFamily="50" charset="-128"/>
                <a:ea typeface="メイリオ" panose="020B0604030504040204" pitchFamily="50" charset="-128"/>
              </a:rPr>
              <a:t>日）</a:t>
            </a:r>
            <a:r>
              <a:rPr lang="en-US" altLang="ja-JP"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hlinkClick r:id="" action="ppaction://noaction"/>
              </a:rPr>
              <a:t>https://www.mhlw.go.jp/content/000569242.pdf</a:t>
            </a:r>
            <a:endParaRPr lang="en-US" altLang="ja-JP" sz="1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lang="ja-JP" altLang="en-US" sz="1100" dirty="0">
                <a:latin typeface="メイリオ" panose="020B0604030504040204" pitchFamily="50" charset="-128"/>
                <a:ea typeface="メイリオ" panose="020B0604030504040204" pitchFamily="50" charset="-128"/>
              </a:rPr>
              <a:t>厚生労働省</a:t>
            </a:r>
            <a:r>
              <a:rPr lang="en-US" altLang="ja-JP" sz="1100" dirty="0">
                <a:latin typeface="メイリオ" panose="020B0604030504040204" pitchFamily="50" charset="-128"/>
                <a:ea typeface="メイリオ" panose="020B0604030504040204" pitchFamily="50" charset="-128"/>
              </a:rPr>
              <a:t>WEB</a:t>
            </a:r>
            <a:r>
              <a:rPr lang="ja-JP" altLang="en-US" sz="1100" dirty="0">
                <a:latin typeface="メイリオ" panose="020B0604030504040204" pitchFamily="50" charset="-128"/>
                <a:ea typeface="メイリオ" panose="020B0604030504040204" pitchFamily="50" charset="-128"/>
              </a:rPr>
              <a:t>サイト</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認知症に関する相談先</a:t>
            </a:r>
            <a:r>
              <a:rPr lang="en-US" altLang="ja-JP"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（最終閲覧日：令和</a:t>
            </a:r>
            <a:r>
              <a:rPr kumimoji="1" lang="en-US" altLang="ja-JP" sz="1100" dirty="0">
                <a:latin typeface="メイリオ" panose="020B0604030504040204" pitchFamily="50" charset="-128"/>
                <a:ea typeface="メイリオ" panose="020B0604030504040204" pitchFamily="50" charset="-128"/>
              </a:rPr>
              <a:t>7</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27</a:t>
            </a:r>
            <a:r>
              <a:rPr kumimoji="1" lang="ja-JP" altLang="en-US" sz="1100" dirty="0">
                <a:latin typeface="メイリオ" panose="020B0604030504040204" pitchFamily="50" charset="-128"/>
                <a:ea typeface="メイリオ" panose="020B0604030504040204" pitchFamily="50" charset="-128"/>
              </a:rPr>
              <a:t>日）</a:t>
            </a:r>
            <a:r>
              <a:rPr kumimoji="1" lang="en-US" altLang="ja-JP" sz="1100" dirty="0">
                <a:solidFill>
                  <a:schemeClr val="tx1"/>
                </a:solidFill>
                <a:latin typeface="メイリオ" panose="020B0604030504040204" pitchFamily="50" charset="-128"/>
                <a:ea typeface="メイリオ" panose="020B0604030504040204" pitchFamily="50" charset="-128"/>
              </a:rPr>
              <a:t> </a:t>
            </a:r>
            <a:br>
              <a:rPr lang="en-US" altLang="ja-JP" sz="1100" dirty="0">
                <a:latin typeface="メイリオ" panose="020B0604030504040204" pitchFamily="50" charset="-128"/>
                <a:ea typeface="メイリオ" panose="020B0604030504040204" pitchFamily="50" charset="-128"/>
              </a:rPr>
            </a:br>
            <a:r>
              <a:rPr lang="de-DE" altLang="ja-JP" sz="1100" dirty="0">
                <a:latin typeface="メイリオ" panose="020B0604030504040204" pitchFamily="50" charset="-128"/>
                <a:ea typeface="メイリオ" panose="020B0604030504040204" pitchFamily="50" charset="-128"/>
                <a:hlinkClick r:id="" action="ppaction://noaction"/>
              </a:rPr>
              <a:t>https://www.mhlw.go.jp/stf/seisakunitsuite/bunya/0000076236_00003.html</a:t>
            </a:r>
            <a:endParaRPr lang="de-DE" altLang="ja-JP" sz="1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lang="ja-JP" altLang="en-US" sz="1100" dirty="0">
                <a:latin typeface="メイリオ" panose="020B0604030504040204" pitchFamily="50" charset="-128"/>
                <a:ea typeface="メイリオ" panose="020B0604030504040204" pitchFamily="50" charset="-128"/>
              </a:rPr>
              <a:t>厚生労働省</a:t>
            </a:r>
            <a:r>
              <a:rPr lang="en-US" altLang="ja-JP" sz="1100" dirty="0">
                <a:latin typeface="メイリオ" panose="020B0604030504040204" pitchFamily="50" charset="-128"/>
                <a:ea typeface="メイリオ" panose="020B0604030504040204" pitchFamily="50" charset="-128"/>
              </a:rPr>
              <a:t>『</a:t>
            </a:r>
            <a:r>
              <a:rPr lang="zh-TW" altLang="en-US" sz="1100" dirty="0">
                <a:latin typeface="メイリオ" panose="020B0604030504040204" pitchFamily="50" charset="-128"/>
                <a:ea typeface="メイリオ" panose="020B0604030504040204" pitchFamily="50" charset="-128"/>
              </a:rPr>
              <a:t>認知症施策推進基本計画</a:t>
            </a:r>
            <a:r>
              <a:rPr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  （最終閲覧日：令和</a:t>
            </a:r>
            <a:r>
              <a:rPr kumimoji="1" lang="en-US" altLang="ja-JP" sz="1100" dirty="0">
                <a:latin typeface="メイリオ" panose="020B0604030504040204" pitchFamily="50" charset="-128"/>
                <a:ea typeface="メイリオ" panose="020B0604030504040204" pitchFamily="50" charset="-128"/>
              </a:rPr>
              <a:t>7</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27</a:t>
            </a:r>
            <a:r>
              <a:rPr kumimoji="1" lang="ja-JP" altLang="en-US" sz="1100" dirty="0">
                <a:latin typeface="メイリオ" panose="020B0604030504040204" pitchFamily="50" charset="-128"/>
                <a:ea typeface="メイリオ" panose="020B0604030504040204" pitchFamily="50" charset="-128"/>
              </a:rPr>
              <a:t>日）</a:t>
            </a:r>
            <a:r>
              <a:rPr lang="en-US" altLang="ja-JP"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hlinkClick r:id="" action="ppaction://noaction"/>
              </a:rPr>
              <a:t>https://www.mhlw.go.jp/content/001344090.pdf</a:t>
            </a:r>
            <a:endParaRPr lang="en-US" altLang="ja-JP" sz="1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lang="ja-JP" altLang="en-US" sz="1100" dirty="0">
                <a:latin typeface="メイリオ" panose="020B0604030504040204" pitchFamily="50" charset="-128"/>
                <a:ea typeface="メイリオ" panose="020B0604030504040204" pitchFamily="50" charset="-128"/>
              </a:rPr>
              <a:t>社会的包摂サポートセンター編</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相談支援員必携 事例で見る生活困窮者</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中央法規出版</a:t>
            </a:r>
            <a:r>
              <a:rPr lang="en-US" altLang="ja-JP" sz="1100" dirty="0">
                <a:latin typeface="メイリオ" panose="020B0604030504040204" pitchFamily="50" charset="-128"/>
                <a:ea typeface="メイリオ" panose="020B0604030504040204" pitchFamily="50" charset="-128"/>
              </a:rPr>
              <a:t>,2015</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a:t>
            </a:r>
            <a:endParaRPr kumimoji="1" lang="en-US" altLang="ja-JP" sz="1100"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49C7AC14-A3A1-F783-6C09-C125D6B826BA}"/>
              </a:ext>
            </a:extLst>
          </p:cNvPr>
          <p:cNvSpPr/>
          <p:nvPr/>
        </p:nvSpPr>
        <p:spPr>
          <a:xfrm>
            <a:off x="134937" y="4512962"/>
            <a:ext cx="9636125" cy="2031325"/>
          </a:xfrm>
          <a:prstGeom prst="rect">
            <a:avLst/>
          </a:prstGeom>
        </p:spPr>
        <p:txBody>
          <a:bodyPr>
            <a:spAutoFit/>
          </a:bodyPr>
          <a:lstStyle/>
          <a:p>
            <a:pPr eaLnBrk="1" fontAlgn="auto" hangingPunct="1">
              <a:spcBef>
                <a:spcPts val="0"/>
              </a:spcBef>
              <a:spcAft>
                <a:spcPts val="0"/>
              </a:spcAft>
              <a:defRPr/>
            </a:pPr>
            <a:r>
              <a:rPr lang="en-US" altLang="ja-JP" b="1" spc="200" dirty="0">
                <a:latin typeface="メイリオ" panose="020B0604030504040204" pitchFamily="50" charset="-128"/>
                <a:ea typeface="メイリオ" panose="020B0604030504040204" pitchFamily="50" charset="-128"/>
              </a:rPr>
              <a:t>【</a:t>
            </a:r>
            <a:r>
              <a:rPr lang="ja-JP" altLang="en-US" b="1" spc="200" dirty="0">
                <a:latin typeface="メイリオ" panose="020B0604030504040204" pitchFamily="50" charset="-128"/>
                <a:ea typeface="メイリオ" panose="020B0604030504040204" pitchFamily="50" charset="-128"/>
              </a:rPr>
              <a:t>参考図書・文献</a:t>
            </a:r>
            <a:r>
              <a:rPr lang="en-US" altLang="ja-JP" b="1" spc="2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ja-JP" altLang="en-US" sz="1100" dirty="0">
                <a:latin typeface="メイリオ" panose="020B0604030504040204" pitchFamily="50" charset="-128"/>
                <a:ea typeface="メイリオ" panose="020B0604030504040204" pitchFamily="50" charset="-128"/>
              </a:rPr>
              <a:t>東北福祉会 認知症介護研究・研修仙台センター</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もしも　気になるようでしたらお読みください</a:t>
            </a:r>
            <a:r>
              <a:rPr kumimoji="1" lang="en-US" altLang="ja-JP"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（最終閲覧日：令和</a:t>
            </a:r>
            <a:r>
              <a:rPr kumimoji="1" lang="en-US" altLang="ja-JP" sz="1100" dirty="0">
                <a:latin typeface="メイリオ" panose="020B0604030504040204" pitchFamily="50" charset="-128"/>
                <a:ea typeface="メイリオ" panose="020B0604030504040204" pitchFamily="50" charset="-128"/>
              </a:rPr>
              <a:t>7</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27</a:t>
            </a:r>
            <a:r>
              <a:rPr kumimoji="1" lang="ja-JP" altLang="en-US" sz="1100" dirty="0">
                <a:latin typeface="メイリオ" panose="020B0604030504040204" pitchFamily="50" charset="-128"/>
                <a:ea typeface="メイリオ" panose="020B0604030504040204" pitchFamily="50" charset="-128"/>
              </a:rPr>
              <a:t>日）</a:t>
            </a:r>
            <a:r>
              <a:rPr kumimoji="1" lang="en-US" altLang="ja-JP" sz="1100" dirty="0">
                <a:solidFill>
                  <a:schemeClr val="tx1"/>
                </a:solidFill>
                <a:latin typeface="メイリオ" panose="020B0604030504040204" pitchFamily="50" charset="-128"/>
                <a:ea typeface="メイリオ" panose="020B0604030504040204" pitchFamily="50" charset="-128"/>
              </a:rPr>
              <a:t>  </a:t>
            </a:r>
            <a:r>
              <a:rPr kumimoji="1" lang="en-US" altLang="ja-JP" sz="1100" dirty="0">
                <a:latin typeface="メイリオ" panose="020B0604030504040204" pitchFamily="50" charset="-128"/>
                <a:ea typeface="メイリオ" panose="020B0604030504040204" pitchFamily="50" charset="-128"/>
                <a:hlinkClick r:id="" action="ppaction://noaction"/>
              </a:rPr>
              <a:t>https://www.mhlw.go.jp/content/000521120.pdf</a:t>
            </a:r>
            <a:endParaRPr kumimoji="1" lang="en-US" altLang="ja-JP" sz="1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kumimoji="1" lang="ja-JP" altLang="en-US" sz="1100" dirty="0">
                <a:latin typeface="メイリオ" panose="020B0604030504040204" pitchFamily="50" charset="-128"/>
                <a:ea typeface="メイリオ" panose="020B0604030504040204" pitchFamily="50" charset="-128"/>
              </a:rPr>
              <a:t>東京都健康長寿医療センター</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本人にとってのよりよい暮らしガイド</a:t>
            </a:r>
            <a:r>
              <a:rPr kumimoji="1" lang="en-US" altLang="ja-JP"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（最終閲覧日：令和</a:t>
            </a:r>
            <a:r>
              <a:rPr kumimoji="1" lang="en-US" altLang="ja-JP" sz="1100" dirty="0">
                <a:latin typeface="メイリオ" panose="020B0604030504040204" pitchFamily="50" charset="-128"/>
                <a:ea typeface="メイリオ" panose="020B0604030504040204" pitchFamily="50" charset="-128"/>
              </a:rPr>
              <a:t>7</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27</a:t>
            </a:r>
            <a:r>
              <a:rPr kumimoji="1" lang="ja-JP" altLang="en-US" sz="1100" dirty="0">
                <a:latin typeface="メイリオ" panose="020B0604030504040204" pitchFamily="50" charset="-128"/>
                <a:ea typeface="メイリオ" panose="020B0604030504040204" pitchFamily="50" charset="-128"/>
              </a:rPr>
              <a:t>日）</a:t>
            </a:r>
            <a:r>
              <a:rPr kumimoji="1" lang="en-US" altLang="ja-JP" sz="1100" dirty="0">
                <a:latin typeface="メイリオ" panose="020B0604030504040204" pitchFamily="50" charset="-128"/>
                <a:ea typeface="メイリオ" panose="020B0604030504040204" pitchFamily="50" charset="-128"/>
              </a:rPr>
              <a:t> </a:t>
            </a:r>
            <a:r>
              <a:rPr kumimoji="1" lang="en-US" altLang="ja-JP" sz="1100" dirty="0">
                <a:latin typeface="メイリオ" panose="020B0604030504040204" pitchFamily="50" charset="-128"/>
                <a:ea typeface="メイリオ" panose="020B0604030504040204" pitchFamily="50" charset="-128"/>
                <a:hlinkClick r:id="" action="ppaction://noaction"/>
              </a:rPr>
              <a:t>https://www.mhlw.go.jp/content/000521131.pdf</a:t>
            </a:r>
            <a:r>
              <a:rPr kumimoji="1" lang="en-US" altLang="ja-JP" sz="1100" dirty="0">
                <a:latin typeface="メイリオ" panose="020B0604030504040204" pitchFamily="50" charset="-128"/>
                <a:ea typeface="メイリオ" panose="020B0604030504040204" pitchFamily="50" charset="-128"/>
              </a:rPr>
              <a:t> </a:t>
            </a:r>
          </a:p>
          <a:p>
            <a:pPr marL="342900" indent="-342900" eaLnBrk="1" fontAlgn="auto" hangingPunct="1">
              <a:spcBef>
                <a:spcPts val="600"/>
              </a:spcBef>
              <a:spcAft>
                <a:spcPts val="0"/>
              </a:spcAft>
              <a:buFont typeface="Arial" panose="020B0604020202020204" pitchFamily="34" charset="0"/>
              <a:buChar char="•"/>
              <a:defRPr/>
            </a:pPr>
            <a:r>
              <a:rPr kumimoji="1" lang="ja-JP" altLang="en-US" sz="1100" dirty="0">
                <a:latin typeface="メイリオ" panose="020B0604030504040204" pitchFamily="50" charset="-128"/>
                <a:ea typeface="メイリオ" panose="020B0604030504040204" pitchFamily="50" charset="-128"/>
              </a:rPr>
              <a:t>国立長寿医療研究センター「あたまとからだを元気にする　</a:t>
            </a:r>
            <a:r>
              <a:rPr kumimoji="1" lang="en-US" altLang="ja-JP" sz="1100" dirty="0">
                <a:latin typeface="メイリオ" panose="020B0604030504040204" pitchFamily="50" charset="-128"/>
                <a:ea typeface="メイリオ" panose="020B0604030504040204" pitchFamily="50" charset="-128"/>
              </a:rPr>
              <a:t>MCI</a:t>
            </a:r>
            <a:r>
              <a:rPr kumimoji="1" lang="ja-JP" altLang="en-US" sz="1100" dirty="0">
                <a:latin typeface="メイリオ" panose="020B0604030504040204" pitchFamily="50" charset="-128"/>
                <a:ea typeface="メイリオ" panose="020B0604030504040204" pitchFamily="50" charset="-128"/>
              </a:rPr>
              <a:t>ハンドブック」 （最終閲覧日：令和</a:t>
            </a:r>
            <a:r>
              <a:rPr kumimoji="1" lang="en-US" altLang="ja-JP" sz="1100" dirty="0">
                <a:latin typeface="メイリオ" panose="020B0604030504040204" pitchFamily="50" charset="-128"/>
                <a:ea typeface="メイリオ" panose="020B0604030504040204" pitchFamily="50" charset="-128"/>
              </a:rPr>
              <a:t>7</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27</a:t>
            </a:r>
            <a:r>
              <a:rPr kumimoji="1" lang="ja-JP" altLang="en-US" sz="1100" dirty="0">
                <a:latin typeface="メイリオ" panose="020B0604030504040204" pitchFamily="50" charset="-128"/>
                <a:ea typeface="メイリオ" panose="020B0604030504040204" pitchFamily="50" charset="-128"/>
              </a:rPr>
              <a:t>日）</a:t>
            </a:r>
            <a:r>
              <a:rPr kumimoji="1" lang="en-US" altLang="ja-JP" sz="1100" dirty="0">
                <a:latin typeface="メイリオ" panose="020B0604030504040204" pitchFamily="50" charset="-128"/>
                <a:ea typeface="メイリオ" panose="020B0604030504040204" pitchFamily="50" charset="-128"/>
              </a:rPr>
              <a:t> </a:t>
            </a:r>
            <a:r>
              <a:rPr kumimoji="1" lang="en-US" altLang="ja-JP" sz="1100" dirty="0">
                <a:latin typeface="メイリオ" panose="020B0604030504040204" pitchFamily="50" charset="-128"/>
                <a:ea typeface="メイリオ" panose="020B0604030504040204" pitchFamily="50" charset="-128"/>
                <a:hlinkClick r:id="" action="ppaction://noaction"/>
              </a:rPr>
              <a:t>https://www.mhlw.go.jp/content/001100288.pdf</a:t>
            </a:r>
            <a:endParaRPr kumimoji="1" lang="en-US" altLang="ja-JP" sz="1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kumimoji="1" lang="ja-JP" altLang="en-US" sz="1100" dirty="0">
                <a:latin typeface="メイリオ" panose="020B0604030504040204" pitchFamily="50" charset="-128"/>
                <a:ea typeface="メイリオ" panose="020B0604030504040204" pitchFamily="50" charset="-128"/>
              </a:rPr>
              <a:t>厚生労働省</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意思決定支援の基本的考え方</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だれもが「私の人生の主人公は、私」</a:t>
            </a:r>
            <a:r>
              <a:rPr kumimoji="1" lang="en-US" altLang="ja-JP"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（最終閲覧日：令和</a:t>
            </a:r>
            <a:r>
              <a:rPr kumimoji="1" lang="en-US" altLang="ja-JP" sz="1100" dirty="0">
                <a:latin typeface="メイリオ" panose="020B0604030504040204" pitchFamily="50" charset="-128"/>
                <a:ea typeface="メイリオ" panose="020B0604030504040204" pitchFamily="50" charset="-128"/>
              </a:rPr>
              <a:t>7</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27</a:t>
            </a:r>
            <a:r>
              <a:rPr kumimoji="1" lang="ja-JP" altLang="en-US" sz="1100" dirty="0">
                <a:latin typeface="メイリオ" panose="020B0604030504040204" pitchFamily="50" charset="-128"/>
                <a:ea typeface="メイリオ" panose="020B0604030504040204" pitchFamily="50" charset="-128"/>
              </a:rPr>
              <a:t>日）</a:t>
            </a:r>
            <a:r>
              <a:rPr kumimoji="1" lang="en-US" altLang="ja-JP" sz="1100" dirty="0">
                <a:solidFill>
                  <a:schemeClr val="tx1"/>
                </a:solidFill>
                <a:latin typeface="メイリオ" panose="020B0604030504040204" pitchFamily="50" charset="-128"/>
                <a:ea typeface="メイリオ" panose="020B0604030504040204" pitchFamily="50" charset="-128"/>
              </a:rPr>
              <a:t> </a:t>
            </a:r>
            <a:br>
              <a:rPr kumimoji="1" lang="en-US" altLang="ja-JP" sz="1100" dirty="0">
                <a:latin typeface="メイリオ" panose="020B0604030504040204" pitchFamily="50" charset="-128"/>
                <a:ea typeface="メイリオ" panose="020B0604030504040204" pitchFamily="50" charset="-128"/>
              </a:rPr>
            </a:br>
            <a:r>
              <a:rPr kumimoji="1" lang="en-US" altLang="ja-JP" sz="1100" dirty="0">
                <a:latin typeface="メイリオ" panose="020B0604030504040204" pitchFamily="50" charset="-128"/>
                <a:ea typeface="メイリオ" panose="020B0604030504040204" pitchFamily="50" charset="-128"/>
                <a:hlinkClick r:id="" action="ppaction://noaction"/>
              </a:rPr>
              <a:t>https://guardianship.mhlw.go.jp/common/uploads/2023/09/20230908_2.pdf</a:t>
            </a:r>
            <a:endParaRPr kumimoji="1" lang="en-US" altLang="ja-JP" sz="11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8365C1EF-3B71-4E63-7A82-3FC8D485083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4</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56707FF3-0558-075F-B3A4-58FD6DE7C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19E53FDA-ECEE-79DD-DB67-AF0019736885}"/>
              </a:ext>
            </a:extLst>
          </p:cNvPr>
          <p:cNvSpPr txBox="1"/>
          <p:nvPr/>
        </p:nvSpPr>
        <p:spPr>
          <a:xfrm>
            <a:off x="796925" y="4373254"/>
            <a:ext cx="8729663" cy="369332"/>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認知症とは何かについて、基本的な知識を学んでいきます。</a:t>
            </a:r>
            <a:endParaRPr kumimoji="1" lang="en-US" altLang="ja-JP" spc="3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56905E2-29E3-0767-462F-44194E94CD39}"/>
              </a:ext>
            </a:extLst>
          </p:cNvPr>
          <p:cNvSpPr txBox="1"/>
          <p:nvPr/>
        </p:nvSpPr>
        <p:spPr>
          <a:xfrm>
            <a:off x="439738" y="1626348"/>
            <a:ext cx="9161462" cy="584775"/>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Ⅰ</a:t>
            </a:r>
            <a:r>
              <a:rPr kumimoji="1" lang="ja-JP" altLang="en-US" sz="3200" b="1" spc="300" dirty="0">
                <a:latin typeface="メイリオ" panose="020B0604030504040204" pitchFamily="50" charset="-128"/>
                <a:ea typeface="メイリオ" panose="020B0604030504040204" pitchFamily="50" charset="-128"/>
              </a:rPr>
              <a:t>．認知症について</a:t>
            </a:r>
          </a:p>
        </p:txBody>
      </p:sp>
      <p:sp>
        <p:nvSpPr>
          <p:cNvPr id="8" name="平行四辺形 7">
            <a:extLst>
              <a:ext uri="{FF2B5EF4-FFF2-40B4-BE49-F238E27FC236}">
                <a16:creationId xmlns:a16="http://schemas.microsoft.com/office/drawing/2014/main" id="{0C69DB5D-3D1B-9075-01F1-DE9F4F7CEE0D}"/>
              </a:ext>
            </a:extLst>
          </p:cNvPr>
          <p:cNvSpPr/>
          <p:nvPr/>
        </p:nvSpPr>
        <p:spPr>
          <a:xfrm>
            <a:off x="439738" y="2230017"/>
            <a:ext cx="774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8CA6318-F45C-AAE7-D52A-EBDF2DBEE5E7}"/>
              </a:ext>
            </a:extLst>
          </p:cNvPr>
          <p:cNvPicPr>
            <a:picLocks noChangeAspect="1"/>
          </p:cNvPicPr>
          <p:nvPr/>
        </p:nvPicPr>
        <p:blipFill>
          <a:blip r:embed="rId3"/>
          <a:stretch>
            <a:fillRect/>
          </a:stretch>
        </p:blipFill>
        <p:spPr>
          <a:xfrm>
            <a:off x="2142282" y="2538196"/>
            <a:ext cx="5621436" cy="3801547"/>
          </a:xfrm>
          <a:prstGeom prst="rect">
            <a:avLst/>
          </a:prstGeom>
        </p:spPr>
      </p:pic>
      <p:sp>
        <p:nvSpPr>
          <p:cNvPr id="26626" name="スライド番号プレースホルダー 1">
            <a:extLst>
              <a:ext uri="{FF2B5EF4-FFF2-40B4-BE49-F238E27FC236}">
                <a16:creationId xmlns:a16="http://schemas.microsoft.com/office/drawing/2014/main" id="{E3825410-8920-5676-75FC-84F73FF2CC4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5</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F0C3FCE3-E9DE-EBBF-97D4-9C22F1A4D08C}"/>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１．認知症とは？</a:t>
            </a:r>
          </a:p>
        </p:txBody>
      </p:sp>
      <p:sp>
        <p:nvSpPr>
          <p:cNvPr id="2" name="正方形/長方形 1">
            <a:extLst>
              <a:ext uri="{FF2B5EF4-FFF2-40B4-BE49-F238E27FC236}">
                <a16:creationId xmlns:a16="http://schemas.microsoft.com/office/drawing/2014/main" id="{687E5C4B-CB45-AD89-9C77-895874BDF4F2}"/>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．認知症について</a:t>
            </a:r>
          </a:p>
        </p:txBody>
      </p:sp>
      <p:sp>
        <p:nvSpPr>
          <p:cNvPr id="6" name="テキスト ボックス 5">
            <a:extLst>
              <a:ext uri="{FF2B5EF4-FFF2-40B4-BE49-F238E27FC236}">
                <a16:creationId xmlns:a16="http://schemas.microsoft.com/office/drawing/2014/main" id="{3F53E4F8-48CA-BBB3-FEAD-8307A04E24C0}"/>
              </a:ext>
            </a:extLst>
          </p:cNvPr>
          <p:cNvSpPr txBox="1">
            <a:spLocks noChangeArrowheads="1"/>
          </p:cNvSpPr>
          <p:nvPr/>
        </p:nvSpPr>
        <p:spPr bwMode="auto">
          <a:xfrm>
            <a:off x="427038" y="792163"/>
            <a:ext cx="9051925" cy="1475549"/>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600"/>
              </a:spcBef>
              <a:defRPr/>
            </a:pPr>
            <a:r>
              <a:rPr lang="ja-JP" altLang="en-US" sz="1600" spc="100" dirty="0">
                <a:latin typeface="メイリオ" panose="020B0604030504040204" pitchFamily="50" charset="-128"/>
                <a:ea typeface="メイリオ" panose="020B0604030504040204" pitchFamily="50" charset="-128"/>
              </a:rPr>
              <a:t>「認知症」とは、様々な病気により、脳の神経細胞の働きが徐々に変化し、認知機能（記憶、判断力など）が低下して、社会生活に支障を来した状態をいいます。</a:t>
            </a: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r>
              <a:rPr lang="ja-JP" altLang="en-US" sz="1600" spc="100" dirty="0">
                <a:latin typeface="メイリオ" panose="020B0604030504040204" pitchFamily="50" charset="-128"/>
                <a:ea typeface="メイリオ" panose="020B0604030504040204" pitchFamily="50" charset="-128"/>
              </a:rPr>
              <a:t>認知症の種類には、「アルツハイマー型認知症」「血管性認知症」「レビ－小体型認知症」「前頭側頭葉型認知症」等があり、アルツハイマー型認知症が最も高い割合を占めています。（下図）</a:t>
            </a:r>
          </a:p>
          <a:p>
            <a:pPr marL="285750" indent="-285750" eaLnBrk="1" hangingPunct="1">
              <a:lnSpc>
                <a:spcPct val="100000"/>
              </a:lnSpc>
              <a:spcBef>
                <a:spcPts val="600"/>
              </a:spcBef>
              <a:defRPr/>
            </a:pPr>
            <a:endParaRPr lang="en-US" altLang="ja-JP" sz="1600"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BB14255-E86D-E1A5-4E2A-E06A2596AA9F}"/>
              </a:ext>
            </a:extLst>
          </p:cNvPr>
          <p:cNvSpPr txBox="1">
            <a:spLocks noChangeArrowheads="1"/>
          </p:cNvSpPr>
          <p:nvPr/>
        </p:nvSpPr>
        <p:spPr bwMode="auto">
          <a:xfrm>
            <a:off x="17463" y="6657945"/>
            <a:ext cx="874149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出典：政府広報オンライン</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知っておきたい認知症の基本</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 action="ppaction://noaction"/>
              </a:rPr>
              <a:t>https://www.gov-online.go.jp/article/202501/entry-7013.html</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をもとに作成</a:t>
            </a:r>
            <a:endParaRPr lang="en-US" altLang="ja-JP" sz="10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A975CC76-37F1-5028-213D-2A91435D5DDB}"/>
              </a:ext>
            </a:extLst>
          </p:cNvPr>
          <p:cNvSpPr txBox="1"/>
          <p:nvPr/>
        </p:nvSpPr>
        <p:spPr>
          <a:xfrm>
            <a:off x="5455754" y="2548763"/>
            <a:ext cx="620194" cy="2308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n</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978</a:t>
            </a:r>
            <a:endParaRPr lang="ja-JP" altLang="en-US" sz="9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7B08B-E791-FB44-5C23-57AB49EC8B57}"/>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F6B3B729-5E34-8D6E-526E-AFB8ED9C4E2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6</a:t>
            </a:fld>
            <a:endParaRPr lang="ja-JP" altLang="en-US" sz="1000">
              <a:solidFill>
                <a:srgbClr val="898989"/>
              </a:solidFill>
            </a:endParaRPr>
          </a:p>
        </p:txBody>
      </p:sp>
      <p:sp>
        <p:nvSpPr>
          <p:cNvPr id="6" name="テキスト ボックス 5">
            <a:extLst>
              <a:ext uri="{FF2B5EF4-FFF2-40B4-BE49-F238E27FC236}">
                <a16:creationId xmlns:a16="http://schemas.microsoft.com/office/drawing/2014/main" id="{55E10674-1960-4519-1F91-7AAA4BC7F9DA}"/>
              </a:ext>
            </a:extLst>
          </p:cNvPr>
          <p:cNvSpPr txBox="1">
            <a:spLocks noChangeArrowheads="1"/>
          </p:cNvSpPr>
          <p:nvPr/>
        </p:nvSpPr>
        <p:spPr bwMode="auto">
          <a:xfrm>
            <a:off x="427038" y="279148"/>
            <a:ext cx="9051925" cy="1475549"/>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600"/>
              </a:spcBef>
              <a:defRPr/>
            </a:pPr>
            <a:r>
              <a:rPr lang="en-US" altLang="ja-JP" sz="1600" spc="100" dirty="0">
                <a:latin typeface="メイリオ" panose="020B0604030504040204" pitchFamily="50" charset="-128"/>
                <a:ea typeface="メイリオ" panose="020B0604030504040204" pitchFamily="50" charset="-128"/>
              </a:rPr>
              <a:t>65</a:t>
            </a:r>
            <a:r>
              <a:rPr lang="ja-JP" altLang="en-US" sz="1600" spc="100" dirty="0">
                <a:latin typeface="メイリオ" panose="020B0604030504040204" pitchFamily="50" charset="-128"/>
                <a:ea typeface="メイリオ" panose="020B0604030504040204" pitchFamily="50" charset="-128"/>
              </a:rPr>
              <a:t>歳以上の高齢者を対象にした令和</a:t>
            </a:r>
            <a:r>
              <a:rPr lang="en-US" altLang="ja-JP" sz="1600" spc="100" dirty="0">
                <a:latin typeface="メイリオ" panose="020B0604030504040204" pitchFamily="50" charset="-128"/>
                <a:ea typeface="メイリオ" panose="020B0604030504040204" pitchFamily="50" charset="-128"/>
              </a:rPr>
              <a:t>4</a:t>
            </a:r>
            <a:r>
              <a:rPr lang="ja-JP" altLang="en-US" sz="1600" spc="100" dirty="0">
                <a:latin typeface="メイリオ" panose="020B0604030504040204" pitchFamily="50" charset="-128"/>
                <a:ea typeface="メイリオ" panose="020B0604030504040204" pitchFamily="50" charset="-128"/>
              </a:rPr>
              <a:t>年度（</a:t>
            </a:r>
            <a:r>
              <a:rPr lang="en-US" altLang="ja-JP" sz="1600" spc="100" dirty="0">
                <a:latin typeface="メイリオ" panose="020B0604030504040204" pitchFamily="50" charset="-128"/>
                <a:ea typeface="メイリオ" panose="020B0604030504040204" pitchFamily="50" charset="-128"/>
              </a:rPr>
              <a:t>2022</a:t>
            </a:r>
            <a:r>
              <a:rPr lang="ja-JP" altLang="en-US" sz="1600" spc="100" dirty="0">
                <a:latin typeface="メイリオ" panose="020B0604030504040204" pitchFamily="50" charset="-128"/>
                <a:ea typeface="メイリオ" panose="020B0604030504040204" pitchFamily="50" charset="-128"/>
              </a:rPr>
              <a:t>年度）の調査の推計では、認知症の人の割合は約</a:t>
            </a:r>
            <a:r>
              <a:rPr lang="en-US" altLang="ja-JP" sz="1600" spc="100" dirty="0">
                <a:latin typeface="メイリオ" panose="020B0604030504040204" pitchFamily="50" charset="-128"/>
                <a:ea typeface="メイリオ" panose="020B0604030504040204" pitchFamily="50" charset="-128"/>
              </a:rPr>
              <a:t>12</a:t>
            </a:r>
            <a:r>
              <a:rPr lang="ja-JP" altLang="en-US" sz="1600" spc="100" dirty="0">
                <a:latin typeface="メイリオ" panose="020B0604030504040204" pitchFamily="50" charset="-128"/>
                <a:ea typeface="メイリオ" panose="020B0604030504040204" pitchFamily="50" charset="-128"/>
              </a:rPr>
              <a:t>％、認知症の前段階と考えられている軽度認知障害（</a:t>
            </a:r>
            <a:r>
              <a:rPr lang="en-US" altLang="ja-JP" sz="1600" spc="100" dirty="0">
                <a:latin typeface="メイリオ" panose="020B0604030504040204" pitchFamily="50" charset="-128"/>
                <a:ea typeface="メイリオ" panose="020B0604030504040204" pitchFamily="50" charset="-128"/>
              </a:rPr>
              <a:t>MCI</a:t>
            </a:r>
            <a:r>
              <a:rPr lang="ja-JP" altLang="en-US" sz="1600" spc="100" dirty="0">
                <a:latin typeface="メイリオ" panose="020B0604030504040204" pitchFamily="50" charset="-128"/>
                <a:ea typeface="メイリオ" panose="020B0604030504040204" pitchFamily="50" charset="-128"/>
              </a:rPr>
              <a:t>）の人の割合は約</a:t>
            </a:r>
            <a:r>
              <a:rPr lang="en-US" altLang="ja-JP" sz="1600" spc="100" dirty="0">
                <a:latin typeface="メイリオ" panose="020B0604030504040204" pitchFamily="50" charset="-128"/>
                <a:ea typeface="メイリオ" panose="020B0604030504040204" pitchFamily="50" charset="-128"/>
              </a:rPr>
              <a:t>16</a:t>
            </a:r>
            <a:r>
              <a:rPr lang="ja-JP" altLang="en-US" sz="1600" spc="100" dirty="0">
                <a:latin typeface="メイリオ" panose="020B0604030504040204" pitchFamily="50" charset="-128"/>
                <a:ea typeface="メイリオ" panose="020B0604030504040204" pitchFamily="50" charset="-128"/>
              </a:rPr>
              <a:t>％とされ、両方を合わせると、</a:t>
            </a:r>
            <a:r>
              <a:rPr lang="en-US" altLang="ja-JP" sz="1600" b="1" u="sng" spc="100" dirty="0">
                <a:latin typeface="メイリオ" panose="020B0604030504040204" pitchFamily="50" charset="-128"/>
                <a:ea typeface="メイリオ" panose="020B0604030504040204" pitchFamily="50" charset="-128"/>
              </a:rPr>
              <a:t>3</a:t>
            </a:r>
            <a:r>
              <a:rPr lang="ja-JP" altLang="en-US" sz="1600" b="1" u="sng" spc="100" dirty="0">
                <a:latin typeface="メイリオ" panose="020B0604030504040204" pitchFamily="50" charset="-128"/>
                <a:ea typeface="メイリオ" panose="020B0604030504040204" pitchFamily="50" charset="-128"/>
              </a:rPr>
              <a:t>人に</a:t>
            </a:r>
            <a:r>
              <a:rPr lang="en-US" altLang="ja-JP" sz="1600" b="1" u="sng" spc="100" dirty="0">
                <a:latin typeface="メイリオ" panose="020B0604030504040204" pitchFamily="50" charset="-128"/>
                <a:ea typeface="メイリオ" panose="020B0604030504040204" pitchFamily="50" charset="-128"/>
              </a:rPr>
              <a:t>1</a:t>
            </a:r>
            <a:r>
              <a:rPr lang="ja-JP" altLang="en-US" sz="1600" b="1" u="sng" spc="100" dirty="0">
                <a:latin typeface="メイリオ" panose="020B0604030504040204" pitchFamily="50" charset="-128"/>
                <a:ea typeface="メイリオ" panose="020B0604030504040204" pitchFamily="50" charset="-128"/>
              </a:rPr>
              <a:t>人が認知機能にかかわる症状がある</a:t>
            </a:r>
            <a:r>
              <a:rPr lang="ja-JP" altLang="en-US" sz="1600" spc="100" dirty="0">
                <a:latin typeface="メイリオ" panose="020B0604030504040204" pitchFamily="50" charset="-128"/>
                <a:ea typeface="メイリオ" panose="020B0604030504040204" pitchFamily="50" charset="-128"/>
              </a:rPr>
              <a:t>ことになります。</a:t>
            </a: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r>
              <a:rPr lang="ja-JP" altLang="en-US" sz="1600" spc="100" dirty="0">
                <a:latin typeface="メイリオ" panose="020B0604030504040204" pitchFamily="50" charset="-128"/>
                <a:ea typeface="メイリオ" panose="020B0604030504040204" pitchFamily="50" charset="-128"/>
              </a:rPr>
              <a:t>なお、軽度認知障害の方が全て認知症になるわけではありません。軽度認知障害の方のうち、年間で</a:t>
            </a:r>
            <a:r>
              <a:rPr lang="en-US" altLang="ja-JP" sz="1600" spc="100" dirty="0">
                <a:latin typeface="メイリオ" panose="020B0604030504040204" pitchFamily="50" charset="-128"/>
                <a:ea typeface="メイリオ" panose="020B0604030504040204" pitchFamily="50" charset="-128"/>
              </a:rPr>
              <a:t>10</a:t>
            </a:r>
            <a:r>
              <a:rPr lang="ja-JP" altLang="en-US" sz="1600" spc="100" dirty="0">
                <a:latin typeface="メイリオ" panose="020B0604030504040204" pitchFamily="50" charset="-128"/>
                <a:ea typeface="メイリオ" panose="020B0604030504040204" pitchFamily="50" charset="-128"/>
              </a:rPr>
              <a:t>％～</a:t>
            </a:r>
            <a:r>
              <a:rPr lang="en-US" altLang="ja-JP" sz="1600" spc="100" dirty="0">
                <a:latin typeface="メイリオ" panose="020B0604030504040204" pitchFamily="50" charset="-128"/>
                <a:ea typeface="メイリオ" panose="020B0604030504040204" pitchFamily="50" charset="-128"/>
              </a:rPr>
              <a:t>15</a:t>
            </a:r>
            <a:r>
              <a:rPr lang="ja-JP" altLang="en-US" sz="1600" spc="100" dirty="0">
                <a:latin typeface="メイリオ" panose="020B0604030504040204" pitchFamily="50" charset="-128"/>
                <a:ea typeface="メイリオ" panose="020B0604030504040204" pitchFamily="50" charset="-128"/>
              </a:rPr>
              <a:t>％が、認知症に移行するとされています。</a:t>
            </a:r>
            <a:endParaRPr lang="en-US" altLang="ja-JP" sz="1600"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660E09E9-14E5-68CB-AC91-53118C3A3629}"/>
              </a:ext>
            </a:extLst>
          </p:cNvPr>
          <p:cNvSpPr txBox="1">
            <a:spLocks noChangeArrowheads="1"/>
          </p:cNvSpPr>
          <p:nvPr/>
        </p:nvSpPr>
        <p:spPr bwMode="auto">
          <a:xfrm>
            <a:off x="17463" y="6657945"/>
            <a:ext cx="76722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出典：政府広報オンライン</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知っておきたい認知症の基本</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 action="ppaction://noaction"/>
              </a:rPr>
              <a:t>https://www.gov-online.go.jp/article/202501/entry-7013.html</a:t>
            </a:r>
            <a:endParaRPr lang="en-US" altLang="ja-JP" sz="1000" dirty="0">
              <a:latin typeface="メイリオ" panose="020B0604030504040204" pitchFamily="50" charset="-128"/>
              <a:ea typeface="メイリオ" panose="020B0604030504040204" pitchFamily="50" charset="-128"/>
            </a:endParaRPr>
          </a:p>
        </p:txBody>
      </p:sp>
      <p:pic>
        <p:nvPicPr>
          <p:cNvPr id="5" name="図 4" descr="ダイアグラム&#10;&#10;AI によって生成されたコンテンツは間違っている可能性があります。">
            <a:extLst>
              <a:ext uri="{FF2B5EF4-FFF2-40B4-BE49-F238E27FC236}">
                <a16:creationId xmlns:a16="http://schemas.microsoft.com/office/drawing/2014/main" id="{57F836DD-2825-83C1-4D90-794435D86E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580" y="1941336"/>
            <a:ext cx="5753285" cy="4551539"/>
          </a:xfrm>
          <a:prstGeom prst="rect">
            <a:avLst/>
          </a:prstGeom>
        </p:spPr>
      </p:pic>
      <p:sp>
        <p:nvSpPr>
          <p:cNvPr id="7" name="テキスト ボックス 6">
            <a:extLst>
              <a:ext uri="{FF2B5EF4-FFF2-40B4-BE49-F238E27FC236}">
                <a16:creationId xmlns:a16="http://schemas.microsoft.com/office/drawing/2014/main" id="{07D8FF15-3ABE-E096-0321-926A93876069}"/>
              </a:ext>
            </a:extLst>
          </p:cNvPr>
          <p:cNvSpPr txBox="1">
            <a:spLocks noChangeArrowheads="1"/>
          </p:cNvSpPr>
          <p:nvPr/>
        </p:nvSpPr>
        <p:spPr bwMode="auto">
          <a:xfrm>
            <a:off x="6051380" y="6213290"/>
            <a:ext cx="342758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出典：厚生労働省「認知症及び軽度認知障害（</a:t>
            </a:r>
            <a:r>
              <a:rPr lang="en-US" altLang="ja-JP" sz="1000" dirty="0">
                <a:latin typeface="メイリオ" panose="020B0604030504040204" pitchFamily="50" charset="-128"/>
                <a:ea typeface="メイリオ" panose="020B0604030504040204" pitchFamily="50" charset="-128"/>
              </a:rPr>
              <a:t>MCI</a:t>
            </a:r>
            <a:r>
              <a:rPr lang="ja-JP" altLang="en-US" sz="1000" dirty="0">
                <a:latin typeface="メイリオ" panose="020B0604030504040204" pitchFamily="50" charset="-128"/>
                <a:ea typeface="メイリオ" panose="020B0604030504040204" pitchFamily="50" charset="-128"/>
              </a:rPr>
              <a:t>）の高齢者数と有病率の将来推計」から政府広報室作成</a:t>
            </a:r>
            <a:endParaRPr lang="en-US" altLang="ja-JP" sz="1000" dirty="0">
              <a:latin typeface="メイリオ" panose="020B0604030504040204" pitchFamily="50" charset="-128"/>
              <a:ea typeface="メイリオ" panose="020B0604030504040204" pitchFamily="50" charset="-128"/>
            </a:endParaRPr>
          </a:p>
        </p:txBody>
      </p:sp>
      <p:sp>
        <p:nvSpPr>
          <p:cNvPr id="3" name="正方形/長方形 44">
            <a:extLst>
              <a:ext uri="{FF2B5EF4-FFF2-40B4-BE49-F238E27FC236}">
                <a16:creationId xmlns:a16="http://schemas.microsoft.com/office/drawing/2014/main" id="{1391F78A-A99D-A367-7FFF-8407EF109AFE}"/>
              </a:ext>
            </a:extLst>
          </p:cNvPr>
          <p:cNvSpPr>
            <a:spLocks noChangeArrowheads="1"/>
          </p:cNvSpPr>
          <p:nvPr/>
        </p:nvSpPr>
        <p:spPr bwMode="auto">
          <a:xfrm>
            <a:off x="113881" y="86853"/>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5548618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4D1CD-067E-3E6A-7B74-8C6AFAEA419C}"/>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D102F070-D160-147A-683E-4700D7A304E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7</a:t>
            </a:fld>
            <a:endParaRPr lang="ja-JP" altLang="en-US" sz="1000">
              <a:solidFill>
                <a:srgbClr val="898989"/>
              </a:solidFill>
            </a:endParaRPr>
          </a:p>
        </p:txBody>
      </p:sp>
      <p:sp>
        <p:nvSpPr>
          <p:cNvPr id="6" name="テキスト ボックス 5">
            <a:extLst>
              <a:ext uri="{FF2B5EF4-FFF2-40B4-BE49-F238E27FC236}">
                <a16:creationId xmlns:a16="http://schemas.microsoft.com/office/drawing/2014/main" id="{54ECE269-1AD6-99A5-3393-E8723C3B2D67}"/>
              </a:ext>
            </a:extLst>
          </p:cNvPr>
          <p:cNvSpPr txBox="1">
            <a:spLocks noChangeArrowheads="1"/>
          </p:cNvSpPr>
          <p:nvPr/>
        </p:nvSpPr>
        <p:spPr bwMode="auto">
          <a:xfrm>
            <a:off x="427037" y="1253822"/>
            <a:ext cx="9051925" cy="2617837"/>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600"/>
              </a:spcBef>
              <a:defRPr/>
            </a:pPr>
            <a:r>
              <a:rPr lang="ja-JP" altLang="en-US" sz="1600" spc="100" dirty="0">
                <a:latin typeface="メイリオ" panose="020B0604030504040204" pitchFamily="50" charset="-128"/>
                <a:ea typeface="メイリオ" panose="020B0604030504040204" pitchFamily="50" charset="-128"/>
              </a:rPr>
              <a:t>また、</a:t>
            </a:r>
            <a:r>
              <a:rPr lang="en-US" altLang="ja-JP" sz="1600" spc="100" dirty="0">
                <a:latin typeface="メイリオ" panose="020B0604030504040204" pitchFamily="50" charset="-128"/>
                <a:ea typeface="メイリオ" panose="020B0604030504040204" pitchFamily="50" charset="-128"/>
              </a:rPr>
              <a:t>65</a:t>
            </a:r>
            <a:r>
              <a:rPr lang="ja-JP" altLang="en-US" sz="1600" spc="100" dirty="0">
                <a:latin typeface="メイリオ" panose="020B0604030504040204" pitchFamily="50" charset="-128"/>
                <a:ea typeface="メイリオ" panose="020B0604030504040204" pitchFamily="50" charset="-128"/>
              </a:rPr>
              <a:t>歳未満で発症する認知症は、「若年性認知症」と呼ばれます。若年性認知症の発症年齢は平均</a:t>
            </a:r>
            <a:r>
              <a:rPr lang="en-US" altLang="ja-JP" sz="1600" spc="100" dirty="0">
                <a:latin typeface="メイリオ" panose="020B0604030504040204" pitchFamily="50" charset="-128"/>
                <a:ea typeface="メイリオ" panose="020B0604030504040204" pitchFamily="50" charset="-128"/>
              </a:rPr>
              <a:t>54</a:t>
            </a:r>
            <a:r>
              <a:rPr lang="ja-JP" altLang="en-US" sz="1600" spc="100" dirty="0">
                <a:latin typeface="メイリオ" panose="020B0604030504040204" pitchFamily="50" charset="-128"/>
                <a:ea typeface="メイリオ" panose="020B0604030504040204" pitchFamily="50" charset="-128"/>
              </a:rPr>
              <a:t>歳と若く、女性が多い高齢者の認知症と違い、男性が女性より少し多いという傾向があります。</a:t>
            </a:r>
            <a:r>
              <a:rPr lang="ja-JP" altLang="en-US" sz="1600" b="1" u="sng" spc="100" dirty="0">
                <a:latin typeface="メイリオ" panose="020B0604030504040204" pitchFamily="50" charset="-128"/>
                <a:ea typeface="メイリオ" panose="020B0604030504040204" pitchFamily="50" charset="-128"/>
              </a:rPr>
              <a:t>今日、認知症は、誰もがなり得ると考えられています</a:t>
            </a:r>
            <a:r>
              <a:rPr lang="ja-JP" altLang="en-US" sz="1600" spc="100" dirty="0">
                <a:latin typeface="メイリオ" panose="020B0604030504040204" pitchFamily="50" charset="-128"/>
                <a:ea typeface="メイリオ" panose="020B0604030504040204" pitchFamily="50" charset="-128"/>
              </a:rPr>
              <a:t>。</a:t>
            </a: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r>
              <a:rPr lang="ja-JP" altLang="en-US" sz="1600" spc="100" dirty="0">
                <a:latin typeface="メイリオ" panose="020B0604030504040204" pitchFamily="50" charset="-128"/>
                <a:ea typeface="メイリオ" panose="020B0604030504040204" pitchFamily="50" charset="-128"/>
              </a:rPr>
              <a:t>「若年性認知症実態調査結果概要」（</a:t>
            </a:r>
            <a:r>
              <a:rPr lang="en-US" altLang="ja-JP" sz="1600" spc="100" dirty="0">
                <a:latin typeface="メイリオ" panose="020B0604030504040204" pitchFamily="50" charset="-128"/>
                <a:ea typeface="メイリオ" panose="020B0604030504040204" pitchFamily="50" charset="-128"/>
              </a:rPr>
              <a:t>R2.3</a:t>
            </a:r>
            <a:r>
              <a:rPr lang="ja-JP" altLang="en-US" sz="1600" spc="100" dirty="0">
                <a:latin typeface="メイリオ" panose="020B0604030504040204" pitchFamily="50" charset="-128"/>
                <a:ea typeface="メイリオ" panose="020B0604030504040204" pitchFamily="50" charset="-128"/>
              </a:rPr>
              <a:t>）によると、全国の若年性認知症者数は、</a:t>
            </a:r>
            <a:r>
              <a:rPr lang="en-US" altLang="ja-JP" sz="1600" spc="100" dirty="0">
                <a:latin typeface="メイリオ" panose="020B0604030504040204" pitchFamily="50" charset="-128"/>
                <a:ea typeface="メイリオ" panose="020B0604030504040204" pitchFamily="50" charset="-128"/>
              </a:rPr>
              <a:t>3.57</a:t>
            </a:r>
            <a:r>
              <a:rPr lang="ja-JP" altLang="en-US" sz="1600" spc="100" dirty="0">
                <a:latin typeface="メイリオ" panose="020B0604030504040204" pitchFamily="50" charset="-128"/>
                <a:ea typeface="メイリオ" panose="020B0604030504040204" pitchFamily="50" charset="-128"/>
              </a:rPr>
              <a:t>万人と推計されています。前回調査時（</a:t>
            </a:r>
            <a:r>
              <a:rPr lang="en-US" altLang="ja-JP" sz="1600" spc="100" dirty="0">
                <a:latin typeface="メイリオ" panose="020B0604030504040204" pitchFamily="50" charset="-128"/>
                <a:ea typeface="メイリオ" panose="020B0604030504040204" pitchFamily="50" charset="-128"/>
              </a:rPr>
              <a:t>H21.3</a:t>
            </a:r>
            <a:r>
              <a:rPr lang="ja-JP" altLang="en-US" sz="1600" spc="100" dirty="0">
                <a:latin typeface="メイリオ" panose="020B0604030504040204" pitchFamily="50" charset="-128"/>
                <a:ea typeface="メイリオ" panose="020B0604030504040204" pitchFamily="50" charset="-128"/>
              </a:rPr>
              <a:t>）</a:t>
            </a:r>
            <a:r>
              <a:rPr lang="en-US" altLang="ja-JP" sz="1600" spc="100" dirty="0">
                <a:latin typeface="メイリオ" panose="020B0604030504040204" pitchFamily="50" charset="-128"/>
                <a:ea typeface="メイリオ" panose="020B0604030504040204" pitchFamily="50" charset="-128"/>
              </a:rPr>
              <a:t>3.78</a:t>
            </a:r>
            <a:r>
              <a:rPr lang="ja-JP" altLang="en-US" sz="1600" spc="100" dirty="0">
                <a:latin typeface="メイリオ" panose="020B0604030504040204" pitchFamily="50" charset="-128"/>
                <a:ea typeface="メイリオ" panose="020B0604030504040204" pitchFamily="50" charset="-128"/>
              </a:rPr>
              <a:t>万人であり、有病者数は若干減っていますが、これは当該世代の人口が減少しているためです。</a:t>
            </a: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r>
              <a:rPr lang="en-US" altLang="ja-JP" sz="1600" spc="100" dirty="0">
                <a:latin typeface="メイリオ" panose="020B0604030504040204" pitchFamily="50" charset="-128"/>
                <a:ea typeface="メイリオ" panose="020B0604030504040204" pitchFamily="50" charset="-128"/>
              </a:rPr>
              <a:t>18-64</a:t>
            </a:r>
            <a:r>
              <a:rPr lang="ja-JP" altLang="en-US" sz="1600" spc="100" dirty="0">
                <a:latin typeface="メイリオ" panose="020B0604030504040204" pitchFamily="50" charset="-128"/>
                <a:ea typeface="メイリオ" panose="020B0604030504040204" pitchFamily="50" charset="-128"/>
              </a:rPr>
              <a:t>歳人口における人口</a:t>
            </a:r>
            <a:r>
              <a:rPr lang="en-US" altLang="ja-JP" sz="1600" spc="100" dirty="0">
                <a:latin typeface="メイリオ" panose="020B0604030504040204" pitchFamily="50" charset="-128"/>
                <a:ea typeface="メイリオ" panose="020B0604030504040204" pitchFamily="50" charset="-128"/>
              </a:rPr>
              <a:t>10</a:t>
            </a:r>
            <a:r>
              <a:rPr lang="ja-JP" altLang="en-US" sz="1600" spc="100" dirty="0">
                <a:latin typeface="メイリオ" panose="020B0604030504040204" pitchFamily="50" charset="-128"/>
                <a:ea typeface="メイリオ" panose="020B0604030504040204" pitchFamily="50" charset="-128"/>
              </a:rPr>
              <a:t>万人当たり若年性認知症者数（有病率）は</a:t>
            </a:r>
            <a:r>
              <a:rPr lang="en-US" altLang="ja-JP" sz="1600" spc="100" dirty="0">
                <a:latin typeface="メイリオ" panose="020B0604030504040204" pitchFamily="50" charset="-128"/>
                <a:ea typeface="メイリオ" panose="020B0604030504040204" pitchFamily="50" charset="-128"/>
              </a:rPr>
              <a:t>50.9</a:t>
            </a:r>
            <a:r>
              <a:rPr lang="ja-JP" altLang="en-US" sz="1600" spc="100" dirty="0">
                <a:latin typeface="メイリオ" panose="020B0604030504040204" pitchFamily="50" charset="-128"/>
                <a:ea typeface="メイリオ" panose="020B0604030504040204" pitchFamily="50" charset="-128"/>
              </a:rPr>
              <a:t>人であり、</a:t>
            </a:r>
            <a:br>
              <a:rPr lang="en-US" altLang="ja-JP" sz="1600" spc="100" dirty="0">
                <a:latin typeface="メイリオ" panose="020B0604030504040204" pitchFamily="50" charset="-128"/>
                <a:ea typeface="メイリオ" panose="020B0604030504040204" pitchFamily="50" charset="-128"/>
              </a:rPr>
            </a:br>
            <a:r>
              <a:rPr lang="ja-JP" altLang="en-US" sz="1600" spc="100" dirty="0">
                <a:latin typeface="メイリオ" panose="020B0604030504040204" pitchFamily="50" charset="-128"/>
                <a:ea typeface="メイリオ" panose="020B0604030504040204" pitchFamily="50" charset="-128"/>
              </a:rPr>
              <a:t>前回調査時（</a:t>
            </a:r>
            <a:r>
              <a:rPr lang="en-US" altLang="ja-JP" sz="1600" spc="100" dirty="0">
                <a:latin typeface="メイリオ" panose="020B0604030504040204" pitchFamily="50" charset="-128"/>
                <a:ea typeface="メイリオ" panose="020B0604030504040204" pitchFamily="50" charset="-128"/>
              </a:rPr>
              <a:t>H21.3</a:t>
            </a:r>
            <a:r>
              <a:rPr lang="ja-JP" altLang="en-US" sz="1600" spc="100" dirty="0">
                <a:latin typeface="メイリオ" panose="020B0604030504040204" pitchFamily="50" charset="-128"/>
                <a:ea typeface="メイリオ" panose="020B0604030504040204" pitchFamily="50" charset="-128"/>
              </a:rPr>
              <a:t>）</a:t>
            </a:r>
            <a:r>
              <a:rPr lang="en-US" altLang="ja-JP" sz="1600" spc="100" dirty="0">
                <a:latin typeface="メイリオ" panose="020B0604030504040204" pitchFamily="50" charset="-128"/>
                <a:ea typeface="メイリオ" panose="020B0604030504040204" pitchFamily="50" charset="-128"/>
              </a:rPr>
              <a:t>47.6</a:t>
            </a:r>
            <a:r>
              <a:rPr lang="ja-JP" altLang="en-US" sz="1600" spc="100" dirty="0">
                <a:latin typeface="メイリオ" panose="020B0604030504040204" pitchFamily="50" charset="-128"/>
                <a:ea typeface="メイリオ" panose="020B0604030504040204" pitchFamily="50" charset="-128"/>
              </a:rPr>
              <a:t>人よりやや増加しています。</a:t>
            </a: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r>
              <a:rPr lang="en-US" altLang="ja-JP" sz="1600" spc="100" dirty="0">
                <a:latin typeface="メイリオ" panose="020B0604030504040204" pitchFamily="50" charset="-128"/>
                <a:ea typeface="メイリオ" panose="020B0604030504040204" pitchFamily="50" charset="-128"/>
              </a:rPr>
              <a:t>65</a:t>
            </a:r>
            <a:r>
              <a:rPr lang="ja-JP" altLang="en-US" sz="1600" spc="100" dirty="0">
                <a:latin typeface="メイリオ" panose="020B0604030504040204" pitchFamily="50" charset="-128"/>
                <a:ea typeface="メイリオ" panose="020B0604030504040204" pitchFamily="50" charset="-128"/>
              </a:rPr>
              <a:t>歳未満で、認知症を発症した場合、就労に関することや経済的な負担、育児の問題など</a:t>
            </a:r>
            <a:r>
              <a:rPr lang="ja-JP" altLang="en-US" sz="1600" b="1" u="sng" spc="100" dirty="0">
                <a:latin typeface="メイリオ" panose="020B0604030504040204" pitchFamily="50" charset="-128"/>
                <a:ea typeface="メイリオ" panose="020B0604030504040204" pitchFamily="50" charset="-128"/>
              </a:rPr>
              <a:t>高齢者と異なる課題が多くみられます</a:t>
            </a:r>
            <a:r>
              <a:rPr lang="ja-JP" altLang="en-US" sz="1600" spc="100" dirty="0">
                <a:latin typeface="メイリオ" panose="020B0604030504040204" pitchFamily="50" charset="-128"/>
                <a:ea typeface="メイリオ" panose="020B0604030504040204" pitchFamily="50" charset="-128"/>
              </a:rPr>
              <a:t>。そのため若年性認知症の人を対象とした専門的なサポート制度も利用することができます。</a:t>
            </a:r>
            <a:endParaRPr lang="en-US" altLang="ja-JP" sz="1600"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91FF3DB6-52FE-D5BD-D1B2-422B1F2B6282}"/>
              </a:ext>
            </a:extLst>
          </p:cNvPr>
          <p:cNvSpPr txBox="1">
            <a:spLocks noChangeArrowheads="1"/>
          </p:cNvSpPr>
          <p:nvPr/>
        </p:nvSpPr>
        <p:spPr bwMode="auto">
          <a:xfrm>
            <a:off x="17463" y="6328761"/>
            <a:ext cx="952055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出典：政府広報オンライン</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知っておきたい認知症の基本</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 action="ppaction://noaction"/>
              </a:rPr>
              <a:t>https://www.gov-online.go.jp/article/202501/entry-7013.html</a:t>
            </a:r>
            <a:endParaRPr lang="en-US" altLang="ja-JP" sz="10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　　　厚生労働省</a:t>
            </a:r>
            <a:r>
              <a:rPr lang="en-US" altLang="ja-JP" sz="1000" dirty="0">
                <a:latin typeface="メイリオ" panose="020B0604030504040204" pitchFamily="50" charset="-128"/>
                <a:ea typeface="メイリオ" panose="020B0604030504040204" pitchFamily="50" charset="-128"/>
              </a:rPr>
              <a:t>『</a:t>
            </a:r>
            <a:r>
              <a:rPr lang="zh-TW" altLang="en-US" sz="1000" dirty="0">
                <a:latin typeface="メイリオ" panose="020B0604030504040204" pitchFamily="50" charset="-128"/>
                <a:ea typeface="メイリオ" panose="020B0604030504040204" pitchFamily="50" charset="-128"/>
              </a:rPr>
              <a:t>若年性認知症実態調査結果概要</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 action="ppaction://noaction"/>
              </a:rPr>
              <a:t>https://www.mhlw.go.jp/content/12300000/001324264.pdf</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認知症介護研究・研修大府センター</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若年性認知症ハンドブック</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令和</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9</a:t>
            </a:r>
            <a:r>
              <a:rPr lang="ja-JP" altLang="en-US" sz="1000" dirty="0">
                <a:latin typeface="メイリオ" panose="020B0604030504040204" pitchFamily="50" charset="-128"/>
                <a:ea typeface="メイリオ" panose="020B0604030504040204" pitchFamily="50" charset="-128"/>
              </a:rPr>
              <a:t>月 </a:t>
            </a:r>
            <a:r>
              <a:rPr lang="en-US" altLang="ja-JP" sz="1000" dirty="0">
                <a:latin typeface="メイリオ" panose="020B0604030504040204" pitchFamily="50" charset="-128"/>
                <a:ea typeface="メイリオ" panose="020B0604030504040204" pitchFamily="50" charset="-128"/>
                <a:hlinkClick r:id="" action="ppaction://noaction"/>
              </a:rPr>
              <a:t>https://www.mhlw.go.jp/content/000569242.pdf </a:t>
            </a: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ｐ</a:t>
            </a:r>
            <a:r>
              <a:rPr lang="en-US" altLang="ja-JP" sz="1000" dirty="0">
                <a:latin typeface="メイリオ" panose="020B0604030504040204" pitchFamily="50" charset="-128"/>
                <a:ea typeface="メイリオ" panose="020B0604030504040204" pitchFamily="50" charset="-128"/>
              </a:rPr>
              <a:t>15</a:t>
            </a:r>
            <a:r>
              <a:rPr lang="ja-JP" altLang="en-US" sz="1000" dirty="0">
                <a:latin typeface="メイリオ" panose="020B0604030504040204" pitchFamily="50" charset="-128"/>
                <a:ea typeface="メイリオ" panose="020B0604030504040204" pitchFamily="50" charset="-128"/>
              </a:rPr>
              <a:t>をもとに作成</a:t>
            </a:r>
            <a:endParaRPr lang="en-US" altLang="ja-JP" sz="1000"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6BAED592-453B-50C5-552A-F05FD771D1BF}"/>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２．若年性認知症とは？</a:t>
            </a:r>
          </a:p>
        </p:txBody>
      </p:sp>
      <p:sp>
        <p:nvSpPr>
          <p:cNvPr id="10" name="二等辺三角形 9">
            <a:extLst>
              <a:ext uri="{FF2B5EF4-FFF2-40B4-BE49-F238E27FC236}">
                <a16:creationId xmlns:a16="http://schemas.microsoft.com/office/drawing/2014/main" id="{40E99B9F-5E87-4E65-6D02-4E3FCCDD182B}"/>
              </a:ext>
            </a:extLst>
          </p:cNvPr>
          <p:cNvSpPr/>
          <p:nvPr/>
        </p:nvSpPr>
        <p:spPr>
          <a:xfrm flipV="1">
            <a:off x="4701222" y="2285006"/>
            <a:ext cx="518795" cy="21600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二等辺三角形 10">
            <a:extLst>
              <a:ext uri="{FF2B5EF4-FFF2-40B4-BE49-F238E27FC236}">
                <a16:creationId xmlns:a16="http://schemas.microsoft.com/office/drawing/2014/main" id="{EC48A0AB-A1C5-EEC1-4F2C-615FD5055878}"/>
              </a:ext>
            </a:extLst>
          </p:cNvPr>
          <p:cNvSpPr/>
          <p:nvPr/>
        </p:nvSpPr>
        <p:spPr>
          <a:xfrm flipV="1">
            <a:off x="4701222" y="4229630"/>
            <a:ext cx="518795" cy="21600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B716BED7-3863-D6AF-4916-3C15D688E646}"/>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．認知症について</a:t>
            </a:r>
          </a:p>
        </p:txBody>
      </p:sp>
    </p:spTree>
    <p:extLst>
      <p:ext uri="{BB962C8B-B14F-4D97-AF65-F5344CB8AC3E}">
        <p14:creationId xmlns:p14="http://schemas.microsoft.com/office/powerpoint/2010/main" val="385419786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番号プレースホルダー 1">
            <a:extLst>
              <a:ext uri="{FF2B5EF4-FFF2-40B4-BE49-F238E27FC236}">
                <a16:creationId xmlns:a16="http://schemas.microsoft.com/office/drawing/2014/main" id="{72BB4E5A-5954-D28C-5613-3EC0C272BD3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06E4092-8D93-44E8-9C71-021C246C056E}" type="slidenum">
              <a:rPr lang="ja-JP" altLang="en-US" sz="1000">
                <a:solidFill>
                  <a:srgbClr val="898989"/>
                </a:solidFill>
              </a:rPr>
              <a:pPr>
                <a:lnSpc>
                  <a:spcPct val="100000"/>
                </a:lnSpc>
                <a:spcBef>
                  <a:spcPct val="0"/>
                </a:spcBef>
                <a:buFontTx/>
                <a:buNone/>
              </a:pPr>
              <a:t>8</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E248599D-B9BF-1D0D-F7DC-D874A99EAEAC}"/>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３．「加齢によるもの忘れ」との違い</a:t>
            </a:r>
          </a:p>
        </p:txBody>
      </p:sp>
      <p:sp>
        <p:nvSpPr>
          <p:cNvPr id="6" name="テキスト ボックス 5">
            <a:extLst>
              <a:ext uri="{FF2B5EF4-FFF2-40B4-BE49-F238E27FC236}">
                <a16:creationId xmlns:a16="http://schemas.microsoft.com/office/drawing/2014/main" id="{5F884BB7-D147-1FA0-F131-5CE6B2242EF0}"/>
              </a:ext>
            </a:extLst>
          </p:cNvPr>
          <p:cNvSpPr txBox="1">
            <a:spLocks noChangeArrowheads="1"/>
          </p:cNvSpPr>
          <p:nvPr/>
        </p:nvSpPr>
        <p:spPr bwMode="auto">
          <a:xfrm>
            <a:off x="427038" y="792163"/>
            <a:ext cx="9051925" cy="1475549"/>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600"/>
              </a:spcBef>
              <a:defRPr/>
            </a:pPr>
            <a:r>
              <a:rPr kumimoji="0" lang="ja-JP" altLang="en-US" sz="1600" spc="100" dirty="0">
                <a:latin typeface="メイリオ" panose="020B0604030504040204" pitchFamily="50" charset="-128"/>
                <a:ea typeface="メイリオ" panose="020B0604030504040204" pitchFamily="50" charset="-128"/>
              </a:rPr>
              <a:t>年をとれば誰でも、思い出したいことがすぐに思い出せなかったり、新しいことを覚えるのが困難になったりしますが、「認知症」は、このような「加齢によるもの忘れ」とは違います。</a:t>
            </a: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r>
              <a:rPr kumimoji="0" lang="ja-JP" altLang="en-US" sz="1600" spc="100" dirty="0">
                <a:latin typeface="メイリオ" panose="020B0604030504040204" pitchFamily="50" charset="-128"/>
                <a:ea typeface="メイリオ" panose="020B0604030504040204" pitchFamily="50" charset="-128"/>
              </a:rPr>
              <a:t>例えば、</a:t>
            </a:r>
            <a:r>
              <a:rPr kumimoji="0" lang="ja-JP" altLang="en-US" sz="1600" b="1" u="sng" spc="100" dirty="0">
                <a:latin typeface="メイリオ" panose="020B0604030504040204" pitchFamily="50" charset="-128"/>
                <a:ea typeface="メイリオ" panose="020B0604030504040204" pitchFamily="50" charset="-128"/>
              </a:rPr>
              <a:t>体験したこと自体を忘れてしまったり</a:t>
            </a:r>
            <a:r>
              <a:rPr kumimoji="0" lang="ja-JP" altLang="en-US" sz="1600" spc="100" dirty="0">
                <a:latin typeface="メイリオ" panose="020B0604030504040204" pitchFamily="50" charset="-128"/>
                <a:ea typeface="メイリオ" panose="020B0604030504040204" pitchFamily="50" charset="-128"/>
              </a:rPr>
              <a:t>、</a:t>
            </a:r>
            <a:r>
              <a:rPr kumimoji="0" lang="ja-JP" altLang="en-US" sz="1600" b="1" u="sng" spc="100" dirty="0">
                <a:latin typeface="メイリオ" panose="020B0604030504040204" pitchFamily="50" charset="-128"/>
                <a:ea typeface="メイリオ" panose="020B0604030504040204" pitchFamily="50" charset="-128"/>
              </a:rPr>
              <a:t>もの忘れの自覚がなかったりする場合</a:t>
            </a:r>
            <a:r>
              <a:rPr kumimoji="0" lang="ja-JP" altLang="en-US" sz="1600" spc="100" dirty="0">
                <a:latin typeface="メイリオ" panose="020B0604030504040204" pitchFamily="50" charset="-128"/>
                <a:ea typeface="メイリオ" panose="020B0604030504040204" pitchFamily="50" charset="-128"/>
              </a:rPr>
              <a:t>は、認知症の可能性があります。</a:t>
            </a:r>
            <a:endParaRPr lang="ja-JP" altLang="en-US"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endParaRPr lang="en-US" altLang="ja-JP" sz="1600" spc="100" dirty="0">
              <a:latin typeface="メイリオ" panose="020B0604030504040204" pitchFamily="50" charset="-128"/>
              <a:ea typeface="メイリオ" panose="020B0604030504040204" pitchFamily="50" charset="-128"/>
            </a:endParaRPr>
          </a:p>
        </p:txBody>
      </p:sp>
      <p:graphicFrame>
        <p:nvGraphicFramePr>
          <p:cNvPr id="7" name="表 6">
            <a:extLst>
              <a:ext uri="{FF2B5EF4-FFF2-40B4-BE49-F238E27FC236}">
                <a16:creationId xmlns:a16="http://schemas.microsoft.com/office/drawing/2014/main" id="{67391B79-AC98-8DF0-9BEB-F4B9DEBE8837}"/>
              </a:ext>
            </a:extLst>
          </p:cNvPr>
          <p:cNvGraphicFramePr>
            <a:graphicFrameLocks noGrp="1"/>
          </p:cNvGraphicFramePr>
          <p:nvPr>
            <p:extLst>
              <p:ext uri="{D42A27DB-BD31-4B8C-83A1-F6EECF244321}">
                <p14:modId xmlns:p14="http://schemas.microsoft.com/office/powerpoint/2010/main" val="2984769561"/>
              </p:ext>
            </p:extLst>
          </p:nvPr>
        </p:nvGraphicFramePr>
        <p:xfrm>
          <a:off x="704850" y="2847975"/>
          <a:ext cx="8486775" cy="2177037"/>
        </p:xfrm>
        <a:graphic>
          <a:graphicData uri="http://schemas.openxmlformats.org/drawingml/2006/table">
            <a:tbl>
              <a:tblPr/>
              <a:tblGrid>
                <a:gridCol w="2128609">
                  <a:extLst>
                    <a:ext uri="{9D8B030D-6E8A-4147-A177-3AD203B41FA5}">
                      <a16:colId xmlns:a16="http://schemas.microsoft.com/office/drawing/2014/main" val="20000"/>
                    </a:ext>
                  </a:extLst>
                </a:gridCol>
                <a:gridCol w="3179083">
                  <a:extLst>
                    <a:ext uri="{9D8B030D-6E8A-4147-A177-3AD203B41FA5}">
                      <a16:colId xmlns:a16="http://schemas.microsoft.com/office/drawing/2014/main" val="20001"/>
                    </a:ext>
                  </a:extLst>
                </a:gridCol>
                <a:gridCol w="3179083">
                  <a:extLst>
                    <a:ext uri="{9D8B030D-6E8A-4147-A177-3AD203B41FA5}">
                      <a16:colId xmlns:a16="http://schemas.microsoft.com/office/drawing/2014/main" val="20002"/>
                    </a:ext>
                  </a:extLst>
                </a:gridCol>
              </a:tblGrid>
              <a:tr h="384070">
                <a:tc>
                  <a:txBody>
                    <a:bodyPr/>
                    <a:lstStyle/>
                    <a:p>
                      <a:endParaRPr lang="ja-JP" altLang="en-US" sz="1600" b="1" dirty="0">
                        <a:effectLst/>
                        <a:latin typeface="メイリオ" panose="020B0604030504040204" pitchFamily="50" charset="-128"/>
                        <a:ea typeface="メイリオ" panose="020B0604030504040204" pitchFamily="50" charset="-128"/>
                      </a:endParaRPr>
                    </a:p>
                  </a:txBody>
                  <a:tcPr marL="62512" marR="62512" marT="62495" marB="624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ja-JP" altLang="en-US" sz="1600" b="1" dirty="0">
                          <a:effectLst/>
                          <a:latin typeface="メイリオ" panose="020B0604030504040204" pitchFamily="50" charset="-128"/>
                          <a:ea typeface="メイリオ" panose="020B0604030504040204" pitchFamily="50" charset="-128"/>
                        </a:rPr>
                        <a:t>加齢によるもの忘れ</a:t>
                      </a:r>
                    </a:p>
                  </a:txBody>
                  <a:tcPr marL="62512" marR="62512" marT="62495" marB="624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ja-JP" altLang="en-US" sz="1600" b="1" dirty="0">
                          <a:effectLst/>
                          <a:latin typeface="メイリオ" panose="020B0604030504040204" pitchFamily="50" charset="-128"/>
                          <a:ea typeface="メイリオ" panose="020B0604030504040204" pitchFamily="50" charset="-128"/>
                        </a:rPr>
                        <a:t>認知症によるもの忘れ</a:t>
                      </a:r>
                    </a:p>
                  </a:txBody>
                  <a:tcPr marL="62512" marR="62512" marT="62495" marB="624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774889">
                <a:tc>
                  <a:txBody>
                    <a:bodyPr/>
                    <a:lstStyle/>
                    <a:p>
                      <a:r>
                        <a:rPr lang="ja-JP" altLang="en-US" sz="1600" b="1" dirty="0">
                          <a:effectLst/>
                          <a:latin typeface="メイリオ" panose="020B0604030504040204" pitchFamily="50" charset="-128"/>
                          <a:ea typeface="メイリオ" panose="020B0604030504040204" pitchFamily="50" charset="-128"/>
                        </a:rPr>
                        <a:t>体験したこと</a:t>
                      </a:r>
                    </a:p>
                  </a:txBody>
                  <a:tcPr marL="62512" marR="62512" marT="62495" marB="624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ja-JP" altLang="en-US" sz="1600" dirty="0">
                          <a:effectLst/>
                          <a:latin typeface="メイリオ" panose="020B0604030504040204" pitchFamily="50" charset="-128"/>
                          <a:ea typeface="メイリオ" panose="020B0604030504040204" pitchFamily="50" charset="-128"/>
                        </a:rPr>
                        <a:t>一部を忘れる</a:t>
                      </a:r>
                      <a:endParaRPr lang="en-US" altLang="ja-JP" sz="1600" dirty="0">
                        <a:effectLst/>
                        <a:latin typeface="メイリオ" panose="020B0604030504040204" pitchFamily="50" charset="-128"/>
                        <a:ea typeface="メイリオ" panose="020B0604030504040204" pitchFamily="50" charset="-128"/>
                      </a:endParaRPr>
                    </a:p>
                    <a:p>
                      <a:pPr algn="ctr">
                        <a:lnSpc>
                          <a:spcPts val="1200"/>
                        </a:lnSpc>
                      </a:pPr>
                      <a:br>
                        <a:rPr lang="ja-JP" altLang="en-US" sz="1600" dirty="0">
                          <a:effectLst/>
                          <a:latin typeface="メイリオ" panose="020B0604030504040204" pitchFamily="50" charset="-128"/>
                          <a:ea typeface="メイリオ" panose="020B0604030504040204" pitchFamily="50" charset="-128"/>
                        </a:rPr>
                      </a:br>
                      <a:r>
                        <a:rPr lang="ja-JP" altLang="en-US" sz="1200" dirty="0">
                          <a:effectLst/>
                          <a:latin typeface="メイリオ" panose="020B0604030504040204" pitchFamily="50" charset="-128"/>
                          <a:ea typeface="メイリオ" panose="020B0604030504040204" pitchFamily="50" charset="-128"/>
                        </a:rPr>
                        <a:t>例）朝ごはんを食べたことは覚えているが</a:t>
                      </a:r>
                      <a:endParaRPr lang="en-US" altLang="ja-JP" sz="1200" dirty="0">
                        <a:effectLst/>
                        <a:latin typeface="メイリオ" panose="020B0604030504040204" pitchFamily="50" charset="-128"/>
                        <a:ea typeface="メイリオ" panose="020B0604030504040204" pitchFamily="50" charset="-128"/>
                      </a:endParaRPr>
                    </a:p>
                    <a:p>
                      <a:pPr algn="ctr"/>
                      <a:r>
                        <a:rPr lang="ja-JP" altLang="en-US" sz="1200" dirty="0">
                          <a:effectLst/>
                          <a:latin typeface="メイリオ" panose="020B0604030504040204" pitchFamily="50" charset="-128"/>
                          <a:ea typeface="メイリオ" panose="020B0604030504040204" pitchFamily="50" charset="-128"/>
                        </a:rPr>
                        <a:t>メニューが思い出せない。</a:t>
                      </a:r>
                    </a:p>
                  </a:txBody>
                  <a:tcPr marL="62512" marR="62512" marT="62495" marB="624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ts val="1200"/>
                        </a:lnSpc>
                      </a:pPr>
                      <a:r>
                        <a:rPr lang="ja-JP" altLang="en-US" sz="1600" dirty="0">
                          <a:effectLst/>
                          <a:latin typeface="メイリオ" panose="020B0604030504040204" pitchFamily="50" charset="-128"/>
                          <a:ea typeface="メイリオ" panose="020B0604030504040204" pitchFamily="50" charset="-128"/>
                        </a:rPr>
                        <a:t>すべてを忘れている</a:t>
                      </a:r>
                      <a:br>
                        <a:rPr lang="ja-JP" altLang="en-US" sz="1600" dirty="0">
                          <a:effectLst/>
                          <a:latin typeface="メイリオ" panose="020B0604030504040204" pitchFamily="50" charset="-128"/>
                          <a:ea typeface="メイリオ" panose="020B0604030504040204" pitchFamily="50" charset="-128"/>
                        </a:rPr>
                      </a:br>
                      <a:endParaRPr lang="en-US" altLang="ja-JP" sz="1600" dirty="0">
                        <a:effectLst/>
                        <a:latin typeface="メイリオ" panose="020B0604030504040204" pitchFamily="50" charset="-128"/>
                        <a:ea typeface="メイリオ" panose="020B0604030504040204" pitchFamily="50" charset="-128"/>
                      </a:endParaRPr>
                    </a:p>
                    <a:p>
                      <a:pPr algn="ctr"/>
                      <a:r>
                        <a:rPr lang="ja-JP" altLang="en-US" sz="1200" dirty="0">
                          <a:effectLst/>
                          <a:latin typeface="メイリオ" panose="020B0604030504040204" pitchFamily="50" charset="-128"/>
                          <a:ea typeface="メイリオ" panose="020B0604030504040204" pitchFamily="50" charset="-128"/>
                        </a:rPr>
                        <a:t>例）朝ごはんを食べたこと自体を</a:t>
                      </a:r>
                      <a:endParaRPr lang="en-US" altLang="ja-JP" sz="1200" dirty="0">
                        <a:effectLst/>
                        <a:latin typeface="メイリオ" panose="020B0604030504040204" pitchFamily="50" charset="-128"/>
                        <a:ea typeface="メイリオ" panose="020B0604030504040204" pitchFamily="50" charset="-128"/>
                      </a:endParaRPr>
                    </a:p>
                    <a:p>
                      <a:pPr algn="ctr"/>
                      <a:r>
                        <a:rPr lang="ja-JP" altLang="en-US" sz="1200" dirty="0">
                          <a:effectLst/>
                          <a:latin typeface="メイリオ" panose="020B0604030504040204" pitchFamily="50" charset="-128"/>
                          <a:ea typeface="メイリオ" panose="020B0604030504040204" pitchFamily="50" charset="-128"/>
                        </a:rPr>
                        <a:t>忘れている。</a:t>
                      </a:r>
                    </a:p>
                  </a:txBody>
                  <a:tcPr marL="62512" marR="62512" marT="62495" marB="624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84070">
                <a:tc>
                  <a:txBody>
                    <a:bodyPr/>
                    <a:lstStyle/>
                    <a:p>
                      <a:r>
                        <a:rPr lang="ja-JP" altLang="en-US" sz="1600" b="1" dirty="0">
                          <a:effectLst/>
                          <a:latin typeface="メイリオ" panose="020B0604030504040204" pitchFamily="50" charset="-128"/>
                          <a:ea typeface="メイリオ" panose="020B0604030504040204" pitchFamily="50" charset="-128"/>
                        </a:rPr>
                        <a:t>もの忘れの自覚</a:t>
                      </a:r>
                    </a:p>
                  </a:txBody>
                  <a:tcPr marL="62512" marR="62512" marT="62495" marB="624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ja-JP" altLang="en-US" sz="1600" dirty="0">
                          <a:effectLst/>
                          <a:latin typeface="メイリオ" panose="020B0604030504040204" pitchFamily="50" charset="-128"/>
                          <a:ea typeface="メイリオ" panose="020B0604030504040204" pitchFamily="50" charset="-128"/>
                        </a:rPr>
                        <a:t>ある</a:t>
                      </a:r>
                    </a:p>
                  </a:txBody>
                  <a:tcPr marL="62512" marR="62512" marT="62495" marB="624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ja-JP" altLang="en-US" sz="1600" dirty="0">
                          <a:effectLst/>
                          <a:latin typeface="メイリオ" panose="020B0604030504040204" pitchFamily="50" charset="-128"/>
                          <a:ea typeface="メイリオ" panose="020B0604030504040204" pitchFamily="50" charset="-128"/>
                        </a:rPr>
                        <a:t>ない</a:t>
                      </a:r>
                    </a:p>
                  </a:txBody>
                  <a:tcPr marL="62512" marR="62512" marT="62495" marB="624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52387">
                <a:tc>
                  <a:txBody>
                    <a:bodyPr/>
                    <a:lstStyle/>
                    <a:p>
                      <a:r>
                        <a:rPr lang="ja-JP" altLang="en-US" sz="1600" b="1" dirty="0">
                          <a:effectLst/>
                          <a:latin typeface="メイリオ" panose="020B0604030504040204" pitchFamily="50" charset="-128"/>
                          <a:ea typeface="メイリオ" panose="020B0604030504040204" pitchFamily="50" charset="-128"/>
                        </a:rPr>
                        <a:t>症状の進行</a:t>
                      </a:r>
                    </a:p>
                  </a:txBody>
                  <a:tcPr marL="62512" marR="62512" marT="62495" marB="624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ja-JP" altLang="en-US" sz="1600" dirty="0">
                          <a:effectLst/>
                          <a:latin typeface="メイリオ" panose="020B0604030504040204" pitchFamily="50" charset="-128"/>
                          <a:ea typeface="メイリオ" panose="020B0604030504040204" pitchFamily="50" charset="-128"/>
                        </a:rPr>
                        <a:t>極めて徐々にしか進行しない</a:t>
                      </a:r>
                    </a:p>
                  </a:txBody>
                  <a:tcPr marL="62512" marR="62512" marT="62495" marB="624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ja-JP" altLang="en-US" sz="1600" dirty="0">
                          <a:effectLst/>
                          <a:latin typeface="メイリオ" panose="020B0604030504040204" pitchFamily="50" charset="-128"/>
                          <a:ea typeface="メイリオ" panose="020B0604030504040204" pitchFamily="50" charset="-128"/>
                        </a:rPr>
                        <a:t>進行する</a:t>
                      </a:r>
                    </a:p>
                  </a:txBody>
                  <a:tcPr marL="62512" marR="62512" marT="62495" marB="624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8" name="テキスト ボックス 7">
            <a:extLst>
              <a:ext uri="{FF2B5EF4-FFF2-40B4-BE49-F238E27FC236}">
                <a16:creationId xmlns:a16="http://schemas.microsoft.com/office/drawing/2014/main" id="{117145DB-6F6C-E94C-F273-EE20DDC6E800}"/>
              </a:ext>
            </a:extLst>
          </p:cNvPr>
          <p:cNvSpPr txBox="1">
            <a:spLocks noChangeArrowheads="1"/>
          </p:cNvSpPr>
          <p:nvPr/>
        </p:nvSpPr>
        <p:spPr bwMode="auto">
          <a:xfrm>
            <a:off x="17463" y="6641592"/>
            <a:ext cx="856997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出典：政府広報オンライン</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知っておきたい認知症の基本</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 action="ppaction://noaction"/>
              </a:rPr>
              <a:t>https://www.gov-online.go.jp/article/202501/entry-7013.html</a:t>
            </a:r>
            <a:r>
              <a:rPr lang="ja-JP" altLang="en-US" sz="1000" dirty="0">
                <a:latin typeface="メイリオ" panose="020B0604030504040204" pitchFamily="50" charset="-128"/>
                <a:ea typeface="メイリオ" panose="020B0604030504040204" pitchFamily="50" charset="-128"/>
              </a:rPr>
              <a:t>　をもとに作成</a:t>
            </a:r>
            <a:endParaRPr lang="en-US" altLang="ja-JP" sz="1000" dirty="0">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7BDAFB5F-6A0A-B991-58A5-8F7B5300D582}"/>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．認知症について</a:t>
            </a:r>
          </a:p>
        </p:txBody>
      </p:sp>
    </p:spTree>
  </p:cSld>
  <p:clrMapOvr>
    <a:masterClrMapping/>
  </p:clrMapOvr>
  <p:transition spd="slow"/>
</p:sld>
</file>

<file path=ppt/theme/theme1.xml><?xml version="1.0" encoding="utf-8"?>
<a:theme xmlns:a="http://schemas.openxmlformats.org/drawingml/2006/main" name="R6生保CW研修">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6生保CW研修" id="{EDFB9417-992C-430B-94EC-177AFFBCFF22}" vid="{D114EBDD-CD2B-4119-B43D-76A52D785B9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R6生保CW研修</Template>
  <TotalTime>1724</TotalTime>
  <Words>6952</Words>
  <Application>Microsoft Office PowerPoint</Application>
  <PresentationFormat>A4 210 x 297 mm</PresentationFormat>
  <Paragraphs>635</Paragraphs>
  <Slides>44</Slides>
  <Notes>42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44</vt:i4>
      </vt:variant>
    </vt:vector>
  </HeadingPairs>
  <TitlesOfParts>
    <vt:vector size="53" baseType="lpstr">
      <vt:lpstr>Meiryo UI</vt:lpstr>
      <vt:lpstr>ＭＳ Ｐゴシック</vt:lpstr>
      <vt:lpstr>メイリオ</vt:lpstr>
      <vt:lpstr>游ゴシック</vt:lpstr>
      <vt:lpstr>Arial</vt:lpstr>
      <vt:lpstr>Calibri</vt:lpstr>
      <vt:lpstr>Calibri Light</vt:lpstr>
      <vt:lpstr>Wingdings</vt:lpstr>
      <vt:lpstr>R6生保CW研修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No.4-1_認知症のある方への支援</dc:title>
  <dc:creator/>
  <cp:lastModifiedBy>*</cp:lastModifiedBy>
  <cp:revision>107</cp:revision>
  <cp:lastPrinted>2025-04-10T08:22:12Z</cp:lastPrinted>
  <dcterms:modified xsi:type="dcterms:W3CDTF">2025-04-13T23:24:49Z</dcterms:modified>
</cp:coreProperties>
</file>