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84" r:id="rId1"/>
  </p:sldMasterIdLst>
  <p:notesMasterIdLst>
    <p:notesMasterId r:id="rId23"/>
  </p:notesMasterIdLst>
  <p:sldIdLst>
    <p:sldId id="1526" r:id="rId2"/>
    <p:sldId id="340" r:id="rId3"/>
    <p:sldId id="315" r:id="rId4"/>
    <p:sldId id="1512" r:id="rId5"/>
    <p:sldId id="1521" r:id="rId6"/>
    <p:sldId id="1539" r:id="rId7"/>
    <p:sldId id="1514" r:id="rId8"/>
    <p:sldId id="321" r:id="rId9"/>
    <p:sldId id="1515" r:id="rId10"/>
    <p:sldId id="1516" r:id="rId11"/>
    <p:sldId id="1532" r:id="rId12"/>
    <p:sldId id="1517" r:id="rId13"/>
    <p:sldId id="1520" r:id="rId14"/>
    <p:sldId id="2147472232" r:id="rId15"/>
    <p:sldId id="339" r:id="rId16"/>
    <p:sldId id="1518" r:id="rId17"/>
    <p:sldId id="1533" r:id="rId18"/>
    <p:sldId id="1534" r:id="rId19"/>
    <p:sldId id="2147472229" r:id="rId20"/>
    <p:sldId id="317" r:id="rId21"/>
    <p:sldId id="2147472231" r:id="rId22"/>
  </p:sldIdLst>
  <p:sldSz cx="9906000" cy="6858000" type="A4"/>
  <p:notesSz cx="6797675" cy="9926638"/>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6DDE58B-FFBA-B514-1A8D-C79009E6DCD3}" name="新保美香" initials="新美" userId="S::mika@soc.meijigakuin.ac.jp::04156dce-f0a8-4f86-98dd-4963228f9f44" providerId="AD"/>
  <p188:author id="{C8CF19DB-F955-0B8A-16CC-F302BEA84484}" name="*" initials="*" userId="*"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zuma" initials="a" lastIdx="19" clrIdx="0">
    <p:extLst>
      <p:ext uri="{19B8F6BF-5375-455C-9EA6-DF929625EA0E}">
        <p15:presenceInfo xmlns:p15="http://schemas.microsoft.com/office/powerpoint/2012/main" userId="azum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EC683DC-F0EE-46B2-993A-7931DE768F66}" v="4" dt="2025-03-31T05:08:40.975"/>
  </p1510:revLst>
</p1510:revInfo>
</file>

<file path=ppt/tableStyles.xml><?xml version="1.0" encoding="utf-8"?>
<a:tblStyleLst xmlns:a="http://schemas.openxmlformats.org/drawingml/2006/main" def="{5C22544A-7EE6-4342-B048-85BDC9FD1C3A}">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2214" autoAdjust="0"/>
  </p:normalViewPr>
  <p:slideViewPr>
    <p:cSldViewPr snapToGrid="0">
      <p:cViewPr varScale="1">
        <p:scale>
          <a:sx n="90" d="100"/>
          <a:sy n="90" d="100"/>
        </p:scale>
        <p:origin x="1842" y="306"/>
      </p:cViewPr>
      <p:guideLst>
        <p:guide orient="horz" pos="2160"/>
        <p:guide pos="3120"/>
      </p:guideLst>
    </p:cSldViewPr>
  </p:slideViewPr>
  <p:notesTextViewPr>
    <p:cViewPr>
      <p:scale>
        <a:sx n="1" d="1"/>
        <a:sy n="1" d="1"/>
      </p:scale>
      <p:origin x="0" y="0"/>
    </p:cViewPr>
  </p:notesTextViewPr>
  <p:notesViewPr>
    <p:cSldViewPr snapToGrid="0">
      <p:cViewPr varScale="1">
        <p:scale>
          <a:sx n="49" d="100"/>
          <a:sy n="49" d="100"/>
        </p:scale>
        <p:origin x="2680" y="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2CECAECB-4AE7-BA7B-36E4-D30D43C2CBB2}"/>
              </a:ext>
            </a:extLst>
          </p:cNvPr>
          <p:cNvSpPr>
            <a:spLocks noGrp="1"/>
          </p:cNvSpPr>
          <p:nvPr>
            <p:ph type="hdr" sz="quarter"/>
          </p:nvPr>
        </p:nvSpPr>
        <p:spPr>
          <a:xfrm>
            <a:off x="0" y="0"/>
            <a:ext cx="2946400" cy="498475"/>
          </a:xfrm>
          <a:prstGeom prst="rect">
            <a:avLst/>
          </a:prstGeom>
        </p:spPr>
        <p:txBody>
          <a:bodyPr vert="horz" lIns="92108" tIns="46054" rIns="92108" bIns="46054"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a:extLst>
              <a:ext uri="{FF2B5EF4-FFF2-40B4-BE49-F238E27FC236}">
                <a16:creationId xmlns:a16="http://schemas.microsoft.com/office/drawing/2014/main" id="{69E7E65E-6C27-2034-C0D1-71333882CDAF}"/>
              </a:ext>
            </a:extLst>
          </p:cNvPr>
          <p:cNvSpPr>
            <a:spLocks noGrp="1"/>
          </p:cNvSpPr>
          <p:nvPr>
            <p:ph type="dt" idx="1"/>
          </p:nvPr>
        </p:nvSpPr>
        <p:spPr>
          <a:xfrm>
            <a:off x="3849688" y="0"/>
            <a:ext cx="2946400" cy="498475"/>
          </a:xfrm>
          <a:prstGeom prst="rect">
            <a:avLst/>
          </a:prstGeom>
        </p:spPr>
        <p:txBody>
          <a:bodyPr vert="horz" lIns="92108" tIns="46054" rIns="92108" bIns="46054" rtlCol="0"/>
          <a:lstStyle>
            <a:lvl1pPr algn="r" eaLnBrk="1" fontAlgn="auto" hangingPunct="1">
              <a:spcBef>
                <a:spcPts val="0"/>
              </a:spcBef>
              <a:spcAft>
                <a:spcPts val="0"/>
              </a:spcAft>
              <a:defRPr sz="1200">
                <a:latin typeface="+mn-lt"/>
                <a:ea typeface="+mn-ea"/>
              </a:defRPr>
            </a:lvl1pPr>
          </a:lstStyle>
          <a:p>
            <a:pPr>
              <a:defRPr/>
            </a:pPr>
            <a:fld id="{CFF3BC0F-38BF-4384-8290-9F86AB58AE78}" type="datetimeFigureOut">
              <a:rPr lang="ja-JP" altLang="en-US"/>
              <a:pPr>
                <a:defRPr/>
              </a:pPr>
              <a:t>2025/4/11</a:t>
            </a:fld>
            <a:endParaRPr lang="ja-JP" altLang="en-US"/>
          </a:p>
        </p:txBody>
      </p:sp>
      <p:sp>
        <p:nvSpPr>
          <p:cNvPr id="4" name="スライド イメージ プレースホルダー 3">
            <a:extLst>
              <a:ext uri="{FF2B5EF4-FFF2-40B4-BE49-F238E27FC236}">
                <a16:creationId xmlns:a16="http://schemas.microsoft.com/office/drawing/2014/main" id="{045A3678-B1CB-C7DA-6862-ED02B5FE7307}"/>
              </a:ext>
            </a:extLst>
          </p:cNvPr>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2108" tIns="46054" rIns="92108" bIns="46054" rtlCol="0" anchor="ctr"/>
          <a:lstStyle/>
          <a:p>
            <a:pPr lvl="0"/>
            <a:endParaRPr lang="ja-JP" altLang="en-US" noProof="0"/>
          </a:p>
        </p:txBody>
      </p:sp>
      <p:sp>
        <p:nvSpPr>
          <p:cNvPr id="5" name="ノート プレースホルダー 4">
            <a:extLst>
              <a:ext uri="{FF2B5EF4-FFF2-40B4-BE49-F238E27FC236}">
                <a16:creationId xmlns:a16="http://schemas.microsoft.com/office/drawing/2014/main" id="{BB9A5863-B134-0399-14E2-DCC1AAA09703}"/>
              </a:ext>
            </a:extLst>
          </p:cNvPr>
          <p:cNvSpPr>
            <a:spLocks noGrp="1"/>
          </p:cNvSpPr>
          <p:nvPr>
            <p:ph type="body" sz="quarter" idx="3"/>
          </p:nvPr>
        </p:nvSpPr>
        <p:spPr>
          <a:xfrm>
            <a:off x="679450" y="4776788"/>
            <a:ext cx="5438775" cy="3908425"/>
          </a:xfrm>
          <a:prstGeom prst="rect">
            <a:avLst/>
          </a:prstGeom>
        </p:spPr>
        <p:txBody>
          <a:bodyPr vert="horz" lIns="92108" tIns="46054" rIns="92108" bIns="46054"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a:extLst>
              <a:ext uri="{FF2B5EF4-FFF2-40B4-BE49-F238E27FC236}">
                <a16:creationId xmlns:a16="http://schemas.microsoft.com/office/drawing/2014/main" id="{42618A7D-77D3-71C8-CD86-E853075A9E83}"/>
              </a:ext>
            </a:extLst>
          </p:cNvPr>
          <p:cNvSpPr>
            <a:spLocks noGrp="1"/>
          </p:cNvSpPr>
          <p:nvPr>
            <p:ph type="ftr" sz="quarter" idx="4"/>
          </p:nvPr>
        </p:nvSpPr>
        <p:spPr>
          <a:xfrm>
            <a:off x="0" y="9428163"/>
            <a:ext cx="2946400" cy="498475"/>
          </a:xfrm>
          <a:prstGeom prst="rect">
            <a:avLst/>
          </a:prstGeom>
        </p:spPr>
        <p:txBody>
          <a:bodyPr vert="horz" lIns="92108" tIns="46054" rIns="92108" bIns="46054"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a:extLst>
              <a:ext uri="{FF2B5EF4-FFF2-40B4-BE49-F238E27FC236}">
                <a16:creationId xmlns:a16="http://schemas.microsoft.com/office/drawing/2014/main" id="{95C4D510-EBD5-872C-4634-C717199007BC}"/>
              </a:ext>
            </a:extLst>
          </p:cNvPr>
          <p:cNvSpPr>
            <a:spLocks noGrp="1"/>
          </p:cNvSpPr>
          <p:nvPr>
            <p:ph type="sldNum" sz="quarter" idx="5"/>
          </p:nvPr>
        </p:nvSpPr>
        <p:spPr>
          <a:xfrm>
            <a:off x="3849688" y="9428163"/>
            <a:ext cx="2946400" cy="498475"/>
          </a:xfrm>
          <a:prstGeom prst="rect">
            <a:avLst/>
          </a:prstGeom>
        </p:spPr>
        <p:txBody>
          <a:bodyPr vert="horz" wrap="square" lIns="92108" tIns="46054" rIns="92108" bIns="46054" numCol="1" anchor="b" anchorCtr="0" compatLnSpc="1">
            <a:prstTxWarp prst="textNoShape">
              <a:avLst/>
            </a:prstTxWarp>
          </a:bodyPr>
          <a:lstStyle>
            <a:lvl1pPr algn="r" eaLnBrk="1" hangingPunct="1">
              <a:defRPr sz="1200">
                <a:latin typeface="游ゴシック" panose="020B0400000000000000" pitchFamily="50" charset="-128"/>
                <a:ea typeface="游ゴシック" panose="020B0400000000000000" pitchFamily="50" charset="-128"/>
              </a:defRPr>
            </a:lvl1pPr>
          </a:lstStyle>
          <a:p>
            <a:pPr>
              <a:defRPr/>
            </a:pPr>
            <a:fld id="{E213CF56-9A4E-43E4-BACD-89ECAD420B0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1C606E-41E6-5A6F-3263-283BE01E2CEE}"/>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390E7908-D552-0640-A7BF-85A30850988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D0B03A1F-AD2C-99BE-4D04-C07A1219E3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92EED8C0-0177-6A77-C81A-EC7F956F447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0</a:t>
            </a:fld>
            <a:endParaRPr lang="ja-JP" altLang="en-US">
              <a:solidFill>
                <a:srgbClr val="000000"/>
              </a:solidFill>
            </a:endParaRPr>
          </a:p>
        </p:txBody>
      </p:sp>
    </p:spTree>
    <p:extLst>
      <p:ext uri="{BB962C8B-B14F-4D97-AF65-F5344CB8AC3E}">
        <p14:creationId xmlns:p14="http://schemas.microsoft.com/office/powerpoint/2010/main" val="20327431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F607F8-5179-2F8F-DF0F-A4DC21B1D686}"/>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91E6FD63-754B-7FA8-C734-FB5F213BF86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F5B5575A-388A-7B7B-9EDC-B5C1CF6008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DDB62D5F-1383-3D85-A9F4-0BEB85A729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9</a:t>
            </a:fld>
            <a:endParaRPr lang="ja-JP" altLang="en-US">
              <a:solidFill>
                <a:srgbClr val="000000"/>
              </a:solidFill>
            </a:endParaRPr>
          </a:p>
        </p:txBody>
      </p:sp>
    </p:spTree>
    <p:extLst>
      <p:ext uri="{BB962C8B-B14F-4D97-AF65-F5344CB8AC3E}">
        <p14:creationId xmlns:p14="http://schemas.microsoft.com/office/powerpoint/2010/main" val="18824107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7979A7-1014-7257-11E9-203C7AFCEB7C}"/>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B627B173-D531-BA24-FAD4-7BA5A9DAEF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47BFCD20-1414-A2B1-2E81-7B1BF6DDAC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40575D16-4A1B-A50A-C794-69D7F65D488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10</a:t>
            </a:fld>
            <a:endParaRPr lang="ja-JP" altLang="en-US">
              <a:solidFill>
                <a:srgbClr val="000000"/>
              </a:solidFill>
            </a:endParaRPr>
          </a:p>
        </p:txBody>
      </p:sp>
    </p:spTree>
    <p:extLst>
      <p:ext uri="{BB962C8B-B14F-4D97-AF65-F5344CB8AC3E}">
        <p14:creationId xmlns:p14="http://schemas.microsoft.com/office/powerpoint/2010/main" val="12240895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48DABC-3E7D-EA97-DB19-918DCD395289}"/>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295E6FD5-708F-50CB-FB8B-30DB4EB027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D68AA088-F977-A3A7-7A4E-8494F3292E1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86C4F1AF-7F43-CA8E-BE24-366C32A57C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11</a:t>
            </a:fld>
            <a:endParaRPr lang="ja-JP" altLang="en-US">
              <a:solidFill>
                <a:srgbClr val="000000"/>
              </a:solidFill>
            </a:endParaRPr>
          </a:p>
        </p:txBody>
      </p:sp>
    </p:spTree>
    <p:extLst>
      <p:ext uri="{BB962C8B-B14F-4D97-AF65-F5344CB8AC3E}">
        <p14:creationId xmlns:p14="http://schemas.microsoft.com/office/powerpoint/2010/main" val="18461578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F8912B-EF8A-A664-E35C-45DFF2B42356}"/>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370394EC-BAE7-3DE3-936A-32E9E7CBB5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DA27A1CF-D6C9-7C0F-E794-70A0A5787E4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0E879DFA-C033-8D20-3E76-1CF74DA724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12</a:t>
            </a:fld>
            <a:endParaRPr lang="ja-JP" altLang="en-US">
              <a:solidFill>
                <a:srgbClr val="000000"/>
              </a:solidFill>
            </a:endParaRPr>
          </a:p>
        </p:txBody>
      </p:sp>
    </p:spTree>
    <p:extLst>
      <p:ext uri="{BB962C8B-B14F-4D97-AF65-F5344CB8AC3E}">
        <p14:creationId xmlns:p14="http://schemas.microsoft.com/office/powerpoint/2010/main" val="28435957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21D9E8-59DD-F714-C3C7-21C77E0F73C4}"/>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B41E7A9F-D697-7340-7A17-792FD3B87C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4958D568-BB3D-0B9A-6A80-2C8848E34B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215284BA-D02A-698E-E944-40C5FB497CA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13</a:t>
            </a:fld>
            <a:endParaRPr lang="ja-JP" altLang="en-US">
              <a:solidFill>
                <a:srgbClr val="000000"/>
              </a:solidFill>
            </a:endParaRPr>
          </a:p>
        </p:txBody>
      </p:sp>
    </p:spTree>
    <p:extLst>
      <p:ext uri="{BB962C8B-B14F-4D97-AF65-F5344CB8AC3E}">
        <p14:creationId xmlns:p14="http://schemas.microsoft.com/office/powerpoint/2010/main" val="19042246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a:extLst>
              <a:ext uri="{FF2B5EF4-FFF2-40B4-BE49-F238E27FC236}">
                <a16:creationId xmlns:a16="http://schemas.microsoft.com/office/drawing/2014/main" id="{18863CFB-6C04-9FA0-0252-A5737B0CFDE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ノート プレースホルダー 2">
            <a:extLst>
              <a:ext uri="{FF2B5EF4-FFF2-40B4-BE49-F238E27FC236}">
                <a16:creationId xmlns:a16="http://schemas.microsoft.com/office/drawing/2014/main" id="{ACCC6273-23AD-9271-B04C-E3B48983E79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00"/>
              </a:spcBef>
            </a:pPr>
            <a:endParaRPr lang="en-US" altLang="ja-JP"/>
          </a:p>
        </p:txBody>
      </p:sp>
      <p:sp>
        <p:nvSpPr>
          <p:cNvPr id="19460" name="スライド番号プレースホルダー 3">
            <a:extLst>
              <a:ext uri="{FF2B5EF4-FFF2-40B4-BE49-F238E27FC236}">
                <a16:creationId xmlns:a16="http://schemas.microsoft.com/office/drawing/2014/main" id="{6DE346DE-860F-261D-1F94-DD2FED4715A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defRPr>
            </a:lvl9pPr>
          </a:lstStyle>
          <a:p>
            <a:fld id="{E1E54203-0B6E-4DD5-B656-5601FF8E9C8F}" type="slidenum">
              <a:rPr kumimoji="1" lang="ja-JP" altLang="en-US" smtClean="0">
                <a:solidFill>
                  <a:srgbClr val="000000"/>
                </a:solidFill>
                <a:latin typeface="游ゴシック" panose="020B0400000000000000" pitchFamily="50" charset="-128"/>
              </a:rPr>
              <a:pPr/>
              <a:t>14</a:t>
            </a:fld>
            <a:endParaRPr kumimoji="1" lang="ja-JP" altLang="en-US">
              <a:solidFill>
                <a:srgbClr val="000000"/>
              </a:solidFill>
              <a:latin typeface="游ゴシック" panose="020B0400000000000000" pitchFamily="50"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A22492-0434-2EA0-70C0-CEB94149AC30}"/>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C0369619-F576-9240-CF36-E5B7E24500C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89351217-A303-CA77-A3D2-84943023A7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084D3299-D3FC-248F-0401-B99BA11694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15</a:t>
            </a:fld>
            <a:endParaRPr lang="ja-JP" altLang="en-US">
              <a:solidFill>
                <a:srgbClr val="000000"/>
              </a:solidFill>
            </a:endParaRPr>
          </a:p>
        </p:txBody>
      </p:sp>
    </p:spTree>
    <p:extLst>
      <p:ext uri="{BB962C8B-B14F-4D97-AF65-F5344CB8AC3E}">
        <p14:creationId xmlns:p14="http://schemas.microsoft.com/office/powerpoint/2010/main" val="10501187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897AED-CFBC-99E0-8632-5B3FDFF3C078}"/>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AF5F0662-756F-0C37-B9ED-F89BCF36050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373CCEF2-FD9B-F80F-EF1D-BEA5BE2464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1FDDC218-FFF0-8A85-7F52-A79836264C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16</a:t>
            </a:fld>
            <a:endParaRPr lang="ja-JP" altLang="en-US">
              <a:solidFill>
                <a:srgbClr val="000000"/>
              </a:solidFill>
            </a:endParaRPr>
          </a:p>
        </p:txBody>
      </p:sp>
    </p:spTree>
    <p:extLst>
      <p:ext uri="{BB962C8B-B14F-4D97-AF65-F5344CB8AC3E}">
        <p14:creationId xmlns:p14="http://schemas.microsoft.com/office/powerpoint/2010/main" val="27715935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FDC6DF-7A23-6ABB-C77C-355481DE439D}"/>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1B4E8CF9-6D12-16E7-466D-5BCA84C03C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4F769861-5784-6A11-618D-005485BB774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6BD3F938-D35B-6408-B775-8AD81077C2E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17</a:t>
            </a:fld>
            <a:endParaRPr lang="ja-JP" altLang="en-US">
              <a:solidFill>
                <a:srgbClr val="000000"/>
              </a:solidFill>
            </a:endParaRPr>
          </a:p>
        </p:txBody>
      </p:sp>
    </p:spTree>
    <p:extLst>
      <p:ext uri="{BB962C8B-B14F-4D97-AF65-F5344CB8AC3E}">
        <p14:creationId xmlns:p14="http://schemas.microsoft.com/office/powerpoint/2010/main" val="19648532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588963" y="669925"/>
            <a:ext cx="5921375" cy="4098925"/>
          </a:xfrm>
        </p:spPr>
      </p:sp>
      <p:sp>
        <p:nvSpPr>
          <p:cNvPr id="3" name="ノート プレースホルダー 2"/>
          <p:cNvSpPr>
            <a:spLocks noGrp="1"/>
          </p:cNvSpPr>
          <p:nvPr>
            <p:ph type="body" idx="1"/>
          </p:nvPr>
        </p:nvSpPr>
        <p:spPr/>
        <p:txBody>
          <a:bodyPr/>
          <a:lstStyle/>
          <a:p>
            <a:pPr>
              <a:spcBef>
                <a:spcPts val="0"/>
              </a:spcBef>
              <a:defRPr/>
            </a:pPr>
            <a:endParaRPr lang="ja-JP" altLang="en-US" dirty="0"/>
          </a:p>
        </p:txBody>
      </p:sp>
      <p:sp>
        <p:nvSpPr>
          <p:cNvPr id="4" name="スライド番号プレースホルダー 3"/>
          <p:cNvSpPr>
            <a:spLocks noGrp="1"/>
          </p:cNvSpPr>
          <p:nvPr>
            <p:ph type="sldNum" sz="quarter" idx="5"/>
          </p:nvPr>
        </p:nvSpPr>
        <p:spPr/>
        <p:txBody>
          <a:bodyPr/>
          <a:lstStyle/>
          <a:p>
            <a:pPr>
              <a:defRPr/>
            </a:pPr>
            <a:fld id="{849A430D-76B4-49F5-A194-394D849F9493}" type="slidenum">
              <a:rPr lang="ja-JP" altLang="en-US" smtClean="0"/>
              <a:pPr>
                <a:defRPr/>
              </a:pPr>
              <a:t>18</a:t>
            </a:fld>
            <a:endParaRPr lang="ja-JP" altLang="en-US"/>
          </a:p>
        </p:txBody>
      </p:sp>
    </p:spTree>
    <p:extLst>
      <p:ext uri="{BB962C8B-B14F-4D97-AF65-F5344CB8AC3E}">
        <p14:creationId xmlns:p14="http://schemas.microsoft.com/office/powerpoint/2010/main" val="1441362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 イメージ プレースホルダー 1">
            <a:extLst>
              <a:ext uri="{FF2B5EF4-FFF2-40B4-BE49-F238E27FC236}">
                <a16:creationId xmlns:a16="http://schemas.microsoft.com/office/drawing/2014/main" id="{D574BDDC-18D5-121D-9A21-72D98782B5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ノート プレースホルダー 2">
            <a:extLst>
              <a:ext uri="{FF2B5EF4-FFF2-40B4-BE49-F238E27FC236}">
                <a16:creationId xmlns:a16="http://schemas.microsoft.com/office/drawing/2014/main" id="{2AE19399-1FF2-08EB-72E5-86CE74FA816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13316" name="スライド番号プレースホルダー 3">
            <a:extLst>
              <a:ext uri="{FF2B5EF4-FFF2-40B4-BE49-F238E27FC236}">
                <a16:creationId xmlns:a16="http://schemas.microsoft.com/office/drawing/2014/main" id="{A07BB1FA-D809-A4F3-6537-CFCE56CC6A9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8262D86B-B411-46B3-8E64-03F0EEA5EDEC}" type="slidenum">
              <a:rPr lang="ja-JP" altLang="en-US" smtClean="0">
                <a:solidFill>
                  <a:srgbClr val="000000"/>
                </a:solidFill>
              </a:rPr>
              <a:pPr>
                <a:spcBef>
                  <a:spcPct val="0"/>
                </a:spcBef>
              </a:pPr>
              <a:t>1</a:t>
            </a:fld>
            <a:endParaRPr lang="ja-JP" altLang="en-US">
              <a:solidFill>
                <a:srgbClr val="000000"/>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スライド イメージ プレースホルダー 1">
            <a:extLst>
              <a:ext uri="{FF2B5EF4-FFF2-40B4-BE49-F238E27FC236}">
                <a16:creationId xmlns:a16="http://schemas.microsoft.com/office/drawing/2014/main" id="{FEBF472C-575A-7348-6125-227A89E6F19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ノート プレースホルダー 2">
            <a:extLst>
              <a:ext uri="{FF2B5EF4-FFF2-40B4-BE49-F238E27FC236}">
                <a16:creationId xmlns:a16="http://schemas.microsoft.com/office/drawing/2014/main" id="{247BB301-0B8B-8DB9-78C1-C70374C4A12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en-US" altLang="ja-JP"/>
          </a:p>
        </p:txBody>
      </p:sp>
      <p:sp>
        <p:nvSpPr>
          <p:cNvPr id="60420" name="スライド番号プレースホルダー 3">
            <a:extLst>
              <a:ext uri="{FF2B5EF4-FFF2-40B4-BE49-F238E27FC236}">
                <a16:creationId xmlns:a16="http://schemas.microsoft.com/office/drawing/2014/main" id="{638BCBAE-368B-7BD1-8DFA-5FB56DD4F9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700927E9-4456-477A-B332-A9E1FE07F3D5}" type="slidenum">
              <a:rPr lang="ja-JP" altLang="en-US" smtClean="0">
                <a:solidFill>
                  <a:srgbClr val="000000"/>
                </a:solidFill>
              </a:rPr>
              <a:pPr>
                <a:spcBef>
                  <a:spcPct val="0"/>
                </a:spcBef>
              </a:pPr>
              <a:t>19</a:t>
            </a:fld>
            <a:endParaRPr lang="ja-JP" altLang="en-US">
              <a:solidFill>
                <a:srgbClr val="000000"/>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スライド イメージ プレースホルダー 1">
            <a:extLst>
              <a:ext uri="{FF2B5EF4-FFF2-40B4-BE49-F238E27FC236}">
                <a16:creationId xmlns:a16="http://schemas.microsoft.com/office/drawing/2014/main" id="{039124AF-035C-938B-A284-BF69E8F5242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ノート プレースホルダー 2">
            <a:extLst>
              <a:ext uri="{FF2B5EF4-FFF2-40B4-BE49-F238E27FC236}">
                <a16:creationId xmlns:a16="http://schemas.microsoft.com/office/drawing/2014/main" id="{791496A7-D759-8FCB-28DC-2CD1C9FEDD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en-US" altLang="ja-JP"/>
          </a:p>
        </p:txBody>
      </p:sp>
      <p:sp>
        <p:nvSpPr>
          <p:cNvPr id="62468" name="スライド番号プレースホルダー 3">
            <a:extLst>
              <a:ext uri="{FF2B5EF4-FFF2-40B4-BE49-F238E27FC236}">
                <a16:creationId xmlns:a16="http://schemas.microsoft.com/office/drawing/2014/main" id="{17BD73C8-21FF-B66F-62C7-014919CCD4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6CEDAAE1-6D51-41B0-9525-945B18BBE4B4}" type="slidenum">
              <a:rPr lang="ja-JP" altLang="en-US" smtClean="0">
                <a:solidFill>
                  <a:srgbClr val="000000"/>
                </a:solidFill>
              </a:rPr>
              <a:pPr>
                <a:spcBef>
                  <a:spcPct val="0"/>
                </a:spcBef>
              </a:pPr>
              <a:t>20</a:t>
            </a:fld>
            <a:endParaRPr lang="ja-JP" alt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 イメージ プレースホルダー 1">
            <a:extLst>
              <a:ext uri="{FF2B5EF4-FFF2-40B4-BE49-F238E27FC236}">
                <a16:creationId xmlns:a16="http://schemas.microsoft.com/office/drawing/2014/main" id="{953A744A-8FE2-54B4-F3BA-31580E9FAB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ノート プレースホルダー 2">
            <a:extLst>
              <a:ext uri="{FF2B5EF4-FFF2-40B4-BE49-F238E27FC236}">
                <a16:creationId xmlns:a16="http://schemas.microsoft.com/office/drawing/2014/main" id="{24326C5E-B051-F780-3ED1-73C1E1A4DED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en-US" altLang="ja-JP"/>
          </a:p>
        </p:txBody>
      </p:sp>
      <p:sp>
        <p:nvSpPr>
          <p:cNvPr id="15364" name="スライド番号プレースホルダー 3">
            <a:extLst>
              <a:ext uri="{FF2B5EF4-FFF2-40B4-BE49-F238E27FC236}">
                <a16:creationId xmlns:a16="http://schemas.microsoft.com/office/drawing/2014/main" id="{8C0E2263-8425-9E7D-775A-CD3EE9F7A0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98DEE5C7-3AE3-43F9-8997-925778F7FB6A}" type="slidenum">
              <a:rPr lang="ja-JP" altLang="en-US" smtClean="0">
                <a:solidFill>
                  <a:srgbClr val="000000"/>
                </a:solidFill>
              </a:rPr>
              <a:pPr>
                <a:spcBef>
                  <a:spcPct val="0"/>
                </a:spcBef>
              </a:pPr>
              <a:t>2</a:t>
            </a:fld>
            <a:endParaRPr lang="ja-JP" altLang="en-US">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 イメージ プレースホルダー 1">
            <a:extLst>
              <a:ext uri="{FF2B5EF4-FFF2-40B4-BE49-F238E27FC236}">
                <a16:creationId xmlns:a16="http://schemas.microsoft.com/office/drawing/2014/main" id="{1ED563D9-0143-4A44-5092-3B3DE5FF706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ノート プレースホルダー 2">
            <a:extLst>
              <a:ext uri="{FF2B5EF4-FFF2-40B4-BE49-F238E27FC236}">
                <a16:creationId xmlns:a16="http://schemas.microsoft.com/office/drawing/2014/main" id="{9DB9600A-CDE8-293B-C565-1EC92780823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ja-JP" sz="1100" dirty="0"/>
          </a:p>
        </p:txBody>
      </p:sp>
      <p:sp>
        <p:nvSpPr>
          <p:cNvPr id="17412" name="スライド番号プレースホルダー 3">
            <a:extLst>
              <a:ext uri="{FF2B5EF4-FFF2-40B4-BE49-F238E27FC236}">
                <a16:creationId xmlns:a16="http://schemas.microsoft.com/office/drawing/2014/main" id="{BB4BBCA2-6751-C531-A153-0AA72C97B75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1363" indent="-284163">
              <a:defRPr>
                <a:solidFill>
                  <a:schemeClr val="tx1"/>
                </a:solidFill>
                <a:latin typeface="Calibri" panose="020F0502020204030204" pitchFamily="34" charset="0"/>
              </a:defRPr>
            </a:lvl2pPr>
            <a:lvl3pPr marL="1141413" indent="-227013">
              <a:defRPr>
                <a:solidFill>
                  <a:schemeClr val="tx1"/>
                </a:solidFill>
                <a:latin typeface="Calibri" panose="020F0502020204030204" pitchFamily="34" charset="0"/>
              </a:defRPr>
            </a:lvl3pPr>
            <a:lvl4pPr marL="1598613" indent="-227013">
              <a:defRPr>
                <a:solidFill>
                  <a:schemeClr val="tx1"/>
                </a:solidFill>
                <a:latin typeface="Calibri" panose="020F0502020204030204" pitchFamily="34" charset="0"/>
              </a:defRPr>
            </a:lvl4pPr>
            <a:lvl5pPr marL="2055813" indent="-227013">
              <a:defRPr>
                <a:solidFill>
                  <a:schemeClr val="tx1"/>
                </a:solidFill>
                <a:latin typeface="Calibri" panose="020F0502020204030204" pitchFamily="34" charset="0"/>
              </a:defRPr>
            </a:lvl5pPr>
            <a:lvl6pPr marL="2513013" indent="-227013" defTabSz="457200" eaLnBrk="0" fontAlgn="base" hangingPunct="0">
              <a:spcBef>
                <a:spcPct val="0"/>
              </a:spcBef>
              <a:spcAft>
                <a:spcPct val="0"/>
              </a:spcAft>
              <a:defRPr>
                <a:solidFill>
                  <a:schemeClr val="tx1"/>
                </a:solidFill>
                <a:latin typeface="Calibri" panose="020F0502020204030204" pitchFamily="34" charset="0"/>
              </a:defRPr>
            </a:lvl6pPr>
            <a:lvl7pPr marL="2970213" indent="-227013" defTabSz="457200" eaLnBrk="0" fontAlgn="base" hangingPunct="0">
              <a:spcBef>
                <a:spcPct val="0"/>
              </a:spcBef>
              <a:spcAft>
                <a:spcPct val="0"/>
              </a:spcAft>
              <a:defRPr>
                <a:solidFill>
                  <a:schemeClr val="tx1"/>
                </a:solidFill>
                <a:latin typeface="Calibri" panose="020F0502020204030204" pitchFamily="34" charset="0"/>
              </a:defRPr>
            </a:lvl7pPr>
            <a:lvl8pPr marL="3427413" indent="-227013" defTabSz="457200" eaLnBrk="0" fontAlgn="base" hangingPunct="0">
              <a:spcBef>
                <a:spcPct val="0"/>
              </a:spcBef>
              <a:spcAft>
                <a:spcPct val="0"/>
              </a:spcAft>
              <a:defRPr>
                <a:solidFill>
                  <a:schemeClr val="tx1"/>
                </a:solidFill>
                <a:latin typeface="Calibri" panose="020F0502020204030204" pitchFamily="34" charset="0"/>
              </a:defRPr>
            </a:lvl8pPr>
            <a:lvl9pPr marL="3884613" indent="-227013" defTabSz="457200" eaLnBrk="0" fontAlgn="base" hangingPunct="0">
              <a:spcBef>
                <a:spcPct val="0"/>
              </a:spcBef>
              <a:spcAft>
                <a:spcPct val="0"/>
              </a:spcAft>
              <a:defRPr>
                <a:solidFill>
                  <a:schemeClr val="tx1"/>
                </a:solidFill>
                <a:latin typeface="Calibri" panose="020F0502020204030204" pitchFamily="34" charset="0"/>
              </a:defRPr>
            </a:lvl9pPr>
          </a:lstStyle>
          <a:p>
            <a:fld id="{67DFE955-5074-445A-A306-467E9F990787}" type="slidenum">
              <a:rPr lang="ja-JP" altLang="en-US" smtClean="0">
                <a:solidFill>
                  <a:srgbClr val="000000"/>
                </a:solidFill>
                <a:latin typeface="游ゴシック" panose="020B0400000000000000" pitchFamily="50" charset="-128"/>
              </a:rPr>
              <a:pPr/>
              <a:t>3</a:t>
            </a:fld>
            <a:endParaRPr lang="ja-JP" altLang="en-US">
              <a:solidFill>
                <a:srgbClr val="000000"/>
              </a:solidFill>
              <a:latin typeface="游ゴシック" panose="020B0400000000000000" pitchFamily="50"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31F18D-17A8-FC19-B259-5686618B20CB}"/>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F91AC1ED-9C4B-406E-7635-90BB91ED4D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5D7EFED7-2A1D-1DF8-E609-DA302D4EC6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5D51AAA6-554B-BFCD-8EFA-4CF33B79F11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4</a:t>
            </a:fld>
            <a:endParaRPr lang="ja-JP" altLang="en-US">
              <a:solidFill>
                <a:srgbClr val="000000"/>
              </a:solidFill>
            </a:endParaRPr>
          </a:p>
        </p:txBody>
      </p:sp>
    </p:spTree>
    <p:extLst>
      <p:ext uri="{BB962C8B-B14F-4D97-AF65-F5344CB8AC3E}">
        <p14:creationId xmlns:p14="http://schemas.microsoft.com/office/powerpoint/2010/main" val="1902365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F9E9E7-10F1-1275-C85E-6775357EAF3E}"/>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C3F8AF3B-2882-CDAD-D2A3-35AB2E7877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B5217585-F08A-8EF5-3292-83C9A09E4D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BAFB9BC6-0BC2-53EC-C218-E62D5E4D1C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5</a:t>
            </a:fld>
            <a:endParaRPr lang="ja-JP" altLang="en-US">
              <a:solidFill>
                <a:srgbClr val="000000"/>
              </a:solidFill>
            </a:endParaRPr>
          </a:p>
        </p:txBody>
      </p:sp>
    </p:spTree>
    <p:extLst>
      <p:ext uri="{BB962C8B-B14F-4D97-AF65-F5344CB8AC3E}">
        <p14:creationId xmlns:p14="http://schemas.microsoft.com/office/powerpoint/2010/main" val="25794034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F9E9E7-10F1-1275-C85E-6775357EAF3E}"/>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C3F8AF3B-2882-CDAD-D2A3-35AB2E7877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B5217585-F08A-8EF5-3292-83C9A09E4D6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dirty="0"/>
          </a:p>
        </p:txBody>
      </p:sp>
      <p:sp>
        <p:nvSpPr>
          <p:cNvPr id="21508" name="スライド番号プレースホルダー 3">
            <a:extLst>
              <a:ext uri="{FF2B5EF4-FFF2-40B4-BE49-F238E27FC236}">
                <a16:creationId xmlns:a16="http://schemas.microsoft.com/office/drawing/2014/main" id="{BAFB9BC6-0BC2-53EC-C218-E62D5E4D1C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6</a:t>
            </a:fld>
            <a:endParaRPr lang="ja-JP" altLang="en-US">
              <a:solidFill>
                <a:srgbClr val="000000"/>
              </a:solidFill>
            </a:endParaRPr>
          </a:p>
        </p:txBody>
      </p:sp>
    </p:spTree>
    <p:extLst>
      <p:ext uri="{BB962C8B-B14F-4D97-AF65-F5344CB8AC3E}">
        <p14:creationId xmlns:p14="http://schemas.microsoft.com/office/powerpoint/2010/main" val="2579403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A593122D-55A9-214F-846A-161174EE9A1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9A879586-AC4F-8F51-FF15-DE2AAFAC9E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dirty="0"/>
          </a:p>
        </p:txBody>
      </p:sp>
      <p:sp>
        <p:nvSpPr>
          <p:cNvPr id="21508" name="スライド番号プレースホルダー 3">
            <a:extLst>
              <a:ext uri="{FF2B5EF4-FFF2-40B4-BE49-F238E27FC236}">
                <a16:creationId xmlns:a16="http://schemas.microsoft.com/office/drawing/2014/main" id="{9CB5944B-2A56-6109-C434-67ACD00655B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7</a:t>
            </a:fld>
            <a:endParaRPr lang="ja-JP" altLang="en-US">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0783A2-D42E-64B5-A455-B7DE12F70DC5}"/>
            </a:ext>
          </a:extLst>
        </p:cNvPr>
        <p:cNvGrpSpPr/>
        <p:nvPr/>
      </p:nvGrpSpPr>
      <p:grpSpPr>
        <a:xfrm>
          <a:off x="0" y="0"/>
          <a:ext cx="0" cy="0"/>
          <a:chOff x="0" y="0"/>
          <a:chExt cx="0" cy="0"/>
        </a:xfrm>
      </p:grpSpPr>
      <p:sp>
        <p:nvSpPr>
          <p:cNvPr id="21506" name="スライド イメージ プレースホルダー 1">
            <a:extLst>
              <a:ext uri="{FF2B5EF4-FFF2-40B4-BE49-F238E27FC236}">
                <a16:creationId xmlns:a16="http://schemas.microsoft.com/office/drawing/2014/main" id="{03FF3D19-6601-AD82-AE14-44297E2D5A6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ノート プレースホルダー 2">
            <a:extLst>
              <a:ext uri="{FF2B5EF4-FFF2-40B4-BE49-F238E27FC236}">
                <a16:creationId xmlns:a16="http://schemas.microsoft.com/office/drawing/2014/main" id="{BFDD028A-19FD-2E6D-5A17-4193AEE9EFD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ts val="1213"/>
              </a:spcBef>
            </a:pPr>
            <a:endParaRPr lang="ja-JP" altLang="en-US"/>
          </a:p>
        </p:txBody>
      </p:sp>
      <p:sp>
        <p:nvSpPr>
          <p:cNvPr id="21508" name="スライド番号プレースホルダー 3">
            <a:extLst>
              <a:ext uri="{FF2B5EF4-FFF2-40B4-BE49-F238E27FC236}">
                <a16:creationId xmlns:a16="http://schemas.microsoft.com/office/drawing/2014/main" id="{01789518-F162-5732-B596-B44B4742F14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游ゴシック" panose="020B0400000000000000" pitchFamily="50" charset="-128"/>
              </a:defRPr>
            </a:lvl1pPr>
            <a:lvl2pPr marL="747713" indent="-287338">
              <a:spcBef>
                <a:spcPct val="30000"/>
              </a:spcBef>
              <a:defRPr kumimoji="1" sz="1200">
                <a:solidFill>
                  <a:schemeClr val="tx1"/>
                </a:solidFill>
                <a:latin typeface="游ゴシック" panose="020B0400000000000000" pitchFamily="50" charset="-128"/>
              </a:defRPr>
            </a:lvl2pPr>
            <a:lvl3pPr marL="1150938" indent="-230188">
              <a:spcBef>
                <a:spcPct val="30000"/>
              </a:spcBef>
              <a:defRPr kumimoji="1" sz="1200">
                <a:solidFill>
                  <a:schemeClr val="tx1"/>
                </a:solidFill>
                <a:latin typeface="游ゴシック" panose="020B0400000000000000" pitchFamily="50" charset="-128"/>
              </a:defRPr>
            </a:lvl3pPr>
            <a:lvl4pPr marL="1611313" indent="-230188">
              <a:spcBef>
                <a:spcPct val="30000"/>
              </a:spcBef>
              <a:defRPr kumimoji="1" sz="1200">
                <a:solidFill>
                  <a:schemeClr val="tx1"/>
                </a:solidFill>
                <a:latin typeface="游ゴシック" panose="020B0400000000000000" pitchFamily="50" charset="-128"/>
              </a:defRPr>
            </a:lvl4pPr>
            <a:lvl5pPr marL="2071688" indent="-230188">
              <a:spcBef>
                <a:spcPct val="30000"/>
              </a:spcBef>
              <a:defRPr kumimoji="1" sz="1200">
                <a:solidFill>
                  <a:schemeClr val="tx1"/>
                </a:solidFill>
                <a:latin typeface="游ゴシック" panose="020B0400000000000000" pitchFamily="50" charset="-128"/>
              </a:defRPr>
            </a:lvl5pPr>
            <a:lvl6pPr marL="25288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6pPr>
            <a:lvl7pPr marL="29860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7pPr>
            <a:lvl8pPr marL="34432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8pPr>
            <a:lvl9pPr marL="3900488" indent="-230188" defTabSz="457200" eaLnBrk="0" fontAlgn="base" hangingPunct="0">
              <a:spcBef>
                <a:spcPct val="30000"/>
              </a:spcBef>
              <a:spcAft>
                <a:spcPct val="0"/>
              </a:spcAft>
              <a:defRPr kumimoji="1" sz="1200">
                <a:solidFill>
                  <a:schemeClr val="tx1"/>
                </a:solidFill>
                <a:latin typeface="游ゴシック" panose="020B0400000000000000" pitchFamily="50" charset="-128"/>
              </a:defRPr>
            </a:lvl9pPr>
          </a:lstStyle>
          <a:p>
            <a:pPr>
              <a:spcBef>
                <a:spcPct val="0"/>
              </a:spcBef>
            </a:pPr>
            <a:fld id="{C8CE0A2B-D000-4341-B81F-BC541CE18F88}" type="slidenum">
              <a:rPr lang="ja-JP" altLang="en-US" smtClean="0">
                <a:solidFill>
                  <a:srgbClr val="000000"/>
                </a:solidFill>
              </a:rPr>
              <a:pPr>
                <a:spcBef>
                  <a:spcPct val="0"/>
                </a:spcBef>
              </a:pPr>
              <a:t>8</a:t>
            </a:fld>
            <a:endParaRPr lang="ja-JP" altLang="en-US">
              <a:solidFill>
                <a:srgbClr val="000000"/>
              </a:solidFill>
            </a:endParaRPr>
          </a:p>
        </p:txBody>
      </p:sp>
    </p:spTree>
    <p:extLst>
      <p:ext uri="{BB962C8B-B14F-4D97-AF65-F5344CB8AC3E}">
        <p14:creationId xmlns:p14="http://schemas.microsoft.com/office/powerpoint/2010/main" val="3631467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a:extLst>
              <a:ext uri="{FF2B5EF4-FFF2-40B4-BE49-F238E27FC236}">
                <a16:creationId xmlns:a16="http://schemas.microsoft.com/office/drawing/2014/main" id="{1AFA8380-98DE-7AD6-FE84-4B417B8DC6B4}"/>
              </a:ext>
            </a:extLst>
          </p:cNvPr>
          <p:cNvSpPr>
            <a:spLocks noGrp="1"/>
          </p:cNvSpPr>
          <p:nvPr>
            <p:ph type="dt" sz="half" idx="10"/>
          </p:nvPr>
        </p:nvSpPr>
        <p:spPr/>
        <p:txBody>
          <a:bodyPr/>
          <a:lstStyle>
            <a:lvl1pPr>
              <a:defRPr/>
            </a:lvl1pPr>
          </a:lstStyle>
          <a:p>
            <a:pPr>
              <a:defRPr/>
            </a:pPr>
            <a:fld id="{EF8691BF-EC20-46E6-9C24-B842443251E3}" type="datetime1">
              <a:rPr lang="ja-JP" altLang="en-US"/>
              <a:pPr>
                <a:defRPr/>
              </a:pPr>
              <a:t>2025/4/11</a:t>
            </a:fld>
            <a:endParaRPr lang="ja-JP" altLang="en-US"/>
          </a:p>
        </p:txBody>
      </p:sp>
      <p:sp>
        <p:nvSpPr>
          <p:cNvPr id="5" name="Footer Placeholder 4">
            <a:extLst>
              <a:ext uri="{FF2B5EF4-FFF2-40B4-BE49-F238E27FC236}">
                <a16:creationId xmlns:a16="http://schemas.microsoft.com/office/drawing/2014/main" id="{5A59E26C-C5DF-05F9-9E51-5CAA218DAECD}"/>
              </a:ext>
            </a:extLst>
          </p:cNvPr>
          <p:cNvSpPr>
            <a:spLocks noGrp="1"/>
          </p:cNvSpPr>
          <p:nvPr>
            <p:ph type="ftr" sz="quarter" idx="11"/>
          </p:nvPr>
        </p:nvSpPr>
        <p:spPr/>
        <p:txBody>
          <a:bodyPr/>
          <a:lstStyle>
            <a:lvl1pPr>
              <a:defRPr/>
            </a:lvl1pPr>
          </a:lstStyle>
          <a:p>
            <a:pPr>
              <a:defRPr/>
            </a:pPr>
            <a:endParaRPr lang="ja-JP" altLang="en-US"/>
          </a:p>
        </p:txBody>
      </p:sp>
      <p:sp>
        <p:nvSpPr>
          <p:cNvPr id="6" name="Slide Number Placeholder 5">
            <a:extLst>
              <a:ext uri="{FF2B5EF4-FFF2-40B4-BE49-F238E27FC236}">
                <a16:creationId xmlns:a16="http://schemas.microsoft.com/office/drawing/2014/main" id="{9AEE1167-01D2-AF1E-A07A-F821B36C5906}"/>
              </a:ext>
            </a:extLst>
          </p:cNvPr>
          <p:cNvSpPr>
            <a:spLocks noGrp="1"/>
          </p:cNvSpPr>
          <p:nvPr>
            <p:ph type="sldNum" sz="quarter" idx="12"/>
          </p:nvPr>
        </p:nvSpPr>
        <p:spPr/>
        <p:txBody>
          <a:bodyPr/>
          <a:lstStyle>
            <a:lvl1pPr>
              <a:defRPr/>
            </a:lvl1pPr>
          </a:lstStyle>
          <a:p>
            <a:pPr>
              <a:defRPr/>
            </a:pPr>
            <a:fld id="{B70E3B88-FBFE-4B1D-9DB5-C7D8BC81CC93}" type="slidenum">
              <a:rPr lang="ja-JP" altLang="en-US"/>
              <a:pPr>
                <a:defRPr/>
              </a:pPr>
              <a:t>‹#›</a:t>
            </a:fld>
            <a:endParaRPr lang="ja-JP" altLang="en-US"/>
          </a:p>
        </p:txBody>
      </p:sp>
    </p:spTree>
    <p:extLst>
      <p:ext uri="{BB962C8B-B14F-4D97-AF65-F5344CB8AC3E}">
        <p14:creationId xmlns:p14="http://schemas.microsoft.com/office/powerpoint/2010/main" val="3673679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目次スライド">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4CC55E3A-551F-A37C-C950-4A3F922A66C7}"/>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5B683272-AA02-5CA3-78A9-9BA30733D126}"/>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目次</a:t>
            </a:r>
          </a:p>
        </p:txBody>
      </p:sp>
      <p:sp>
        <p:nvSpPr>
          <p:cNvPr id="4" name="Slide Number Placeholder 5">
            <a:extLst>
              <a:ext uri="{FF2B5EF4-FFF2-40B4-BE49-F238E27FC236}">
                <a16:creationId xmlns:a16="http://schemas.microsoft.com/office/drawing/2014/main" id="{3DA0EF3F-6E90-28DE-0F4C-A3394ADBCD13}"/>
              </a:ext>
            </a:extLst>
          </p:cNvPr>
          <p:cNvSpPr>
            <a:spLocks noGrp="1"/>
          </p:cNvSpPr>
          <p:nvPr>
            <p:ph type="sldNum" sz="quarter" idx="10"/>
          </p:nvPr>
        </p:nvSpPr>
        <p:spPr/>
        <p:txBody>
          <a:bodyPr/>
          <a:lstStyle>
            <a:lvl1pPr>
              <a:defRPr smtClean="0"/>
            </a:lvl1pPr>
          </a:lstStyle>
          <a:p>
            <a:pPr>
              <a:defRPr/>
            </a:pPr>
            <a:fld id="{7D6A04D6-2C00-4205-B2E7-9621766F576E}" type="slidenum">
              <a:rPr lang="ja-JP" altLang="en-US"/>
              <a:pPr>
                <a:defRPr/>
              </a:pPr>
              <a:t>‹#›</a:t>
            </a:fld>
            <a:endParaRPr lang="ja-JP" altLang="en-US"/>
          </a:p>
        </p:txBody>
      </p:sp>
    </p:spTree>
    <p:extLst>
      <p:ext uri="{BB962C8B-B14F-4D97-AF65-F5344CB8AC3E}">
        <p14:creationId xmlns:p14="http://schemas.microsoft.com/office/powerpoint/2010/main" val="2032816158"/>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本テーマの獲得目標">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B22DAC07-4FAC-8DE1-8AD4-DAFC2BC9F25D}"/>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2A10B13D-BE8B-E514-A9F6-A474ABA4978F}"/>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本研修の獲得目標を確認する</a:t>
            </a:r>
          </a:p>
        </p:txBody>
      </p:sp>
      <p:sp>
        <p:nvSpPr>
          <p:cNvPr id="4" name="四角形: 角を丸くする 3">
            <a:extLst>
              <a:ext uri="{FF2B5EF4-FFF2-40B4-BE49-F238E27FC236}">
                <a16:creationId xmlns:a16="http://schemas.microsoft.com/office/drawing/2014/main" id="{046F27A6-B824-9133-0499-EA3A29632B27}"/>
              </a:ext>
            </a:extLst>
          </p:cNvPr>
          <p:cNvSpPr/>
          <p:nvPr/>
        </p:nvSpPr>
        <p:spPr>
          <a:xfrm>
            <a:off x="333375" y="868363"/>
            <a:ext cx="9239250" cy="5635625"/>
          </a:xfrm>
          <a:prstGeom prst="roundRect">
            <a:avLst>
              <a:gd name="adj" fmla="val 6678"/>
            </a:avLst>
          </a:prstGeom>
          <a:noFill/>
          <a:ln w="57150">
            <a:solidFill>
              <a:schemeClr val="bg2">
                <a:lumMod val="75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ja-JP" altLang="en-US" b="1" spc="150" dirty="0">
              <a:solidFill>
                <a:schemeClr val="tx1"/>
              </a:solidFill>
              <a:latin typeface="メイリオ" panose="020B0604030504040204" pitchFamily="50" charset="-128"/>
              <a:ea typeface="メイリオ" panose="020B0604030504040204" pitchFamily="50" charset="-128"/>
            </a:endParaRPr>
          </a:p>
        </p:txBody>
      </p:sp>
      <p:grpSp>
        <p:nvGrpSpPr>
          <p:cNvPr id="5" name="グループ化 7">
            <a:extLst>
              <a:ext uri="{FF2B5EF4-FFF2-40B4-BE49-F238E27FC236}">
                <a16:creationId xmlns:a16="http://schemas.microsoft.com/office/drawing/2014/main" id="{68F607F6-1F33-5907-47E2-8484AC55684F}"/>
              </a:ext>
            </a:extLst>
          </p:cNvPr>
          <p:cNvGrpSpPr>
            <a:grpSpLocks/>
          </p:cNvGrpSpPr>
          <p:nvPr/>
        </p:nvGrpSpPr>
        <p:grpSpPr bwMode="auto">
          <a:xfrm>
            <a:off x="1471613" y="4581525"/>
            <a:ext cx="6962775" cy="1849438"/>
            <a:chOff x="1177770" y="4581076"/>
            <a:chExt cx="6961742" cy="1849515"/>
          </a:xfrm>
        </p:grpSpPr>
        <p:pic>
          <p:nvPicPr>
            <p:cNvPr id="6" name="図 8" descr="黒い背景と白い文字のロゴ&#10;&#10;自動的に生成された説明">
              <a:extLst>
                <a:ext uri="{FF2B5EF4-FFF2-40B4-BE49-F238E27FC236}">
                  <a16:creationId xmlns:a16="http://schemas.microsoft.com/office/drawing/2014/main" id="{4A31780F-731B-B5A5-7420-601F18E12D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7770" y="4581076"/>
              <a:ext cx="1849515" cy="184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テキスト ボックス 6">
              <a:extLst>
                <a:ext uri="{FF2B5EF4-FFF2-40B4-BE49-F238E27FC236}">
                  <a16:creationId xmlns:a16="http://schemas.microsoft.com/office/drawing/2014/main" id="{210556A5-9223-3AAF-9293-C4C431B3E513}"/>
                </a:ext>
              </a:extLst>
            </p:cNvPr>
            <p:cNvSpPr txBox="1"/>
            <p:nvPr/>
          </p:nvSpPr>
          <p:spPr>
            <a:xfrm>
              <a:off x="2752336" y="5373272"/>
              <a:ext cx="5387176" cy="522309"/>
            </a:xfrm>
            <a:prstGeom prst="rect">
              <a:avLst/>
            </a:prstGeom>
            <a:noFill/>
          </p:spPr>
          <p:txBody>
            <a:bodyPr>
              <a:spAutoFit/>
            </a:bodyPr>
            <a:lstStyle/>
            <a:p>
              <a:pPr>
                <a:spcBef>
                  <a:spcPts val="600"/>
                </a:spcBef>
                <a:defRPr/>
              </a:pPr>
              <a:r>
                <a:rPr lang="ja-JP" altLang="en-US" sz="1400" spc="100" dirty="0">
                  <a:latin typeface="メイリオ" panose="020B0604030504040204" pitchFamily="50" charset="-128"/>
                  <a:ea typeface="メイリオ" panose="020B0604030504040204" pitchFamily="50" charset="-128"/>
                </a:rPr>
                <a:t>日々の仕事を振り返りつつ、明日からの仕事に活かせるよう学びを深めていきましょう</a:t>
              </a:r>
              <a:endParaRPr lang="en-US" altLang="ja-JP" sz="1400" spc="100" dirty="0">
                <a:latin typeface="メイリオ" panose="020B0604030504040204" pitchFamily="50" charset="-128"/>
                <a:ea typeface="メイリオ" panose="020B0604030504040204" pitchFamily="50" charset="-128"/>
              </a:endParaRPr>
            </a:p>
          </p:txBody>
        </p:sp>
      </p:grpSp>
      <p:sp>
        <p:nvSpPr>
          <p:cNvPr id="8" name="Slide Number Placeholder 5">
            <a:extLst>
              <a:ext uri="{FF2B5EF4-FFF2-40B4-BE49-F238E27FC236}">
                <a16:creationId xmlns:a16="http://schemas.microsoft.com/office/drawing/2014/main" id="{ADDC8EB0-289A-E91E-CDFF-46C2E3546F28}"/>
              </a:ext>
            </a:extLst>
          </p:cNvPr>
          <p:cNvSpPr>
            <a:spLocks noGrp="1"/>
          </p:cNvSpPr>
          <p:nvPr>
            <p:ph type="sldNum" sz="quarter" idx="10"/>
          </p:nvPr>
        </p:nvSpPr>
        <p:spPr/>
        <p:txBody>
          <a:bodyPr/>
          <a:lstStyle>
            <a:lvl1pPr>
              <a:defRPr smtClean="0"/>
            </a:lvl1pPr>
          </a:lstStyle>
          <a:p>
            <a:pPr>
              <a:defRPr/>
            </a:pPr>
            <a:fld id="{FEE294C4-4AD2-46A6-BC76-8710259AC561}" type="slidenum">
              <a:rPr lang="ja-JP" altLang="en-US"/>
              <a:pPr>
                <a:defRPr/>
              </a:pPr>
              <a:t>‹#›</a:t>
            </a:fld>
            <a:endParaRPr lang="ja-JP" altLang="en-US"/>
          </a:p>
        </p:txBody>
      </p:sp>
    </p:spTree>
    <p:extLst>
      <p:ext uri="{BB962C8B-B14F-4D97-AF65-F5344CB8AC3E}">
        <p14:creationId xmlns:p14="http://schemas.microsoft.com/office/powerpoint/2010/main" val="996414981"/>
      </p:ext>
    </p:extLst>
  </p:cSld>
  <p:clrMapOvr>
    <a:masterClrMapping/>
  </p:clrMapOvr>
  <p:transition spd="slow"/>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ワーク">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0A0BF5D2-3F05-7A94-6A78-E024C82C3F7C}"/>
              </a:ext>
            </a:extLst>
          </p:cNvPr>
          <p:cNvCxnSpPr/>
          <p:nvPr/>
        </p:nvCxnSpPr>
        <p:spPr>
          <a:xfrm>
            <a:off x="0" y="539750"/>
            <a:ext cx="9906000" cy="0"/>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グラフィックス 3" descr="チャット">
            <a:extLst>
              <a:ext uri="{FF2B5EF4-FFF2-40B4-BE49-F238E27FC236}">
                <a16:creationId xmlns:a16="http://schemas.microsoft.com/office/drawing/2014/main" id="{85EE0D65-8E53-A32F-5A5E-F7CFCC82AC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2763" y="544513"/>
            <a:ext cx="914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正方形/長方形 3">
            <a:extLst>
              <a:ext uri="{FF2B5EF4-FFF2-40B4-BE49-F238E27FC236}">
                <a16:creationId xmlns:a16="http://schemas.microsoft.com/office/drawing/2014/main" id="{1E720CB7-9A56-26D8-2B1C-37A61D816EFB}"/>
              </a:ext>
            </a:extLst>
          </p:cNvPr>
          <p:cNvSpPr/>
          <p:nvPr/>
        </p:nvSpPr>
        <p:spPr>
          <a:xfrm>
            <a:off x="1420813" y="652463"/>
            <a:ext cx="8296275" cy="6826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dirty="0">
                <a:solidFill>
                  <a:schemeClr val="tx1"/>
                </a:solidFill>
                <a:latin typeface="メイリオ" panose="020B0604030504040204" pitchFamily="50" charset="-128"/>
                <a:ea typeface="メイリオ" panose="020B0604030504040204" pitchFamily="50" charset="-128"/>
              </a:rPr>
              <a:t>受講者同士で、自由に話してみましょう</a:t>
            </a:r>
          </a:p>
        </p:txBody>
      </p:sp>
      <p:sp>
        <p:nvSpPr>
          <p:cNvPr id="5" name="Slide Number Placeholder 5">
            <a:extLst>
              <a:ext uri="{FF2B5EF4-FFF2-40B4-BE49-F238E27FC236}">
                <a16:creationId xmlns:a16="http://schemas.microsoft.com/office/drawing/2014/main" id="{C29EBA51-0C87-ABF8-9E86-016F61202FF5}"/>
              </a:ext>
            </a:extLst>
          </p:cNvPr>
          <p:cNvSpPr>
            <a:spLocks noGrp="1"/>
          </p:cNvSpPr>
          <p:nvPr>
            <p:ph type="sldNum" sz="quarter" idx="10"/>
          </p:nvPr>
        </p:nvSpPr>
        <p:spPr/>
        <p:txBody>
          <a:bodyPr/>
          <a:lstStyle>
            <a:lvl1pPr>
              <a:defRPr smtClean="0"/>
            </a:lvl1pPr>
          </a:lstStyle>
          <a:p>
            <a:pPr>
              <a:defRPr/>
            </a:pPr>
            <a:fld id="{D2B86CB9-CF0D-4CA3-9667-D9424307B76E}" type="slidenum">
              <a:rPr lang="ja-JP" altLang="en-US"/>
              <a:pPr>
                <a:defRPr/>
              </a:pPr>
              <a:t>‹#›</a:t>
            </a:fld>
            <a:endParaRPr lang="ja-JP" altLang="en-US"/>
          </a:p>
        </p:txBody>
      </p:sp>
    </p:spTree>
    <p:extLst>
      <p:ext uri="{BB962C8B-B14F-4D97-AF65-F5344CB8AC3E}">
        <p14:creationId xmlns:p14="http://schemas.microsoft.com/office/powerpoint/2010/main" val="2675671216"/>
      </p:ext>
    </p:extLst>
  </p:cSld>
  <p:clrMapOvr>
    <a:masterClrMapping/>
  </p:clrMapOvr>
  <p:transition spd="slow"/>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ワーク">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0A0BF5D2-3F05-7A94-6A78-E024C82C3F7C}"/>
              </a:ext>
            </a:extLst>
          </p:cNvPr>
          <p:cNvCxnSpPr/>
          <p:nvPr/>
        </p:nvCxnSpPr>
        <p:spPr>
          <a:xfrm>
            <a:off x="0" y="539750"/>
            <a:ext cx="9906000" cy="0"/>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C29EBA51-0C87-ABF8-9E86-016F61202FF5}"/>
              </a:ext>
            </a:extLst>
          </p:cNvPr>
          <p:cNvSpPr>
            <a:spLocks noGrp="1"/>
          </p:cNvSpPr>
          <p:nvPr>
            <p:ph type="sldNum" sz="quarter" idx="10"/>
          </p:nvPr>
        </p:nvSpPr>
        <p:spPr/>
        <p:txBody>
          <a:bodyPr/>
          <a:lstStyle>
            <a:lvl1pPr>
              <a:defRPr smtClean="0"/>
            </a:lvl1pPr>
          </a:lstStyle>
          <a:p>
            <a:pPr>
              <a:defRPr/>
            </a:pPr>
            <a:fld id="{D2B86CB9-CF0D-4CA3-9667-D9424307B76E}" type="slidenum">
              <a:rPr lang="ja-JP" altLang="en-US"/>
              <a:pPr>
                <a:defRPr/>
              </a:pPr>
              <a:t>‹#›</a:t>
            </a:fld>
            <a:endParaRPr lang="ja-JP" altLang="en-US"/>
          </a:p>
        </p:txBody>
      </p:sp>
    </p:spTree>
    <p:extLst>
      <p:ext uri="{BB962C8B-B14F-4D97-AF65-F5344CB8AC3E}">
        <p14:creationId xmlns:p14="http://schemas.microsoft.com/office/powerpoint/2010/main" val="4241392984"/>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本編">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AA96735-E05A-FDD1-021B-B79217FDC3B3}"/>
              </a:ext>
            </a:extLst>
          </p:cNvPr>
          <p:cNvCxnSpPr/>
          <p:nvPr/>
        </p:nvCxnSpPr>
        <p:spPr>
          <a:xfrm>
            <a:off x="0" y="539750"/>
            <a:ext cx="9906000" cy="0"/>
          </a:xfrm>
          <a:prstGeom prst="line">
            <a:avLst/>
          </a:prstGeom>
          <a:ln w="7620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Slide Number Placeholder 5">
            <a:extLst>
              <a:ext uri="{FF2B5EF4-FFF2-40B4-BE49-F238E27FC236}">
                <a16:creationId xmlns:a16="http://schemas.microsoft.com/office/drawing/2014/main" id="{D0C9666F-90BE-9978-B57F-CE95BD5A886B}"/>
              </a:ext>
            </a:extLst>
          </p:cNvPr>
          <p:cNvSpPr>
            <a:spLocks noGrp="1"/>
          </p:cNvSpPr>
          <p:nvPr>
            <p:ph type="sldNum" sz="quarter" idx="10"/>
          </p:nvPr>
        </p:nvSpPr>
        <p:spPr/>
        <p:txBody>
          <a:bodyPr/>
          <a:lstStyle>
            <a:lvl1pPr>
              <a:defRPr smtClean="0"/>
            </a:lvl1pPr>
          </a:lstStyle>
          <a:p>
            <a:pPr>
              <a:defRPr/>
            </a:pPr>
            <a:fld id="{98A27851-3CE3-464B-B113-B423DC6DF932}" type="slidenum">
              <a:rPr lang="ja-JP" altLang="en-US"/>
              <a:pPr>
                <a:defRPr/>
              </a:pPr>
              <a:t>‹#›</a:t>
            </a:fld>
            <a:endParaRPr lang="ja-JP" altLang="en-US"/>
          </a:p>
        </p:txBody>
      </p:sp>
    </p:spTree>
    <p:extLst>
      <p:ext uri="{BB962C8B-B14F-4D97-AF65-F5344CB8AC3E}">
        <p14:creationId xmlns:p14="http://schemas.microsoft.com/office/powerpoint/2010/main" val="1808594691"/>
      </p:ext>
    </p:extLst>
  </p:cSld>
  <p:clrMapOvr>
    <a:masterClrMapping/>
  </p:clrMapOvr>
  <p:transition spd="slow"/>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フリー">
    <p:spTree>
      <p:nvGrpSpPr>
        <p:cNvPr id="1" name=""/>
        <p:cNvGrpSpPr/>
        <p:nvPr/>
      </p:nvGrpSpPr>
      <p:grpSpPr>
        <a:xfrm>
          <a:off x="0" y="0"/>
          <a:ext cx="0" cy="0"/>
          <a:chOff x="0" y="0"/>
          <a:chExt cx="0" cy="0"/>
        </a:xfrm>
      </p:grpSpPr>
      <p:sp>
        <p:nvSpPr>
          <p:cNvPr id="2" name="Slide Number Placeholder 5">
            <a:extLst>
              <a:ext uri="{FF2B5EF4-FFF2-40B4-BE49-F238E27FC236}">
                <a16:creationId xmlns:a16="http://schemas.microsoft.com/office/drawing/2014/main" id="{226ED769-1E9C-A5D6-F1DB-78851B3352FD}"/>
              </a:ext>
            </a:extLst>
          </p:cNvPr>
          <p:cNvSpPr>
            <a:spLocks noGrp="1"/>
          </p:cNvSpPr>
          <p:nvPr>
            <p:ph type="sldNum" sz="quarter" idx="10"/>
          </p:nvPr>
        </p:nvSpPr>
        <p:spPr/>
        <p:txBody>
          <a:bodyPr/>
          <a:lstStyle>
            <a:lvl1pPr>
              <a:defRPr smtClean="0"/>
            </a:lvl1pPr>
          </a:lstStyle>
          <a:p>
            <a:pPr>
              <a:defRPr/>
            </a:pPr>
            <a:fld id="{2A484881-CA4A-4772-BDA3-85E6A5CE156F}" type="slidenum">
              <a:rPr lang="ja-JP" altLang="en-US"/>
              <a:pPr>
                <a:defRPr/>
              </a:pPr>
              <a:t>‹#›</a:t>
            </a:fld>
            <a:endParaRPr lang="ja-JP" altLang="en-US"/>
          </a:p>
        </p:txBody>
      </p:sp>
    </p:spTree>
    <p:extLst>
      <p:ext uri="{BB962C8B-B14F-4D97-AF65-F5344CB8AC3E}">
        <p14:creationId xmlns:p14="http://schemas.microsoft.com/office/powerpoint/2010/main" val="2050830368"/>
      </p:ext>
    </p:extLst>
  </p:cSld>
  <p:clrMapOvr>
    <a:masterClrMapping/>
  </p:clrMapOvr>
  <p:transition spd="slow"/>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研修目標の確認と振り返り">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A70BAC97-EA2D-7027-BA68-DEAFB45BD05C}"/>
              </a:ext>
            </a:extLst>
          </p:cNvPr>
          <p:cNvCxnSpPr/>
          <p:nvPr/>
        </p:nvCxnSpPr>
        <p:spPr>
          <a:xfrm>
            <a:off x="0" y="539750"/>
            <a:ext cx="9906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7843720F-7ADA-B18E-7AD0-7C90D02EBC20}"/>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獲得目標の確認と振り返り</a:t>
            </a:r>
          </a:p>
        </p:txBody>
      </p:sp>
      <p:sp>
        <p:nvSpPr>
          <p:cNvPr id="4" name="四角形: 角を丸くする 3">
            <a:extLst>
              <a:ext uri="{FF2B5EF4-FFF2-40B4-BE49-F238E27FC236}">
                <a16:creationId xmlns:a16="http://schemas.microsoft.com/office/drawing/2014/main" id="{AE67F52D-74BA-6A04-67BF-56BA1A1D26DC}"/>
              </a:ext>
            </a:extLst>
          </p:cNvPr>
          <p:cNvSpPr/>
          <p:nvPr/>
        </p:nvSpPr>
        <p:spPr>
          <a:xfrm>
            <a:off x="276225" y="958850"/>
            <a:ext cx="9359900" cy="2160588"/>
          </a:xfrm>
          <a:prstGeom prst="roundRect">
            <a:avLst>
              <a:gd name="adj" fmla="val 2157"/>
            </a:avLst>
          </a:prstGeom>
          <a:noFill/>
          <a:ln w="57150">
            <a:solidFill>
              <a:schemeClr val="bg2">
                <a:lumMod val="75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r>
              <a:rPr kumimoji="1" lang="ja-JP" altLang="en-US" sz="1400" b="1" spc="150" dirty="0">
                <a:solidFill>
                  <a:prstClr val="black"/>
                </a:solidFill>
                <a:latin typeface="メイリオ" panose="020B0604030504040204" pitchFamily="50" charset="-128"/>
                <a:ea typeface="メイリオ" panose="020B0604030504040204" pitchFamily="50" charset="-128"/>
              </a:rPr>
              <a:t>▶ 達成度　→　　達成！　・　まあまあ達成！　・　もう少し！　・　いまいち！</a:t>
            </a:r>
          </a:p>
          <a:p>
            <a:pPr marL="0" lvl="1" eaLnBrk="1" fontAlgn="auto" hangingPunct="1">
              <a:spcBef>
                <a:spcPts val="300"/>
              </a:spcBef>
              <a:spcAft>
                <a:spcPts val="0"/>
              </a:spcAft>
              <a:defRPr/>
            </a:pPr>
            <a:endParaRPr kumimoji="1" lang="ja-JP" altLang="en-US" sz="1400" b="1" spc="150" dirty="0">
              <a:solidFill>
                <a:prstClr val="black"/>
              </a:solidFill>
              <a:latin typeface="メイリオ" panose="020B0604030504040204" pitchFamily="50" charset="-128"/>
              <a:ea typeface="メイリオ" panose="020B0604030504040204" pitchFamily="50" charset="-128"/>
            </a:endParaRPr>
          </a:p>
          <a:p>
            <a:pPr marL="0" lvl="1" eaLnBrk="1" fontAlgn="auto" hangingPunct="1">
              <a:spcBef>
                <a:spcPts val="300"/>
              </a:spcBef>
              <a:spcAft>
                <a:spcPts val="0"/>
              </a:spcAft>
              <a:defRPr/>
            </a:pPr>
            <a:r>
              <a:rPr kumimoji="1" lang="ja-JP" altLang="en-US" sz="1400" b="1" spc="150" dirty="0">
                <a:solidFill>
                  <a:prstClr val="black"/>
                </a:solidFill>
                <a:latin typeface="メイリオ" panose="020B0604030504040204" pitchFamily="50" charset="-128"/>
                <a:ea typeface="メイリオ" panose="020B0604030504040204" pitchFamily="50" charset="-128"/>
              </a:rPr>
              <a:t>▶ なぜそう思いましたか？理由を書いてみましょう</a:t>
            </a:r>
            <a:endParaRPr kumimoji="1" lang="en-US" altLang="ja-JP" sz="1400" b="1" spc="150" dirty="0">
              <a:solidFill>
                <a:prstClr val="black"/>
              </a:solidFill>
              <a:latin typeface="メイリオ" panose="020B0604030504040204" pitchFamily="50" charset="-128"/>
              <a:ea typeface="メイリオ" panose="020B0604030504040204" pitchFamily="50" charset="-128"/>
            </a:endParaRPr>
          </a:p>
          <a:p>
            <a:pPr marL="0" lvl="1" eaLnBrk="1" fontAlgn="auto" hangingPunct="1">
              <a:spcBef>
                <a:spcPts val="300"/>
              </a:spcBef>
              <a:spcAft>
                <a:spcPts val="0"/>
              </a:spcAft>
              <a:defRPr/>
            </a:pPr>
            <a:endParaRPr kumimoji="1" lang="ja-JP" altLang="en-US" b="1" spc="150" dirty="0">
              <a:solidFill>
                <a:schemeClr val="tx1"/>
              </a:solidFill>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5F7946E3-4763-5030-442B-F00AFF254AF8}"/>
              </a:ext>
            </a:extLst>
          </p:cNvPr>
          <p:cNvSpPr/>
          <p:nvPr/>
        </p:nvSpPr>
        <p:spPr>
          <a:xfrm>
            <a:off x="71438" y="696913"/>
            <a:ext cx="2719387" cy="371475"/>
          </a:xfrm>
          <a:prstGeom prst="roundRect">
            <a:avLst>
              <a:gd name="adj" fmla="val 50000"/>
            </a:avLst>
          </a:prstGeom>
          <a:solidFill>
            <a:schemeClr val="bg2">
              <a:lumMod val="75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獲得目標の達成度</a:t>
            </a:r>
          </a:p>
        </p:txBody>
      </p:sp>
      <p:sp>
        <p:nvSpPr>
          <p:cNvPr id="6" name="フリーフォーム: 図形 5">
            <a:extLst>
              <a:ext uri="{FF2B5EF4-FFF2-40B4-BE49-F238E27FC236}">
                <a16:creationId xmlns:a16="http://schemas.microsoft.com/office/drawing/2014/main" id="{FE425AE6-DB85-7657-2683-377DB95AEA9B}"/>
              </a:ext>
            </a:extLst>
          </p:cNvPr>
          <p:cNvSpPr/>
          <p:nvPr/>
        </p:nvSpPr>
        <p:spPr>
          <a:xfrm>
            <a:off x="7083425" y="663575"/>
            <a:ext cx="2717800" cy="582613"/>
          </a:xfrm>
          <a:custGeom>
            <a:avLst/>
            <a:gdLst>
              <a:gd name="connsiteX0" fmla="*/ 77851 w 3116874"/>
              <a:gd name="connsiteY0" fmla="*/ 0 h 582896"/>
              <a:gd name="connsiteX1" fmla="*/ 3039023 w 3116874"/>
              <a:gd name="connsiteY1" fmla="*/ 0 h 582896"/>
              <a:gd name="connsiteX2" fmla="*/ 3116874 w 3116874"/>
              <a:gd name="connsiteY2" fmla="*/ 77851 h 582896"/>
              <a:gd name="connsiteX3" fmla="*/ 3116874 w 3116874"/>
              <a:gd name="connsiteY3" fmla="*/ 389247 h 582896"/>
              <a:gd name="connsiteX4" fmla="*/ 3039023 w 3116874"/>
              <a:gd name="connsiteY4" fmla="*/ 467098 h 582896"/>
              <a:gd name="connsiteX5" fmla="*/ 372119 w 3116874"/>
              <a:gd name="connsiteY5" fmla="*/ 467098 h 582896"/>
              <a:gd name="connsiteX6" fmla="*/ 294920 w 3116874"/>
              <a:gd name="connsiteY6" fmla="*/ 582896 h 582896"/>
              <a:gd name="connsiteX7" fmla="*/ 217722 w 3116874"/>
              <a:gd name="connsiteY7" fmla="*/ 467098 h 582896"/>
              <a:gd name="connsiteX8" fmla="*/ 77851 w 3116874"/>
              <a:gd name="connsiteY8" fmla="*/ 467098 h 582896"/>
              <a:gd name="connsiteX9" fmla="*/ 0 w 3116874"/>
              <a:gd name="connsiteY9" fmla="*/ 389247 h 582896"/>
              <a:gd name="connsiteX10" fmla="*/ 0 w 3116874"/>
              <a:gd name="connsiteY10" fmla="*/ 77851 h 582896"/>
              <a:gd name="connsiteX11" fmla="*/ 77851 w 3116874"/>
              <a:gd name="connsiteY11" fmla="*/ 0 h 582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16874" h="582896">
                <a:moveTo>
                  <a:pt x="77851" y="0"/>
                </a:moveTo>
                <a:lnTo>
                  <a:pt x="3039023" y="0"/>
                </a:lnTo>
                <a:cubicBezTo>
                  <a:pt x="3082019" y="0"/>
                  <a:pt x="3116874" y="34855"/>
                  <a:pt x="3116874" y="77851"/>
                </a:cubicBezTo>
                <a:lnTo>
                  <a:pt x="3116874" y="389247"/>
                </a:lnTo>
                <a:cubicBezTo>
                  <a:pt x="3116874" y="432243"/>
                  <a:pt x="3082019" y="467098"/>
                  <a:pt x="3039023" y="467098"/>
                </a:cubicBezTo>
                <a:lnTo>
                  <a:pt x="372119" y="467098"/>
                </a:lnTo>
                <a:lnTo>
                  <a:pt x="294920" y="582896"/>
                </a:lnTo>
                <a:lnTo>
                  <a:pt x="217722" y="467098"/>
                </a:lnTo>
                <a:lnTo>
                  <a:pt x="77851" y="467098"/>
                </a:lnTo>
                <a:cubicBezTo>
                  <a:pt x="34855" y="467098"/>
                  <a:pt x="0" y="432243"/>
                  <a:pt x="0" y="389247"/>
                </a:cubicBezTo>
                <a:lnTo>
                  <a:pt x="0" y="77851"/>
                </a:lnTo>
                <a:cubicBezTo>
                  <a:pt x="0" y="34855"/>
                  <a:pt x="34855" y="0"/>
                  <a:pt x="77851" y="0"/>
                </a:cubicBezTo>
                <a:close/>
              </a:path>
            </a:pathLst>
          </a:cu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sz="1200" spc="100" dirty="0">
              <a:latin typeface="メイリオ" panose="020B0604030504040204" pitchFamily="50" charset="-128"/>
              <a:ea typeface="メイリオ" panose="020B0604030504040204" pitchFamily="50" charset="-128"/>
            </a:endParaRPr>
          </a:p>
        </p:txBody>
      </p:sp>
      <p:sp>
        <p:nvSpPr>
          <p:cNvPr id="7" name="四角形: 角を丸くする 6">
            <a:extLst>
              <a:ext uri="{FF2B5EF4-FFF2-40B4-BE49-F238E27FC236}">
                <a16:creationId xmlns:a16="http://schemas.microsoft.com/office/drawing/2014/main" id="{13E83161-8AB2-86E2-9903-BF617BD1B1A8}"/>
              </a:ext>
            </a:extLst>
          </p:cNvPr>
          <p:cNvSpPr/>
          <p:nvPr/>
        </p:nvSpPr>
        <p:spPr>
          <a:xfrm>
            <a:off x="276225" y="3535363"/>
            <a:ext cx="9359900" cy="1260475"/>
          </a:xfrm>
          <a:prstGeom prst="roundRect">
            <a:avLst>
              <a:gd name="adj" fmla="val 3595"/>
            </a:avLst>
          </a:prstGeom>
          <a:noFill/>
          <a:ln w="57150">
            <a:solidFill>
              <a:schemeClr val="accent2">
                <a:lumMod val="60000"/>
                <a:lumOff val="40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en-US" altLang="ja-JP" sz="1400" b="1" spc="150" dirty="0">
              <a:solidFill>
                <a:schemeClr val="tx1"/>
              </a:solidFill>
              <a:latin typeface="メイリオ" panose="020B0604030504040204" pitchFamily="50" charset="-128"/>
              <a:ea typeface="メイリオ" panose="020B0604030504040204" pitchFamily="50" charset="-128"/>
            </a:endParaRPr>
          </a:p>
        </p:txBody>
      </p:sp>
      <p:sp>
        <p:nvSpPr>
          <p:cNvPr id="8" name="四角形: 角を丸くする 7">
            <a:extLst>
              <a:ext uri="{FF2B5EF4-FFF2-40B4-BE49-F238E27FC236}">
                <a16:creationId xmlns:a16="http://schemas.microsoft.com/office/drawing/2014/main" id="{D387BE86-FE7D-0A13-0E4A-E074CCDC7D9C}"/>
              </a:ext>
            </a:extLst>
          </p:cNvPr>
          <p:cNvSpPr/>
          <p:nvPr/>
        </p:nvSpPr>
        <p:spPr>
          <a:xfrm>
            <a:off x="71438" y="3273425"/>
            <a:ext cx="5099050" cy="371475"/>
          </a:xfrm>
          <a:prstGeom prst="roundRect">
            <a:avLst>
              <a:gd name="adj" fmla="val 50000"/>
            </a:avLst>
          </a:prstGeom>
          <a:solidFill>
            <a:schemeClr val="accent2">
              <a:lumMod val="60000"/>
              <a:lumOff val="40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学べてよかったこと・もっと知りたいこと</a:t>
            </a:r>
          </a:p>
        </p:txBody>
      </p:sp>
      <p:sp>
        <p:nvSpPr>
          <p:cNvPr id="9" name="四角形: 角を丸くする 8">
            <a:extLst>
              <a:ext uri="{FF2B5EF4-FFF2-40B4-BE49-F238E27FC236}">
                <a16:creationId xmlns:a16="http://schemas.microsoft.com/office/drawing/2014/main" id="{750DAEF0-C5ED-2B3E-D019-A6C86DEFB5AB}"/>
              </a:ext>
            </a:extLst>
          </p:cNvPr>
          <p:cNvSpPr/>
          <p:nvPr/>
        </p:nvSpPr>
        <p:spPr>
          <a:xfrm>
            <a:off x="276225" y="5200650"/>
            <a:ext cx="9359900" cy="1258888"/>
          </a:xfrm>
          <a:prstGeom prst="roundRect">
            <a:avLst>
              <a:gd name="adj" fmla="val 6678"/>
            </a:avLst>
          </a:prstGeom>
          <a:noFill/>
          <a:ln w="57150">
            <a:solidFill>
              <a:schemeClr val="accent5">
                <a:lumMod val="60000"/>
                <a:lumOff val="40000"/>
              </a:schemeClr>
            </a:solidFill>
            <a:prstDash val="solid"/>
          </a:ln>
        </p:spPr>
        <p:style>
          <a:lnRef idx="2">
            <a:schemeClr val="accent3"/>
          </a:lnRef>
          <a:fillRef idx="1">
            <a:schemeClr val="lt1"/>
          </a:fillRef>
          <a:effectRef idx="0">
            <a:schemeClr val="accent3"/>
          </a:effectRef>
          <a:fontRef idx="minor">
            <a:schemeClr val="dk1"/>
          </a:fontRef>
        </p:style>
        <p:txBody>
          <a:bodyPr anchor="ctr"/>
          <a:lstStyle/>
          <a:p>
            <a:pPr marL="0" lvl="1" eaLnBrk="1" fontAlgn="auto" hangingPunct="1">
              <a:spcBef>
                <a:spcPts val="300"/>
              </a:spcBef>
              <a:spcAft>
                <a:spcPts val="0"/>
              </a:spcAft>
              <a:defRPr/>
            </a:pPr>
            <a:endParaRPr kumimoji="1" lang="en-US" altLang="ja-JP" sz="1400" b="1" spc="150" dirty="0">
              <a:solidFill>
                <a:schemeClr val="tx1"/>
              </a:solidFill>
              <a:latin typeface="メイリオ" panose="020B0604030504040204" pitchFamily="50" charset="-128"/>
              <a:ea typeface="メイリオ" panose="020B0604030504040204" pitchFamily="50" charset="-128"/>
            </a:endParaRPr>
          </a:p>
        </p:txBody>
      </p:sp>
      <p:sp>
        <p:nvSpPr>
          <p:cNvPr id="10" name="四角形: 角を丸くする 9">
            <a:extLst>
              <a:ext uri="{FF2B5EF4-FFF2-40B4-BE49-F238E27FC236}">
                <a16:creationId xmlns:a16="http://schemas.microsoft.com/office/drawing/2014/main" id="{1B4846F3-0964-24E4-89FB-2573594A14B9}"/>
              </a:ext>
            </a:extLst>
          </p:cNvPr>
          <p:cNvSpPr/>
          <p:nvPr/>
        </p:nvSpPr>
        <p:spPr>
          <a:xfrm>
            <a:off x="71438" y="4938713"/>
            <a:ext cx="4237037" cy="371475"/>
          </a:xfrm>
          <a:prstGeom prst="roundRect">
            <a:avLst>
              <a:gd name="adj" fmla="val 50000"/>
            </a:avLst>
          </a:prstGeom>
          <a:solidFill>
            <a:schemeClr val="accent5">
              <a:lumMod val="60000"/>
              <a:lumOff val="40000"/>
            </a:schemeClr>
          </a:solidFill>
          <a:ln w="19050">
            <a:noFill/>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1600" b="1" spc="150" dirty="0">
                <a:solidFill>
                  <a:schemeClr val="tx1"/>
                </a:solidFill>
                <a:latin typeface="メイリオ" panose="020B0604030504040204" pitchFamily="50" charset="-128"/>
                <a:ea typeface="メイリオ" panose="020B0604030504040204" pitchFamily="50" charset="-128"/>
              </a:rPr>
              <a:t>明日からの仕事に活かしたいこと</a:t>
            </a:r>
          </a:p>
        </p:txBody>
      </p:sp>
      <p:sp>
        <p:nvSpPr>
          <p:cNvPr id="11" name="テキスト ボックス 10">
            <a:extLst>
              <a:ext uri="{FF2B5EF4-FFF2-40B4-BE49-F238E27FC236}">
                <a16:creationId xmlns:a16="http://schemas.microsoft.com/office/drawing/2014/main" id="{4180E181-7B4E-C888-01C6-25EE0E1B7EAA}"/>
              </a:ext>
            </a:extLst>
          </p:cNvPr>
          <p:cNvSpPr txBox="1"/>
          <p:nvPr/>
        </p:nvSpPr>
        <p:spPr>
          <a:xfrm>
            <a:off x="7089775" y="774700"/>
            <a:ext cx="2717800" cy="261938"/>
          </a:xfrm>
          <a:prstGeom prst="rect">
            <a:avLst/>
          </a:prstGeom>
          <a:noFill/>
        </p:spPr>
        <p:txBody>
          <a:bodyPr>
            <a:spAutoFit/>
          </a:bodyPr>
          <a:lstStyle/>
          <a:p>
            <a:pPr algn="ctr">
              <a:defRPr/>
            </a:pPr>
            <a:r>
              <a:rPr kumimoji="1" lang="ja-JP" altLang="en-US" sz="1050" spc="100" dirty="0">
                <a:latin typeface="メイリオ" panose="020B0604030504040204" pitchFamily="50" charset="-128"/>
                <a:ea typeface="メイリオ" panose="020B0604030504040204" pitchFamily="50" charset="-128"/>
              </a:rPr>
              <a:t>「はじめに」を適宜確認しましょう</a:t>
            </a:r>
          </a:p>
        </p:txBody>
      </p:sp>
      <p:sp>
        <p:nvSpPr>
          <p:cNvPr id="12" name="Slide Number Placeholder 5">
            <a:extLst>
              <a:ext uri="{FF2B5EF4-FFF2-40B4-BE49-F238E27FC236}">
                <a16:creationId xmlns:a16="http://schemas.microsoft.com/office/drawing/2014/main" id="{A8E41967-0CD4-0137-FEFD-B2A92CADB1BD}"/>
              </a:ext>
            </a:extLst>
          </p:cNvPr>
          <p:cNvSpPr>
            <a:spLocks noGrp="1"/>
          </p:cNvSpPr>
          <p:nvPr>
            <p:ph type="sldNum" sz="quarter" idx="10"/>
          </p:nvPr>
        </p:nvSpPr>
        <p:spPr/>
        <p:txBody>
          <a:bodyPr/>
          <a:lstStyle>
            <a:lvl1pPr>
              <a:defRPr smtClean="0"/>
            </a:lvl1pPr>
          </a:lstStyle>
          <a:p>
            <a:pPr>
              <a:defRPr/>
            </a:pPr>
            <a:fld id="{F4CA907F-A5B6-430B-9207-B8AF9FF199C3}" type="slidenum">
              <a:rPr lang="ja-JP" altLang="en-US"/>
              <a:pPr>
                <a:defRPr/>
              </a:pPr>
              <a:t>‹#›</a:t>
            </a:fld>
            <a:endParaRPr lang="ja-JP" altLang="en-US"/>
          </a:p>
        </p:txBody>
      </p:sp>
    </p:spTree>
    <p:extLst>
      <p:ext uri="{BB962C8B-B14F-4D97-AF65-F5344CB8AC3E}">
        <p14:creationId xmlns:p14="http://schemas.microsoft.com/office/powerpoint/2010/main" val="2305653914"/>
      </p:ext>
    </p:extLst>
  </p:cSld>
  <p:clrMapOvr>
    <a:masterClrMapping/>
  </p:clrMapOvr>
  <p:transition spd="slow"/>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出典">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770F3587-CD63-E41C-A873-23DD799428FB}"/>
              </a:ext>
            </a:extLst>
          </p:cNvPr>
          <p:cNvCxnSpPr/>
          <p:nvPr/>
        </p:nvCxnSpPr>
        <p:spPr>
          <a:xfrm>
            <a:off x="0" y="539750"/>
            <a:ext cx="9906000" cy="0"/>
          </a:xfrm>
          <a:prstGeom prst="line">
            <a:avLst/>
          </a:prstGeom>
          <a:ln w="762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A46341A6-8BA1-3326-7918-E5FBF1881587}"/>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出典・参考図書・文献</a:t>
            </a:r>
          </a:p>
        </p:txBody>
      </p:sp>
      <p:sp>
        <p:nvSpPr>
          <p:cNvPr id="4" name="フリーフォーム: 図形 3">
            <a:extLst>
              <a:ext uri="{FF2B5EF4-FFF2-40B4-BE49-F238E27FC236}">
                <a16:creationId xmlns:a16="http://schemas.microsoft.com/office/drawing/2014/main" id="{2249676D-CE1E-559E-A1C0-C02D942626A7}"/>
              </a:ext>
            </a:extLst>
          </p:cNvPr>
          <p:cNvSpPr/>
          <p:nvPr/>
        </p:nvSpPr>
        <p:spPr>
          <a:xfrm>
            <a:off x="6626225" y="649288"/>
            <a:ext cx="3117850" cy="582612"/>
          </a:xfrm>
          <a:custGeom>
            <a:avLst/>
            <a:gdLst>
              <a:gd name="connsiteX0" fmla="*/ 77851 w 3116874"/>
              <a:gd name="connsiteY0" fmla="*/ 0 h 582896"/>
              <a:gd name="connsiteX1" fmla="*/ 3039023 w 3116874"/>
              <a:gd name="connsiteY1" fmla="*/ 0 h 582896"/>
              <a:gd name="connsiteX2" fmla="*/ 3116874 w 3116874"/>
              <a:gd name="connsiteY2" fmla="*/ 77851 h 582896"/>
              <a:gd name="connsiteX3" fmla="*/ 3116874 w 3116874"/>
              <a:gd name="connsiteY3" fmla="*/ 389247 h 582896"/>
              <a:gd name="connsiteX4" fmla="*/ 3039023 w 3116874"/>
              <a:gd name="connsiteY4" fmla="*/ 467098 h 582896"/>
              <a:gd name="connsiteX5" fmla="*/ 372119 w 3116874"/>
              <a:gd name="connsiteY5" fmla="*/ 467098 h 582896"/>
              <a:gd name="connsiteX6" fmla="*/ 294920 w 3116874"/>
              <a:gd name="connsiteY6" fmla="*/ 582896 h 582896"/>
              <a:gd name="connsiteX7" fmla="*/ 217722 w 3116874"/>
              <a:gd name="connsiteY7" fmla="*/ 467098 h 582896"/>
              <a:gd name="connsiteX8" fmla="*/ 77851 w 3116874"/>
              <a:gd name="connsiteY8" fmla="*/ 467098 h 582896"/>
              <a:gd name="connsiteX9" fmla="*/ 0 w 3116874"/>
              <a:gd name="connsiteY9" fmla="*/ 389247 h 582896"/>
              <a:gd name="connsiteX10" fmla="*/ 0 w 3116874"/>
              <a:gd name="connsiteY10" fmla="*/ 77851 h 582896"/>
              <a:gd name="connsiteX11" fmla="*/ 77851 w 3116874"/>
              <a:gd name="connsiteY11" fmla="*/ 0 h 582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16874" h="582896">
                <a:moveTo>
                  <a:pt x="77851" y="0"/>
                </a:moveTo>
                <a:lnTo>
                  <a:pt x="3039023" y="0"/>
                </a:lnTo>
                <a:cubicBezTo>
                  <a:pt x="3082019" y="0"/>
                  <a:pt x="3116874" y="34855"/>
                  <a:pt x="3116874" y="77851"/>
                </a:cubicBezTo>
                <a:lnTo>
                  <a:pt x="3116874" y="389247"/>
                </a:lnTo>
                <a:cubicBezTo>
                  <a:pt x="3116874" y="432243"/>
                  <a:pt x="3082019" y="467098"/>
                  <a:pt x="3039023" y="467098"/>
                </a:cubicBezTo>
                <a:lnTo>
                  <a:pt x="372119" y="467098"/>
                </a:lnTo>
                <a:lnTo>
                  <a:pt x="294920" y="582896"/>
                </a:lnTo>
                <a:lnTo>
                  <a:pt x="217722" y="467098"/>
                </a:lnTo>
                <a:lnTo>
                  <a:pt x="77851" y="467098"/>
                </a:lnTo>
                <a:cubicBezTo>
                  <a:pt x="34855" y="467098"/>
                  <a:pt x="0" y="432243"/>
                  <a:pt x="0" y="389247"/>
                </a:cubicBezTo>
                <a:lnTo>
                  <a:pt x="0" y="77851"/>
                </a:lnTo>
                <a:cubicBezTo>
                  <a:pt x="0" y="34855"/>
                  <a:pt x="34855" y="0"/>
                  <a:pt x="77851" y="0"/>
                </a:cubicBezTo>
                <a:close/>
              </a:path>
            </a:pathLst>
          </a:custGeom>
          <a:solidFill>
            <a:schemeClr val="bg2">
              <a:lumMod val="9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sz="1200" spc="100" dirty="0">
              <a:latin typeface="メイリオ" panose="020B0604030504040204" pitchFamily="50" charset="-128"/>
              <a:ea typeface="メイリオ" panose="020B0604030504040204" pitchFamily="50" charset="-128"/>
            </a:endParaRPr>
          </a:p>
        </p:txBody>
      </p:sp>
      <p:sp>
        <p:nvSpPr>
          <p:cNvPr id="5" name="テキスト ボックス 4">
            <a:extLst>
              <a:ext uri="{FF2B5EF4-FFF2-40B4-BE49-F238E27FC236}">
                <a16:creationId xmlns:a16="http://schemas.microsoft.com/office/drawing/2014/main" id="{C919A987-3E1A-AE12-8DA1-F5238AA3CAE6}"/>
              </a:ext>
            </a:extLst>
          </p:cNvPr>
          <p:cNvSpPr txBox="1"/>
          <p:nvPr/>
        </p:nvSpPr>
        <p:spPr>
          <a:xfrm>
            <a:off x="6697663" y="760413"/>
            <a:ext cx="3052762" cy="261937"/>
          </a:xfrm>
          <a:prstGeom prst="rect">
            <a:avLst/>
          </a:prstGeom>
          <a:noFill/>
        </p:spPr>
        <p:txBody>
          <a:bodyPr>
            <a:spAutoFit/>
          </a:bodyPr>
          <a:lstStyle/>
          <a:p>
            <a:pPr algn="ctr">
              <a:defRPr/>
            </a:pPr>
            <a:r>
              <a:rPr kumimoji="1" lang="ja-JP" altLang="en-US" sz="1050" spc="100" dirty="0">
                <a:latin typeface="メイリオ" panose="020B0604030504040204" pitchFamily="50" charset="-128"/>
                <a:ea typeface="メイリオ" panose="020B0604030504040204" pitchFamily="50" charset="-128"/>
              </a:rPr>
              <a:t>ぜひ出典にも目を通してみましょう</a:t>
            </a:r>
          </a:p>
        </p:txBody>
      </p:sp>
      <p:sp>
        <p:nvSpPr>
          <p:cNvPr id="6" name="Slide Number Placeholder 5">
            <a:extLst>
              <a:ext uri="{FF2B5EF4-FFF2-40B4-BE49-F238E27FC236}">
                <a16:creationId xmlns:a16="http://schemas.microsoft.com/office/drawing/2014/main" id="{39D105F7-1A22-246C-C65F-7D251BFDEFBA}"/>
              </a:ext>
            </a:extLst>
          </p:cNvPr>
          <p:cNvSpPr>
            <a:spLocks noGrp="1"/>
          </p:cNvSpPr>
          <p:nvPr>
            <p:ph type="sldNum" sz="quarter" idx="10"/>
          </p:nvPr>
        </p:nvSpPr>
        <p:spPr/>
        <p:txBody>
          <a:bodyPr/>
          <a:lstStyle>
            <a:lvl1pPr>
              <a:defRPr smtClean="0"/>
            </a:lvl1pPr>
          </a:lstStyle>
          <a:p>
            <a:pPr>
              <a:defRPr/>
            </a:pPr>
            <a:fld id="{96EE6689-046C-48AF-80C1-583274532B4D}" type="slidenum">
              <a:rPr lang="ja-JP" altLang="en-US"/>
              <a:pPr>
                <a:defRPr/>
              </a:pPr>
              <a:t>‹#›</a:t>
            </a:fld>
            <a:endParaRPr lang="ja-JP" altLang="en-US"/>
          </a:p>
        </p:txBody>
      </p:sp>
    </p:spTree>
    <p:extLst>
      <p:ext uri="{BB962C8B-B14F-4D97-AF65-F5344CB8AC3E}">
        <p14:creationId xmlns:p14="http://schemas.microsoft.com/office/powerpoint/2010/main" val="3993774381"/>
      </p:ext>
    </p:extLst>
  </p:cSld>
  <p:clrMapOvr>
    <a:masterClrMapping/>
  </p:clrMapOvr>
  <p:transition spd="slow"/>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0311F38B-617B-CAA6-5FB5-9E3533EDF243}"/>
              </a:ext>
            </a:extLst>
          </p:cNvPr>
          <p:cNvSpPr>
            <a:spLocks noGrp="1" noChangeArrowheads="1"/>
          </p:cNvSpPr>
          <p:nvPr>
            <p:ph type="title"/>
          </p:nvPr>
        </p:nvSpPr>
        <p:spPr bwMode="auto">
          <a:xfrm>
            <a:off x="681038" y="365125"/>
            <a:ext cx="8543925"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Text Placeholder 2">
            <a:extLst>
              <a:ext uri="{FF2B5EF4-FFF2-40B4-BE49-F238E27FC236}">
                <a16:creationId xmlns:a16="http://schemas.microsoft.com/office/drawing/2014/main" id="{20454CFF-8C76-A5E9-AB78-DC06812B0F74}"/>
              </a:ext>
            </a:extLst>
          </p:cNvPr>
          <p:cNvSpPr>
            <a:spLocks noGrp="1" noChangeArrowheads="1"/>
          </p:cNvSpPr>
          <p:nvPr>
            <p:ph type="body" idx="1"/>
          </p:nvPr>
        </p:nvSpPr>
        <p:spPr bwMode="auto">
          <a:xfrm>
            <a:off x="681038" y="1825625"/>
            <a:ext cx="8543925"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Date Placeholder 3">
            <a:extLst>
              <a:ext uri="{FF2B5EF4-FFF2-40B4-BE49-F238E27FC236}">
                <a16:creationId xmlns:a16="http://schemas.microsoft.com/office/drawing/2014/main" id="{079C1484-FE24-79D6-D0B9-9B3DCAE3D5C5}"/>
              </a:ext>
            </a:extLst>
          </p:cNvPr>
          <p:cNvSpPr>
            <a:spLocks noGrp="1"/>
          </p:cNvSpPr>
          <p:nvPr>
            <p:ph type="dt" sz="half" idx="2"/>
          </p:nvPr>
        </p:nvSpPr>
        <p:spPr>
          <a:xfrm>
            <a:off x="681038" y="6356350"/>
            <a:ext cx="2228850" cy="365125"/>
          </a:xfrm>
          <a:prstGeom prst="rect">
            <a:avLst/>
          </a:prstGeom>
        </p:spPr>
        <p:txBody>
          <a:bodyPr vert="horz" lIns="91440" tIns="45720" rIns="91440" bIns="45720" rtlCol="0" anchor="ctr"/>
          <a:lstStyle>
            <a:lvl1pPr algn="l" eaLnBrk="1" fontAlgn="auto" hangingPunct="1">
              <a:spcBef>
                <a:spcPts val="0"/>
              </a:spcBef>
              <a:spcAft>
                <a:spcPts val="0"/>
              </a:spcAft>
              <a:defRPr kumimoji="1" sz="1200" smtClean="0">
                <a:solidFill>
                  <a:schemeClr val="tx1">
                    <a:tint val="75000"/>
                  </a:schemeClr>
                </a:solidFill>
                <a:latin typeface="+mn-lt"/>
              </a:defRPr>
            </a:lvl1pPr>
          </a:lstStyle>
          <a:p>
            <a:pPr>
              <a:defRPr/>
            </a:pPr>
            <a:fld id="{0C8347EA-9763-46BC-8E94-246DE373ABF1}" type="datetime1">
              <a:rPr lang="ja-JP" altLang="en-US"/>
              <a:pPr>
                <a:defRPr/>
              </a:pPr>
              <a:t>2025/4/11</a:t>
            </a:fld>
            <a:endParaRPr lang="ja-JP" altLang="en-US"/>
          </a:p>
        </p:txBody>
      </p:sp>
      <p:sp>
        <p:nvSpPr>
          <p:cNvPr id="5" name="Footer Placeholder 4">
            <a:extLst>
              <a:ext uri="{FF2B5EF4-FFF2-40B4-BE49-F238E27FC236}">
                <a16:creationId xmlns:a16="http://schemas.microsoft.com/office/drawing/2014/main" id="{6B636C0B-D1E0-A6BB-403A-F95EA203F6AD}"/>
              </a:ext>
            </a:extLst>
          </p:cNvPr>
          <p:cNvSpPr>
            <a:spLocks noGrp="1"/>
          </p:cNvSpPr>
          <p:nvPr>
            <p:ph type="ftr" sz="quarter" idx="3"/>
          </p:nvPr>
        </p:nvSpPr>
        <p:spPr>
          <a:xfrm>
            <a:off x="3281363" y="6356350"/>
            <a:ext cx="3343275" cy="365125"/>
          </a:xfrm>
          <a:prstGeom prst="rect">
            <a:avLst/>
          </a:prstGeom>
        </p:spPr>
        <p:txBody>
          <a:bodyPr vert="horz" lIns="91440" tIns="45720" rIns="91440" bIns="45720" rtlCol="0" anchor="ctr"/>
          <a:lstStyle>
            <a:lvl1pPr algn="ctr" eaLnBrk="1" fontAlgn="auto" hangingPunct="1">
              <a:spcBef>
                <a:spcPts val="0"/>
              </a:spcBef>
              <a:spcAft>
                <a:spcPts val="0"/>
              </a:spcAft>
              <a:defRPr kumimoji="1" sz="1200">
                <a:solidFill>
                  <a:schemeClr val="tx1">
                    <a:tint val="75000"/>
                  </a:schemeClr>
                </a:solidFill>
                <a:latin typeface="+mn-lt"/>
              </a:defRPr>
            </a:lvl1pPr>
          </a:lstStyle>
          <a:p>
            <a:pPr>
              <a:defRPr/>
            </a:pPr>
            <a:endParaRPr lang="ja-JP" altLang="en-US"/>
          </a:p>
        </p:txBody>
      </p:sp>
      <p:sp>
        <p:nvSpPr>
          <p:cNvPr id="6" name="Slide Number Placeholder 5">
            <a:extLst>
              <a:ext uri="{FF2B5EF4-FFF2-40B4-BE49-F238E27FC236}">
                <a16:creationId xmlns:a16="http://schemas.microsoft.com/office/drawing/2014/main" id="{95EA8E6C-6B08-B882-9DA4-C5787D356964}"/>
              </a:ext>
            </a:extLst>
          </p:cNvPr>
          <p:cNvSpPr>
            <a:spLocks noGrp="1"/>
          </p:cNvSpPr>
          <p:nvPr>
            <p:ph type="sldNum" sz="quarter" idx="4"/>
          </p:nvPr>
        </p:nvSpPr>
        <p:spPr>
          <a:xfrm>
            <a:off x="9526588" y="6492875"/>
            <a:ext cx="379412"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000" smtClean="0">
                <a:solidFill>
                  <a:srgbClr val="898989"/>
                </a:solidFill>
              </a:defRPr>
            </a:lvl1pPr>
          </a:lstStyle>
          <a:p>
            <a:pPr>
              <a:defRPr/>
            </a:pPr>
            <a:fld id="{CB968F64-C2E5-4740-AAA7-DCC0EE24F5E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ftr="0" dt="0"/>
  <p:txStyles>
    <p:titleStyle>
      <a:lvl1pPr algn="l" rtl="0" fontAlgn="base">
        <a:lnSpc>
          <a:spcPct val="90000"/>
        </a:lnSpc>
        <a:spcBef>
          <a:spcPct val="0"/>
        </a:spcBef>
        <a:spcAft>
          <a:spcPct val="0"/>
        </a:spcAft>
        <a:defRPr kumimoji="1" sz="4400" kern="1200">
          <a:solidFill>
            <a:schemeClr val="tx1"/>
          </a:solidFill>
          <a:latin typeface="+mj-lt"/>
          <a:ea typeface="+mj-ea"/>
          <a:cs typeface="+mj-cs"/>
        </a:defRPr>
      </a:lvl1pPr>
      <a:lvl2pPr algn="l" rtl="0" fontAlgn="base">
        <a:lnSpc>
          <a:spcPct val="90000"/>
        </a:lnSpc>
        <a:spcBef>
          <a:spcPct val="0"/>
        </a:spcBef>
        <a:spcAft>
          <a:spcPct val="0"/>
        </a:spcAft>
        <a:defRPr kumimoji="1" sz="4400">
          <a:solidFill>
            <a:schemeClr val="tx1"/>
          </a:solidFill>
          <a:latin typeface="Calibri Light" panose="020F0302020204030204" pitchFamily="34" charset="0"/>
        </a:defRPr>
      </a:lvl2pPr>
      <a:lvl3pPr algn="l" rtl="0" fontAlgn="base">
        <a:lnSpc>
          <a:spcPct val="90000"/>
        </a:lnSpc>
        <a:spcBef>
          <a:spcPct val="0"/>
        </a:spcBef>
        <a:spcAft>
          <a:spcPct val="0"/>
        </a:spcAft>
        <a:defRPr kumimoji="1" sz="4400">
          <a:solidFill>
            <a:schemeClr val="tx1"/>
          </a:solidFill>
          <a:latin typeface="Calibri Light" panose="020F0302020204030204" pitchFamily="34" charset="0"/>
        </a:defRPr>
      </a:lvl3pPr>
      <a:lvl4pPr algn="l" rtl="0" fontAlgn="base">
        <a:lnSpc>
          <a:spcPct val="90000"/>
        </a:lnSpc>
        <a:spcBef>
          <a:spcPct val="0"/>
        </a:spcBef>
        <a:spcAft>
          <a:spcPct val="0"/>
        </a:spcAft>
        <a:defRPr kumimoji="1" sz="4400">
          <a:solidFill>
            <a:schemeClr val="tx1"/>
          </a:solidFill>
          <a:latin typeface="Calibri Light" panose="020F0302020204030204" pitchFamily="34" charset="0"/>
        </a:defRPr>
      </a:lvl4pPr>
      <a:lvl5pPr algn="l" rtl="0" fontAlgn="base">
        <a:lnSpc>
          <a:spcPct val="90000"/>
        </a:lnSpc>
        <a:spcBef>
          <a:spcPct val="0"/>
        </a:spcBef>
        <a:spcAft>
          <a:spcPct val="0"/>
        </a:spcAft>
        <a:defRPr kumimoji="1"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kumimoji="1"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kumimoji="1"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kumimoji="1"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kumimoji="1"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umimoji="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764F97-668F-E07E-A667-D390B7E1F8B5}"/>
            </a:ext>
          </a:extLst>
        </p:cNvPr>
        <p:cNvGrpSpPr/>
        <p:nvPr/>
      </p:nvGrpSpPr>
      <p:grpSpPr>
        <a:xfrm>
          <a:off x="0" y="0"/>
          <a:ext cx="0" cy="0"/>
          <a:chOff x="0" y="0"/>
          <a:chExt cx="0" cy="0"/>
        </a:xfrm>
      </p:grpSpPr>
      <p:sp>
        <p:nvSpPr>
          <p:cNvPr id="7" name="平行四辺形 6">
            <a:extLst>
              <a:ext uri="{FF2B5EF4-FFF2-40B4-BE49-F238E27FC236}">
                <a16:creationId xmlns:a16="http://schemas.microsoft.com/office/drawing/2014/main" id="{1C565147-09B5-B2D5-9E9F-1C5E03724BFA}"/>
              </a:ext>
            </a:extLst>
          </p:cNvPr>
          <p:cNvSpPr/>
          <p:nvPr/>
        </p:nvSpPr>
        <p:spPr>
          <a:xfrm>
            <a:off x="273000" y="3497650"/>
            <a:ext cx="9360000" cy="324000"/>
          </a:xfrm>
          <a:prstGeom prst="parallelogram">
            <a:avLst/>
          </a:prstGeom>
          <a:pattFill prst="wdUpDiag">
            <a:fgClr>
              <a:schemeClr val="accent6">
                <a:lumMod val="40000"/>
                <a:lumOff val="60000"/>
              </a:schemeClr>
            </a:fgClr>
            <a:bgClr>
              <a:schemeClr val="bg1">
                <a:lumMod val="95000"/>
              </a:schemeClr>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 name="正方形/長方形 1">
            <a:extLst>
              <a:ext uri="{FF2B5EF4-FFF2-40B4-BE49-F238E27FC236}">
                <a16:creationId xmlns:a16="http://schemas.microsoft.com/office/drawing/2014/main" id="{042C07A2-77EB-7907-0E8F-06A04ADC05A9}"/>
              </a:ext>
            </a:extLst>
          </p:cNvPr>
          <p:cNvSpPr/>
          <p:nvPr/>
        </p:nvSpPr>
        <p:spPr>
          <a:xfrm>
            <a:off x="93000" y="2159000"/>
            <a:ext cx="9720000" cy="254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kumimoji="1" lang="ja-JP" altLang="en-US" sz="4800" b="1" spc="300" dirty="0">
                <a:solidFill>
                  <a:prstClr val="black"/>
                </a:solidFill>
                <a:latin typeface="メイリオ" panose="020B0604030504040204" pitchFamily="50" charset="-128"/>
                <a:ea typeface="メイリオ" panose="020B0604030504040204" pitchFamily="50" charset="-128"/>
              </a:rPr>
              <a:t>訪問調査</a:t>
            </a:r>
            <a:endParaRPr kumimoji="1" lang="en-US" altLang="ja-JP" sz="4800" b="1" spc="300" dirty="0">
              <a:solidFill>
                <a:prstClr val="black"/>
              </a:solidFill>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7C704D79-8FC2-8C64-FFAB-6CF71FB95E83}"/>
              </a:ext>
            </a:extLst>
          </p:cNvPr>
          <p:cNvSpPr txBox="1"/>
          <p:nvPr/>
        </p:nvSpPr>
        <p:spPr>
          <a:xfrm>
            <a:off x="2817628" y="0"/>
            <a:ext cx="7088372" cy="2215991"/>
          </a:xfrm>
          <a:prstGeom prst="rect">
            <a:avLst/>
          </a:prstGeom>
          <a:noFill/>
        </p:spPr>
        <p:txBody>
          <a:bodyPr wrap="square">
            <a:spAutoFit/>
          </a:bodyPr>
          <a:lstStyle/>
          <a:p>
            <a:pPr algn="r" eaLnBrk="1" fontAlgn="auto" hangingPunct="1">
              <a:spcBef>
                <a:spcPts val="0"/>
              </a:spcBef>
              <a:spcAft>
                <a:spcPts val="0"/>
              </a:spcAft>
              <a:defRPr/>
            </a:pPr>
            <a:r>
              <a:rPr kumimoji="1" lang="en-US" altLang="ja-JP" sz="13800" b="1" spc="300" dirty="0">
                <a:solidFill>
                  <a:schemeClr val="accent6">
                    <a:lumMod val="40000"/>
                    <a:lumOff val="60000"/>
                  </a:schemeClr>
                </a:solidFill>
                <a:latin typeface="メイリオ" panose="020B0604030504040204" pitchFamily="50" charset="-128"/>
                <a:ea typeface="メイリオ" panose="020B0604030504040204" pitchFamily="50" charset="-128"/>
              </a:rPr>
              <a:t>No.3-2</a:t>
            </a:r>
          </a:p>
        </p:txBody>
      </p:sp>
      <p:sp>
        <p:nvSpPr>
          <p:cNvPr id="11" name="正方形/長方形 10">
            <a:extLst>
              <a:ext uri="{FF2B5EF4-FFF2-40B4-BE49-F238E27FC236}">
                <a16:creationId xmlns:a16="http://schemas.microsoft.com/office/drawing/2014/main" id="{751F0109-D8C9-5F7A-0302-1654DC521510}"/>
              </a:ext>
            </a:extLst>
          </p:cNvPr>
          <p:cNvSpPr/>
          <p:nvPr/>
        </p:nvSpPr>
        <p:spPr>
          <a:xfrm>
            <a:off x="2177902" y="5241538"/>
            <a:ext cx="5550195" cy="58479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spc="600" dirty="0">
                <a:solidFill>
                  <a:schemeClr val="tx1"/>
                </a:solidFill>
                <a:latin typeface="メイリオ" panose="020B0604030504040204" pitchFamily="50" charset="-128"/>
                <a:ea typeface="メイリオ" panose="020B0604030504040204" pitchFamily="50" charset="-128"/>
              </a:rPr>
              <a:t>実施日：　　年　　月　　日</a:t>
            </a:r>
          </a:p>
        </p:txBody>
      </p:sp>
    </p:spTree>
    <p:extLst>
      <p:ext uri="{BB962C8B-B14F-4D97-AF65-F5344CB8AC3E}">
        <p14:creationId xmlns:p14="http://schemas.microsoft.com/office/powerpoint/2010/main" val="845934031"/>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7EFA45-D506-7745-645D-4DDB03316C9F}"/>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077B408C-204E-2024-2B44-8486FE53D31A}"/>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9</a:t>
            </a:fld>
            <a:endParaRPr lang="ja-JP" altLang="en-US" sz="1000">
              <a:solidFill>
                <a:srgbClr val="898989"/>
              </a:solidFill>
            </a:endParaRPr>
          </a:p>
        </p:txBody>
      </p:sp>
      <p:sp>
        <p:nvSpPr>
          <p:cNvPr id="2" name="正方形/長方形 6">
            <a:extLst>
              <a:ext uri="{FF2B5EF4-FFF2-40B4-BE49-F238E27FC236}">
                <a16:creationId xmlns:a16="http://schemas.microsoft.com/office/drawing/2014/main" id="{F15F356F-6245-655F-1C36-FE059EA71DC4}"/>
              </a:ext>
            </a:extLst>
          </p:cNvPr>
          <p:cNvSpPr>
            <a:spLocks noChangeArrowheads="1"/>
          </p:cNvSpPr>
          <p:nvPr/>
        </p:nvSpPr>
        <p:spPr bwMode="auto">
          <a:xfrm>
            <a:off x="388938" y="999337"/>
            <a:ext cx="9137650" cy="27392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1200"/>
              </a:spcBef>
              <a:buFontTx/>
              <a:buNone/>
            </a:pPr>
            <a:r>
              <a:rPr kumimoji="0" lang="ja-JP" altLang="en-US" sz="1600" spc="100" dirty="0">
                <a:latin typeface="メイリオ" panose="020B0604030504040204" pitchFamily="50" charset="-128"/>
                <a:ea typeface="メイリオ" panose="020B0604030504040204" pitchFamily="50" charset="-128"/>
              </a:rPr>
              <a:t>　訪問調査には、下記の３つの意義があると考えられます。</a:t>
            </a:r>
            <a:endParaRPr kumimoji="0"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1200"/>
              </a:spcBef>
              <a:buFontTx/>
              <a:buNone/>
            </a:pPr>
            <a:endParaRPr kumimoji="0" lang="en-US" altLang="ja-JP" sz="1600" spc="100" dirty="0">
              <a:latin typeface="メイリオ" panose="020B0604030504040204" pitchFamily="50" charset="-128"/>
              <a:ea typeface="メイリオ" panose="020B0604030504040204" pitchFamily="50" charset="-128"/>
            </a:endParaRPr>
          </a:p>
          <a:p>
            <a:pPr marL="342900" indent="-342900" eaLnBrk="1" hangingPunct="1">
              <a:lnSpc>
                <a:spcPct val="100000"/>
              </a:lnSpc>
              <a:spcBef>
                <a:spcPts val="1200"/>
              </a:spcBef>
              <a:buFont typeface="Wingdings" panose="05000000000000000000" pitchFamily="2" charset="2"/>
              <a:buChar char="ü"/>
            </a:pPr>
            <a:r>
              <a:rPr kumimoji="0" lang="ja-JP" altLang="en-US" sz="2000" b="1" spc="100" dirty="0">
                <a:solidFill>
                  <a:srgbClr val="C00000"/>
                </a:solidFill>
                <a:latin typeface="メイリオ" panose="020B0604030504040204" pitchFamily="50" charset="-128"/>
                <a:ea typeface="メイリオ" panose="020B0604030504040204" pitchFamily="50" charset="-128"/>
              </a:rPr>
              <a:t>生活上の変化を捉え、世帯が必要としていることを積極的に把握し、保護の決定実施、援助方針の策定（見直し）に反映できること</a:t>
            </a:r>
            <a:endParaRPr kumimoji="0" lang="en-US" altLang="ja-JP" sz="2000" b="1" spc="100" dirty="0">
              <a:solidFill>
                <a:srgbClr val="C00000"/>
              </a:solidFill>
              <a:latin typeface="メイリオ" panose="020B0604030504040204" pitchFamily="50" charset="-128"/>
              <a:ea typeface="メイリオ" panose="020B0604030504040204" pitchFamily="50" charset="-128"/>
            </a:endParaRPr>
          </a:p>
          <a:p>
            <a:pPr marL="342900" indent="-342900" eaLnBrk="1" hangingPunct="1">
              <a:lnSpc>
                <a:spcPct val="100000"/>
              </a:lnSpc>
              <a:spcBef>
                <a:spcPts val="1200"/>
              </a:spcBef>
              <a:buFont typeface="Wingdings" panose="05000000000000000000" pitchFamily="2" charset="2"/>
              <a:buChar char="ü"/>
            </a:pPr>
            <a:r>
              <a:rPr kumimoji="0" lang="ja-JP" altLang="en-US" sz="2000" b="1" spc="100" dirty="0">
                <a:solidFill>
                  <a:srgbClr val="C00000"/>
                </a:solidFill>
                <a:latin typeface="メイリオ" panose="020B0604030504040204" pitchFamily="50" charset="-128"/>
                <a:ea typeface="メイリオ" panose="020B0604030504040204" pitchFamily="50" charset="-128"/>
              </a:rPr>
              <a:t>日々生活している場で安心して話ができること</a:t>
            </a:r>
            <a:endParaRPr kumimoji="0" lang="en-US" altLang="ja-JP" sz="2000" b="1" spc="100" dirty="0">
              <a:solidFill>
                <a:srgbClr val="C00000"/>
              </a:solidFill>
              <a:latin typeface="メイリオ" panose="020B0604030504040204" pitchFamily="50" charset="-128"/>
              <a:ea typeface="メイリオ" panose="020B0604030504040204" pitchFamily="50" charset="-128"/>
            </a:endParaRPr>
          </a:p>
          <a:p>
            <a:pPr marL="342900" indent="-342900" eaLnBrk="1" hangingPunct="1">
              <a:lnSpc>
                <a:spcPct val="100000"/>
              </a:lnSpc>
              <a:spcBef>
                <a:spcPts val="1200"/>
              </a:spcBef>
              <a:buFont typeface="Wingdings" panose="05000000000000000000" pitchFamily="2" charset="2"/>
              <a:buChar char="ü"/>
            </a:pPr>
            <a:r>
              <a:rPr kumimoji="0" lang="ja-JP" altLang="en-US" sz="2000" b="1" spc="100" dirty="0">
                <a:solidFill>
                  <a:srgbClr val="C00000"/>
                </a:solidFill>
                <a:latin typeface="メイリオ" panose="020B0604030504040204" pitchFamily="50" charset="-128"/>
                <a:ea typeface="メイリオ" panose="020B0604030504040204" pitchFamily="50" charset="-128"/>
              </a:rPr>
              <a:t>将来に向けた希望や考えを聴き取り、長期的な目標を設定し、そのために必要な対応を判断する機会にできること</a:t>
            </a:r>
            <a:endParaRPr kumimoji="0" lang="en-US" altLang="ja-JP" sz="2000" b="1" spc="100" dirty="0">
              <a:solidFill>
                <a:srgbClr val="C00000"/>
              </a:solidFill>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406D0A1B-F138-9C49-F804-A8667A264AD4}"/>
              </a:ext>
            </a:extLst>
          </p:cNvPr>
          <p:cNvSpPr/>
          <p:nvPr/>
        </p:nvSpPr>
        <p:spPr>
          <a:xfrm>
            <a:off x="1965454" y="4078942"/>
            <a:ext cx="6160615" cy="1032848"/>
          </a:xfrm>
          <a:prstGeom prst="roundRect">
            <a:avLst>
              <a:gd name="adj" fmla="val 9417"/>
            </a:avLst>
          </a:prstGeom>
          <a:solidFill>
            <a:schemeClr val="bg2"/>
          </a:solidFill>
          <a:ln w="38100">
            <a:noFill/>
            <a:prstDash val="sysDot"/>
          </a:ln>
        </p:spPr>
        <p:style>
          <a:lnRef idx="0">
            <a:scrgbClr r="0" g="0" b="0"/>
          </a:lnRef>
          <a:fillRef idx="0">
            <a:scrgbClr r="0" g="0" b="0"/>
          </a:fillRef>
          <a:effectRef idx="0">
            <a:scrgbClr r="0" g="0" b="0"/>
          </a:effectRef>
          <a:fontRef idx="minor">
            <a:schemeClr val="lt1"/>
          </a:fontRef>
        </p:style>
        <p:txBody>
          <a:bodyPr anchor="ctr"/>
          <a:lstStyle/>
          <a:p>
            <a:pPr eaLnBrk="1" fontAlgn="auto" hangingPunct="1">
              <a:spcBef>
                <a:spcPts val="0"/>
              </a:spcBef>
              <a:spcAft>
                <a:spcPts val="0"/>
              </a:spcAft>
              <a:defRPr/>
            </a:pPr>
            <a:r>
              <a:rPr kumimoji="1" lang="ja-JP" altLang="en-US" sz="1100" spc="100" dirty="0">
                <a:solidFill>
                  <a:schemeClr val="tx1"/>
                </a:solidFill>
                <a:latin typeface="メイリオ" panose="020B0604030504040204" pitchFamily="50" charset="-128"/>
                <a:ea typeface="メイリオ" panose="020B0604030504040204" pitchFamily="50" charset="-128"/>
              </a:rPr>
              <a:t>生活保護は、生活保護を受給されている方の生活上の変化や必要に応じて、“オーダーメイド”で実施される制度です。訪問調査を通じて、ケースワーカーが本人の「</a:t>
            </a:r>
            <a:r>
              <a:rPr kumimoji="1" lang="ja-JP" altLang="en-US" sz="1100" b="1" spc="100" dirty="0">
                <a:solidFill>
                  <a:schemeClr val="tx1"/>
                </a:solidFill>
                <a:latin typeface="メイリオ" panose="020B0604030504040204" pitchFamily="50" charset="-128"/>
                <a:ea typeface="メイリオ" panose="020B0604030504040204" pitchFamily="50" charset="-128"/>
              </a:rPr>
              <a:t>生活の変化</a:t>
            </a:r>
            <a:r>
              <a:rPr kumimoji="1" lang="ja-JP" altLang="en-US" sz="1100" spc="100" dirty="0">
                <a:solidFill>
                  <a:schemeClr val="tx1"/>
                </a:solidFill>
                <a:latin typeface="メイリオ" panose="020B0604030504040204" pitchFamily="50" charset="-128"/>
                <a:ea typeface="メイリオ" panose="020B0604030504040204" pitchFamily="50" charset="-128"/>
              </a:rPr>
              <a:t>」「</a:t>
            </a:r>
            <a:r>
              <a:rPr kumimoji="1" lang="ja-JP" altLang="en-US" sz="1100" b="1" spc="100" dirty="0">
                <a:solidFill>
                  <a:schemeClr val="tx1"/>
                </a:solidFill>
                <a:latin typeface="メイリオ" panose="020B0604030504040204" pitchFamily="50" charset="-128"/>
                <a:ea typeface="メイリオ" panose="020B0604030504040204" pitchFamily="50" charset="-128"/>
              </a:rPr>
              <a:t>必要となっていること</a:t>
            </a:r>
            <a:r>
              <a:rPr kumimoji="1" lang="ja-JP" altLang="en-US" sz="1100" spc="100" dirty="0">
                <a:solidFill>
                  <a:schemeClr val="tx1"/>
                </a:solidFill>
                <a:latin typeface="メイリオ" panose="020B0604030504040204" pitchFamily="50" charset="-128"/>
                <a:ea typeface="メイリオ" panose="020B0604030504040204" pitchFamily="50" charset="-128"/>
              </a:rPr>
              <a:t>」「</a:t>
            </a:r>
            <a:r>
              <a:rPr kumimoji="1" lang="ja-JP" altLang="en-US" sz="1100" b="1" spc="100" dirty="0">
                <a:solidFill>
                  <a:schemeClr val="tx1"/>
                </a:solidFill>
                <a:latin typeface="メイリオ" panose="020B0604030504040204" pitchFamily="50" charset="-128"/>
                <a:ea typeface="メイリオ" panose="020B0604030504040204" pitchFamily="50" charset="-128"/>
              </a:rPr>
              <a:t>抱えている課題</a:t>
            </a:r>
            <a:r>
              <a:rPr kumimoji="1" lang="ja-JP" altLang="en-US" sz="1100" spc="100" dirty="0">
                <a:solidFill>
                  <a:schemeClr val="tx1"/>
                </a:solidFill>
                <a:latin typeface="メイリオ" panose="020B0604030504040204" pitchFamily="50" charset="-128"/>
                <a:ea typeface="メイリオ" panose="020B0604030504040204" pitchFamily="50" charset="-128"/>
              </a:rPr>
              <a:t>」などを客観的にとらえたり、本人がリラックスして話せる面接のなかで把握したりしていきます。</a:t>
            </a:r>
          </a:p>
        </p:txBody>
      </p:sp>
      <p:sp>
        <p:nvSpPr>
          <p:cNvPr id="10" name="テキスト ボックス 9">
            <a:extLst>
              <a:ext uri="{FF2B5EF4-FFF2-40B4-BE49-F238E27FC236}">
                <a16:creationId xmlns:a16="http://schemas.microsoft.com/office/drawing/2014/main" id="{871C893F-7CB8-C30E-326F-D45CFB72E61A}"/>
              </a:ext>
            </a:extLst>
          </p:cNvPr>
          <p:cNvSpPr txBox="1">
            <a:spLocks noChangeArrowheads="1"/>
          </p:cNvSpPr>
          <p:nvPr/>
        </p:nvSpPr>
        <p:spPr bwMode="auto">
          <a:xfrm>
            <a:off x="25400" y="6724650"/>
            <a:ext cx="8459788"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000" dirty="0">
                <a:latin typeface="メイリオ" panose="020B0604030504040204" pitchFamily="50" charset="-128"/>
                <a:ea typeface="メイリオ" panose="020B0604030504040204" pitchFamily="50" charset="-128"/>
              </a:rPr>
              <a:t>出典：新保美香「生活保護実践講座</a:t>
            </a:r>
            <a:r>
              <a:rPr lang="en-US" altLang="ja-JP" sz="1000" dirty="0">
                <a:latin typeface="メイリオ" panose="020B0604030504040204" pitchFamily="50" charset="-128"/>
                <a:ea typeface="メイリオ" panose="020B0604030504040204" pitchFamily="50" charset="-128"/>
              </a:rPr>
              <a:t>2023</a:t>
            </a:r>
            <a:r>
              <a:rPr lang="ja-JP" altLang="en-US" sz="1000" dirty="0">
                <a:latin typeface="メイリオ" panose="020B0604030504040204" pitchFamily="50" charset="-128"/>
                <a:ea typeface="メイリオ" panose="020B0604030504040204" pitchFamily="50" charset="-128"/>
              </a:rPr>
              <a:t>／第９回」</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生活と福祉（</a:t>
            </a:r>
            <a:r>
              <a:rPr lang="en-US" altLang="ja-JP" sz="1000" dirty="0">
                <a:latin typeface="メイリオ" panose="020B0604030504040204" pitchFamily="50" charset="-128"/>
                <a:ea typeface="メイリオ" panose="020B0604030504040204" pitchFamily="50" charset="-128"/>
              </a:rPr>
              <a:t>2</a:t>
            </a:r>
            <a:r>
              <a:rPr lang="ja-JP" altLang="en-US" sz="1000" dirty="0">
                <a:latin typeface="メイリオ" panose="020B0604030504040204" pitchFamily="50" charset="-128"/>
                <a:ea typeface="メイリオ" panose="020B0604030504040204" pitchFamily="50" charset="-128"/>
              </a:rPr>
              <a:t>月号）</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全国社会福祉協議会</a:t>
            </a:r>
            <a:r>
              <a:rPr lang="en-US" altLang="ja-JP" sz="1000" dirty="0">
                <a:latin typeface="メイリオ" panose="020B0604030504040204" pitchFamily="50" charset="-128"/>
                <a:ea typeface="メイリオ" panose="020B0604030504040204" pitchFamily="50" charset="-128"/>
              </a:rPr>
              <a:t>,2024</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,p22</a:t>
            </a:r>
            <a:r>
              <a:rPr lang="ja-JP" altLang="en-US" sz="1000" dirty="0">
                <a:latin typeface="メイリオ" panose="020B0604030504040204" pitchFamily="50" charset="-128"/>
                <a:ea typeface="メイリオ" panose="020B0604030504040204" pitchFamily="50" charset="-128"/>
              </a:rPr>
              <a:t>をもとに作成</a:t>
            </a:r>
          </a:p>
        </p:txBody>
      </p:sp>
      <p:sp>
        <p:nvSpPr>
          <p:cNvPr id="4" name="四角形: 角を丸くする 3">
            <a:extLst>
              <a:ext uri="{FF2B5EF4-FFF2-40B4-BE49-F238E27FC236}">
                <a16:creationId xmlns:a16="http://schemas.microsoft.com/office/drawing/2014/main" id="{FD50C734-C0FD-D602-351A-EEDB02366401}"/>
              </a:ext>
            </a:extLst>
          </p:cNvPr>
          <p:cNvSpPr/>
          <p:nvPr/>
        </p:nvSpPr>
        <p:spPr>
          <a:xfrm>
            <a:off x="134937" y="291740"/>
            <a:ext cx="2927240" cy="375771"/>
          </a:xfrm>
          <a:prstGeom prst="roundRect">
            <a:avLst>
              <a:gd name="adj" fmla="val 2344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1200"/>
              </a:spcBef>
              <a:spcAft>
                <a:spcPts val="0"/>
              </a:spcAft>
              <a:defRPr/>
            </a:pPr>
            <a:r>
              <a:rPr kumimoji="1" lang="ja-JP" altLang="en-US" sz="2000" b="1" spc="100" dirty="0">
                <a:solidFill>
                  <a:prstClr val="black"/>
                </a:solidFill>
                <a:latin typeface="メイリオ" panose="020B0604030504040204" pitchFamily="50" charset="-128"/>
                <a:ea typeface="メイリオ" panose="020B0604030504040204" pitchFamily="50" charset="-128"/>
              </a:rPr>
              <a:t>訪問調査の意義　　　</a:t>
            </a:r>
          </a:p>
        </p:txBody>
      </p:sp>
      <p:pic>
        <p:nvPicPr>
          <p:cNvPr id="9" name="図 8" descr="黒い背景と男性の絵&#10;&#10;AI によって生成されたコンテンツは間違っている可能性があります。">
            <a:extLst>
              <a:ext uri="{FF2B5EF4-FFF2-40B4-BE49-F238E27FC236}">
                <a16:creationId xmlns:a16="http://schemas.microsoft.com/office/drawing/2014/main" id="{F5B91098-B127-4A2E-3415-CF04D52EB0A7}"/>
              </a:ext>
            </a:extLst>
          </p:cNvPr>
          <p:cNvPicPr>
            <a:picLocks noChangeAspect="1"/>
          </p:cNvPicPr>
          <p:nvPr/>
        </p:nvPicPr>
        <p:blipFill>
          <a:blip r:embed="rId3">
            <a:extLst>
              <a:ext uri="{28A0092B-C50C-407E-A947-70E740481C1C}">
                <a14:useLocalDpi xmlns:a14="http://schemas.microsoft.com/office/drawing/2010/main" val="0"/>
              </a:ext>
            </a:extLst>
          </a:blip>
          <a:srcRect t="15070" b="16440"/>
          <a:stretch/>
        </p:blipFill>
        <p:spPr>
          <a:xfrm>
            <a:off x="8126069" y="4378965"/>
            <a:ext cx="1390993" cy="952696"/>
          </a:xfrm>
          <a:prstGeom prst="rect">
            <a:avLst/>
          </a:prstGeom>
        </p:spPr>
      </p:pic>
      <p:sp>
        <p:nvSpPr>
          <p:cNvPr id="12" name="テキスト ボックス 11">
            <a:extLst>
              <a:ext uri="{FF2B5EF4-FFF2-40B4-BE49-F238E27FC236}">
                <a16:creationId xmlns:a16="http://schemas.microsoft.com/office/drawing/2014/main" id="{15B0FCD1-271A-03A2-C058-116E43CEEDB9}"/>
              </a:ext>
            </a:extLst>
          </p:cNvPr>
          <p:cNvSpPr txBox="1"/>
          <p:nvPr/>
        </p:nvSpPr>
        <p:spPr>
          <a:xfrm>
            <a:off x="1965453" y="5526149"/>
            <a:ext cx="6160615" cy="289441"/>
          </a:xfrm>
          <a:prstGeom prst="wedgeRoundRectCallout">
            <a:avLst>
              <a:gd name="adj1" fmla="val -52887"/>
              <a:gd name="adj2" fmla="val 22170"/>
              <a:gd name="adj3" fmla="val 16667"/>
            </a:avLst>
          </a:prstGeom>
          <a:solidFill>
            <a:schemeClr val="bg2"/>
          </a:solidFill>
        </p:spPr>
        <p:txBody>
          <a:bodyPr wrap="square" anchor="ctr" anchorCtr="0">
            <a:spAutoFit/>
          </a:bodyPr>
          <a:lstStyle/>
          <a:p>
            <a:pPr eaLnBrk="1" fontAlgn="auto" hangingPunct="1">
              <a:spcBef>
                <a:spcPts val="0"/>
              </a:spcBef>
              <a:spcAft>
                <a:spcPts val="0"/>
              </a:spcAft>
              <a:defRPr/>
            </a:pPr>
            <a:r>
              <a:rPr kumimoji="1" lang="ja-JP" altLang="en-US" sz="1100" spc="100" dirty="0">
                <a:solidFill>
                  <a:schemeClr val="tx1"/>
                </a:solidFill>
                <a:latin typeface="メイリオ" panose="020B0604030504040204" pitchFamily="50" charset="-128"/>
                <a:ea typeface="メイリオ" panose="020B0604030504040204" pitchFamily="50" charset="-128"/>
              </a:rPr>
              <a:t>これがまさに、保護</a:t>
            </a:r>
            <a:r>
              <a:rPr kumimoji="1" lang="ja-JP" altLang="en-US" sz="1100" spc="100" dirty="0">
                <a:latin typeface="メイリオ" panose="020B0604030504040204" pitchFamily="50" charset="-128"/>
                <a:ea typeface="メイリオ" panose="020B0604030504040204" pitchFamily="50" charset="-128"/>
              </a:rPr>
              <a:t>を</a:t>
            </a:r>
            <a:r>
              <a:rPr kumimoji="1" lang="ja-JP" altLang="en-US" sz="1100" spc="100" dirty="0">
                <a:solidFill>
                  <a:schemeClr val="tx1"/>
                </a:solidFill>
                <a:latin typeface="メイリオ" panose="020B0604030504040204" pitchFamily="50" charset="-128"/>
                <a:ea typeface="メイリオ" panose="020B0604030504040204" pitchFamily="50" charset="-128"/>
              </a:rPr>
              <a:t>適切に実施することにつながっていきますね。</a:t>
            </a:r>
          </a:p>
        </p:txBody>
      </p:sp>
      <p:sp>
        <p:nvSpPr>
          <p:cNvPr id="13" name="二等辺三角形 12">
            <a:extLst>
              <a:ext uri="{FF2B5EF4-FFF2-40B4-BE49-F238E27FC236}">
                <a16:creationId xmlns:a16="http://schemas.microsoft.com/office/drawing/2014/main" id="{ED5B3456-AB28-6477-6A68-503129181354}"/>
              </a:ext>
            </a:extLst>
          </p:cNvPr>
          <p:cNvSpPr/>
          <p:nvPr/>
        </p:nvSpPr>
        <p:spPr>
          <a:xfrm rot="16200000" flipV="1">
            <a:off x="8068938" y="4659817"/>
            <a:ext cx="243095" cy="284480"/>
          </a:xfrm>
          <a:prstGeom prst="triangle">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5" name="図 14">
            <a:extLst>
              <a:ext uri="{FF2B5EF4-FFF2-40B4-BE49-F238E27FC236}">
                <a16:creationId xmlns:a16="http://schemas.microsoft.com/office/drawing/2014/main" id="{B15B5643-73FE-D81E-FB27-C44A906949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1118" y="5190966"/>
            <a:ext cx="1184336" cy="1184336"/>
          </a:xfrm>
          <a:prstGeom prst="rect">
            <a:avLst/>
          </a:prstGeom>
        </p:spPr>
      </p:pic>
    </p:spTree>
    <p:extLst>
      <p:ext uri="{BB962C8B-B14F-4D97-AF65-F5344CB8AC3E}">
        <p14:creationId xmlns:p14="http://schemas.microsoft.com/office/powerpoint/2010/main" val="273475006"/>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23E4D4-C91B-360F-82F5-2E1E2FB41BFC}"/>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BA08D5A1-272D-1684-5227-9AA9EBEA8F7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10</a:t>
            </a:fld>
            <a:endParaRPr lang="ja-JP" altLang="en-US" sz="1000">
              <a:solidFill>
                <a:srgbClr val="898989"/>
              </a:solidFill>
            </a:endParaRPr>
          </a:p>
        </p:txBody>
      </p:sp>
      <p:sp>
        <p:nvSpPr>
          <p:cNvPr id="3" name="四角形: 角を丸くする 2">
            <a:extLst>
              <a:ext uri="{FF2B5EF4-FFF2-40B4-BE49-F238E27FC236}">
                <a16:creationId xmlns:a16="http://schemas.microsoft.com/office/drawing/2014/main" id="{792488C8-EA25-253A-DE1F-9A5806E7F96F}"/>
              </a:ext>
            </a:extLst>
          </p:cNvPr>
          <p:cNvSpPr/>
          <p:nvPr/>
        </p:nvSpPr>
        <p:spPr>
          <a:xfrm>
            <a:off x="63520" y="633279"/>
            <a:ext cx="3519652" cy="375771"/>
          </a:xfrm>
          <a:prstGeom prst="roundRect">
            <a:avLst>
              <a:gd name="adj" fmla="val 2344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1200"/>
              </a:spcBef>
              <a:spcAft>
                <a:spcPts val="0"/>
              </a:spcAft>
              <a:defRPr/>
            </a:pPr>
            <a:r>
              <a:rPr kumimoji="1" lang="ja-JP" altLang="en-US" sz="2000" b="1" spc="100" dirty="0">
                <a:solidFill>
                  <a:prstClr val="black"/>
                </a:solidFill>
                <a:latin typeface="メイリオ" panose="020B0604030504040204" pitchFamily="50" charset="-128"/>
                <a:ea typeface="メイリオ" panose="020B0604030504040204" pitchFamily="50" charset="-128"/>
              </a:rPr>
              <a:t>訪問調査時の留意点</a:t>
            </a:r>
          </a:p>
        </p:txBody>
      </p:sp>
      <p:sp>
        <p:nvSpPr>
          <p:cNvPr id="4" name="正方形/長方形 6">
            <a:extLst>
              <a:ext uri="{FF2B5EF4-FFF2-40B4-BE49-F238E27FC236}">
                <a16:creationId xmlns:a16="http://schemas.microsoft.com/office/drawing/2014/main" id="{72A4F1F8-27D7-C40A-C970-6D58F28CE890}"/>
              </a:ext>
            </a:extLst>
          </p:cNvPr>
          <p:cNvSpPr>
            <a:spLocks noChangeArrowheads="1"/>
          </p:cNvSpPr>
          <p:nvPr/>
        </p:nvSpPr>
        <p:spPr bwMode="auto">
          <a:xfrm>
            <a:off x="500095" y="1504481"/>
            <a:ext cx="8759825" cy="4051099"/>
          </a:xfrm>
          <a:prstGeom prst="roundRect">
            <a:avLst>
              <a:gd name="adj" fmla="val 4611"/>
            </a:avLst>
          </a:prstGeom>
          <a:noFill/>
          <a:ln w="38100">
            <a:solidFill>
              <a:schemeClr val="accent2"/>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342900" indent="-342900" eaLnBrk="1" hangingPunct="1">
              <a:lnSpc>
                <a:spcPct val="100000"/>
              </a:lnSpc>
              <a:spcBef>
                <a:spcPts val="1200"/>
              </a:spcBef>
              <a:buFont typeface="Wingdings" panose="05000000000000000000" pitchFamily="2" charset="2"/>
              <a:buChar char="ü"/>
            </a:pPr>
            <a:r>
              <a:rPr kumimoji="0" lang="ja-JP" altLang="en-US" sz="1800" b="1" spc="100" dirty="0">
                <a:latin typeface="メイリオ" panose="020B0604030504040204" pitchFamily="50" charset="-128"/>
                <a:ea typeface="メイリオ" panose="020B0604030504040204" pitchFamily="50" charset="-128"/>
              </a:rPr>
              <a:t>ケースワーカーの役割を伝えること</a:t>
            </a:r>
            <a:endParaRPr kumimoji="0" lang="en-US" altLang="ja-JP" sz="1800" b="1"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b="1" spc="100" dirty="0">
                <a:latin typeface="メイリオ" panose="020B0604030504040204" pitchFamily="50" charset="-128"/>
                <a:ea typeface="メイリオ" panose="020B0604030504040204" pitchFamily="50" charset="-128"/>
              </a:rPr>
              <a:t>　</a:t>
            </a:r>
            <a:r>
              <a:rPr kumimoji="0" lang="ja-JP" altLang="en-US" sz="1600" spc="100" dirty="0">
                <a:latin typeface="メイリオ" panose="020B0604030504040204" pitchFamily="50" charset="-128"/>
                <a:ea typeface="メイリオ" panose="020B0604030504040204" pitchFamily="50" charset="-128"/>
              </a:rPr>
              <a:t>⇒ケースワーカーは、管理者・指導者ではなく、生活保護制度を１つのツールと</a:t>
            </a:r>
            <a:endParaRPr kumimoji="0"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spc="100" dirty="0">
                <a:latin typeface="メイリオ" panose="020B0604030504040204" pitchFamily="50" charset="-128"/>
                <a:ea typeface="メイリオ" panose="020B0604030504040204" pitchFamily="50" charset="-128"/>
              </a:rPr>
              <a:t>　　しながら、利用者の生活がよりよくなるよう、共に考え、支援（応援）する</a:t>
            </a:r>
            <a:endParaRPr kumimoji="0"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spc="100" dirty="0">
                <a:latin typeface="メイリオ" panose="020B0604030504040204" pitchFamily="50" charset="-128"/>
                <a:ea typeface="メイリオ" panose="020B0604030504040204" pitchFamily="50" charset="-128"/>
              </a:rPr>
              <a:t>　　パートナーです。</a:t>
            </a:r>
            <a:endParaRPr kumimoji="0" lang="en-US" altLang="ja-JP" sz="1600" spc="100" dirty="0">
              <a:latin typeface="メイリオ" panose="020B0604030504040204" pitchFamily="50" charset="-128"/>
              <a:ea typeface="メイリオ" panose="020B0604030504040204" pitchFamily="50" charset="-128"/>
            </a:endParaRPr>
          </a:p>
          <a:p>
            <a:pPr marL="342900" indent="-342900" eaLnBrk="1" hangingPunct="1">
              <a:lnSpc>
                <a:spcPct val="100000"/>
              </a:lnSpc>
              <a:spcBef>
                <a:spcPts val="1200"/>
              </a:spcBef>
              <a:buFont typeface="Wingdings" panose="05000000000000000000" pitchFamily="2" charset="2"/>
              <a:buChar char="ü"/>
            </a:pPr>
            <a:r>
              <a:rPr kumimoji="0" lang="ja-JP" altLang="en-US" sz="1800" b="1" spc="100" dirty="0">
                <a:latin typeface="メイリオ" panose="020B0604030504040204" pitchFamily="50" charset="-128"/>
                <a:ea typeface="メイリオ" panose="020B0604030504040204" pitchFamily="50" charset="-128"/>
              </a:rPr>
              <a:t>訪問の目的を伝えること</a:t>
            </a:r>
            <a:endParaRPr kumimoji="0" lang="en-US" altLang="ja-JP" sz="1800" b="1"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b="1" spc="100" dirty="0">
                <a:latin typeface="メイリオ" panose="020B0604030504040204" pitchFamily="50" charset="-128"/>
                <a:ea typeface="メイリオ" panose="020B0604030504040204" pitchFamily="50" charset="-128"/>
              </a:rPr>
              <a:t>　</a:t>
            </a:r>
            <a:r>
              <a:rPr kumimoji="0" lang="ja-JP" altLang="en-US" sz="1600" spc="100" dirty="0">
                <a:latin typeface="メイリオ" panose="020B0604030504040204" pitchFamily="50" charset="-128"/>
                <a:ea typeface="メイリオ" panose="020B0604030504040204" pitchFamily="50" charset="-128"/>
              </a:rPr>
              <a:t>⇒生活保護は生活状況に即して実施される「オーダーメイド」の制度です。</a:t>
            </a:r>
            <a:endParaRPr kumimoji="0"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spc="100" dirty="0">
                <a:latin typeface="メイリオ" panose="020B0604030504040204" pitchFamily="50" charset="-128"/>
                <a:ea typeface="メイリオ" panose="020B0604030504040204" pitchFamily="50" charset="-128"/>
              </a:rPr>
              <a:t>　　利用者が必要だと思ったタイミングで相談を受けるだけではなく、現状や将来</a:t>
            </a:r>
            <a:endParaRPr kumimoji="0"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spc="100" dirty="0">
                <a:latin typeface="メイリオ" panose="020B0604030504040204" pitchFamily="50" charset="-128"/>
                <a:ea typeface="メイリオ" panose="020B0604030504040204" pitchFamily="50" charset="-128"/>
              </a:rPr>
              <a:t>　　に向けた希望などを聴かせてもらうことで、生活保護はよりよく実施できるこ</a:t>
            </a:r>
            <a:endParaRPr kumimoji="0"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spc="100" dirty="0">
                <a:latin typeface="メイリオ" panose="020B0604030504040204" pitchFamily="50" charset="-128"/>
                <a:ea typeface="メイリオ" panose="020B0604030504040204" pitchFamily="50" charset="-128"/>
              </a:rPr>
              <a:t>　　とを伝えることが大切です。</a:t>
            </a:r>
          </a:p>
          <a:p>
            <a:pPr marL="342900" indent="-342900" eaLnBrk="1" hangingPunct="1">
              <a:lnSpc>
                <a:spcPct val="100000"/>
              </a:lnSpc>
              <a:spcBef>
                <a:spcPts val="1200"/>
              </a:spcBef>
              <a:buFont typeface="Wingdings" panose="05000000000000000000" pitchFamily="2" charset="2"/>
              <a:buChar char="ü"/>
            </a:pPr>
            <a:r>
              <a:rPr kumimoji="0" lang="ja-JP" altLang="en-US" sz="1800" b="1" spc="100" dirty="0">
                <a:latin typeface="メイリオ" panose="020B0604030504040204" pitchFamily="50" charset="-128"/>
                <a:ea typeface="メイリオ" panose="020B0604030504040204" pitchFamily="50" charset="-128"/>
              </a:rPr>
              <a:t>初対面の方に、いきなり援助方針に掲げられている課題の話はしない（ほうがよい）こと</a:t>
            </a:r>
            <a:endParaRPr kumimoji="0" lang="en-US" altLang="ja-JP" sz="1800" b="1"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b="1" spc="100" dirty="0">
                <a:latin typeface="メイリオ" panose="020B0604030504040204" pitchFamily="50" charset="-128"/>
                <a:ea typeface="メイリオ" panose="020B0604030504040204" pitchFamily="50" charset="-128"/>
              </a:rPr>
              <a:t>　</a:t>
            </a:r>
            <a:r>
              <a:rPr kumimoji="0" lang="ja-JP" altLang="en-US" sz="1600" spc="100" dirty="0">
                <a:latin typeface="メイリオ" panose="020B0604030504040204" pitchFamily="50" charset="-128"/>
                <a:ea typeface="メイリオ" panose="020B0604030504040204" pitchFamily="50" charset="-128"/>
              </a:rPr>
              <a:t>⇒あいさつ（時候等）は、アイスブレイクとして重要です。はじめは、自己紹介</a:t>
            </a:r>
            <a:endParaRPr kumimoji="0"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spc="100" dirty="0">
                <a:latin typeface="メイリオ" panose="020B0604030504040204" pitchFamily="50" charset="-128"/>
                <a:ea typeface="メイリオ" panose="020B0604030504040204" pitchFamily="50" charset="-128"/>
              </a:rPr>
              <a:t>　　とともに、近況や最近困っていること、生活の変化がないかを聴いてください。</a:t>
            </a:r>
            <a:endParaRPr kumimoji="0"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600" spc="100" dirty="0">
                <a:latin typeface="メイリオ" panose="020B0604030504040204" pitchFamily="50" charset="-128"/>
                <a:ea typeface="メイリオ" panose="020B0604030504040204" pitchFamily="50" charset="-128"/>
              </a:rPr>
              <a:t>　　その後、確認すべきことを、丁寧に確認することが望まれます。</a:t>
            </a:r>
          </a:p>
        </p:txBody>
      </p:sp>
      <p:sp>
        <p:nvSpPr>
          <p:cNvPr id="6" name="正方形/長方形 6">
            <a:extLst>
              <a:ext uri="{FF2B5EF4-FFF2-40B4-BE49-F238E27FC236}">
                <a16:creationId xmlns:a16="http://schemas.microsoft.com/office/drawing/2014/main" id="{4B6D4644-E714-21C2-B17E-954260602620}"/>
              </a:ext>
            </a:extLst>
          </p:cNvPr>
          <p:cNvSpPr>
            <a:spLocks noChangeArrowheads="1"/>
          </p:cNvSpPr>
          <p:nvPr/>
        </p:nvSpPr>
        <p:spPr bwMode="auto">
          <a:xfrm>
            <a:off x="311183" y="1082730"/>
            <a:ext cx="91376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1200"/>
              </a:spcBef>
              <a:buFontTx/>
              <a:buNone/>
            </a:pPr>
            <a:r>
              <a:rPr kumimoji="0" lang="ja-JP" altLang="en-US" sz="1600" spc="100" dirty="0">
                <a:latin typeface="メイリオ" panose="020B0604030504040204" pitchFamily="50" charset="-128"/>
                <a:ea typeface="メイリオ" panose="020B0604030504040204" pitchFamily="50" charset="-128"/>
              </a:rPr>
              <a:t>　居宅訪問では、以下の点に留意しましょう。</a:t>
            </a:r>
            <a:endParaRPr kumimoji="0" lang="en-US" altLang="ja-JP" sz="1600" spc="100" dirty="0">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3D4147E1-F996-958A-9674-39D3F9D94EB7}"/>
              </a:ext>
            </a:extLst>
          </p:cNvPr>
          <p:cNvSpPr/>
          <p:nvPr/>
        </p:nvSpPr>
        <p:spPr>
          <a:xfrm>
            <a:off x="12072" y="6492875"/>
            <a:ext cx="9599761" cy="352425"/>
          </a:xfrm>
          <a:prstGeom prst="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出典：新保美香「ケースワーカーのための対人援助技術」</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令和</a:t>
            </a:r>
            <a:r>
              <a:rPr kumimoji="1" lang="en-US" altLang="ja-JP" sz="1000" dirty="0">
                <a:solidFill>
                  <a:schemeClr val="tx1"/>
                </a:solidFill>
                <a:latin typeface="メイリオ" panose="020B0604030504040204" pitchFamily="50" charset="-128"/>
                <a:ea typeface="メイリオ" panose="020B0604030504040204" pitchFamily="50" charset="-128"/>
              </a:rPr>
              <a:t>6</a:t>
            </a:r>
            <a:r>
              <a:rPr kumimoji="1" lang="ja-JP" altLang="en-US" sz="1000" dirty="0">
                <a:solidFill>
                  <a:schemeClr val="tx1"/>
                </a:solidFill>
                <a:latin typeface="メイリオ" panose="020B0604030504040204" pitchFamily="50" charset="-128"/>
                <a:ea typeface="メイリオ" panose="020B0604030504040204" pitchFamily="50" charset="-128"/>
              </a:rPr>
              <a:t>年度 生活保護ケースワーカー全国研修会資料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厚生労働省社会・援護局保護課</a:t>
            </a:r>
            <a:r>
              <a:rPr kumimoji="1" lang="en-US" altLang="ja-JP" sz="1000" dirty="0">
                <a:solidFill>
                  <a:schemeClr val="tx1"/>
                </a:solidFill>
                <a:latin typeface="メイリオ" panose="020B0604030504040204" pitchFamily="50" charset="-128"/>
                <a:ea typeface="メイリオ" panose="020B0604030504040204" pitchFamily="50" charset="-128"/>
              </a:rPr>
              <a:t>,</a:t>
            </a:r>
          </a:p>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　　　令和</a:t>
            </a:r>
            <a:r>
              <a:rPr kumimoji="1" lang="en-US" altLang="ja-JP" sz="1000" dirty="0">
                <a:solidFill>
                  <a:schemeClr val="tx1"/>
                </a:solidFill>
                <a:latin typeface="メイリオ" panose="020B0604030504040204" pitchFamily="50" charset="-128"/>
                <a:ea typeface="メイリオ" panose="020B0604030504040204" pitchFamily="50" charset="-128"/>
              </a:rPr>
              <a:t>6</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8</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8</a:t>
            </a:r>
            <a:r>
              <a:rPr kumimoji="1" lang="ja-JP" altLang="en-US" sz="1000" dirty="0">
                <a:solidFill>
                  <a:schemeClr val="tx1"/>
                </a:solidFill>
                <a:latin typeface="メイリオ" panose="020B0604030504040204" pitchFamily="50" charset="-128"/>
                <a:ea typeface="メイリオ" panose="020B0604030504040204" pitchFamily="50" charset="-128"/>
              </a:rPr>
              <a:t>日～</a:t>
            </a:r>
            <a:r>
              <a:rPr kumimoji="1" lang="en-US" altLang="ja-JP" sz="1000" dirty="0">
                <a:solidFill>
                  <a:schemeClr val="tx1"/>
                </a:solidFill>
                <a:latin typeface="メイリオ" panose="020B0604030504040204" pitchFamily="50" charset="-128"/>
                <a:ea typeface="メイリオ" panose="020B0604030504040204" pitchFamily="50" charset="-128"/>
              </a:rPr>
              <a:t>8</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9</a:t>
            </a:r>
            <a:r>
              <a:rPr kumimoji="1" lang="ja-JP" altLang="en-US" sz="1000" dirty="0">
                <a:solidFill>
                  <a:schemeClr val="tx1"/>
                </a:solidFill>
                <a:latin typeface="メイリオ" panose="020B0604030504040204" pitchFamily="50" charset="-128"/>
                <a:ea typeface="メイリオ" panose="020B0604030504040204" pitchFamily="50" charset="-128"/>
              </a:rPr>
              <a:t>日</a:t>
            </a:r>
            <a:r>
              <a:rPr kumimoji="1" lang="en-US" altLang="ja-JP" sz="1000" dirty="0">
                <a:solidFill>
                  <a:schemeClr val="tx1"/>
                </a:solidFill>
                <a:latin typeface="メイリオ" panose="020B0604030504040204" pitchFamily="50" charset="-128"/>
                <a:ea typeface="メイリオ" panose="020B0604030504040204" pitchFamily="50" charset="-128"/>
              </a:rPr>
              <a:t>,p10</a:t>
            </a:r>
            <a:r>
              <a:rPr kumimoji="1" lang="ja-JP" altLang="en-US" sz="1000" dirty="0">
                <a:solidFill>
                  <a:schemeClr val="tx1"/>
                </a:solidFill>
                <a:latin typeface="メイリオ" panose="020B0604030504040204" pitchFamily="50" charset="-128"/>
                <a:ea typeface="メイリオ" panose="020B0604030504040204" pitchFamily="50" charset="-128"/>
              </a:rPr>
              <a:t>をもとに作成</a:t>
            </a:r>
          </a:p>
        </p:txBody>
      </p:sp>
      <p:sp>
        <p:nvSpPr>
          <p:cNvPr id="5" name="正方形/長方形 6">
            <a:extLst>
              <a:ext uri="{FF2B5EF4-FFF2-40B4-BE49-F238E27FC236}">
                <a16:creationId xmlns:a16="http://schemas.microsoft.com/office/drawing/2014/main" id="{51DF5C4B-646A-D634-3A62-C64166A79708}"/>
              </a:ext>
            </a:extLst>
          </p:cNvPr>
          <p:cNvSpPr>
            <a:spLocks noChangeArrowheads="1"/>
          </p:cNvSpPr>
          <p:nvPr/>
        </p:nvSpPr>
        <p:spPr bwMode="auto">
          <a:xfrm>
            <a:off x="388938" y="6031513"/>
            <a:ext cx="91376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gn="ctr" eaLnBrk="1" hangingPunct="1">
              <a:lnSpc>
                <a:spcPct val="100000"/>
              </a:lnSpc>
              <a:spcBef>
                <a:spcPts val="0"/>
              </a:spcBef>
              <a:buFontTx/>
              <a:buNone/>
            </a:pPr>
            <a:r>
              <a:rPr kumimoji="0" lang="ja-JP" altLang="en-US" sz="1600" spc="100" dirty="0">
                <a:latin typeface="メイリオ" panose="020B0604030504040204" pitchFamily="50" charset="-128"/>
                <a:ea typeface="メイリオ" panose="020B0604030504040204" pitchFamily="50" charset="-128"/>
              </a:rPr>
              <a:t>次頁で「確認すべきこと」を見ていきましょう。</a:t>
            </a:r>
            <a:endParaRPr kumimoji="0" lang="en-US" altLang="ja-JP" sz="1600" spc="100" dirty="0">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62C80C27-18AA-35D2-A39C-20D971848ABF}"/>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３．留意点・確認すべき事項</a:t>
            </a:r>
          </a:p>
        </p:txBody>
      </p:sp>
      <p:sp>
        <p:nvSpPr>
          <p:cNvPr id="10" name="正方形/長方形 9">
            <a:extLst>
              <a:ext uri="{FF2B5EF4-FFF2-40B4-BE49-F238E27FC236}">
                <a16:creationId xmlns:a16="http://schemas.microsoft.com/office/drawing/2014/main" id="{8C7A904D-BD3F-F316-3BBB-69B24CDE1B8A}"/>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．訪問調査について</a:t>
            </a:r>
          </a:p>
        </p:txBody>
      </p:sp>
      <p:sp>
        <p:nvSpPr>
          <p:cNvPr id="11" name="二等辺三角形 10">
            <a:extLst>
              <a:ext uri="{FF2B5EF4-FFF2-40B4-BE49-F238E27FC236}">
                <a16:creationId xmlns:a16="http://schemas.microsoft.com/office/drawing/2014/main" id="{318508C9-4419-095A-0230-C026523131FE}"/>
              </a:ext>
            </a:extLst>
          </p:cNvPr>
          <p:cNvSpPr/>
          <p:nvPr/>
        </p:nvSpPr>
        <p:spPr>
          <a:xfrm flipV="1">
            <a:off x="4693602" y="5714006"/>
            <a:ext cx="518795" cy="216000"/>
          </a:xfrm>
          <a:prstGeom prst="triangle">
            <a:avLst/>
          </a:prstGeom>
          <a:solidFill>
            <a:schemeClr val="bg1">
              <a:lumMod val="6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58975837"/>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082803-3FA4-6BCC-19D5-34762BDDAE6A}"/>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7918F5F7-FA10-C542-0C54-31DF0372EDDE}"/>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11</a:t>
            </a:fld>
            <a:endParaRPr lang="ja-JP" altLang="en-US" sz="1000">
              <a:solidFill>
                <a:srgbClr val="898989"/>
              </a:solidFill>
            </a:endParaRPr>
          </a:p>
        </p:txBody>
      </p:sp>
      <p:sp>
        <p:nvSpPr>
          <p:cNvPr id="8" name="正方形/長方形 6">
            <a:extLst>
              <a:ext uri="{FF2B5EF4-FFF2-40B4-BE49-F238E27FC236}">
                <a16:creationId xmlns:a16="http://schemas.microsoft.com/office/drawing/2014/main" id="{CB18A7D4-D545-D282-57A7-BDC4EC560E55}"/>
              </a:ext>
            </a:extLst>
          </p:cNvPr>
          <p:cNvSpPr>
            <a:spLocks noChangeArrowheads="1"/>
          </p:cNvSpPr>
          <p:nvPr/>
        </p:nvSpPr>
        <p:spPr bwMode="auto">
          <a:xfrm>
            <a:off x="500095" y="1818572"/>
            <a:ext cx="8759825" cy="4049792"/>
          </a:xfrm>
          <a:prstGeom prst="roundRect">
            <a:avLst>
              <a:gd name="adj" fmla="val 5789"/>
            </a:avLst>
          </a:prstGeom>
          <a:noFill/>
          <a:ln w="38100">
            <a:solidFill>
              <a:schemeClr val="accent2"/>
            </a:solidFill>
            <a:prstDash val="sysDot"/>
            <a:miter lim="800000"/>
            <a:headEnd/>
            <a:tailEnd/>
          </a:ln>
          <a:extLst>
            <a:ext uri="{909E8E84-426E-40DD-AFC4-6F175D3DCCD1}">
              <a14:hiddenFill xmlns:a14="http://schemas.microsoft.com/office/drawing/2010/main">
                <a:solidFill>
                  <a:srgbClr val="FFFFFF"/>
                </a:solidFill>
              </a14:hiddenFill>
            </a:ext>
          </a:extLst>
        </p:spPr>
        <p:txBody>
          <a:bodyPr wrap="square">
            <a:no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342900" indent="-342900" eaLnBrk="1" hangingPunct="1">
              <a:lnSpc>
                <a:spcPct val="100000"/>
              </a:lnSpc>
              <a:spcBef>
                <a:spcPts val="1200"/>
              </a:spcBef>
              <a:buFont typeface="Wingdings" panose="05000000000000000000" pitchFamily="2" charset="2"/>
              <a:buChar char="ü"/>
            </a:pPr>
            <a:r>
              <a:rPr kumimoji="0" lang="ja-JP" altLang="en-US" sz="1800" b="1" spc="100" dirty="0">
                <a:latin typeface="メイリオ" panose="020B0604030504040204" pitchFamily="50" charset="-128"/>
                <a:ea typeface="メイリオ" panose="020B0604030504040204" pitchFamily="50" charset="-128"/>
              </a:rPr>
              <a:t>健康状態</a:t>
            </a:r>
            <a:endParaRPr kumimoji="0" lang="en-US" altLang="ja-JP" sz="1800" b="1"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800" b="1" spc="100" dirty="0">
                <a:latin typeface="メイリオ" panose="020B0604030504040204" pitchFamily="50" charset="-128"/>
                <a:ea typeface="メイリオ" panose="020B0604030504040204" pitchFamily="50" charset="-128"/>
              </a:rPr>
              <a:t>　</a:t>
            </a:r>
            <a:r>
              <a:rPr kumimoji="0" lang="ja-JP" altLang="en-US" sz="1800" spc="100" dirty="0">
                <a:latin typeface="メイリオ" panose="020B0604030504040204" pitchFamily="50" charset="-128"/>
                <a:ea typeface="メイリオ" panose="020B0604030504040204" pitchFamily="50" charset="-128"/>
              </a:rPr>
              <a:t>⇒通院・服薬・介護サービスの必要性や現状　等</a:t>
            </a:r>
            <a:endParaRPr kumimoji="0" lang="en-US" altLang="ja-JP" sz="1800" spc="100" dirty="0">
              <a:latin typeface="メイリオ" panose="020B0604030504040204" pitchFamily="50" charset="-128"/>
              <a:ea typeface="メイリオ" panose="020B0604030504040204" pitchFamily="50" charset="-128"/>
            </a:endParaRPr>
          </a:p>
          <a:p>
            <a:pPr marL="342900" indent="-342900" eaLnBrk="1" hangingPunct="1">
              <a:lnSpc>
                <a:spcPct val="100000"/>
              </a:lnSpc>
              <a:spcBef>
                <a:spcPts val="600"/>
              </a:spcBef>
              <a:buFont typeface="Wingdings" panose="05000000000000000000" pitchFamily="2" charset="2"/>
              <a:buChar char="ü"/>
            </a:pPr>
            <a:r>
              <a:rPr kumimoji="0" lang="ja-JP" altLang="en-US" sz="1800" b="1" spc="100" dirty="0">
                <a:latin typeface="メイリオ" panose="020B0604030504040204" pitchFamily="50" charset="-128"/>
                <a:ea typeface="メイリオ" panose="020B0604030504040204" pitchFamily="50" charset="-128"/>
              </a:rPr>
              <a:t>社会生活</a:t>
            </a:r>
            <a:endParaRPr kumimoji="0" lang="en-US" altLang="ja-JP" sz="1800" b="1"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800" b="1" spc="100" dirty="0">
                <a:latin typeface="メイリオ" panose="020B0604030504040204" pitchFamily="50" charset="-128"/>
                <a:ea typeface="メイリオ" panose="020B0604030504040204" pitchFamily="50" charset="-128"/>
              </a:rPr>
              <a:t>　</a:t>
            </a:r>
            <a:r>
              <a:rPr kumimoji="0" lang="ja-JP" altLang="en-US" sz="1800" spc="100" dirty="0">
                <a:latin typeface="メイリオ" panose="020B0604030504040204" pitchFamily="50" charset="-128"/>
                <a:ea typeface="メイリオ" panose="020B0604030504040204" pitchFamily="50" charset="-128"/>
              </a:rPr>
              <a:t>⇒就労・通学・施設への通所・地域活動への参加等の状況　等</a:t>
            </a:r>
            <a:endParaRPr kumimoji="0"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800" spc="100" dirty="0">
                <a:latin typeface="メイリオ" panose="020B0604030504040204" pitchFamily="50" charset="-128"/>
                <a:ea typeface="メイリオ" panose="020B0604030504040204" pitchFamily="50" charset="-128"/>
              </a:rPr>
              <a:t>　⇒孤立していないか、ご本人を支えるものがあるか、困ったときに相談</a:t>
            </a:r>
            <a:br>
              <a:rPr kumimoji="0" lang="en-US" altLang="ja-JP" sz="1800" spc="100" dirty="0">
                <a:latin typeface="メイリオ" panose="020B0604030504040204" pitchFamily="50" charset="-128"/>
                <a:ea typeface="メイリオ" panose="020B0604030504040204" pitchFamily="50" charset="-128"/>
              </a:rPr>
            </a:br>
            <a:r>
              <a:rPr kumimoji="0" lang="ja-JP" altLang="en-US" sz="1800" spc="100" dirty="0">
                <a:latin typeface="メイリオ" panose="020B0604030504040204" pitchFamily="50" charset="-128"/>
                <a:ea typeface="メイリオ" panose="020B0604030504040204" pitchFamily="50" charset="-128"/>
              </a:rPr>
              <a:t>　　できる人がいるか、日々を支える楽しみなどがあるかを把握することも</a:t>
            </a:r>
            <a:br>
              <a:rPr kumimoji="0" lang="en-US" altLang="ja-JP" sz="1800" spc="100" dirty="0">
                <a:latin typeface="メイリオ" panose="020B0604030504040204" pitchFamily="50" charset="-128"/>
                <a:ea typeface="メイリオ" panose="020B0604030504040204" pitchFamily="50" charset="-128"/>
              </a:rPr>
            </a:br>
            <a:r>
              <a:rPr kumimoji="0" lang="ja-JP" altLang="en-US" sz="1800" spc="100" dirty="0">
                <a:latin typeface="メイリオ" panose="020B0604030504040204" pitchFamily="50" charset="-128"/>
                <a:ea typeface="メイリオ" panose="020B0604030504040204" pitchFamily="50" charset="-128"/>
              </a:rPr>
              <a:t>　　大切です。</a:t>
            </a:r>
          </a:p>
          <a:p>
            <a:pPr marL="342900" indent="-342900" eaLnBrk="1" hangingPunct="1">
              <a:lnSpc>
                <a:spcPct val="100000"/>
              </a:lnSpc>
              <a:spcBef>
                <a:spcPts val="600"/>
              </a:spcBef>
              <a:buFont typeface="Wingdings" panose="05000000000000000000" pitchFamily="2" charset="2"/>
              <a:buChar char="ü"/>
            </a:pPr>
            <a:r>
              <a:rPr kumimoji="0" lang="ja-JP" altLang="en-US" sz="1800" b="1" spc="100" dirty="0">
                <a:latin typeface="メイリオ" panose="020B0604030504040204" pitchFamily="50" charset="-128"/>
                <a:ea typeface="メイリオ" panose="020B0604030504040204" pitchFamily="50" charset="-128"/>
              </a:rPr>
              <a:t>将来に向けた希望</a:t>
            </a:r>
            <a:r>
              <a:rPr kumimoji="0" lang="ja-JP" altLang="en-US" sz="1400" spc="100" dirty="0">
                <a:latin typeface="メイリオ" panose="020B0604030504040204" pitchFamily="50" charset="-128"/>
                <a:ea typeface="メイリオ" panose="020B0604030504040204" pitchFamily="50" charset="-128"/>
              </a:rPr>
              <a:t>（</a:t>
            </a:r>
            <a:r>
              <a:rPr kumimoji="0" lang="en-US" altLang="ja-JP" sz="1400" spc="100" dirty="0">
                <a:latin typeface="メイリオ" panose="020B0604030504040204" pitchFamily="50" charset="-128"/>
                <a:ea typeface="メイリオ" panose="020B0604030504040204" pitchFamily="50" charset="-128"/>
              </a:rPr>
              <a:t>※</a:t>
            </a:r>
            <a:r>
              <a:rPr kumimoji="0" lang="ja-JP" altLang="en-US" sz="1400" spc="100" dirty="0">
                <a:latin typeface="メイリオ" panose="020B0604030504040204" pitchFamily="50" charset="-128"/>
                <a:ea typeface="メイリオ" panose="020B0604030504040204" pitchFamily="50" charset="-128"/>
              </a:rPr>
              <a:t>次頁で詳しく確認します）</a:t>
            </a:r>
            <a:endParaRPr kumimoji="0"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800" b="1" spc="100" dirty="0">
                <a:latin typeface="メイリオ" panose="020B0604030504040204" pitchFamily="50" charset="-128"/>
                <a:ea typeface="メイリオ" panose="020B0604030504040204" pitchFamily="50" charset="-128"/>
              </a:rPr>
              <a:t>　</a:t>
            </a:r>
            <a:r>
              <a:rPr kumimoji="0" lang="ja-JP" altLang="en-US" sz="1800" spc="100" dirty="0">
                <a:latin typeface="メイリオ" panose="020B0604030504040204" pitchFamily="50" charset="-128"/>
                <a:ea typeface="メイリオ" panose="020B0604030504040204" pitchFamily="50" charset="-128"/>
              </a:rPr>
              <a:t>⇒欲しいもの、行きたいところ、やってみたいこと等を共有することが、</a:t>
            </a:r>
            <a:endParaRPr kumimoji="0"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800" spc="100" dirty="0">
                <a:latin typeface="メイリオ" panose="020B0604030504040204" pitchFamily="50" charset="-128"/>
                <a:ea typeface="メイリオ" panose="020B0604030504040204" pitchFamily="50" charset="-128"/>
              </a:rPr>
              <a:t>　　その実現に向けて主体的に日々を過ごすことにつながっていきます。</a:t>
            </a:r>
          </a:p>
          <a:p>
            <a:pPr marL="342900" indent="-342900" eaLnBrk="1" hangingPunct="1">
              <a:lnSpc>
                <a:spcPct val="100000"/>
              </a:lnSpc>
              <a:spcBef>
                <a:spcPts val="600"/>
              </a:spcBef>
              <a:buFont typeface="Wingdings" panose="05000000000000000000" pitchFamily="2" charset="2"/>
              <a:buChar char="ü"/>
            </a:pPr>
            <a:r>
              <a:rPr kumimoji="0" lang="ja-JP" altLang="en-US" sz="1800" b="1" spc="100" dirty="0">
                <a:latin typeface="メイリオ" panose="020B0604030504040204" pitchFamily="50" charset="-128"/>
                <a:ea typeface="メイリオ" panose="020B0604030504040204" pitchFamily="50" charset="-128"/>
              </a:rPr>
              <a:t>世帯の家計や住環境に支障がないか</a:t>
            </a:r>
            <a:endParaRPr kumimoji="0" lang="en-US" altLang="ja-JP" sz="1800" b="1"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800" b="1" spc="100" dirty="0">
                <a:latin typeface="メイリオ" panose="020B0604030504040204" pitchFamily="50" charset="-128"/>
                <a:ea typeface="メイリオ" panose="020B0604030504040204" pitchFamily="50" charset="-128"/>
              </a:rPr>
              <a:t>　</a:t>
            </a:r>
            <a:r>
              <a:rPr kumimoji="0" lang="ja-JP" altLang="en-US" sz="1800" spc="100" dirty="0">
                <a:latin typeface="メイリオ" panose="020B0604030504040204" pitchFamily="50" charset="-128"/>
                <a:ea typeface="メイリオ" panose="020B0604030504040204" pitchFamily="50" charset="-128"/>
              </a:rPr>
              <a:t>⇒制度や保護費支給額の根拠がわからないままに受け取っている方もいる</a:t>
            </a:r>
            <a:endParaRPr kumimoji="0"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0"/>
              </a:spcBef>
              <a:buNone/>
            </a:pPr>
            <a:r>
              <a:rPr kumimoji="0" lang="ja-JP" altLang="en-US" sz="1800" spc="100" dirty="0">
                <a:latin typeface="メイリオ" panose="020B0604030504040204" pitchFamily="50" charset="-128"/>
                <a:ea typeface="メイリオ" panose="020B0604030504040204" pitchFamily="50" charset="-128"/>
              </a:rPr>
              <a:t>　　ため、生活や収入状況の変化も聞き取り、適切に説明をしましょう。</a:t>
            </a:r>
            <a:endParaRPr kumimoji="0" lang="en-US" altLang="ja-JP" sz="1800" spc="100" dirty="0">
              <a:latin typeface="メイリオ" panose="020B0604030504040204" pitchFamily="50" charset="-128"/>
              <a:ea typeface="メイリオ" panose="020B0604030504040204" pitchFamily="50" charset="-128"/>
            </a:endParaRPr>
          </a:p>
        </p:txBody>
      </p:sp>
      <p:sp>
        <p:nvSpPr>
          <p:cNvPr id="11" name="正方形/長方形 6">
            <a:extLst>
              <a:ext uri="{FF2B5EF4-FFF2-40B4-BE49-F238E27FC236}">
                <a16:creationId xmlns:a16="http://schemas.microsoft.com/office/drawing/2014/main" id="{94CE3914-6710-8135-D8B2-DB3672082ED9}"/>
              </a:ext>
            </a:extLst>
          </p:cNvPr>
          <p:cNvSpPr>
            <a:spLocks noChangeArrowheads="1"/>
          </p:cNvSpPr>
          <p:nvPr/>
        </p:nvSpPr>
        <p:spPr bwMode="auto">
          <a:xfrm>
            <a:off x="311183" y="827543"/>
            <a:ext cx="913765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ts val="1200"/>
              </a:spcBef>
              <a:buFontTx/>
              <a:buNone/>
            </a:pPr>
            <a:r>
              <a:rPr kumimoji="0" lang="ja-JP" altLang="en-US" sz="1600" spc="100" dirty="0">
                <a:latin typeface="メイリオ" panose="020B0604030504040204" pitchFamily="50" charset="-128"/>
                <a:ea typeface="メイリオ" panose="020B0604030504040204" pitchFamily="50" charset="-128"/>
              </a:rPr>
              <a:t>　居宅訪問では、年間を通じて世帯員全員と面接し、個々の生活状況の変化や困りごとがないかを把握することが求められます。また、援助方針に基づき、その進捗状況を確かめることも大切です。</a:t>
            </a:r>
            <a:endParaRPr kumimoji="0" lang="en-US" altLang="ja-JP" sz="1600" spc="100" dirty="0">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DD9CBAB8-D995-8E18-7C78-AE4FB3D658C2}"/>
              </a:ext>
            </a:extLst>
          </p:cNvPr>
          <p:cNvSpPr/>
          <p:nvPr/>
        </p:nvSpPr>
        <p:spPr>
          <a:xfrm>
            <a:off x="12072" y="6243484"/>
            <a:ext cx="9893928" cy="594852"/>
          </a:xfrm>
          <a:prstGeom prst="rect">
            <a:avLst/>
          </a:prstGeom>
          <a:noFill/>
          <a:ln w="28575">
            <a:noFill/>
            <a:prstDash val="sysDash"/>
          </a:ln>
        </p:spPr>
        <p:style>
          <a:lnRef idx="2">
            <a:schemeClr val="accent1">
              <a:shade val="50000"/>
            </a:schemeClr>
          </a:lnRef>
          <a:fillRef idx="1">
            <a:schemeClr val="accent1"/>
          </a:fillRef>
          <a:effectRef idx="0">
            <a:schemeClr val="accent1"/>
          </a:effectRef>
          <a:fontRef idx="minor">
            <a:schemeClr val="lt1"/>
          </a:fontRef>
        </p:style>
        <p:txBody>
          <a:bodyPr tIns="0" bIns="0" anchor="ctr"/>
          <a:lstStyle/>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出典：新保美香「ケースワーカーのための対人援助技術」</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令和</a:t>
            </a:r>
            <a:r>
              <a:rPr kumimoji="1" lang="en-US" altLang="ja-JP" sz="1000" dirty="0">
                <a:solidFill>
                  <a:schemeClr val="tx1"/>
                </a:solidFill>
                <a:latin typeface="メイリオ" panose="020B0604030504040204" pitchFamily="50" charset="-128"/>
                <a:ea typeface="メイリオ" panose="020B0604030504040204" pitchFamily="50" charset="-128"/>
              </a:rPr>
              <a:t>6</a:t>
            </a:r>
            <a:r>
              <a:rPr kumimoji="1" lang="ja-JP" altLang="en-US" sz="1000" dirty="0">
                <a:solidFill>
                  <a:schemeClr val="tx1"/>
                </a:solidFill>
                <a:latin typeface="メイリオ" panose="020B0604030504040204" pitchFamily="50" charset="-128"/>
                <a:ea typeface="メイリオ" panose="020B0604030504040204" pitchFamily="50" charset="-128"/>
              </a:rPr>
              <a:t>年度 生活保護ケースワーカー全国研修会資料</a:t>
            </a:r>
            <a:r>
              <a:rPr kumimoji="1" lang="en-US" altLang="ja-JP" sz="1000" dirty="0">
                <a:solidFill>
                  <a:schemeClr val="tx1"/>
                </a:solidFill>
                <a:latin typeface="メイリオ" panose="020B0604030504040204" pitchFamily="50" charset="-128"/>
                <a:ea typeface="メイリオ" panose="020B0604030504040204" pitchFamily="50" charset="-128"/>
              </a:rPr>
              <a:t>』</a:t>
            </a:r>
            <a:r>
              <a:rPr kumimoji="1" lang="ja-JP" altLang="en-US" sz="1000" dirty="0">
                <a:solidFill>
                  <a:schemeClr val="tx1"/>
                </a:solidFill>
                <a:latin typeface="メイリオ" panose="020B0604030504040204" pitchFamily="50" charset="-128"/>
                <a:ea typeface="メイリオ" panose="020B0604030504040204" pitchFamily="50" charset="-128"/>
              </a:rPr>
              <a:t>厚生労働省社会・援護局保護課</a:t>
            </a:r>
            <a:r>
              <a:rPr kumimoji="1" lang="en-US" altLang="ja-JP" sz="1000" dirty="0">
                <a:solidFill>
                  <a:schemeClr val="tx1"/>
                </a:solidFill>
                <a:latin typeface="メイリオ" panose="020B0604030504040204" pitchFamily="50" charset="-128"/>
                <a:ea typeface="メイリオ" panose="020B0604030504040204" pitchFamily="50" charset="-128"/>
              </a:rPr>
              <a:t>,</a:t>
            </a:r>
          </a:p>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　　　令和</a:t>
            </a:r>
            <a:r>
              <a:rPr kumimoji="1" lang="en-US" altLang="ja-JP" sz="1000" dirty="0">
                <a:solidFill>
                  <a:schemeClr val="tx1"/>
                </a:solidFill>
                <a:latin typeface="メイリオ" panose="020B0604030504040204" pitchFamily="50" charset="-128"/>
                <a:ea typeface="メイリオ" panose="020B0604030504040204" pitchFamily="50" charset="-128"/>
              </a:rPr>
              <a:t>6</a:t>
            </a:r>
            <a:r>
              <a:rPr kumimoji="1" lang="ja-JP" altLang="en-US" sz="1000" dirty="0">
                <a:solidFill>
                  <a:schemeClr val="tx1"/>
                </a:solidFill>
                <a:latin typeface="メイリオ" panose="020B0604030504040204" pitchFamily="50" charset="-128"/>
                <a:ea typeface="メイリオ" panose="020B0604030504040204" pitchFamily="50" charset="-128"/>
              </a:rPr>
              <a:t>年</a:t>
            </a:r>
            <a:r>
              <a:rPr kumimoji="1" lang="en-US" altLang="ja-JP" sz="1000" dirty="0">
                <a:solidFill>
                  <a:schemeClr val="tx1"/>
                </a:solidFill>
                <a:latin typeface="メイリオ" panose="020B0604030504040204" pitchFamily="50" charset="-128"/>
                <a:ea typeface="メイリオ" panose="020B0604030504040204" pitchFamily="50" charset="-128"/>
              </a:rPr>
              <a:t>8</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8</a:t>
            </a:r>
            <a:r>
              <a:rPr kumimoji="1" lang="ja-JP" altLang="en-US" sz="1000" dirty="0">
                <a:solidFill>
                  <a:schemeClr val="tx1"/>
                </a:solidFill>
                <a:latin typeface="メイリオ" panose="020B0604030504040204" pitchFamily="50" charset="-128"/>
                <a:ea typeface="メイリオ" panose="020B0604030504040204" pitchFamily="50" charset="-128"/>
              </a:rPr>
              <a:t>日～</a:t>
            </a:r>
            <a:r>
              <a:rPr kumimoji="1" lang="en-US" altLang="ja-JP" sz="1000" dirty="0">
                <a:solidFill>
                  <a:schemeClr val="tx1"/>
                </a:solidFill>
                <a:latin typeface="メイリオ" panose="020B0604030504040204" pitchFamily="50" charset="-128"/>
                <a:ea typeface="メイリオ" panose="020B0604030504040204" pitchFamily="50" charset="-128"/>
              </a:rPr>
              <a:t>8</a:t>
            </a:r>
            <a:r>
              <a:rPr kumimoji="1" lang="ja-JP" altLang="en-US" sz="1000" dirty="0">
                <a:solidFill>
                  <a:schemeClr val="tx1"/>
                </a:solidFill>
                <a:latin typeface="メイリオ" panose="020B0604030504040204" pitchFamily="50" charset="-128"/>
                <a:ea typeface="メイリオ" panose="020B0604030504040204" pitchFamily="50" charset="-128"/>
              </a:rPr>
              <a:t>月</a:t>
            </a:r>
            <a:r>
              <a:rPr kumimoji="1" lang="en-US" altLang="ja-JP" sz="1000" dirty="0">
                <a:solidFill>
                  <a:schemeClr val="tx1"/>
                </a:solidFill>
                <a:latin typeface="メイリオ" panose="020B0604030504040204" pitchFamily="50" charset="-128"/>
                <a:ea typeface="メイリオ" panose="020B0604030504040204" pitchFamily="50" charset="-128"/>
              </a:rPr>
              <a:t>9</a:t>
            </a:r>
            <a:r>
              <a:rPr kumimoji="1" lang="ja-JP" altLang="en-US" sz="1000" dirty="0">
                <a:solidFill>
                  <a:schemeClr val="tx1"/>
                </a:solidFill>
                <a:latin typeface="メイリオ" panose="020B0604030504040204" pitchFamily="50" charset="-128"/>
                <a:ea typeface="メイリオ" panose="020B0604030504040204" pitchFamily="50" charset="-128"/>
              </a:rPr>
              <a:t>日　</a:t>
            </a:r>
            <a:r>
              <a:rPr kumimoji="1" lang="en-US" altLang="ja-JP" sz="1000" dirty="0">
                <a:solidFill>
                  <a:schemeClr val="tx1"/>
                </a:solidFill>
                <a:latin typeface="メイリオ" panose="020B0604030504040204" pitchFamily="50" charset="-128"/>
                <a:ea typeface="メイリオ" panose="020B0604030504040204" pitchFamily="50" charset="-128"/>
              </a:rPr>
              <a:t>p10</a:t>
            </a:r>
            <a:r>
              <a:rPr kumimoji="1" lang="ja-JP" altLang="en-US" sz="1000" dirty="0">
                <a:solidFill>
                  <a:schemeClr val="tx1"/>
                </a:solidFill>
                <a:latin typeface="メイリオ" panose="020B0604030504040204" pitchFamily="50" charset="-128"/>
                <a:ea typeface="メイリオ" panose="020B0604030504040204" pitchFamily="50" charset="-128"/>
              </a:rPr>
              <a:t>をもとに作成</a:t>
            </a:r>
            <a:endParaRPr kumimoji="1" lang="en-US" altLang="ja-JP" sz="10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　　　</a:t>
            </a:r>
            <a:r>
              <a:rPr lang="ja-JP" altLang="en-US" sz="1000" dirty="0">
                <a:solidFill>
                  <a:schemeClr val="tx1"/>
                </a:solidFill>
                <a:latin typeface="メイリオ" panose="020B0604030504040204" pitchFamily="50" charset="-128"/>
                <a:ea typeface="メイリオ" panose="020B0604030504040204" pitchFamily="50" charset="-128"/>
              </a:rPr>
              <a:t>新保美香「生活保護実践講座</a:t>
            </a:r>
            <a:r>
              <a:rPr lang="en-US" altLang="ja-JP" sz="1000" dirty="0">
                <a:solidFill>
                  <a:schemeClr val="tx1"/>
                </a:solidFill>
                <a:latin typeface="メイリオ" panose="020B0604030504040204" pitchFamily="50" charset="-128"/>
                <a:ea typeface="メイリオ" panose="020B0604030504040204" pitchFamily="50" charset="-128"/>
              </a:rPr>
              <a:t>2023</a:t>
            </a:r>
            <a:r>
              <a:rPr lang="ja-JP" altLang="en-US" sz="1000" dirty="0">
                <a:solidFill>
                  <a:schemeClr val="tx1"/>
                </a:solidFill>
                <a:latin typeface="メイリオ" panose="020B0604030504040204" pitchFamily="50" charset="-128"/>
                <a:ea typeface="メイリオ" panose="020B0604030504040204" pitchFamily="50" charset="-128"/>
              </a:rPr>
              <a:t>／第９回」</a:t>
            </a:r>
            <a:r>
              <a:rPr lang="en-US" altLang="ja-JP" sz="1000" dirty="0">
                <a:solidFill>
                  <a:schemeClr val="tx1"/>
                </a:solidFill>
                <a:latin typeface="メイリオ" panose="020B0604030504040204" pitchFamily="50" charset="-128"/>
                <a:ea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rPr>
              <a:t>生活と福祉（</a:t>
            </a:r>
            <a:r>
              <a:rPr lang="en-US" altLang="ja-JP" sz="1000" dirty="0">
                <a:solidFill>
                  <a:schemeClr val="tx1"/>
                </a:solidFill>
                <a:latin typeface="メイリオ" panose="020B0604030504040204" pitchFamily="50" charset="-128"/>
                <a:ea typeface="メイリオ" panose="020B0604030504040204" pitchFamily="50" charset="-128"/>
              </a:rPr>
              <a:t>2</a:t>
            </a:r>
            <a:r>
              <a:rPr lang="ja-JP" altLang="en-US" sz="1000" dirty="0">
                <a:solidFill>
                  <a:schemeClr val="tx1"/>
                </a:solidFill>
                <a:latin typeface="メイリオ" panose="020B0604030504040204" pitchFamily="50" charset="-128"/>
                <a:ea typeface="メイリオ" panose="020B0604030504040204" pitchFamily="50" charset="-128"/>
              </a:rPr>
              <a:t>月号）</a:t>
            </a:r>
            <a:r>
              <a:rPr lang="en-US" altLang="ja-JP" sz="1000" dirty="0">
                <a:solidFill>
                  <a:schemeClr val="tx1"/>
                </a:solidFill>
                <a:latin typeface="メイリオ" panose="020B0604030504040204" pitchFamily="50" charset="-128"/>
                <a:ea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rPr>
              <a:t>全国社会福祉協議会</a:t>
            </a:r>
            <a:r>
              <a:rPr lang="en-US" altLang="ja-JP" sz="1000" dirty="0">
                <a:solidFill>
                  <a:schemeClr val="tx1"/>
                </a:solidFill>
                <a:latin typeface="メイリオ" panose="020B0604030504040204" pitchFamily="50" charset="-128"/>
                <a:ea typeface="メイリオ" panose="020B0604030504040204" pitchFamily="50" charset="-128"/>
              </a:rPr>
              <a:t>,2024</a:t>
            </a:r>
            <a:r>
              <a:rPr lang="ja-JP" altLang="en-US" sz="1000" dirty="0">
                <a:solidFill>
                  <a:schemeClr val="tx1"/>
                </a:solidFill>
                <a:latin typeface="メイリオ" panose="020B0604030504040204" pitchFamily="50" charset="-128"/>
                <a:ea typeface="メイリオ" panose="020B0604030504040204" pitchFamily="50" charset="-128"/>
              </a:rPr>
              <a:t>年</a:t>
            </a:r>
            <a:r>
              <a:rPr lang="en-US" altLang="ja-JP" sz="1000" dirty="0">
                <a:solidFill>
                  <a:schemeClr val="tx1"/>
                </a:solidFill>
                <a:latin typeface="メイリオ" panose="020B0604030504040204" pitchFamily="50" charset="-128"/>
                <a:ea typeface="メイリオ" panose="020B0604030504040204" pitchFamily="50" charset="-128"/>
              </a:rPr>
              <a:t>,p22</a:t>
            </a:r>
          </a:p>
          <a:p>
            <a:pPr eaLnBrk="1" fontAlgn="auto" hangingPunct="1">
              <a:spcBef>
                <a:spcPts val="0"/>
              </a:spcBef>
              <a:spcAft>
                <a:spcPts val="0"/>
              </a:spcAft>
              <a:defRPr/>
            </a:pPr>
            <a:r>
              <a:rPr kumimoji="1" lang="ja-JP" altLang="en-US" sz="1000" dirty="0">
                <a:solidFill>
                  <a:schemeClr val="tx1"/>
                </a:solidFill>
                <a:latin typeface="メイリオ" panose="020B0604030504040204" pitchFamily="50" charset="-128"/>
                <a:ea typeface="メイリオ" panose="020B0604030504040204" pitchFamily="50" charset="-128"/>
              </a:rPr>
              <a:t>　　　</a:t>
            </a:r>
            <a:r>
              <a:rPr lang="ja-JP" altLang="en-US" sz="1000" dirty="0">
                <a:solidFill>
                  <a:schemeClr val="tx1"/>
                </a:solidFill>
                <a:latin typeface="メイリオ" panose="020B0604030504040204" pitchFamily="50" charset="-128"/>
                <a:ea typeface="メイリオ" panose="020B0604030504040204" pitchFamily="50" charset="-128"/>
              </a:rPr>
              <a:t>新保美香「生活保護実践講座</a:t>
            </a:r>
            <a:r>
              <a:rPr lang="en-US" altLang="ja-JP" sz="1000" dirty="0">
                <a:solidFill>
                  <a:schemeClr val="tx1"/>
                </a:solidFill>
                <a:latin typeface="メイリオ" panose="020B0604030504040204" pitchFamily="50" charset="-128"/>
                <a:ea typeface="メイリオ" panose="020B0604030504040204" pitchFamily="50" charset="-128"/>
              </a:rPr>
              <a:t>2023</a:t>
            </a:r>
            <a:r>
              <a:rPr lang="ja-JP" altLang="en-US" sz="1000" dirty="0">
                <a:solidFill>
                  <a:schemeClr val="tx1"/>
                </a:solidFill>
                <a:latin typeface="メイリオ" panose="020B0604030504040204" pitchFamily="50" charset="-128"/>
                <a:ea typeface="メイリオ" panose="020B0604030504040204" pitchFamily="50" charset="-128"/>
              </a:rPr>
              <a:t>／第</a:t>
            </a:r>
            <a:r>
              <a:rPr lang="en-US" altLang="ja-JP" sz="1000" dirty="0">
                <a:solidFill>
                  <a:schemeClr val="tx1"/>
                </a:solidFill>
                <a:latin typeface="メイリオ" panose="020B0604030504040204" pitchFamily="50" charset="-128"/>
                <a:ea typeface="メイリオ" panose="020B0604030504040204" pitchFamily="50" charset="-128"/>
              </a:rPr>
              <a:t>10</a:t>
            </a:r>
            <a:r>
              <a:rPr lang="ja-JP" altLang="en-US" sz="1000" dirty="0">
                <a:solidFill>
                  <a:schemeClr val="tx1"/>
                </a:solidFill>
                <a:latin typeface="メイリオ" panose="020B0604030504040204" pitchFamily="50" charset="-128"/>
                <a:ea typeface="メイリオ" panose="020B0604030504040204" pitchFamily="50" charset="-128"/>
              </a:rPr>
              <a:t>回」</a:t>
            </a:r>
            <a:r>
              <a:rPr lang="en-US" altLang="ja-JP" sz="1000" dirty="0">
                <a:solidFill>
                  <a:schemeClr val="tx1"/>
                </a:solidFill>
                <a:latin typeface="メイリオ" panose="020B0604030504040204" pitchFamily="50" charset="-128"/>
                <a:ea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rPr>
              <a:t>生活と福祉（</a:t>
            </a:r>
            <a:r>
              <a:rPr lang="en-US" altLang="ja-JP" sz="1000" dirty="0">
                <a:solidFill>
                  <a:schemeClr val="tx1"/>
                </a:solidFill>
                <a:latin typeface="メイリオ" panose="020B0604030504040204" pitchFamily="50" charset="-128"/>
                <a:ea typeface="メイリオ" panose="020B0604030504040204" pitchFamily="50" charset="-128"/>
              </a:rPr>
              <a:t>3</a:t>
            </a:r>
            <a:r>
              <a:rPr lang="ja-JP" altLang="en-US" sz="1000" dirty="0">
                <a:solidFill>
                  <a:schemeClr val="tx1"/>
                </a:solidFill>
                <a:latin typeface="メイリオ" panose="020B0604030504040204" pitchFamily="50" charset="-128"/>
                <a:ea typeface="メイリオ" panose="020B0604030504040204" pitchFamily="50" charset="-128"/>
              </a:rPr>
              <a:t>月号）</a:t>
            </a:r>
            <a:r>
              <a:rPr lang="en-US" altLang="ja-JP" sz="1000" dirty="0">
                <a:solidFill>
                  <a:schemeClr val="tx1"/>
                </a:solidFill>
                <a:latin typeface="メイリオ" panose="020B0604030504040204" pitchFamily="50" charset="-128"/>
                <a:ea typeface="メイリオ" panose="020B0604030504040204" pitchFamily="50" charset="-128"/>
              </a:rPr>
              <a:t>』</a:t>
            </a:r>
            <a:r>
              <a:rPr lang="ja-JP" altLang="en-US" sz="1000" dirty="0">
                <a:solidFill>
                  <a:schemeClr val="tx1"/>
                </a:solidFill>
                <a:latin typeface="メイリオ" panose="020B0604030504040204" pitchFamily="50" charset="-128"/>
                <a:ea typeface="メイリオ" panose="020B0604030504040204" pitchFamily="50" charset="-128"/>
              </a:rPr>
              <a:t>全国社会福祉協議会</a:t>
            </a:r>
            <a:r>
              <a:rPr lang="en-US" altLang="ja-JP" sz="1000" dirty="0">
                <a:solidFill>
                  <a:schemeClr val="tx1"/>
                </a:solidFill>
                <a:latin typeface="メイリオ" panose="020B0604030504040204" pitchFamily="50" charset="-128"/>
                <a:ea typeface="メイリオ" panose="020B0604030504040204" pitchFamily="50" charset="-128"/>
              </a:rPr>
              <a:t>,2024</a:t>
            </a:r>
            <a:r>
              <a:rPr lang="ja-JP" altLang="en-US" sz="1000" dirty="0">
                <a:solidFill>
                  <a:schemeClr val="tx1"/>
                </a:solidFill>
                <a:latin typeface="メイリオ" panose="020B0604030504040204" pitchFamily="50" charset="-128"/>
                <a:ea typeface="メイリオ" panose="020B0604030504040204" pitchFamily="50" charset="-128"/>
              </a:rPr>
              <a:t>年</a:t>
            </a:r>
            <a:r>
              <a:rPr lang="en-US" altLang="ja-JP" sz="1000" dirty="0">
                <a:solidFill>
                  <a:schemeClr val="tx1"/>
                </a:solidFill>
                <a:latin typeface="メイリオ" panose="020B0604030504040204" pitchFamily="50" charset="-128"/>
                <a:ea typeface="メイリオ" panose="020B0604030504040204" pitchFamily="50" charset="-128"/>
              </a:rPr>
              <a:t>,p22</a:t>
            </a:r>
            <a:r>
              <a:rPr lang="ja-JP" altLang="en-US" sz="1000" dirty="0">
                <a:solidFill>
                  <a:schemeClr val="tx1"/>
                </a:solidFill>
                <a:latin typeface="メイリオ" panose="020B0604030504040204" pitchFamily="50" charset="-128"/>
                <a:ea typeface="メイリオ" panose="020B0604030504040204" pitchFamily="50" charset="-128"/>
              </a:rPr>
              <a:t>　</a:t>
            </a:r>
            <a:r>
              <a:rPr kumimoji="1" lang="ja-JP" altLang="en-US" sz="1000" dirty="0">
                <a:solidFill>
                  <a:schemeClr val="tx1"/>
                </a:solidFill>
                <a:latin typeface="メイリオ" panose="020B0604030504040204" pitchFamily="50" charset="-128"/>
                <a:ea typeface="メイリオ" panose="020B0604030504040204" pitchFamily="50" charset="-128"/>
              </a:rPr>
              <a:t>をもとに作成</a:t>
            </a:r>
          </a:p>
        </p:txBody>
      </p:sp>
      <p:sp>
        <p:nvSpPr>
          <p:cNvPr id="4" name="四角形: 角を丸くする 3">
            <a:extLst>
              <a:ext uri="{FF2B5EF4-FFF2-40B4-BE49-F238E27FC236}">
                <a16:creationId xmlns:a16="http://schemas.microsoft.com/office/drawing/2014/main" id="{835CB950-9BA0-0C24-3D9B-878993B1A763}"/>
              </a:ext>
            </a:extLst>
          </p:cNvPr>
          <p:cNvSpPr/>
          <p:nvPr/>
        </p:nvSpPr>
        <p:spPr>
          <a:xfrm>
            <a:off x="134937" y="291740"/>
            <a:ext cx="5220000" cy="375771"/>
          </a:xfrm>
          <a:prstGeom prst="roundRect">
            <a:avLst>
              <a:gd name="adj" fmla="val 2344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1200"/>
              </a:spcBef>
              <a:spcAft>
                <a:spcPts val="0"/>
              </a:spcAft>
              <a:defRPr/>
            </a:pPr>
            <a:r>
              <a:rPr kumimoji="1" lang="ja-JP" altLang="en-US" sz="2000" b="1" spc="100" dirty="0">
                <a:solidFill>
                  <a:prstClr val="black"/>
                </a:solidFill>
                <a:latin typeface="メイリオ" panose="020B0604030504040204" pitchFamily="50" charset="-128"/>
                <a:ea typeface="メイリオ" panose="020B0604030504040204" pitchFamily="50" charset="-128"/>
              </a:rPr>
              <a:t>訪問調査において確認すべきこと</a:t>
            </a:r>
          </a:p>
        </p:txBody>
      </p:sp>
    </p:spTree>
    <p:extLst>
      <p:ext uri="{BB962C8B-B14F-4D97-AF65-F5344CB8AC3E}">
        <p14:creationId xmlns:p14="http://schemas.microsoft.com/office/powerpoint/2010/main" val="346307610"/>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6C59F9-325E-303C-9DB9-26CE602556EE}"/>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1A448B97-653B-DA4D-9ADE-67DC9C1BC03F}"/>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12</a:t>
            </a:fld>
            <a:endParaRPr lang="ja-JP" altLang="en-US" sz="1000">
              <a:solidFill>
                <a:srgbClr val="898989"/>
              </a:solidFill>
            </a:endParaRPr>
          </a:p>
        </p:txBody>
      </p:sp>
      <p:sp>
        <p:nvSpPr>
          <p:cNvPr id="2" name="テキスト ボックス 1">
            <a:extLst>
              <a:ext uri="{FF2B5EF4-FFF2-40B4-BE49-F238E27FC236}">
                <a16:creationId xmlns:a16="http://schemas.microsoft.com/office/drawing/2014/main" id="{A2E5E4CB-250A-6DEE-7C42-C8C79AAC1086}"/>
              </a:ext>
            </a:extLst>
          </p:cNvPr>
          <p:cNvSpPr txBox="1"/>
          <p:nvPr/>
        </p:nvSpPr>
        <p:spPr>
          <a:xfrm>
            <a:off x="58738" y="6535738"/>
            <a:ext cx="9324975" cy="300037"/>
          </a:xfrm>
          <a:prstGeom prst="rect">
            <a:avLst/>
          </a:prstGeom>
          <a:noFill/>
        </p:spPr>
        <p:txBody>
          <a:bodyPr tIns="0" bIns="0"/>
          <a:lstStyle/>
          <a:p>
            <a:pPr eaLnBrk="1" fontAlgn="auto" hangingPunct="1">
              <a:spcBef>
                <a:spcPts val="0"/>
              </a:spcBef>
              <a:spcAft>
                <a:spcPts val="0"/>
              </a:spcAft>
              <a:defRPr/>
            </a:pPr>
            <a:r>
              <a:rPr kumimoji="1" lang="ja-JP" altLang="en-US" sz="1000" dirty="0">
                <a:latin typeface="メイリオ" panose="020B0604030504040204" pitchFamily="50" charset="-128"/>
                <a:ea typeface="メイリオ" panose="020B0604030504040204" pitchFamily="50" charset="-128"/>
              </a:rPr>
              <a:t>出典：新保美香</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生活保護スーパービジョン基礎講座－ソーシャルワーカー・利用者とともに歩む社会福祉実践－</a:t>
            </a:r>
            <a:r>
              <a:rPr kumimoji="1" lang="en-US" altLang="ja-JP" sz="1000" dirty="0">
                <a:latin typeface="メイリオ" panose="020B0604030504040204" pitchFamily="50" charset="-128"/>
                <a:ea typeface="メイリオ" panose="020B0604030504040204" pitchFamily="50" charset="-128"/>
              </a:rPr>
              <a:t>』</a:t>
            </a:r>
            <a:r>
              <a:rPr kumimoji="1" lang="ja-JP" altLang="en-US" sz="1000" dirty="0">
                <a:latin typeface="メイリオ" panose="020B0604030504040204" pitchFamily="50" charset="-128"/>
                <a:ea typeface="メイリオ" panose="020B0604030504040204" pitchFamily="50" charset="-128"/>
              </a:rPr>
              <a:t>全国社会福祉協議会</a:t>
            </a:r>
            <a:r>
              <a:rPr kumimoji="1" lang="en-US" altLang="ja-JP" sz="1000" dirty="0">
                <a:latin typeface="メイリオ" panose="020B0604030504040204" pitchFamily="50" charset="-128"/>
                <a:ea typeface="メイリオ" panose="020B0604030504040204" pitchFamily="50" charset="-128"/>
              </a:rPr>
              <a:t>,2005</a:t>
            </a:r>
            <a:r>
              <a:rPr kumimoji="1" lang="ja-JP" altLang="en-US" sz="1000" dirty="0">
                <a:latin typeface="メイリオ" panose="020B0604030504040204" pitchFamily="50" charset="-128"/>
                <a:ea typeface="メイリオ" panose="020B0604030504040204" pitchFamily="50" charset="-128"/>
              </a:rPr>
              <a:t>年</a:t>
            </a:r>
            <a:r>
              <a:rPr kumimoji="1" lang="en-US" altLang="ja-JP" sz="1000" dirty="0">
                <a:latin typeface="メイリオ" panose="020B0604030504040204" pitchFamily="50" charset="-128"/>
                <a:ea typeface="メイリオ" panose="020B0604030504040204" pitchFamily="50" charset="-128"/>
              </a:rPr>
              <a:t>,p49,58</a:t>
            </a:r>
            <a:r>
              <a:rPr kumimoji="1" lang="ja-JP" altLang="en-US" sz="1000" dirty="0">
                <a:latin typeface="メイリオ" panose="020B0604030504040204" pitchFamily="50" charset="-128"/>
                <a:ea typeface="メイリオ" panose="020B0604030504040204" pitchFamily="50" charset="-128"/>
              </a:rPr>
              <a:t>をもと</a:t>
            </a:r>
            <a:endParaRPr kumimoji="1" lang="en-US" altLang="ja-JP" sz="1000" dirty="0">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1000" dirty="0">
                <a:latin typeface="メイリオ" panose="020B0604030504040204" pitchFamily="50" charset="-128"/>
                <a:ea typeface="メイリオ" panose="020B0604030504040204" pitchFamily="50" charset="-128"/>
              </a:rPr>
              <a:t>　　　に作成</a:t>
            </a:r>
            <a:endParaRPr kumimoji="1" lang="en-US" altLang="ja-JP" sz="1000" dirty="0">
              <a:latin typeface="メイリオ" panose="020B0604030504040204" pitchFamily="50" charset="-128"/>
              <a:ea typeface="メイリオ" panose="020B0604030504040204" pitchFamily="50" charset="-128"/>
            </a:endParaRPr>
          </a:p>
          <a:p>
            <a:pPr indent="-792000" eaLnBrk="1" fontAlgn="auto" hangingPunct="1">
              <a:spcBef>
                <a:spcPts val="0"/>
              </a:spcBef>
              <a:spcAft>
                <a:spcPts val="0"/>
              </a:spcAft>
              <a:defRPr/>
            </a:pPr>
            <a:endParaRPr kumimoji="1" lang="ja-JP" altLang="en-US" sz="1000" dirty="0">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9D56031D-62DC-7B84-C415-D77424F8C7B6}"/>
              </a:ext>
            </a:extLst>
          </p:cNvPr>
          <p:cNvSpPr/>
          <p:nvPr/>
        </p:nvSpPr>
        <p:spPr>
          <a:xfrm>
            <a:off x="585787" y="971550"/>
            <a:ext cx="8734425" cy="4914900"/>
          </a:xfrm>
          <a:prstGeom prst="roundRect">
            <a:avLst>
              <a:gd name="adj" fmla="val 5681"/>
            </a:avLst>
          </a:prstGeom>
          <a:noFill/>
          <a:ln w="38100">
            <a:solidFill>
              <a:schemeClr val="accent2"/>
            </a:solidFill>
            <a:prstDash val="sysDot"/>
          </a:ln>
        </p:spPr>
        <p:style>
          <a:lnRef idx="0">
            <a:scrgbClr r="0" g="0" b="0"/>
          </a:lnRef>
          <a:fillRef idx="0">
            <a:scrgbClr r="0" g="0" b="0"/>
          </a:fillRef>
          <a:effectRef idx="0">
            <a:scrgbClr r="0" g="0" b="0"/>
          </a:effectRef>
          <a:fontRef idx="minor">
            <a:schemeClr val="lt1"/>
          </a:fontRef>
        </p:style>
        <p:txBody>
          <a:bodyPr anchor="ctr"/>
          <a:lstStyle/>
          <a:p>
            <a:pPr algn="ctr" eaLnBrk="1" fontAlgn="auto" hangingPunct="1">
              <a:spcBef>
                <a:spcPts val="0"/>
              </a:spcBef>
              <a:spcAft>
                <a:spcPts val="0"/>
              </a:spcAft>
              <a:defRPr/>
            </a:pPr>
            <a:r>
              <a:rPr kumimoji="1" lang="ja-JP" altLang="en-US" sz="2000" b="1" spc="100" dirty="0">
                <a:solidFill>
                  <a:schemeClr val="tx1"/>
                </a:solidFill>
                <a:latin typeface="メイリオ" panose="020B0604030504040204" pitchFamily="50" charset="-128"/>
                <a:ea typeface="メイリオ" panose="020B0604030504040204" pitchFamily="50" charset="-128"/>
              </a:rPr>
              <a:t>「将来に向けた希望」がもたらす本人の主体性</a:t>
            </a:r>
            <a:endParaRPr kumimoji="1" lang="en-US" altLang="ja-JP" sz="2000" b="1"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endParaRPr kumimoji="1" lang="en-US" altLang="ja-JP" sz="1600"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z="1600" spc="100" dirty="0">
                <a:solidFill>
                  <a:schemeClr val="tx1"/>
                </a:solidFill>
                <a:latin typeface="メイリオ" panose="020B0604030504040204" pitchFamily="50" charset="-128"/>
                <a:ea typeface="メイリオ" panose="020B0604030504040204" pitchFamily="50" charset="-128"/>
              </a:rPr>
              <a:t>　</a:t>
            </a:r>
            <a:r>
              <a:rPr kumimoji="1" lang="ja-JP" altLang="en-US" spc="100" dirty="0">
                <a:solidFill>
                  <a:schemeClr val="tx1"/>
                </a:solidFill>
                <a:latin typeface="メイリオ" panose="020B0604030504040204" pitchFamily="50" charset="-128"/>
                <a:ea typeface="メイリオ" panose="020B0604030504040204" pitchFamily="50" charset="-128"/>
              </a:rPr>
              <a:t>生活保護を受給されている方は、ともすると「生活保護が開始された」ということで安心し、生活保護受給をゴールであるかのように感じてしまいます。そうなると、ケースワーカーの援助を「生活保護を受けるために仕方ないこと」として受けとめたり、仕事をすることを「生活保護を受けるためにしなければならないこと」と考えてしまいがちで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しかし、生活保護制度やケースワーカーの援助は、本人が生活を安定させていくために活用できる社会資源の一つにすぎません。本人に将来への希望を確認していくことは、本人から前向きな意欲を引き出すきっかけとなります。そして、「希望」を語ることを通して、本人はそれを実現させるために自分が今後何をしていく必要があるか、自ら主体的に考えることができるようになり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ケースワーカーと本人が可能な限り協働し、本人の生活の安定に向けたプロセスを歩んでいくためにも、「将来に向けた希望を聴く」ことを、心がけておきたいものです。</a:t>
            </a:r>
            <a:endParaRPr kumimoji="1" lang="ja-JP" altLang="en-US" sz="1600" spc="100" dirty="0">
              <a:solidFill>
                <a:schemeClr val="tx1"/>
              </a:solidFill>
              <a:latin typeface="メイリオ" panose="020B0604030504040204" pitchFamily="50" charset="-128"/>
              <a:ea typeface="メイリオ" panose="020B0604030504040204" pitchFamily="50" charset="-128"/>
            </a:endParaRPr>
          </a:p>
        </p:txBody>
      </p:sp>
      <p:sp>
        <p:nvSpPr>
          <p:cNvPr id="3" name="正方形/長方形 44">
            <a:extLst>
              <a:ext uri="{FF2B5EF4-FFF2-40B4-BE49-F238E27FC236}">
                <a16:creationId xmlns:a16="http://schemas.microsoft.com/office/drawing/2014/main" id="{2FCD4F6B-F94A-D2E9-5AD1-26F3362C107F}"/>
              </a:ext>
            </a:extLst>
          </p:cNvPr>
          <p:cNvSpPr>
            <a:spLocks noChangeArrowheads="1"/>
          </p:cNvSpPr>
          <p:nvPr/>
        </p:nvSpPr>
        <p:spPr bwMode="auto">
          <a:xfrm>
            <a:off x="239010" y="239009"/>
            <a:ext cx="100264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400" spc="100" dirty="0">
                <a:latin typeface="メイリオ" panose="020B0604030504040204" pitchFamily="50" charset="-128"/>
                <a:ea typeface="メイリオ" panose="020B0604030504040204" pitchFamily="50" charset="-128"/>
              </a:rPr>
              <a:t>（続き）</a:t>
            </a:r>
            <a:endParaRPr lang="en-US" altLang="ja-JP" sz="1400" spc="1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925138483"/>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D4CF02-EECE-8883-B045-040268A75B0F}"/>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00F4FB06-FEC2-3E98-2A02-CC8FDB56F4C9}"/>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13</a:t>
            </a:fld>
            <a:endParaRPr lang="ja-JP" altLang="en-US" sz="1000">
              <a:solidFill>
                <a:srgbClr val="898989"/>
              </a:solidFill>
            </a:endParaRPr>
          </a:p>
        </p:txBody>
      </p:sp>
      <p:pic>
        <p:nvPicPr>
          <p:cNvPr id="3" name="図 2" descr="ランプ, 光 が含まれている画像&#10;&#10;AI によって生成されたコンテンツは間違っている可能性があります。">
            <a:extLst>
              <a:ext uri="{FF2B5EF4-FFF2-40B4-BE49-F238E27FC236}">
                <a16:creationId xmlns:a16="http://schemas.microsoft.com/office/drawing/2014/main" id="{2ADF17AD-25D6-0834-1203-3191831D41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13105">
            <a:off x="425450" y="2524125"/>
            <a:ext cx="181133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ボックス 3">
            <a:extLst>
              <a:ext uri="{FF2B5EF4-FFF2-40B4-BE49-F238E27FC236}">
                <a16:creationId xmlns:a16="http://schemas.microsoft.com/office/drawing/2014/main" id="{C13FC4A3-6012-26D4-F339-EB032026C001}"/>
              </a:ext>
            </a:extLst>
          </p:cNvPr>
          <p:cNvSpPr txBox="1"/>
          <p:nvPr/>
        </p:nvSpPr>
        <p:spPr>
          <a:xfrm>
            <a:off x="439737" y="1734617"/>
            <a:ext cx="9161462" cy="584775"/>
          </a:xfrm>
          <a:prstGeom prst="rect">
            <a:avLst/>
          </a:prstGeom>
          <a:noFill/>
        </p:spPr>
        <p:txBody>
          <a:bodyPr wrap="square">
            <a:spAutoFit/>
          </a:bodyPr>
          <a:lstStyle/>
          <a:p>
            <a:pPr>
              <a:defRPr/>
            </a:pPr>
            <a:r>
              <a:rPr kumimoji="1" lang="en-US" altLang="ja-JP" sz="3200" b="1" spc="300" dirty="0">
                <a:latin typeface="メイリオ" panose="020B0604030504040204" pitchFamily="50" charset="-128"/>
                <a:ea typeface="メイリオ" panose="020B0604030504040204" pitchFamily="50" charset="-128"/>
              </a:rPr>
              <a:t>Ⅱ</a:t>
            </a:r>
            <a:r>
              <a:rPr kumimoji="1" lang="ja-JP" altLang="en-US" sz="3200" b="1" spc="300" dirty="0">
                <a:latin typeface="メイリオ" panose="020B0604030504040204" pitchFamily="50" charset="-128"/>
                <a:ea typeface="メイリオ" panose="020B0604030504040204" pitchFamily="50" charset="-128"/>
              </a:rPr>
              <a:t>．よりよい訪問調査にむけて</a:t>
            </a:r>
          </a:p>
        </p:txBody>
      </p:sp>
      <p:sp>
        <p:nvSpPr>
          <p:cNvPr id="5" name="平行四辺形 4">
            <a:extLst>
              <a:ext uri="{FF2B5EF4-FFF2-40B4-BE49-F238E27FC236}">
                <a16:creationId xmlns:a16="http://schemas.microsoft.com/office/drawing/2014/main" id="{24549C10-2DC5-9FF7-E6E3-A6E02CF74A22}"/>
              </a:ext>
            </a:extLst>
          </p:cNvPr>
          <p:cNvSpPr/>
          <p:nvPr/>
        </p:nvSpPr>
        <p:spPr>
          <a:xfrm>
            <a:off x="439737" y="2338705"/>
            <a:ext cx="8748000" cy="107950"/>
          </a:xfrm>
          <a:prstGeom prst="parallelogram">
            <a:avLst/>
          </a:prstGeom>
          <a:pattFill prst="wdUpDiag">
            <a:fgClr>
              <a:schemeClr val="accent5"/>
            </a:fgClr>
            <a:bgClr>
              <a:schemeClr val="bg2"/>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8" name="テキスト ボックス 7">
            <a:extLst>
              <a:ext uri="{FF2B5EF4-FFF2-40B4-BE49-F238E27FC236}">
                <a16:creationId xmlns:a16="http://schemas.microsoft.com/office/drawing/2014/main" id="{D95FABC2-DCE9-59C5-EA68-1CA6C8D8216F}"/>
              </a:ext>
            </a:extLst>
          </p:cNvPr>
          <p:cNvSpPr txBox="1"/>
          <p:nvPr/>
        </p:nvSpPr>
        <p:spPr>
          <a:xfrm>
            <a:off x="796925" y="4196283"/>
            <a:ext cx="8729663" cy="723275"/>
          </a:xfrm>
          <a:prstGeom prst="rect">
            <a:avLst/>
          </a:prstGeom>
          <a:noFill/>
          <a:ln>
            <a:noFill/>
          </a:ln>
        </p:spPr>
        <p:txBody>
          <a:bodyPr anchor="ctr">
            <a:spAutoFit/>
          </a:bodyPr>
          <a:lstStyle/>
          <a:p>
            <a:pPr>
              <a:spcBef>
                <a:spcPts val="600"/>
              </a:spcBef>
              <a:defRPr/>
            </a:pPr>
            <a:r>
              <a:rPr kumimoji="1" lang="ja-JP" altLang="en-US" spc="300" dirty="0">
                <a:latin typeface="メイリオ" panose="020B0604030504040204" pitchFamily="50" charset="-128"/>
                <a:ea typeface="メイリオ" panose="020B0604030504040204" pitchFamily="50" charset="-128"/>
              </a:rPr>
              <a:t>ワークを交えながら、よりよい訪問調査にむけたポイントを</a:t>
            </a:r>
            <a:endParaRPr kumimoji="1" lang="en-US" altLang="ja-JP" spc="300" dirty="0">
              <a:latin typeface="メイリオ" panose="020B0604030504040204" pitchFamily="50" charset="-128"/>
              <a:ea typeface="メイリオ" panose="020B0604030504040204" pitchFamily="50" charset="-128"/>
            </a:endParaRPr>
          </a:p>
          <a:p>
            <a:pPr>
              <a:spcBef>
                <a:spcPts val="600"/>
              </a:spcBef>
              <a:defRPr/>
            </a:pPr>
            <a:r>
              <a:rPr kumimoji="1" lang="ja-JP" altLang="en-US" spc="300" dirty="0">
                <a:latin typeface="メイリオ" panose="020B0604030504040204" pitchFamily="50" charset="-128"/>
                <a:ea typeface="メイリオ" panose="020B0604030504040204" pitchFamily="50" charset="-128"/>
              </a:rPr>
              <a:t>学んでいきましょう。</a:t>
            </a:r>
            <a:endParaRPr kumimoji="1" lang="en-US" altLang="ja-JP" spc="3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02719649"/>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番号プレースホルダー 2">
            <a:extLst>
              <a:ext uri="{FF2B5EF4-FFF2-40B4-BE49-F238E27FC236}">
                <a16:creationId xmlns:a16="http://schemas.microsoft.com/office/drawing/2014/main" id="{84C6766D-4F45-1D84-3D21-5A3014C9F303}"/>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113F7998-7F47-440A-A8FF-938E5AEE5671}" type="slidenum">
              <a:rPr lang="ja-JP" altLang="en-US" sz="1000">
                <a:solidFill>
                  <a:srgbClr val="898989"/>
                </a:solidFill>
              </a:rPr>
              <a:pPr>
                <a:lnSpc>
                  <a:spcPct val="100000"/>
                </a:lnSpc>
                <a:spcBef>
                  <a:spcPct val="0"/>
                </a:spcBef>
                <a:buFontTx/>
                <a:buNone/>
              </a:pPr>
              <a:t>14</a:t>
            </a:fld>
            <a:endParaRPr lang="ja-JP" altLang="en-US" sz="1000">
              <a:solidFill>
                <a:srgbClr val="898989"/>
              </a:solidFill>
            </a:endParaRPr>
          </a:p>
        </p:txBody>
      </p:sp>
      <p:sp>
        <p:nvSpPr>
          <p:cNvPr id="7" name="正方形/長方形 6">
            <a:extLst>
              <a:ext uri="{FF2B5EF4-FFF2-40B4-BE49-F238E27FC236}">
                <a16:creationId xmlns:a16="http://schemas.microsoft.com/office/drawing/2014/main" id="{DE4F4541-B860-E32F-DB4F-234546BB4C3B}"/>
              </a:ext>
            </a:extLst>
          </p:cNvPr>
          <p:cNvSpPr/>
          <p:nvPr/>
        </p:nvSpPr>
        <p:spPr>
          <a:xfrm>
            <a:off x="723900" y="2501900"/>
            <a:ext cx="8458200" cy="2476500"/>
          </a:xfrm>
          <a:prstGeom prst="rect">
            <a:avLst/>
          </a:prstGeom>
          <a:ln w="76200">
            <a:no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r>
              <a:rPr lang="ja-JP" altLang="en-US" sz="3600" b="1" spc="100" dirty="0">
                <a:solidFill>
                  <a:schemeClr val="tx1"/>
                </a:solidFill>
                <a:latin typeface="メイリオ" panose="020B0604030504040204" pitchFamily="50" charset="-128"/>
                <a:ea typeface="メイリオ" panose="020B0604030504040204" pitchFamily="50" charset="-128"/>
              </a:rPr>
              <a:t>「訪問調査」では、どのようなことを</a:t>
            </a:r>
            <a:endParaRPr lang="en-US" altLang="ja-JP" sz="3600" b="1"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0"/>
              </a:spcBef>
              <a:spcAft>
                <a:spcPts val="0"/>
              </a:spcAft>
              <a:defRPr/>
            </a:pPr>
            <a:r>
              <a:rPr lang="ja-JP" altLang="en-US" sz="3600" b="1" spc="100" dirty="0">
                <a:solidFill>
                  <a:schemeClr val="tx1"/>
                </a:solidFill>
                <a:latin typeface="メイリオ" panose="020B0604030504040204" pitchFamily="50" charset="-128"/>
                <a:ea typeface="メイリオ" panose="020B0604030504040204" pitchFamily="50" charset="-128"/>
              </a:rPr>
              <a:t>意識していますか？</a:t>
            </a:r>
            <a:endParaRPr lang="en-US" altLang="ja-JP" sz="3600" b="1"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lang="ja-JP" altLang="en-US" sz="3600" b="1" spc="100" dirty="0">
                <a:solidFill>
                  <a:schemeClr val="tx1"/>
                </a:solidFill>
                <a:latin typeface="メイリオ" panose="020B0604030504040204" pitchFamily="50" charset="-128"/>
                <a:ea typeface="メイリオ" panose="020B0604030504040204" pitchFamily="50" charset="-128"/>
              </a:rPr>
              <a:t>また、難しさを感じることは？</a:t>
            </a:r>
            <a:endParaRPr lang="en-US" altLang="ja-JP" sz="3600" b="1" spc="100" dirty="0">
              <a:solidFill>
                <a:schemeClr val="tx1"/>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D528C4B-EA23-06B7-AF63-9D637B698423}"/>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　訪問調査で意識していること、難しいと感じていること</a:t>
            </a:r>
          </a:p>
        </p:txBody>
      </p:sp>
      <p:sp>
        <p:nvSpPr>
          <p:cNvPr id="11" name="四角形: 角を丸くする 10">
            <a:extLst>
              <a:ext uri="{FF2B5EF4-FFF2-40B4-BE49-F238E27FC236}">
                <a16:creationId xmlns:a16="http://schemas.microsoft.com/office/drawing/2014/main" id="{ED9A7AAF-5DBF-D8DC-7CA3-A920EEC5C4FF}"/>
              </a:ext>
            </a:extLst>
          </p:cNvPr>
          <p:cNvSpPr/>
          <p:nvPr/>
        </p:nvSpPr>
        <p:spPr>
          <a:xfrm>
            <a:off x="723900" y="1501775"/>
            <a:ext cx="8458200" cy="4540250"/>
          </a:xfrm>
          <a:prstGeom prst="roundRect">
            <a:avLst>
              <a:gd name="adj" fmla="val 7420"/>
            </a:avLst>
          </a:prstGeom>
          <a:noFill/>
          <a:ln w="76200">
            <a:solidFill>
              <a:schemeClr val="accent2">
                <a:lumMod val="60000"/>
                <a:lumOff val="40000"/>
              </a:schemeClr>
            </a:solidFill>
            <a:prstDash val="sysDot"/>
          </a:ln>
        </p:spPr>
        <p:style>
          <a:lnRef idx="2">
            <a:schemeClr val="accent4"/>
          </a:lnRef>
          <a:fillRef idx="1">
            <a:schemeClr val="lt1"/>
          </a:fillRef>
          <a:effectRef idx="0">
            <a:schemeClr val="accent4"/>
          </a:effectRef>
          <a:fontRef idx="minor">
            <a:schemeClr val="dk1"/>
          </a:fontRef>
        </p:style>
        <p:txBody>
          <a:bodyPr anchor="ctr"/>
          <a:lstStyle/>
          <a:p>
            <a:pPr algn="ctr" eaLnBrk="1" fontAlgn="auto" hangingPunct="1">
              <a:spcBef>
                <a:spcPts val="0"/>
              </a:spcBef>
              <a:spcAft>
                <a:spcPts val="0"/>
              </a:spcAft>
              <a:defRPr/>
            </a:pPr>
            <a:endParaRPr kumimoji="1" lang="en-US" altLang="ja-JP" sz="3600" b="1" spc="100" dirty="0">
              <a:solidFill>
                <a:schemeClr val="tx1"/>
              </a:solidFill>
              <a:latin typeface="メイリオ" panose="020B0604030504040204" pitchFamily="50" charset="-128"/>
              <a:ea typeface="メイリオ" panose="020B0604030504040204" pitchFamily="50" charset="-128"/>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E97264-7B98-1719-A86D-6E558B7F32C3}"/>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F4D264CD-E52B-4CCE-17FC-40F1DACAF3D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15</a:t>
            </a:fld>
            <a:endParaRPr lang="ja-JP" altLang="en-US" sz="1000">
              <a:solidFill>
                <a:srgbClr val="898989"/>
              </a:solidFill>
            </a:endParaRPr>
          </a:p>
        </p:txBody>
      </p:sp>
      <p:sp>
        <p:nvSpPr>
          <p:cNvPr id="3" name="テキスト ボックス 5">
            <a:extLst>
              <a:ext uri="{FF2B5EF4-FFF2-40B4-BE49-F238E27FC236}">
                <a16:creationId xmlns:a16="http://schemas.microsoft.com/office/drawing/2014/main" id="{92AEEEEC-FD2E-7CE0-E0E9-DE4395B9C10B}"/>
              </a:ext>
            </a:extLst>
          </p:cNvPr>
          <p:cNvSpPr txBox="1">
            <a:spLocks noChangeArrowheads="1"/>
          </p:cNvSpPr>
          <p:nvPr/>
        </p:nvSpPr>
        <p:spPr bwMode="auto">
          <a:xfrm>
            <a:off x="30163" y="6534150"/>
            <a:ext cx="9217025"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000" dirty="0">
                <a:latin typeface="メイリオ" panose="020B0604030504040204" pitchFamily="50" charset="-128"/>
                <a:ea typeface="メイリオ" panose="020B0604030504040204" pitchFamily="50" charset="-128"/>
              </a:rPr>
              <a:t>出典：新保美香</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生活保護スーパービジョン基礎講座－ソーシャルワーカー・利用者とともに歩む社会福祉実践－</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全国社会福祉協議会</a:t>
            </a:r>
            <a:r>
              <a:rPr lang="en-US" altLang="ja-JP" sz="1000" dirty="0">
                <a:latin typeface="メイリオ" panose="020B0604030504040204" pitchFamily="50" charset="-128"/>
                <a:ea typeface="メイリオ" panose="020B0604030504040204" pitchFamily="50" charset="-128"/>
              </a:rPr>
              <a:t>,2005</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,p55</a:t>
            </a:r>
          </a:p>
          <a:p>
            <a:pPr eaLnBrk="1" hangingPunct="1">
              <a:lnSpc>
                <a:spcPct val="100000"/>
              </a:lnSpc>
              <a:spcBef>
                <a:spcPct val="0"/>
              </a:spcBef>
              <a:buFontTx/>
              <a:buNone/>
            </a:pPr>
            <a:r>
              <a:rPr lang="ja-JP" altLang="en-US" sz="1000" dirty="0">
                <a:latin typeface="メイリオ" panose="020B0604030504040204" pitchFamily="50" charset="-128"/>
                <a:ea typeface="メイリオ" panose="020B0604030504040204" pitchFamily="50" charset="-128"/>
              </a:rPr>
              <a:t>　　　新保美香</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生活保護実践講座－利用者とともに歩む社会福祉実践－</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全国社会福祉協議会</a:t>
            </a:r>
            <a:r>
              <a:rPr lang="en-US" altLang="ja-JP" sz="1000" dirty="0">
                <a:latin typeface="メイリオ" panose="020B0604030504040204" pitchFamily="50" charset="-128"/>
                <a:ea typeface="メイリオ" panose="020B0604030504040204" pitchFamily="50" charset="-128"/>
              </a:rPr>
              <a:t>,2018</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,p24</a:t>
            </a:r>
            <a:r>
              <a:rPr lang="ja-JP" altLang="en-US" sz="1000" dirty="0">
                <a:latin typeface="メイリオ" panose="020B0604030504040204" pitchFamily="50" charset="-128"/>
                <a:ea typeface="メイリオ" panose="020B0604030504040204" pitchFamily="50" charset="-128"/>
              </a:rPr>
              <a:t>　をもとに作成</a:t>
            </a:r>
          </a:p>
        </p:txBody>
      </p:sp>
      <p:sp>
        <p:nvSpPr>
          <p:cNvPr id="4" name="四角形: 角を丸くする 3">
            <a:extLst>
              <a:ext uri="{FF2B5EF4-FFF2-40B4-BE49-F238E27FC236}">
                <a16:creationId xmlns:a16="http://schemas.microsoft.com/office/drawing/2014/main" id="{87D21C66-B2F3-429A-8FAC-B662DD3A7EB7}"/>
              </a:ext>
            </a:extLst>
          </p:cNvPr>
          <p:cNvSpPr/>
          <p:nvPr/>
        </p:nvSpPr>
        <p:spPr>
          <a:xfrm>
            <a:off x="134938" y="900000"/>
            <a:ext cx="6886575" cy="469900"/>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anchor="ctr"/>
          <a:lstStyle/>
          <a:p>
            <a:pPr eaLnBrk="1" fontAlgn="auto" hangingPunct="1">
              <a:spcBef>
                <a:spcPts val="0"/>
              </a:spcBef>
              <a:spcAft>
                <a:spcPts val="0"/>
              </a:spcAft>
              <a:defRPr/>
            </a:pPr>
            <a:r>
              <a:rPr kumimoji="1" lang="ja-JP" altLang="en-US" b="1" spc="100" dirty="0">
                <a:solidFill>
                  <a:schemeClr val="tx1"/>
                </a:solidFill>
                <a:latin typeface="メイリオ" panose="020B0604030504040204" pitchFamily="50" charset="-128"/>
                <a:ea typeface="メイリオ" panose="020B0604030504040204" pitchFamily="50" charset="-128"/>
              </a:rPr>
              <a:t>▶ 本人が訪問に拒否的</a:t>
            </a:r>
            <a:r>
              <a:rPr kumimoji="1" lang="en-US" altLang="ja-JP" b="1" spc="100" dirty="0">
                <a:solidFill>
                  <a:schemeClr val="tx1"/>
                </a:solidFill>
                <a:latin typeface="メイリオ" panose="020B0604030504040204" pitchFamily="50" charset="-128"/>
                <a:ea typeface="メイリオ" panose="020B0604030504040204" pitchFamily="50" charset="-128"/>
              </a:rPr>
              <a:t>…</a:t>
            </a:r>
            <a:endParaRPr kumimoji="1" lang="ja-JP" altLang="en-US" b="1" spc="100" dirty="0">
              <a:solidFill>
                <a:schemeClr val="tx1"/>
              </a:solidFill>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87AB55C0-AC78-8117-F58C-D78DB56EC3BD}"/>
              </a:ext>
            </a:extLst>
          </p:cNvPr>
          <p:cNvSpPr/>
          <p:nvPr/>
        </p:nvSpPr>
        <p:spPr>
          <a:xfrm>
            <a:off x="453000" y="1377269"/>
            <a:ext cx="9000000" cy="2342244"/>
          </a:xfrm>
          <a:prstGeom prst="rect">
            <a:avLst/>
          </a:prstGeom>
          <a:noFill/>
          <a:ln>
            <a:noFill/>
            <a:prstDash val="sysDot"/>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無理に訪問することはありません。まずは所内面接を実施し、訪問を拒否する理由を把握したうえで対応することが望まれます。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本人に「わざわざ来てくれなくてもいいのに」と軽く言われた程度であれば、その場で「訪問の目的」を伝え、理解してもらえるように働きかけるとよいでしょう。</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場合によっては、査察指導員が同席し、ケースワーカーの訪問調査について本人に理解を求めていくことが必要なこともあります。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p:txBody>
      </p:sp>
      <p:sp>
        <p:nvSpPr>
          <p:cNvPr id="8" name="四角形: 角を丸くする 7">
            <a:extLst>
              <a:ext uri="{FF2B5EF4-FFF2-40B4-BE49-F238E27FC236}">
                <a16:creationId xmlns:a16="http://schemas.microsoft.com/office/drawing/2014/main" id="{EEDC3D37-8282-8C89-6185-A1A6E1A4816B}"/>
              </a:ext>
            </a:extLst>
          </p:cNvPr>
          <p:cNvSpPr/>
          <p:nvPr/>
        </p:nvSpPr>
        <p:spPr>
          <a:xfrm>
            <a:off x="134938" y="3925888"/>
            <a:ext cx="6886575" cy="469900"/>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anchor="ctr"/>
          <a:lstStyle/>
          <a:p>
            <a:pPr eaLnBrk="1" fontAlgn="auto" hangingPunct="1">
              <a:spcBef>
                <a:spcPts val="0"/>
              </a:spcBef>
              <a:spcAft>
                <a:spcPts val="0"/>
              </a:spcAft>
              <a:defRPr/>
            </a:pPr>
            <a:r>
              <a:rPr kumimoji="1" lang="ja-JP" altLang="en-US" b="1" spc="100" dirty="0">
                <a:solidFill>
                  <a:schemeClr val="tx1"/>
                </a:solidFill>
                <a:latin typeface="メイリオ" panose="020B0604030504040204" pitchFamily="50" charset="-128"/>
                <a:ea typeface="メイリオ" panose="020B0604030504040204" pitchFamily="50" charset="-128"/>
              </a:rPr>
              <a:t>▶ 本人の訴えや話が長く、訪問時間が長時間になる</a:t>
            </a:r>
            <a:r>
              <a:rPr kumimoji="1" lang="en-US" altLang="ja-JP" b="1" spc="100" dirty="0">
                <a:solidFill>
                  <a:schemeClr val="tx1"/>
                </a:solidFill>
                <a:latin typeface="メイリオ" panose="020B0604030504040204" pitchFamily="50" charset="-128"/>
                <a:ea typeface="メイリオ" panose="020B0604030504040204" pitchFamily="50" charset="-128"/>
              </a:rPr>
              <a:t>…</a:t>
            </a:r>
            <a:endParaRPr kumimoji="1" lang="ja-JP" altLang="en-US" b="1" spc="100" dirty="0">
              <a:solidFill>
                <a:schemeClr val="tx1"/>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360E6C39-1437-CD06-5136-AAF2EC04E6FC}"/>
              </a:ext>
            </a:extLst>
          </p:cNvPr>
          <p:cNvSpPr/>
          <p:nvPr/>
        </p:nvSpPr>
        <p:spPr>
          <a:xfrm>
            <a:off x="453000" y="4395788"/>
            <a:ext cx="9000000" cy="1931987"/>
          </a:xfrm>
          <a:prstGeom prst="rect">
            <a:avLst/>
          </a:prstGeom>
          <a:noFill/>
          <a:ln>
            <a:noFill/>
            <a:prstDash val="sysDot"/>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これも、訪問の目的を理解していないことが原因となっていることが多いようです。対応できる時間をあらかじめ提示した上で、予定の時間には話を切り上げ、次回面接の約束をするなどの工夫が考えられ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話を始める前に、確認すべきことを本人にお伝えするのも一つの方法です。</a:t>
            </a:r>
            <a:endParaRPr kumimoji="1" lang="en-US" altLang="ja-JP" spc="100" dirty="0">
              <a:solidFill>
                <a:schemeClr val="tx1"/>
              </a:solidFill>
              <a:latin typeface="メイリオ" panose="020B0604030504040204" pitchFamily="50" charset="-128"/>
              <a:ea typeface="メイリオ" panose="020B0604030504040204" pitchFamily="50" charset="-128"/>
            </a:endParaRPr>
          </a:p>
        </p:txBody>
      </p:sp>
      <p:sp>
        <p:nvSpPr>
          <p:cNvPr id="15" name="正方形/長方形 14">
            <a:extLst>
              <a:ext uri="{FF2B5EF4-FFF2-40B4-BE49-F238E27FC236}">
                <a16:creationId xmlns:a16="http://schemas.microsoft.com/office/drawing/2014/main" id="{7814661E-F13A-13D4-46E8-7BE77E21DC0C}"/>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Ⅱ</a:t>
            </a:r>
            <a:r>
              <a:rPr kumimoji="1" lang="ja-JP" altLang="en-US" sz="1200" b="1" spc="150" dirty="0">
                <a:solidFill>
                  <a:schemeClr val="tx1"/>
                </a:solidFill>
                <a:latin typeface="メイリオ" panose="020B0604030504040204" pitchFamily="50" charset="-128"/>
                <a:ea typeface="メイリオ" panose="020B0604030504040204" pitchFamily="50" charset="-128"/>
              </a:rPr>
              <a:t>．よりよい訪問調査にむけて</a:t>
            </a:r>
          </a:p>
        </p:txBody>
      </p:sp>
      <p:sp>
        <p:nvSpPr>
          <p:cNvPr id="16" name="正方形/長方形 15">
            <a:extLst>
              <a:ext uri="{FF2B5EF4-FFF2-40B4-BE49-F238E27FC236}">
                <a16:creationId xmlns:a16="http://schemas.microsoft.com/office/drawing/2014/main" id="{A299EB73-76DE-618F-EC73-C8834A036F9B}"/>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１．「困ったな」と感じたときに</a:t>
            </a:r>
          </a:p>
        </p:txBody>
      </p:sp>
    </p:spTree>
    <p:extLst>
      <p:ext uri="{BB962C8B-B14F-4D97-AF65-F5344CB8AC3E}">
        <p14:creationId xmlns:p14="http://schemas.microsoft.com/office/powerpoint/2010/main" val="1690893515"/>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2F2051-35C6-17C6-9DF0-7DA1F95B4837}"/>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DA2238B6-11C7-D4B8-E816-D2CA2CCEA27B}"/>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16</a:t>
            </a:fld>
            <a:endParaRPr lang="ja-JP" altLang="en-US" sz="1000">
              <a:solidFill>
                <a:srgbClr val="898989"/>
              </a:solidFill>
            </a:endParaRPr>
          </a:p>
        </p:txBody>
      </p:sp>
      <p:sp>
        <p:nvSpPr>
          <p:cNvPr id="2" name="四角形: 角を丸くする 1">
            <a:extLst>
              <a:ext uri="{FF2B5EF4-FFF2-40B4-BE49-F238E27FC236}">
                <a16:creationId xmlns:a16="http://schemas.microsoft.com/office/drawing/2014/main" id="{07C409F3-8FF1-7ADA-6D65-A10394C48651}"/>
              </a:ext>
            </a:extLst>
          </p:cNvPr>
          <p:cNvSpPr/>
          <p:nvPr/>
        </p:nvSpPr>
        <p:spPr>
          <a:xfrm>
            <a:off x="134938" y="3667125"/>
            <a:ext cx="6886575" cy="469900"/>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anchor="ctr"/>
          <a:lstStyle/>
          <a:p>
            <a:pPr eaLnBrk="1" fontAlgn="auto" hangingPunct="1">
              <a:spcBef>
                <a:spcPts val="0"/>
              </a:spcBef>
              <a:spcAft>
                <a:spcPts val="0"/>
              </a:spcAft>
              <a:defRPr/>
            </a:pPr>
            <a:r>
              <a:rPr kumimoji="1" lang="ja-JP" altLang="en-US" b="1" spc="100" dirty="0">
                <a:solidFill>
                  <a:schemeClr val="tx1"/>
                </a:solidFill>
                <a:latin typeface="メイリオ" panose="020B0604030504040204" pitchFamily="50" charset="-128"/>
                <a:ea typeface="メイリオ" panose="020B0604030504040204" pitchFamily="50" charset="-128"/>
              </a:rPr>
              <a:t>▶ 長期間「不在」が続いており、応答がない</a:t>
            </a:r>
            <a:r>
              <a:rPr kumimoji="1" lang="en-US" altLang="ja-JP" b="1" spc="100" dirty="0">
                <a:solidFill>
                  <a:schemeClr val="tx1"/>
                </a:solidFill>
                <a:latin typeface="メイリオ" panose="020B0604030504040204" pitchFamily="50" charset="-128"/>
                <a:ea typeface="メイリオ" panose="020B0604030504040204" pitchFamily="50" charset="-128"/>
              </a:rPr>
              <a:t>…</a:t>
            </a:r>
            <a:endParaRPr kumimoji="1" lang="ja-JP" altLang="en-US" b="1" spc="100" dirty="0">
              <a:solidFill>
                <a:schemeClr val="tx1"/>
              </a:solidFill>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21E08889-9645-E022-A16F-9A38D994D38E}"/>
              </a:ext>
            </a:extLst>
          </p:cNvPr>
          <p:cNvSpPr/>
          <p:nvPr/>
        </p:nvSpPr>
        <p:spPr>
          <a:xfrm>
            <a:off x="453000" y="4137025"/>
            <a:ext cx="9000000" cy="2076451"/>
          </a:xfrm>
          <a:prstGeom prst="rect">
            <a:avLst/>
          </a:prstGeom>
          <a:ln>
            <a:noFill/>
            <a:prstDash val="sysDot"/>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訪問しても不在が続き、連絡票を置いても連絡がない場合、また、連絡がなく保護費の受け取りに来所しないような場合には、本人の安否確認をする必要があります。このような時、ケースワーカーは１人で対応せず、まず査察指導員に報告し、組織的な対応を検討することが求められ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臨時訪問をしたり、連絡のつく親族、民生委員、関係機関に状況を確認したり、場合によっては警察と連携しながら、対応してください。</a:t>
            </a:r>
            <a:endParaRPr kumimoji="1" lang="en-US" altLang="ja-JP" spc="100" dirty="0">
              <a:solidFill>
                <a:schemeClr val="tx1"/>
              </a:solidFill>
              <a:latin typeface="メイリオ" panose="020B0604030504040204" pitchFamily="50" charset="-128"/>
              <a:ea typeface="メイリオ" panose="020B0604030504040204" pitchFamily="50" charset="-128"/>
            </a:endParaRPr>
          </a:p>
        </p:txBody>
      </p:sp>
      <p:sp>
        <p:nvSpPr>
          <p:cNvPr id="10" name="四角形: 角を丸くする 9">
            <a:extLst>
              <a:ext uri="{FF2B5EF4-FFF2-40B4-BE49-F238E27FC236}">
                <a16:creationId xmlns:a16="http://schemas.microsoft.com/office/drawing/2014/main" id="{665F2169-C6AA-CEF0-84DC-BC8C52D041ED}"/>
              </a:ext>
            </a:extLst>
          </p:cNvPr>
          <p:cNvSpPr/>
          <p:nvPr/>
        </p:nvSpPr>
        <p:spPr>
          <a:xfrm>
            <a:off x="134938" y="900000"/>
            <a:ext cx="6886575" cy="468312"/>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anchor="ctr"/>
          <a:lstStyle/>
          <a:p>
            <a:pPr eaLnBrk="1" fontAlgn="auto" hangingPunct="1">
              <a:spcBef>
                <a:spcPts val="0"/>
              </a:spcBef>
              <a:spcAft>
                <a:spcPts val="0"/>
              </a:spcAft>
              <a:defRPr/>
            </a:pPr>
            <a:r>
              <a:rPr kumimoji="1" lang="ja-JP" altLang="en-US" b="1" spc="100" dirty="0">
                <a:solidFill>
                  <a:schemeClr val="tx1"/>
                </a:solidFill>
                <a:latin typeface="メイリオ" panose="020B0604030504040204" pitchFamily="50" charset="-128"/>
                <a:ea typeface="メイリオ" panose="020B0604030504040204" pitchFamily="50" charset="-128"/>
              </a:rPr>
              <a:t>▶ 「話すことは特にありません」と言われたとき</a:t>
            </a:r>
            <a:r>
              <a:rPr kumimoji="1" lang="en-US" altLang="ja-JP" b="1" spc="100" dirty="0">
                <a:solidFill>
                  <a:schemeClr val="tx1"/>
                </a:solidFill>
                <a:latin typeface="メイリオ" panose="020B0604030504040204" pitchFamily="50" charset="-128"/>
                <a:ea typeface="メイリオ" panose="020B0604030504040204" pitchFamily="50" charset="-128"/>
              </a:rPr>
              <a:t>…</a:t>
            </a:r>
            <a:endParaRPr kumimoji="1" lang="ja-JP" altLang="en-US" b="1" spc="100" dirty="0">
              <a:solidFill>
                <a:schemeClr val="tx1"/>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064DEA59-5D84-9B36-65CE-8F93BF7ED243}"/>
              </a:ext>
            </a:extLst>
          </p:cNvPr>
          <p:cNvSpPr/>
          <p:nvPr/>
        </p:nvSpPr>
        <p:spPr>
          <a:xfrm>
            <a:off x="453000" y="1368312"/>
            <a:ext cx="9000000" cy="2076450"/>
          </a:xfrm>
          <a:prstGeom prst="rect">
            <a:avLst/>
          </a:prstGeom>
          <a:ln>
            <a:noFill/>
            <a:prstDash val="sysDot"/>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安定的な生活をしている世帯の場合、訪問しても「話すことは特にありません」と返答され、それ以上話をするのに困ってしまうことがあるかもしれません。</a:t>
            </a:r>
            <a:endParaRPr kumimoji="1" lang="en-US" altLang="ja-JP" spc="100" dirty="0">
              <a:solidFill>
                <a:schemeClr val="tx1"/>
              </a:solidFill>
              <a:latin typeface="メイリオ" panose="020B0604030504040204" pitchFamily="50" charset="-128"/>
              <a:ea typeface="メイリオ" panose="020B0604030504040204" pitchFamily="50" charset="-128"/>
            </a:endParaRPr>
          </a:p>
          <a:p>
            <a:pP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このような時には、ぜひ「保護のしおり」にもとづき、あらためて生活保護制度の説明をしたり、保護基準や保護費支給額について説明するなど「制度説明」をしてみてください。ケースワーカーの信頼につながるとともに、保護の適正実施にも結びついていきます。</a:t>
            </a:r>
            <a:endParaRPr kumimoji="1" lang="en-US" altLang="ja-JP" spc="100" dirty="0">
              <a:solidFill>
                <a:schemeClr val="tx1"/>
              </a:solidFill>
              <a:latin typeface="メイリオ" panose="020B0604030504040204" pitchFamily="50" charset="-128"/>
              <a:ea typeface="メイリオ" panose="020B0604030504040204" pitchFamily="50" charset="-128"/>
            </a:endParaRPr>
          </a:p>
        </p:txBody>
      </p:sp>
      <p:sp>
        <p:nvSpPr>
          <p:cNvPr id="12" name="正方形/長方形 44">
            <a:extLst>
              <a:ext uri="{FF2B5EF4-FFF2-40B4-BE49-F238E27FC236}">
                <a16:creationId xmlns:a16="http://schemas.microsoft.com/office/drawing/2014/main" id="{F1FECD9A-3549-E578-3E48-AEFED52FB4CA}"/>
              </a:ext>
            </a:extLst>
          </p:cNvPr>
          <p:cNvSpPr>
            <a:spLocks noChangeArrowheads="1"/>
          </p:cNvSpPr>
          <p:nvPr/>
        </p:nvSpPr>
        <p:spPr bwMode="auto">
          <a:xfrm>
            <a:off x="239010" y="239009"/>
            <a:ext cx="100264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400" spc="100" dirty="0">
                <a:latin typeface="メイリオ" panose="020B0604030504040204" pitchFamily="50" charset="-128"/>
                <a:ea typeface="メイリオ" panose="020B0604030504040204" pitchFamily="50" charset="-128"/>
              </a:rPr>
              <a:t>（続き）</a:t>
            </a:r>
            <a:endParaRPr lang="en-US" altLang="ja-JP" sz="1400" spc="100" dirty="0">
              <a:latin typeface="メイリオ" panose="020B0604030504040204" pitchFamily="50" charset="-128"/>
              <a:ea typeface="メイリオ" panose="020B0604030504040204" pitchFamily="50" charset="-128"/>
            </a:endParaRPr>
          </a:p>
        </p:txBody>
      </p:sp>
      <p:sp>
        <p:nvSpPr>
          <p:cNvPr id="3" name="テキスト ボックス 5">
            <a:extLst>
              <a:ext uri="{FF2B5EF4-FFF2-40B4-BE49-F238E27FC236}">
                <a16:creationId xmlns:a16="http://schemas.microsoft.com/office/drawing/2014/main" id="{7E39171C-6BF7-4B07-6104-F3BD8BAECCA5}"/>
              </a:ext>
            </a:extLst>
          </p:cNvPr>
          <p:cNvSpPr txBox="1">
            <a:spLocks noChangeArrowheads="1"/>
          </p:cNvSpPr>
          <p:nvPr/>
        </p:nvSpPr>
        <p:spPr bwMode="auto">
          <a:xfrm>
            <a:off x="30163" y="6534150"/>
            <a:ext cx="9217025"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000">
                <a:latin typeface="メイリオ" panose="020B0604030504040204" pitchFamily="50" charset="-128"/>
                <a:ea typeface="メイリオ" panose="020B0604030504040204" pitchFamily="50" charset="-128"/>
              </a:rPr>
              <a:t>出典：新保美香</a:t>
            </a:r>
            <a:r>
              <a:rPr lang="en-US" altLang="ja-JP" sz="1000">
                <a:latin typeface="メイリオ" panose="020B0604030504040204" pitchFamily="50" charset="-128"/>
                <a:ea typeface="メイリオ" panose="020B0604030504040204" pitchFamily="50" charset="-128"/>
              </a:rPr>
              <a:t>『</a:t>
            </a:r>
            <a:r>
              <a:rPr lang="ja-JP" altLang="en-US" sz="1000">
                <a:latin typeface="メイリオ" panose="020B0604030504040204" pitchFamily="50" charset="-128"/>
                <a:ea typeface="メイリオ" panose="020B0604030504040204" pitchFamily="50" charset="-128"/>
              </a:rPr>
              <a:t>生活保護スーパービジョン基礎講座－ソーシャルワーカー・利用者とともに歩む社会福祉実践－</a:t>
            </a:r>
            <a:r>
              <a:rPr lang="en-US" altLang="ja-JP" sz="1000">
                <a:latin typeface="メイリオ" panose="020B0604030504040204" pitchFamily="50" charset="-128"/>
                <a:ea typeface="メイリオ" panose="020B0604030504040204" pitchFamily="50" charset="-128"/>
              </a:rPr>
              <a:t>』</a:t>
            </a:r>
            <a:r>
              <a:rPr lang="ja-JP" altLang="en-US" sz="1000">
                <a:latin typeface="メイリオ" panose="020B0604030504040204" pitchFamily="50" charset="-128"/>
                <a:ea typeface="メイリオ" panose="020B0604030504040204" pitchFamily="50" charset="-128"/>
              </a:rPr>
              <a:t>全国社会福祉協議会</a:t>
            </a:r>
            <a:r>
              <a:rPr lang="en-US" altLang="ja-JP" sz="1000">
                <a:latin typeface="メイリオ" panose="020B0604030504040204" pitchFamily="50" charset="-128"/>
                <a:ea typeface="メイリオ" panose="020B0604030504040204" pitchFamily="50" charset="-128"/>
              </a:rPr>
              <a:t>,2005</a:t>
            </a:r>
            <a:r>
              <a:rPr lang="ja-JP" altLang="en-US" sz="1000">
                <a:latin typeface="メイリオ" panose="020B0604030504040204" pitchFamily="50" charset="-128"/>
                <a:ea typeface="メイリオ" panose="020B0604030504040204" pitchFamily="50" charset="-128"/>
              </a:rPr>
              <a:t>年</a:t>
            </a:r>
            <a:r>
              <a:rPr lang="en-US" altLang="ja-JP" sz="1000">
                <a:latin typeface="メイリオ" panose="020B0604030504040204" pitchFamily="50" charset="-128"/>
                <a:ea typeface="メイリオ" panose="020B0604030504040204" pitchFamily="50" charset="-128"/>
              </a:rPr>
              <a:t>,p55</a:t>
            </a:r>
          </a:p>
          <a:p>
            <a:pPr eaLnBrk="1" hangingPunct="1">
              <a:lnSpc>
                <a:spcPct val="100000"/>
              </a:lnSpc>
              <a:spcBef>
                <a:spcPct val="0"/>
              </a:spcBef>
              <a:buFontTx/>
              <a:buNone/>
            </a:pPr>
            <a:r>
              <a:rPr lang="ja-JP" altLang="en-US" sz="1000">
                <a:latin typeface="メイリオ" panose="020B0604030504040204" pitchFamily="50" charset="-128"/>
                <a:ea typeface="メイリオ" panose="020B0604030504040204" pitchFamily="50" charset="-128"/>
              </a:rPr>
              <a:t>　　　新保美香</a:t>
            </a:r>
            <a:r>
              <a:rPr lang="en-US" altLang="ja-JP" sz="1000">
                <a:latin typeface="メイリオ" panose="020B0604030504040204" pitchFamily="50" charset="-128"/>
                <a:ea typeface="メイリオ" panose="020B0604030504040204" pitchFamily="50" charset="-128"/>
              </a:rPr>
              <a:t>『</a:t>
            </a:r>
            <a:r>
              <a:rPr lang="ja-JP" altLang="en-US" sz="1000">
                <a:latin typeface="メイリオ" panose="020B0604030504040204" pitchFamily="50" charset="-128"/>
                <a:ea typeface="メイリオ" panose="020B0604030504040204" pitchFamily="50" charset="-128"/>
              </a:rPr>
              <a:t>生活保護実践講座－利用者とともに歩む社会福祉実践－</a:t>
            </a:r>
            <a:r>
              <a:rPr lang="en-US" altLang="ja-JP" sz="1000">
                <a:latin typeface="メイリオ" panose="020B0604030504040204" pitchFamily="50" charset="-128"/>
                <a:ea typeface="メイリオ" panose="020B0604030504040204" pitchFamily="50" charset="-128"/>
              </a:rPr>
              <a:t>』</a:t>
            </a:r>
            <a:r>
              <a:rPr lang="ja-JP" altLang="en-US" sz="1000">
                <a:latin typeface="メイリオ" panose="020B0604030504040204" pitchFamily="50" charset="-128"/>
                <a:ea typeface="メイリオ" panose="020B0604030504040204" pitchFamily="50" charset="-128"/>
              </a:rPr>
              <a:t>全国社会福祉協議会</a:t>
            </a:r>
            <a:r>
              <a:rPr lang="en-US" altLang="ja-JP" sz="1000">
                <a:latin typeface="メイリオ" panose="020B0604030504040204" pitchFamily="50" charset="-128"/>
                <a:ea typeface="メイリオ" panose="020B0604030504040204" pitchFamily="50" charset="-128"/>
              </a:rPr>
              <a:t>,2018</a:t>
            </a:r>
            <a:r>
              <a:rPr lang="ja-JP" altLang="en-US" sz="1000">
                <a:latin typeface="メイリオ" panose="020B0604030504040204" pitchFamily="50" charset="-128"/>
                <a:ea typeface="メイリオ" panose="020B0604030504040204" pitchFamily="50" charset="-128"/>
              </a:rPr>
              <a:t>年</a:t>
            </a:r>
            <a:r>
              <a:rPr lang="en-US" altLang="ja-JP" sz="1000">
                <a:latin typeface="メイリオ" panose="020B0604030504040204" pitchFamily="50" charset="-128"/>
                <a:ea typeface="メイリオ" panose="020B0604030504040204" pitchFamily="50" charset="-128"/>
              </a:rPr>
              <a:t>,p24</a:t>
            </a:r>
            <a:r>
              <a:rPr lang="ja-JP" altLang="en-US" sz="1000">
                <a:latin typeface="メイリオ" panose="020B0604030504040204" pitchFamily="50" charset="-128"/>
                <a:ea typeface="メイリオ" panose="020B0604030504040204" pitchFamily="50" charset="-128"/>
              </a:rPr>
              <a:t>　をもとに作成</a:t>
            </a:r>
          </a:p>
        </p:txBody>
      </p:sp>
    </p:spTree>
    <p:extLst>
      <p:ext uri="{BB962C8B-B14F-4D97-AF65-F5344CB8AC3E}">
        <p14:creationId xmlns:p14="http://schemas.microsoft.com/office/powerpoint/2010/main" val="3470305757"/>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69F732-451D-10E4-158E-3F2466556283}"/>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92068EBE-A0AD-6CAC-7FF8-00B136AF0B7B}"/>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17</a:t>
            </a:fld>
            <a:endParaRPr lang="ja-JP" altLang="en-US" sz="1000">
              <a:solidFill>
                <a:srgbClr val="898989"/>
              </a:solidFill>
            </a:endParaRPr>
          </a:p>
        </p:txBody>
      </p:sp>
      <p:sp>
        <p:nvSpPr>
          <p:cNvPr id="12" name="正方形/長方形 44">
            <a:extLst>
              <a:ext uri="{FF2B5EF4-FFF2-40B4-BE49-F238E27FC236}">
                <a16:creationId xmlns:a16="http://schemas.microsoft.com/office/drawing/2014/main" id="{D458B0B7-BE6E-7D94-E773-B3F715E9665A}"/>
              </a:ext>
            </a:extLst>
          </p:cNvPr>
          <p:cNvSpPr>
            <a:spLocks noChangeArrowheads="1"/>
          </p:cNvSpPr>
          <p:nvPr/>
        </p:nvSpPr>
        <p:spPr bwMode="auto">
          <a:xfrm>
            <a:off x="239010" y="239009"/>
            <a:ext cx="1002649"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0" bIns="0">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400" spc="100" dirty="0">
                <a:latin typeface="メイリオ" panose="020B0604030504040204" pitchFamily="50" charset="-128"/>
                <a:ea typeface="メイリオ" panose="020B0604030504040204" pitchFamily="50" charset="-128"/>
              </a:rPr>
              <a:t>（続き）</a:t>
            </a:r>
            <a:endParaRPr lang="en-US" altLang="ja-JP" sz="1400" spc="100" dirty="0">
              <a:latin typeface="メイリオ" panose="020B0604030504040204" pitchFamily="50" charset="-128"/>
              <a:ea typeface="メイリオ" panose="020B0604030504040204" pitchFamily="50" charset="-128"/>
            </a:endParaRPr>
          </a:p>
        </p:txBody>
      </p:sp>
      <p:sp>
        <p:nvSpPr>
          <p:cNvPr id="3" name="四角形: 角を丸くする 2">
            <a:extLst>
              <a:ext uri="{FF2B5EF4-FFF2-40B4-BE49-F238E27FC236}">
                <a16:creationId xmlns:a16="http://schemas.microsoft.com/office/drawing/2014/main" id="{962F28F7-F2E7-FD85-1503-FA2FE1D63BA4}"/>
              </a:ext>
            </a:extLst>
          </p:cNvPr>
          <p:cNvSpPr/>
          <p:nvPr/>
        </p:nvSpPr>
        <p:spPr>
          <a:xfrm>
            <a:off x="134938" y="900000"/>
            <a:ext cx="5910261" cy="469900"/>
          </a:xfrm>
          <a:prstGeom prst="roundRect">
            <a:avLst/>
          </a:prstGeom>
          <a:solidFill>
            <a:schemeClr val="accent3">
              <a:alpha val="50000"/>
            </a:schemeClr>
          </a:solidFill>
          <a:ln>
            <a:noFill/>
          </a:ln>
        </p:spPr>
        <p:style>
          <a:lnRef idx="0">
            <a:scrgbClr r="0" g="0" b="0"/>
          </a:lnRef>
          <a:fillRef idx="0">
            <a:scrgbClr r="0" g="0" b="0"/>
          </a:fillRef>
          <a:effectRef idx="0">
            <a:scrgbClr r="0" g="0" b="0"/>
          </a:effectRef>
          <a:fontRef idx="minor">
            <a:schemeClr val="lt1"/>
          </a:fontRef>
        </p:style>
        <p:txBody>
          <a:bodyPr anchor="ctr"/>
          <a:lstStyle/>
          <a:p>
            <a:pPr eaLnBrk="1" fontAlgn="auto" hangingPunct="1">
              <a:spcBef>
                <a:spcPts val="0"/>
              </a:spcBef>
              <a:spcAft>
                <a:spcPts val="0"/>
              </a:spcAft>
              <a:defRPr/>
            </a:pPr>
            <a:r>
              <a:rPr kumimoji="1" lang="ja-JP" altLang="en-US" b="1" spc="100" dirty="0">
                <a:solidFill>
                  <a:schemeClr val="tx1"/>
                </a:solidFill>
                <a:latin typeface="メイリオ" panose="020B0604030504040204" pitchFamily="50" charset="-128"/>
                <a:ea typeface="メイリオ" panose="020B0604030504040204" pitchFamily="50" charset="-128"/>
              </a:rPr>
              <a:t>▶ ケースワーカーひとりで訪問することが不安</a:t>
            </a:r>
            <a:r>
              <a:rPr kumimoji="1" lang="en-US" altLang="ja-JP" b="1" spc="100" dirty="0">
                <a:solidFill>
                  <a:schemeClr val="tx1"/>
                </a:solidFill>
                <a:latin typeface="メイリオ" panose="020B0604030504040204" pitchFamily="50" charset="-128"/>
                <a:ea typeface="メイリオ" panose="020B0604030504040204" pitchFamily="50" charset="-128"/>
              </a:rPr>
              <a:t>…</a:t>
            </a:r>
            <a:endParaRPr kumimoji="1" lang="ja-JP" altLang="en-US" b="1" spc="100" dirty="0">
              <a:solidFill>
                <a:schemeClr val="tx1"/>
              </a:solidFill>
              <a:latin typeface="メイリオ" panose="020B0604030504040204" pitchFamily="50" charset="-128"/>
              <a:ea typeface="メイリオ" panose="020B0604030504040204" pitchFamily="50" charset="-128"/>
            </a:endParaRPr>
          </a:p>
        </p:txBody>
      </p:sp>
      <p:sp>
        <p:nvSpPr>
          <p:cNvPr id="4" name="正方形/長方形 3">
            <a:extLst>
              <a:ext uri="{FF2B5EF4-FFF2-40B4-BE49-F238E27FC236}">
                <a16:creationId xmlns:a16="http://schemas.microsoft.com/office/drawing/2014/main" id="{51A41AAE-6651-7BE7-02F0-F14437A3FC1A}"/>
              </a:ext>
            </a:extLst>
          </p:cNvPr>
          <p:cNvSpPr/>
          <p:nvPr/>
        </p:nvSpPr>
        <p:spPr>
          <a:xfrm>
            <a:off x="453000" y="1369900"/>
            <a:ext cx="9000000" cy="2490900"/>
          </a:xfrm>
          <a:prstGeom prst="rect">
            <a:avLst/>
          </a:prstGeom>
          <a:ln>
            <a:noFill/>
            <a:prstDash val="sysDot"/>
          </a:ln>
        </p:spPr>
        <p:style>
          <a:lnRef idx="2">
            <a:schemeClr val="accent3"/>
          </a:lnRef>
          <a:fillRef idx="1">
            <a:schemeClr val="lt1"/>
          </a:fillRef>
          <a:effectRef idx="0">
            <a:schemeClr val="accent3"/>
          </a:effectRef>
          <a:fontRef idx="minor">
            <a:schemeClr val="dk1"/>
          </a:fontRef>
        </p:style>
        <p:txBody>
          <a:bodyPr anchor="ctr"/>
          <a:lstStyle/>
          <a:p>
            <a:pPr eaLnBrk="1" fontAlgn="auto" hangingPunct="1">
              <a:spcBef>
                <a:spcPts val="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ケースワーカー自身が単独で訪問することに不安を感じるのはよくあることです。その際には決して無理をせず、不安に感じていることを査察指導員や先輩ケースワーカー・同僚ケースワーカーに率直に伝えてください。</a:t>
            </a:r>
          </a:p>
          <a:p>
            <a:pP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ケースワーカーの不安は放置せず、職場内の職員と複数で訪問するなどの柔軟かつ組織的な対応が不可欠です。</a:t>
            </a:r>
          </a:p>
          <a:p>
            <a:pPr eaLnBrk="1" fontAlgn="auto" hangingPunct="1">
              <a:spcBef>
                <a:spcPts val="600"/>
              </a:spcBef>
              <a:spcAft>
                <a:spcPts val="0"/>
              </a:spcAft>
              <a:defRPr/>
            </a:pPr>
            <a:r>
              <a:rPr kumimoji="1" lang="ja-JP" altLang="en-US" spc="100" dirty="0">
                <a:solidFill>
                  <a:schemeClr val="tx1"/>
                </a:solidFill>
                <a:latin typeface="メイリオ" panose="020B0604030504040204" pitchFamily="50" charset="-128"/>
                <a:ea typeface="メイリオ" panose="020B0604030504040204" pitchFamily="50" charset="-128"/>
              </a:rPr>
              <a:t>　また、世帯の状況に即して、庁内の専門職や関係機関などと一緒に訪問することも、訪問調査をより良くする一助となります。</a:t>
            </a:r>
          </a:p>
        </p:txBody>
      </p:sp>
      <p:sp>
        <p:nvSpPr>
          <p:cNvPr id="5" name="テキスト ボックス 4">
            <a:extLst>
              <a:ext uri="{FF2B5EF4-FFF2-40B4-BE49-F238E27FC236}">
                <a16:creationId xmlns:a16="http://schemas.microsoft.com/office/drawing/2014/main" id="{F6DB0D61-7A15-6486-6382-906745113EC2}"/>
              </a:ext>
            </a:extLst>
          </p:cNvPr>
          <p:cNvSpPr txBox="1">
            <a:spLocks noChangeArrowheads="1"/>
          </p:cNvSpPr>
          <p:nvPr/>
        </p:nvSpPr>
        <p:spPr bwMode="auto">
          <a:xfrm>
            <a:off x="25400" y="6714818"/>
            <a:ext cx="8459788" cy="13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000" dirty="0">
                <a:latin typeface="メイリオ" panose="020B0604030504040204" pitchFamily="50" charset="-128"/>
                <a:ea typeface="メイリオ" panose="020B0604030504040204" pitchFamily="50" charset="-128"/>
              </a:rPr>
              <a:t>出典：新保美香「生活保護実践講座</a:t>
            </a:r>
            <a:r>
              <a:rPr lang="en-US" altLang="ja-JP" sz="1000" dirty="0">
                <a:latin typeface="メイリオ" panose="020B0604030504040204" pitchFamily="50" charset="-128"/>
                <a:ea typeface="メイリオ" panose="020B0604030504040204" pitchFamily="50" charset="-128"/>
              </a:rPr>
              <a:t>2023</a:t>
            </a:r>
            <a:r>
              <a:rPr lang="ja-JP" altLang="en-US" sz="1000" dirty="0">
                <a:latin typeface="メイリオ" panose="020B0604030504040204" pitchFamily="50" charset="-128"/>
                <a:ea typeface="メイリオ" panose="020B0604030504040204" pitchFamily="50" charset="-128"/>
              </a:rPr>
              <a:t>／第</a:t>
            </a:r>
            <a:r>
              <a:rPr lang="en-US" altLang="ja-JP" sz="1000" dirty="0">
                <a:latin typeface="メイリオ" panose="020B0604030504040204" pitchFamily="50" charset="-128"/>
                <a:ea typeface="メイリオ" panose="020B0604030504040204" pitchFamily="50" charset="-128"/>
              </a:rPr>
              <a:t>10</a:t>
            </a:r>
            <a:r>
              <a:rPr lang="ja-JP" altLang="en-US" sz="1000" dirty="0">
                <a:latin typeface="メイリオ" panose="020B0604030504040204" pitchFamily="50" charset="-128"/>
                <a:ea typeface="メイリオ" panose="020B0604030504040204" pitchFamily="50" charset="-128"/>
              </a:rPr>
              <a:t>回」</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生活と福祉（</a:t>
            </a:r>
            <a:r>
              <a:rPr lang="en-US" altLang="ja-JP" sz="1000" dirty="0">
                <a:latin typeface="メイリオ" panose="020B0604030504040204" pitchFamily="50" charset="-128"/>
                <a:ea typeface="メイリオ" panose="020B0604030504040204" pitchFamily="50" charset="-128"/>
              </a:rPr>
              <a:t>3</a:t>
            </a:r>
            <a:r>
              <a:rPr lang="ja-JP" altLang="en-US" sz="1000" dirty="0">
                <a:latin typeface="メイリオ" panose="020B0604030504040204" pitchFamily="50" charset="-128"/>
                <a:ea typeface="メイリオ" panose="020B0604030504040204" pitchFamily="50" charset="-128"/>
              </a:rPr>
              <a:t>月号）</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全国社会福祉協議会</a:t>
            </a:r>
            <a:r>
              <a:rPr lang="en-US" altLang="ja-JP" sz="1000" dirty="0">
                <a:latin typeface="メイリオ" panose="020B0604030504040204" pitchFamily="50" charset="-128"/>
                <a:ea typeface="メイリオ" panose="020B0604030504040204" pitchFamily="50" charset="-128"/>
              </a:rPr>
              <a:t>,2024</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,p22</a:t>
            </a:r>
            <a:r>
              <a:rPr lang="ja-JP" altLang="en-US" sz="1000" dirty="0">
                <a:latin typeface="メイリオ" panose="020B0604030504040204" pitchFamily="50" charset="-128"/>
                <a:ea typeface="メイリオ" panose="020B0604030504040204" pitchFamily="50" charset="-128"/>
              </a:rPr>
              <a:t>をもとに作成</a:t>
            </a:r>
          </a:p>
        </p:txBody>
      </p:sp>
    </p:spTree>
    <p:extLst>
      <p:ext uri="{BB962C8B-B14F-4D97-AF65-F5344CB8AC3E}">
        <p14:creationId xmlns:p14="http://schemas.microsoft.com/office/powerpoint/2010/main" val="4111572143"/>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DAEB44-A542-3425-4077-6AD7ADBEA0A6}"/>
            </a:ext>
          </a:extLst>
        </p:cNvPr>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DC9AA349-CF6C-57F2-9A0E-DB50F4051D6F}"/>
              </a:ext>
            </a:extLst>
          </p:cNvPr>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69C19EEC-A7DD-4A63-AEC8-C70E92A6779F}" type="slidenum">
              <a:rPr kumimoji="1" lang="ja-JP" altLang="en-US" sz="1000" b="0" i="0" u="none" strike="noStrike" kern="1200" cap="none" spc="0" normalizeH="0" baseline="0" noProof="0" smtClean="0">
                <a:ln>
                  <a:noFill/>
                </a:ln>
                <a:solidFill>
                  <a:srgbClr val="898989"/>
                </a:solidFill>
                <a:effectLst/>
                <a:uLnTx/>
                <a:uFillTx/>
                <a:latin typeface="Calibri" panose="020F0502020204030204" pitchFamily="34" charset="0"/>
                <a:ea typeface="游ゴシック" panose="020B0400000000000000" pitchFamily="50" charset="-128"/>
                <a:cs typeface="+mn-cs"/>
              </a:rPr>
              <a:pPr marL="0" marR="0" lvl="0" indent="0" algn="r" defTabSz="457200" rtl="0" eaLnBrk="1" fontAlgn="base" latinLnBrk="0" hangingPunct="1">
                <a:lnSpc>
                  <a:spcPct val="100000"/>
                </a:lnSpc>
                <a:spcBef>
                  <a:spcPct val="0"/>
                </a:spcBef>
                <a:spcAft>
                  <a:spcPct val="0"/>
                </a:spcAft>
                <a:buClrTx/>
                <a:buSzTx/>
                <a:buFontTx/>
                <a:buNone/>
                <a:tabLst/>
                <a:defRPr/>
              </a:pPr>
              <a:t>18</a:t>
            </a:fld>
            <a:endParaRPr kumimoji="1" lang="ja-JP" altLang="en-US" sz="1000" b="0" i="0" u="none" strike="noStrike" kern="1200" cap="none" spc="0" normalizeH="0" baseline="0" noProof="0">
              <a:ln>
                <a:noFill/>
              </a:ln>
              <a:solidFill>
                <a:srgbClr val="898989"/>
              </a:solidFill>
              <a:effectLst/>
              <a:uLnTx/>
              <a:uFillTx/>
              <a:latin typeface="Calibri" panose="020F0502020204030204" pitchFamily="34" charset="0"/>
              <a:ea typeface="游ゴシック" panose="020B0400000000000000" pitchFamily="50" charset="-128"/>
              <a:cs typeface="+mn-cs"/>
            </a:endParaRPr>
          </a:p>
        </p:txBody>
      </p:sp>
      <p:sp>
        <p:nvSpPr>
          <p:cNvPr id="4" name="正方形/長方形 3">
            <a:extLst>
              <a:ext uri="{FF2B5EF4-FFF2-40B4-BE49-F238E27FC236}">
                <a16:creationId xmlns:a16="http://schemas.microsoft.com/office/drawing/2014/main" id="{AE233818-95C0-4112-9F4C-6233F54DFFA7}"/>
              </a:ext>
            </a:extLst>
          </p:cNvPr>
          <p:cNvSpPr/>
          <p:nvPr/>
        </p:nvSpPr>
        <p:spPr>
          <a:xfrm>
            <a:off x="627061" y="1213311"/>
            <a:ext cx="8651875" cy="657158"/>
          </a:xfrm>
          <a:prstGeom prst="rect">
            <a:avLst/>
          </a:prstGeom>
          <a:noFill/>
          <a:ln w="57150">
            <a:noFill/>
            <a:prstDash val="solid"/>
          </a:ln>
        </p:spPr>
        <p:style>
          <a:lnRef idx="2">
            <a:schemeClr val="accent3"/>
          </a:lnRef>
          <a:fillRef idx="1">
            <a:schemeClr val="lt1"/>
          </a:fillRef>
          <a:effectRef idx="0">
            <a:schemeClr val="accent3"/>
          </a:effectRef>
          <a:fontRef idx="minor">
            <a:schemeClr val="dk1"/>
          </a:fontRef>
        </p:style>
        <p:txBody>
          <a:bodyPr anchor="ctr"/>
          <a:lstStyle/>
          <a:p>
            <a:pPr marL="571500" indent="-571500" eaLnBrk="1" fontAlgn="auto" hangingPunct="1">
              <a:spcBef>
                <a:spcPts val="0"/>
              </a:spcBef>
              <a:spcAft>
                <a:spcPts val="0"/>
              </a:spcAft>
              <a:buFont typeface="Wingdings" panose="05000000000000000000" pitchFamily="2" charset="2"/>
              <a:buChar char="ü"/>
              <a:defRPr/>
            </a:pPr>
            <a:r>
              <a:rPr lang="ja-JP" altLang="en-US" sz="2000" b="1" spc="300" dirty="0">
                <a:solidFill>
                  <a:schemeClr val="tx1"/>
                </a:solidFill>
                <a:latin typeface="メイリオ" panose="020B0604030504040204" pitchFamily="50" charset="-128"/>
                <a:ea typeface="メイリオ" panose="020B0604030504040204" pitchFamily="50" charset="-128"/>
              </a:rPr>
              <a:t>訪問調査の目的・重要性・訪問調査時の留意点等を理解し、</a:t>
            </a:r>
            <a:br>
              <a:rPr lang="en-US" altLang="ja-JP" sz="2000" b="1" spc="300" dirty="0">
                <a:solidFill>
                  <a:schemeClr val="tx1"/>
                </a:solidFill>
                <a:latin typeface="メイリオ" panose="020B0604030504040204" pitchFamily="50" charset="-128"/>
                <a:ea typeface="メイリオ" panose="020B0604030504040204" pitchFamily="50" charset="-128"/>
              </a:rPr>
            </a:br>
            <a:r>
              <a:rPr lang="ja-JP" altLang="en-US" sz="2000" b="1" spc="300" dirty="0">
                <a:solidFill>
                  <a:schemeClr val="tx1"/>
                </a:solidFill>
                <a:latin typeface="メイリオ" panose="020B0604030504040204" pitchFamily="50" charset="-128"/>
                <a:ea typeface="メイリオ" panose="020B0604030504040204" pitchFamily="50" charset="-128"/>
              </a:rPr>
              <a:t>日常業務に活かす</a:t>
            </a:r>
            <a:endParaRPr lang="en-US" altLang="ja-JP" sz="2000" b="1" spc="300" dirty="0">
              <a:solidFill>
                <a:schemeClr val="tx1"/>
              </a:solidFill>
              <a:latin typeface="メイリオ" panose="020B0604030504040204" pitchFamily="50" charset="-128"/>
              <a:ea typeface="メイリオ" panose="020B0604030504040204" pitchFamily="50" charset="-128"/>
            </a:endParaRPr>
          </a:p>
        </p:txBody>
      </p:sp>
      <p:sp>
        <p:nvSpPr>
          <p:cNvPr id="5" name="四角形: 角を丸くする 4">
            <a:extLst>
              <a:ext uri="{FF2B5EF4-FFF2-40B4-BE49-F238E27FC236}">
                <a16:creationId xmlns:a16="http://schemas.microsoft.com/office/drawing/2014/main" id="{3A8116F8-E453-CFB7-3173-3B0D9304621F}"/>
              </a:ext>
            </a:extLst>
          </p:cNvPr>
          <p:cNvSpPr/>
          <p:nvPr/>
        </p:nvSpPr>
        <p:spPr>
          <a:xfrm>
            <a:off x="463083" y="968359"/>
            <a:ext cx="8979833" cy="1064658"/>
          </a:xfrm>
          <a:prstGeom prst="roundRect">
            <a:avLst/>
          </a:prstGeom>
          <a:noFill/>
          <a:ln w="28575">
            <a:solidFill>
              <a:schemeClr val="bg2">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b="1" dirty="0"/>
          </a:p>
        </p:txBody>
      </p:sp>
      <p:sp>
        <p:nvSpPr>
          <p:cNvPr id="7" name="テキスト ボックス 6">
            <a:extLst>
              <a:ext uri="{FF2B5EF4-FFF2-40B4-BE49-F238E27FC236}">
                <a16:creationId xmlns:a16="http://schemas.microsoft.com/office/drawing/2014/main" id="{CFBAA2BB-578A-8BDE-D956-3FF411FEA2B4}"/>
              </a:ext>
            </a:extLst>
          </p:cNvPr>
          <p:cNvSpPr txBox="1"/>
          <p:nvPr/>
        </p:nvSpPr>
        <p:spPr>
          <a:xfrm>
            <a:off x="659598" y="2729803"/>
            <a:ext cx="1442471" cy="369332"/>
          </a:xfrm>
          <a:prstGeom prst="rect">
            <a:avLst/>
          </a:prstGeom>
          <a:noFill/>
        </p:spPr>
        <p:txBody>
          <a:bodyPr wrap="square" rtlCol="0">
            <a:spAutoFit/>
          </a:bodyPr>
          <a:lstStyle/>
          <a:p>
            <a:pPr algn="ctr"/>
            <a:r>
              <a:rPr kumimoji="1" lang="ja-JP" altLang="en-US" b="1" spc="100" dirty="0">
                <a:latin typeface="メイリオ" panose="020B0604030504040204" pitchFamily="50" charset="-128"/>
                <a:ea typeface="メイリオ" panose="020B0604030504040204" pitchFamily="50" charset="-128"/>
              </a:rPr>
              <a:t>（記載例）</a:t>
            </a:r>
          </a:p>
        </p:txBody>
      </p:sp>
      <p:sp>
        <p:nvSpPr>
          <p:cNvPr id="9" name="正方形/長方形 8">
            <a:extLst>
              <a:ext uri="{FF2B5EF4-FFF2-40B4-BE49-F238E27FC236}">
                <a16:creationId xmlns:a16="http://schemas.microsoft.com/office/drawing/2014/main" id="{3273E58D-B1C9-0905-5629-8BBC8926ED14}"/>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まとめ</a:t>
            </a:r>
          </a:p>
        </p:txBody>
      </p:sp>
      <p:sp>
        <p:nvSpPr>
          <p:cNvPr id="10" name="テキスト ボックス 9">
            <a:extLst>
              <a:ext uri="{FF2B5EF4-FFF2-40B4-BE49-F238E27FC236}">
                <a16:creationId xmlns:a16="http://schemas.microsoft.com/office/drawing/2014/main" id="{E6880248-F8FD-F622-F5A8-767200E02CD5}"/>
              </a:ext>
            </a:extLst>
          </p:cNvPr>
          <p:cNvSpPr txBox="1"/>
          <p:nvPr/>
        </p:nvSpPr>
        <p:spPr>
          <a:xfrm>
            <a:off x="3105689" y="783693"/>
            <a:ext cx="3694622" cy="369332"/>
          </a:xfrm>
          <a:prstGeom prst="rect">
            <a:avLst/>
          </a:prstGeom>
          <a:solidFill>
            <a:schemeClr val="bg1"/>
          </a:solidFill>
        </p:spPr>
        <p:txBody>
          <a:bodyPr wrap="square" rtlCol="0">
            <a:spAutoFit/>
          </a:bodyPr>
          <a:lstStyle/>
          <a:p>
            <a:pPr algn="ctr"/>
            <a:r>
              <a:rPr kumimoji="1" lang="ja-JP" altLang="en-US" b="1" spc="300" dirty="0">
                <a:latin typeface="メイリオ" panose="020B0604030504040204" pitchFamily="50" charset="-128"/>
                <a:ea typeface="メイリオ" panose="020B0604030504040204" pitchFamily="50" charset="-128"/>
              </a:rPr>
              <a:t>本研修の獲得目標の再確認</a:t>
            </a:r>
          </a:p>
        </p:txBody>
      </p:sp>
      <p:sp>
        <p:nvSpPr>
          <p:cNvPr id="11" name="四角形: 角を丸くする 10">
            <a:extLst>
              <a:ext uri="{FF2B5EF4-FFF2-40B4-BE49-F238E27FC236}">
                <a16:creationId xmlns:a16="http://schemas.microsoft.com/office/drawing/2014/main" id="{17E2EF65-D2FC-6E8C-D60B-B8DE5A009BAF}"/>
              </a:ext>
            </a:extLst>
          </p:cNvPr>
          <p:cNvSpPr/>
          <p:nvPr/>
        </p:nvSpPr>
        <p:spPr>
          <a:xfrm>
            <a:off x="463083" y="2540616"/>
            <a:ext cx="8979833" cy="3971043"/>
          </a:xfrm>
          <a:prstGeom prst="roundRect">
            <a:avLst>
              <a:gd name="adj" fmla="val 5021"/>
            </a:avLst>
          </a:prstGeom>
          <a:noFill/>
          <a:ln w="28575">
            <a:solidFill>
              <a:schemeClr val="tx1">
                <a:lumMod val="50000"/>
                <a:lumOff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AB7ABD26-E772-9E8B-B7B0-725D725AF641}"/>
              </a:ext>
            </a:extLst>
          </p:cNvPr>
          <p:cNvSpPr txBox="1"/>
          <p:nvPr/>
        </p:nvSpPr>
        <p:spPr>
          <a:xfrm>
            <a:off x="3105689" y="2360471"/>
            <a:ext cx="3694622" cy="369332"/>
          </a:xfrm>
          <a:prstGeom prst="rect">
            <a:avLst/>
          </a:prstGeom>
          <a:solidFill>
            <a:schemeClr val="bg1"/>
          </a:solidFill>
        </p:spPr>
        <p:txBody>
          <a:bodyPr wrap="square" rtlCol="0">
            <a:spAutoFit/>
          </a:bodyPr>
          <a:lstStyle/>
          <a:p>
            <a:pPr algn="ctr"/>
            <a:r>
              <a:rPr kumimoji="1" lang="ja-JP" altLang="en-US" b="1" spc="300" dirty="0">
                <a:latin typeface="メイリオ" panose="020B0604030504040204" pitchFamily="50" charset="-128"/>
                <a:ea typeface="メイリオ" panose="020B0604030504040204" pitchFamily="50" charset="-128"/>
              </a:rPr>
              <a:t>講師からのメッセージ</a:t>
            </a:r>
          </a:p>
        </p:txBody>
      </p:sp>
      <p:sp>
        <p:nvSpPr>
          <p:cNvPr id="3" name="正方形/長方形 2">
            <a:extLst>
              <a:ext uri="{FF2B5EF4-FFF2-40B4-BE49-F238E27FC236}">
                <a16:creationId xmlns:a16="http://schemas.microsoft.com/office/drawing/2014/main" id="{BA801985-EB7A-96DF-15F0-EF27EC78475B}"/>
              </a:ext>
            </a:extLst>
          </p:cNvPr>
          <p:cNvSpPr/>
          <p:nvPr/>
        </p:nvSpPr>
        <p:spPr>
          <a:xfrm>
            <a:off x="609833" y="2545137"/>
            <a:ext cx="8686334" cy="3971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600"/>
              </a:spcBef>
              <a:spcAft>
                <a:spcPts val="0"/>
              </a:spcAft>
              <a:defRPr/>
            </a:pPr>
            <a:endParaRPr kumimoji="1" lang="en-US" altLang="ja-JP" sz="2000" i="1"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z="2000" i="1" spc="100" dirty="0">
                <a:solidFill>
                  <a:schemeClr val="tx1"/>
                </a:solidFill>
                <a:latin typeface="メイリオ" panose="020B0604030504040204" pitchFamily="50" charset="-128"/>
                <a:ea typeface="メイリオ" panose="020B0604030504040204" pitchFamily="50" charset="-128"/>
              </a:rPr>
              <a:t>ここでは、訪問調査について学びました。</a:t>
            </a:r>
            <a:endParaRPr kumimoji="1" lang="en-US" altLang="ja-JP" sz="2000" i="1" spc="100" dirty="0">
              <a:solidFill>
                <a:schemeClr val="tx1"/>
              </a:solidFill>
              <a:latin typeface="メイリオ" panose="020B0604030504040204" pitchFamily="50" charset="-128"/>
              <a:ea typeface="メイリオ" panose="020B0604030504040204" pitchFamily="50" charset="-128"/>
            </a:endParaRPr>
          </a:p>
          <a:p>
            <a:pPr algn="ctr" eaLnBrk="1" fontAlgn="auto" hangingPunct="1">
              <a:spcBef>
                <a:spcPts val="600"/>
              </a:spcBef>
              <a:spcAft>
                <a:spcPts val="0"/>
              </a:spcAft>
              <a:defRPr/>
            </a:pPr>
            <a:r>
              <a:rPr kumimoji="1" lang="ja-JP" altLang="en-US" sz="2000" i="1" spc="100" dirty="0">
                <a:solidFill>
                  <a:schemeClr val="tx1"/>
                </a:solidFill>
                <a:latin typeface="メイリオ" panose="020B0604030504040204" pitchFamily="50" charset="-128"/>
                <a:ea typeface="メイリオ" panose="020B0604030504040204" pitchFamily="50" charset="-128"/>
              </a:rPr>
              <a:t>調査は、最低生活保障と自立助長の</a:t>
            </a:r>
            <a:br>
              <a:rPr kumimoji="1" lang="en-US" altLang="ja-JP" sz="2000" i="1" spc="100" dirty="0">
                <a:solidFill>
                  <a:schemeClr val="tx1"/>
                </a:solidFill>
                <a:latin typeface="メイリオ" panose="020B0604030504040204" pitchFamily="50" charset="-128"/>
                <a:ea typeface="メイリオ" panose="020B0604030504040204" pitchFamily="50" charset="-128"/>
              </a:rPr>
            </a:br>
            <a:r>
              <a:rPr kumimoji="1" lang="ja-JP" altLang="en-US" sz="2000" i="1" spc="100" dirty="0">
                <a:solidFill>
                  <a:schemeClr val="tx1"/>
                </a:solidFill>
                <a:latin typeface="メイリオ" panose="020B0604030504040204" pitchFamily="50" charset="-128"/>
                <a:ea typeface="メイリオ" panose="020B0604030504040204" pitchFamily="50" charset="-128"/>
              </a:rPr>
              <a:t>両方の視点を持って行う必要があります。</a:t>
            </a:r>
          </a:p>
          <a:p>
            <a:pPr algn="ctr" eaLnBrk="1" fontAlgn="auto" hangingPunct="1">
              <a:spcBef>
                <a:spcPts val="600"/>
              </a:spcBef>
              <a:spcAft>
                <a:spcPts val="0"/>
              </a:spcAft>
              <a:defRPr/>
            </a:pPr>
            <a:r>
              <a:rPr kumimoji="1" lang="ja-JP" altLang="en-US" sz="2000" i="1" spc="100" dirty="0">
                <a:solidFill>
                  <a:schemeClr val="tx1"/>
                </a:solidFill>
                <a:latin typeface="メイリオ" panose="020B0604030504040204" pitchFamily="50" charset="-128"/>
                <a:ea typeface="メイリオ" panose="020B0604030504040204" pitchFamily="50" charset="-128"/>
              </a:rPr>
              <a:t>本人のおかれている状況、生活困窮に至るプロセスは</a:t>
            </a:r>
            <a:br>
              <a:rPr kumimoji="1" lang="en-US" altLang="ja-JP" sz="2000" i="1" spc="100" dirty="0">
                <a:solidFill>
                  <a:schemeClr val="tx1"/>
                </a:solidFill>
                <a:latin typeface="メイリオ" panose="020B0604030504040204" pitchFamily="50" charset="-128"/>
                <a:ea typeface="メイリオ" panose="020B0604030504040204" pitchFamily="50" charset="-128"/>
              </a:rPr>
            </a:br>
            <a:r>
              <a:rPr kumimoji="1" lang="ja-JP" altLang="en-US" sz="2000" i="1" spc="100" dirty="0">
                <a:solidFill>
                  <a:schemeClr val="tx1"/>
                </a:solidFill>
                <a:latin typeface="メイリオ" panose="020B0604030504040204" pitchFamily="50" charset="-128"/>
                <a:ea typeface="メイリオ" panose="020B0604030504040204" pitchFamily="50" charset="-128"/>
              </a:rPr>
              <a:t>それぞれに違います。そのため、調査にあたっては、</a:t>
            </a:r>
            <a:br>
              <a:rPr kumimoji="1" lang="en-US" altLang="ja-JP" sz="2000" i="1" spc="100" dirty="0">
                <a:solidFill>
                  <a:schemeClr val="tx1"/>
                </a:solidFill>
                <a:latin typeface="メイリオ" panose="020B0604030504040204" pitchFamily="50" charset="-128"/>
                <a:ea typeface="メイリオ" panose="020B0604030504040204" pitchFamily="50" charset="-128"/>
              </a:rPr>
            </a:br>
            <a:r>
              <a:rPr kumimoji="1" lang="ja-JP" altLang="en-US" sz="2000" i="1" spc="100" dirty="0">
                <a:solidFill>
                  <a:schemeClr val="tx1"/>
                </a:solidFill>
                <a:latin typeface="メイリオ" panose="020B0604030504040204" pitchFamily="50" charset="-128"/>
                <a:ea typeface="メイリオ" panose="020B0604030504040204" pitchFamily="50" charset="-128"/>
              </a:rPr>
              <a:t>個々の事情により、その方法を工夫して行ってください。</a:t>
            </a:r>
          </a:p>
        </p:txBody>
      </p:sp>
    </p:spTree>
    <p:extLst>
      <p:ext uri="{BB962C8B-B14F-4D97-AF65-F5344CB8AC3E}">
        <p14:creationId xmlns:p14="http://schemas.microsoft.com/office/powerpoint/2010/main" val="2826997422"/>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53B13C56-FBF6-0287-075D-12C841B0D368}"/>
              </a:ext>
            </a:extLst>
          </p:cNvPr>
          <p:cNvGraphicFramePr>
            <a:graphicFrameLocks noGrp="1"/>
          </p:cNvGraphicFramePr>
          <p:nvPr>
            <p:extLst>
              <p:ext uri="{D42A27DB-BD31-4B8C-83A1-F6EECF244321}">
                <p14:modId xmlns:p14="http://schemas.microsoft.com/office/powerpoint/2010/main" val="544107537"/>
              </p:ext>
            </p:extLst>
          </p:nvPr>
        </p:nvGraphicFramePr>
        <p:xfrm>
          <a:off x="273050" y="647700"/>
          <a:ext cx="9359900" cy="3962322"/>
        </p:xfrm>
        <a:graphic>
          <a:graphicData uri="http://schemas.openxmlformats.org/drawingml/2006/table">
            <a:tbl>
              <a:tblPr firstRow="1" bandRow="1">
                <a:tableStyleId>{2D5ABB26-0587-4C30-8999-92F81FD0307C}</a:tableStyleId>
              </a:tblPr>
              <a:tblGrid>
                <a:gridCol w="1284957">
                  <a:extLst>
                    <a:ext uri="{9D8B030D-6E8A-4147-A177-3AD203B41FA5}">
                      <a16:colId xmlns:a16="http://schemas.microsoft.com/office/drawing/2014/main" val="20000"/>
                    </a:ext>
                  </a:extLst>
                </a:gridCol>
                <a:gridCol w="7433593">
                  <a:extLst>
                    <a:ext uri="{9D8B030D-6E8A-4147-A177-3AD203B41FA5}">
                      <a16:colId xmlns:a16="http://schemas.microsoft.com/office/drawing/2014/main" val="20001"/>
                    </a:ext>
                  </a:extLst>
                </a:gridCol>
                <a:gridCol w="641350">
                  <a:extLst>
                    <a:ext uri="{9D8B030D-6E8A-4147-A177-3AD203B41FA5}">
                      <a16:colId xmlns:a16="http://schemas.microsoft.com/office/drawing/2014/main" val="20002"/>
                    </a:ext>
                  </a:extLst>
                </a:gridCol>
              </a:tblGrid>
              <a:tr h="304780">
                <a:tc gridSpan="2">
                  <a:txBody>
                    <a:bodyPr/>
                    <a:lstStyle/>
                    <a:p>
                      <a:pPr algn="ctr"/>
                      <a:r>
                        <a:rPr kumimoji="1" lang="ja-JP" altLang="en-US" sz="1400" b="1" dirty="0">
                          <a:solidFill>
                            <a:schemeClr val="bg1"/>
                          </a:solidFill>
                          <a:latin typeface="メイリオ" panose="020B0604030504040204" pitchFamily="50" charset="-128"/>
                          <a:ea typeface="メイリオ" panose="020B0604030504040204" pitchFamily="50" charset="-128"/>
                        </a:rPr>
                        <a:t>内　容</a:t>
                      </a:r>
                    </a:p>
                  </a:txBody>
                  <a:tcPr marL="91439" marR="91439" marT="45717" marB="45717" anchor="ctr">
                    <a:solidFill>
                      <a:schemeClr val="accent1">
                        <a:lumMod val="50000"/>
                      </a:schemeClr>
                    </a:solidFill>
                  </a:tcPr>
                </a:tc>
                <a:tc h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400" b="1" dirty="0">
                          <a:solidFill>
                            <a:schemeClr val="bg1"/>
                          </a:solidFill>
                          <a:latin typeface="メイリオ" panose="020B0604030504040204" pitchFamily="50" charset="-128"/>
                          <a:ea typeface="メイリオ" panose="020B0604030504040204" pitchFamily="50" charset="-128"/>
                        </a:rPr>
                        <a:t>頁</a:t>
                      </a:r>
                    </a:p>
                  </a:txBody>
                  <a:tcPr marL="91439" marR="91439" marT="45717" marB="45717" anchor="ctr">
                    <a:solidFill>
                      <a:schemeClr val="accent1">
                        <a:lumMod val="50000"/>
                      </a:schemeClr>
                    </a:solidFill>
                  </a:tcPr>
                </a:tc>
                <a:extLst>
                  <a:ext uri="{0D108BD9-81ED-4DB2-BD59-A6C34878D82A}">
                    <a16:rowId xmlns:a16="http://schemas.microsoft.com/office/drawing/2014/main" val="10000"/>
                  </a:ext>
                </a:extLst>
              </a:tr>
              <a:tr h="304780">
                <a:tc>
                  <a:txBody>
                    <a:bodyPr/>
                    <a:lstStyle/>
                    <a:p>
                      <a:r>
                        <a:rPr kumimoji="1" lang="ja-JP" altLang="en-US" sz="1400" b="1" dirty="0">
                          <a:latin typeface="メイリオ" panose="020B0604030504040204" pitchFamily="50" charset="-128"/>
                          <a:ea typeface="メイリオ" panose="020B0604030504040204" pitchFamily="50" charset="-128"/>
                        </a:rPr>
                        <a:t>はじめに</a:t>
                      </a:r>
                    </a:p>
                  </a:txBody>
                  <a:tcPr marL="91439" marR="91439" marT="45717" marB="45717" anchor="ctr">
                    <a:noFill/>
                  </a:tcPr>
                </a:tc>
                <a:tc>
                  <a:txBody>
                    <a:bodyPr/>
                    <a:lstStyle/>
                    <a:p>
                      <a:r>
                        <a:rPr kumimoji="1" lang="ja-JP" altLang="en-US" sz="1400" b="1" spc="100" baseline="0" dirty="0">
                          <a:latin typeface="メイリオ" panose="020B0604030504040204" pitchFamily="50" charset="-128"/>
                          <a:ea typeface="メイリオ" panose="020B0604030504040204" pitchFamily="50" charset="-128"/>
                        </a:rPr>
                        <a:t>本研修の獲得目標を確認する</a:t>
                      </a:r>
                    </a:p>
                  </a:txBody>
                  <a:tcPr marL="91439" marR="91439" marT="45717" marB="45717" anchor="ctr">
                    <a:solidFill>
                      <a:schemeClr val="bg2"/>
                    </a:solidFill>
                  </a:tcPr>
                </a:tc>
                <a:tc>
                  <a:txBody>
                    <a:bodyPr/>
                    <a:lstStyle/>
                    <a:p>
                      <a:pPr algn="r"/>
                      <a:r>
                        <a:rPr kumimoji="1" lang="ja-JP" altLang="en-US" sz="1400" b="1" dirty="0">
                          <a:latin typeface="メイリオ" panose="020B0604030504040204" pitchFamily="50" charset="-128"/>
                          <a:ea typeface="メイリオ" panose="020B0604030504040204" pitchFamily="50" charset="-128"/>
                        </a:rPr>
                        <a:t>２</a:t>
                      </a:r>
                      <a:endParaRPr kumimoji="1" lang="en-US" altLang="ja-JP" sz="14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01"/>
                  </a:ext>
                </a:extLst>
              </a:tr>
              <a:tr h="30478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r>
                        <a:rPr kumimoji="1" lang="ja-JP" altLang="en-US" sz="1400" b="1" spc="100" baseline="0" dirty="0">
                          <a:latin typeface="メイリオ" panose="020B0604030504040204" pitchFamily="50" charset="-128"/>
                          <a:ea typeface="メイリオ" panose="020B0604030504040204" pitchFamily="50" charset="-128"/>
                        </a:rPr>
                        <a:t>ワークを行う上での留意点</a:t>
                      </a:r>
                    </a:p>
                  </a:txBody>
                  <a:tcPr marL="91439" marR="91439" marT="45717" marB="45717" anchor="ctr">
                    <a:solidFill>
                      <a:schemeClr val="bg2"/>
                    </a:solidFill>
                  </a:tcPr>
                </a:tc>
                <a:tc>
                  <a:txBody>
                    <a:bodyPr/>
                    <a:lstStyle/>
                    <a:p>
                      <a:pPr algn="r"/>
                      <a:r>
                        <a:rPr kumimoji="1" lang="ja-JP" altLang="en-US" sz="1400" b="1" dirty="0">
                          <a:latin typeface="メイリオ" panose="020B0604030504040204" pitchFamily="50" charset="-128"/>
                          <a:ea typeface="メイリオ" panose="020B0604030504040204" pitchFamily="50" charset="-128"/>
                        </a:rPr>
                        <a:t>３</a:t>
                      </a:r>
                    </a:p>
                  </a:txBody>
                  <a:tcPr marL="91439" marR="91439" marT="45717" marB="45717" anchor="ctr">
                    <a:solidFill>
                      <a:schemeClr val="bg2"/>
                    </a:solidFill>
                  </a:tcPr>
                </a:tc>
                <a:extLst>
                  <a:ext uri="{0D108BD9-81ED-4DB2-BD59-A6C34878D82A}">
                    <a16:rowId xmlns:a16="http://schemas.microsoft.com/office/drawing/2014/main" val="10002"/>
                  </a:ext>
                </a:extLst>
              </a:tr>
              <a:tr h="3047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latin typeface="メイリオ" panose="020B0604030504040204" pitchFamily="50" charset="-128"/>
                          <a:ea typeface="メイリオ" panose="020B0604030504040204" pitchFamily="50" charset="-128"/>
                        </a:rPr>
                        <a:t>本編</a:t>
                      </a: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spc="100" baseline="0" dirty="0">
                          <a:latin typeface="メイリオ" panose="020B0604030504040204" pitchFamily="50" charset="-128"/>
                          <a:ea typeface="メイリオ" panose="020B0604030504040204" pitchFamily="50" charset="-128"/>
                        </a:rPr>
                        <a:t>Ⅰ</a:t>
                      </a:r>
                      <a:r>
                        <a:rPr kumimoji="1" lang="ja-JP" altLang="en-US" sz="1400" b="1" spc="100" baseline="0" dirty="0">
                          <a:latin typeface="メイリオ" panose="020B0604030504040204" pitchFamily="50" charset="-128"/>
                          <a:ea typeface="メイリオ" panose="020B0604030504040204" pitchFamily="50" charset="-128"/>
                        </a:rPr>
                        <a:t>．訪問調査について</a:t>
                      </a:r>
                    </a:p>
                  </a:txBody>
                  <a:tcPr marL="91439" marR="91439" marT="45717" marB="45717" anchor="ctr">
                    <a:solidFill>
                      <a:schemeClr val="bg2"/>
                    </a:solidFill>
                  </a:tcPr>
                </a:tc>
                <a:tc>
                  <a:txBody>
                    <a:bodyPr/>
                    <a:lstStyle/>
                    <a:p>
                      <a:pPr algn="r"/>
                      <a:r>
                        <a:rPr kumimoji="1" lang="ja-JP" altLang="en-US" sz="1400" b="1" dirty="0">
                          <a:latin typeface="メイリオ" panose="020B0604030504040204" pitchFamily="50" charset="-128"/>
                          <a:ea typeface="メイリオ" panose="020B0604030504040204" pitchFamily="50" charset="-128"/>
                        </a:rPr>
                        <a:t>４</a:t>
                      </a:r>
                    </a:p>
                  </a:txBody>
                  <a:tcPr marL="91439" marR="91439" marT="45717" marB="45717" anchor="ctr">
                    <a:solidFill>
                      <a:schemeClr val="bg2"/>
                    </a:solidFill>
                  </a:tcPr>
                </a:tc>
                <a:extLst>
                  <a:ext uri="{0D108BD9-81ED-4DB2-BD59-A6C34878D82A}">
                    <a16:rowId xmlns:a16="http://schemas.microsoft.com/office/drawing/2014/main" val="10003"/>
                  </a:ext>
                </a:extLst>
              </a:tr>
              <a:tr h="30478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pc="100" baseline="0" dirty="0">
                          <a:latin typeface="メイリオ" panose="020B0604030504040204" pitchFamily="50" charset="-128"/>
                          <a:ea typeface="メイリオ" panose="020B0604030504040204" pitchFamily="50" charset="-128"/>
                        </a:rPr>
                        <a:t>１．生活保護における訪問調査</a:t>
                      </a:r>
                    </a:p>
                  </a:txBody>
                  <a:tcPr marL="91439" marR="91439" marT="45717" marB="45717" anchor="ctr">
                    <a:noFill/>
                  </a:tcPr>
                </a:tc>
                <a:tc>
                  <a:txBody>
                    <a:bodyPr/>
                    <a:lstStyle/>
                    <a:p>
                      <a:pPr algn="r"/>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extLst>
                  <a:ext uri="{0D108BD9-81ED-4DB2-BD59-A6C34878D82A}">
                    <a16:rowId xmlns:a16="http://schemas.microsoft.com/office/drawing/2014/main" val="10005"/>
                  </a:ext>
                </a:extLst>
              </a:tr>
              <a:tr h="252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２．訪問調査とは？</a:t>
                      </a:r>
                    </a:p>
                  </a:txBody>
                  <a:tcPr marL="91439" marR="91439" marT="45717" marB="45717" anchor="ctr">
                    <a:noFill/>
                  </a:tcP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marT="45717" marB="45717" anchor="ctr">
                    <a:noFill/>
                  </a:tcPr>
                </a:tc>
                <a:extLst>
                  <a:ext uri="{0D108BD9-81ED-4DB2-BD59-A6C34878D82A}">
                    <a16:rowId xmlns:a16="http://schemas.microsoft.com/office/drawing/2014/main" val="10006"/>
                  </a:ext>
                </a:extLst>
              </a:tr>
              <a:tr h="30478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pc="100" baseline="0" dirty="0">
                          <a:latin typeface="メイリオ" panose="020B0604030504040204" pitchFamily="50" charset="-128"/>
                          <a:ea typeface="メイリオ" panose="020B0604030504040204" pitchFamily="50" charset="-128"/>
                        </a:rPr>
                        <a:t>３．留意点・確認すべき事項</a:t>
                      </a:r>
                    </a:p>
                  </a:txBody>
                  <a:tcPr marL="91439" marR="91439" marT="45717" marB="45717" anchor="ctr">
                    <a:noFill/>
                  </a:tcPr>
                </a:tc>
                <a:tc>
                  <a:txBody>
                    <a:bodyPr/>
                    <a:lstStyle/>
                    <a:p>
                      <a:pPr algn="r"/>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extLst>
                  <a:ext uri="{0D108BD9-81ED-4DB2-BD59-A6C34878D82A}">
                    <a16:rowId xmlns:a16="http://schemas.microsoft.com/office/drawing/2014/main" val="2434272779"/>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1" spc="100" baseline="0" dirty="0">
                          <a:latin typeface="メイリオ" panose="020B0604030504040204" pitchFamily="50" charset="-128"/>
                          <a:ea typeface="メイリオ" panose="020B0604030504040204" pitchFamily="50" charset="-128"/>
                        </a:rPr>
                        <a:t>Ⅱ</a:t>
                      </a:r>
                      <a:r>
                        <a:rPr kumimoji="1" lang="ja-JP" altLang="en-US" sz="1400" b="1" spc="100" baseline="0" dirty="0">
                          <a:latin typeface="メイリオ" panose="020B0604030504040204" pitchFamily="50" charset="-128"/>
                          <a:ea typeface="メイリオ" panose="020B0604030504040204" pitchFamily="50" charset="-128"/>
                        </a:rPr>
                        <a:t>．よりよい訪問</a:t>
                      </a:r>
                      <a:r>
                        <a:rPr kumimoji="1" lang="ja-JP" altLang="en-US" sz="1400" b="1" spc="100" baseline="0">
                          <a:latin typeface="メイリオ" panose="020B0604030504040204" pitchFamily="50" charset="-128"/>
                          <a:ea typeface="メイリオ" panose="020B0604030504040204" pitchFamily="50" charset="-128"/>
                        </a:rPr>
                        <a:t>調査にむけて</a:t>
                      </a:r>
                      <a:endParaRPr kumimoji="1" lang="ja-JP" altLang="en-US" sz="1400" b="1" spc="100" baseline="0"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tc>
                  <a:txBody>
                    <a:bodyPr/>
                    <a:lstStyle/>
                    <a:p>
                      <a:pPr algn="r"/>
                      <a:r>
                        <a:rPr kumimoji="1" lang="en-US" altLang="ja-JP" sz="1400" b="1" dirty="0">
                          <a:latin typeface="メイリオ" panose="020B0604030504040204" pitchFamily="50" charset="-128"/>
                          <a:ea typeface="メイリオ" panose="020B0604030504040204" pitchFamily="50" charset="-128"/>
                        </a:rPr>
                        <a:t>13</a:t>
                      </a:r>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08"/>
                  </a:ext>
                </a:extLst>
              </a:tr>
              <a:tr h="30478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spc="100" baseline="0" dirty="0">
                          <a:latin typeface="メイリオ" panose="020B0604030504040204" pitchFamily="50" charset="-128"/>
                          <a:ea typeface="メイリオ" panose="020B0604030504040204" pitchFamily="50" charset="-128"/>
                        </a:rPr>
                        <a:t>◆ワーク　訪問調査で意識していること、難しいと感じていること</a:t>
                      </a:r>
                    </a:p>
                  </a:txBody>
                  <a:tcPr marL="91439" marR="91439" marT="45717" marB="45717" anchor="ctr">
                    <a:noFill/>
                  </a:tcPr>
                </a:tc>
                <a:tc>
                  <a:txBody>
                    <a:bodyPr/>
                    <a:lstStyle/>
                    <a:p>
                      <a:pPr algn="r"/>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extLst>
                  <a:ext uri="{0D108BD9-81ED-4DB2-BD59-A6C34878D82A}">
                    <a16:rowId xmlns:a16="http://schemas.microsoft.com/office/drawing/2014/main" val="10009"/>
                  </a:ext>
                </a:extLst>
              </a:tr>
              <a:tr h="28800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spc="100" baseline="0" dirty="0">
                          <a:latin typeface="メイリオ" panose="020B0604030504040204" pitchFamily="50" charset="-128"/>
                          <a:ea typeface="メイリオ" panose="020B0604030504040204" pitchFamily="50" charset="-128"/>
                        </a:rPr>
                        <a:t>１．「困ったな」と感じたときに</a:t>
                      </a:r>
                    </a:p>
                  </a:txBody>
                  <a:tcPr marL="91439" marR="91439" marT="45717" marB="45717" anchor="ctr">
                    <a:noFill/>
                  </a:tcPr>
                </a:tc>
                <a:tc>
                  <a:txBody>
                    <a:bodyPr/>
                    <a:lstStyle/>
                    <a:p>
                      <a:pPr algn="r"/>
                      <a:endParaRPr kumimoji="1" lang="ja-JP" altLang="en-US" sz="1400" dirty="0">
                        <a:latin typeface="メイリオ" panose="020B0604030504040204" pitchFamily="50" charset="-128"/>
                        <a:ea typeface="メイリオ" panose="020B0604030504040204" pitchFamily="50" charset="-128"/>
                      </a:endParaRPr>
                    </a:p>
                  </a:txBody>
                  <a:tcPr marL="91439" marR="91439" marT="45717" marB="45717" anchor="ctr">
                    <a:noFill/>
                  </a:tcPr>
                </a:tc>
                <a:extLst>
                  <a:ext uri="{0D108BD9-81ED-4DB2-BD59-A6C34878D82A}">
                    <a16:rowId xmlns:a16="http://schemas.microsoft.com/office/drawing/2014/main" val="10010"/>
                  </a:ext>
                </a:extLst>
              </a:tr>
              <a:tr h="304780">
                <a:tc>
                  <a:txBody>
                    <a:bodyPr/>
                    <a:lstStyle/>
                    <a:p>
                      <a:r>
                        <a:rPr kumimoji="1" lang="ja-JP" altLang="en-US" sz="1400" b="1" dirty="0">
                          <a:latin typeface="メイリオ" panose="020B0604030504040204" pitchFamily="50" charset="-128"/>
                          <a:ea typeface="メイリオ" panose="020B0604030504040204" pitchFamily="50" charset="-128"/>
                        </a:rPr>
                        <a:t>おわりに</a:t>
                      </a: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spc="100" baseline="0" dirty="0">
                          <a:latin typeface="メイリオ" panose="020B0604030504040204" pitchFamily="50" charset="-128"/>
                          <a:ea typeface="メイリオ" panose="020B0604030504040204" pitchFamily="50" charset="-128"/>
                        </a:rPr>
                        <a:t>まとめ</a:t>
                      </a:r>
                    </a:p>
                  </a:txBody>
                  <a:tcPr marL="91439" marR="91439" marT="45717" marB="45717" anchor="ctr">
                    <a:solidFill>
                      <a:schemeClr val="bg2"/>
                    </a:solidFill>
                  </a:tcPr>
                </a:tc>
                <a:tc>
                  <a:txBody>
                    <a:bodyPr/>
                    <a:lstStyle/>
                    <a:p>
                      <a:pPr algn="r"/>
                      <a:r>
                        <a:rPr kumimoji="1" lang="en-US" altLang="ja-JP" sz="1400" b="1" dirty="0">
                          <a:latin typeface="メイリオ" panose="020B0604030504040204" pitchFamily="50" charset="-128"/>
                          <a:ea typeface="メイリオ" panose="020B0604030504040204" pitchFamily="50" charset="-128"/>
                        </a:rPr>
                        <a:t>18</a:t>
                      </a:r>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3158438780"/>
                  </a:ext>
                </a:extLst>
              </a:tr>
              <a:tr h="30478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spc="100" baseline="0" dirty="0">
                          <a:latin typeface="メイリオ" panose="020B0604030504040204" pitchFamily="50" charset="-128"/>
                          <a:ea typeface="メイリオ" panose="020B0604030504040204" pitchFamily="50" charset="-128"/>
                        </a:rPr>
                        <a:t>獲得目標の確認と振り返り</a:t>
                      </a:r>
                    </a:p>
                  </a:txBody>
                  <a:tcPr marL="91439" marR="91439" marT="45717" marB="45717" anchor="ctr">
                    <a:solidFill>
                      <a:schemeClr val="bg2"/>
                    </a:solidFill>
                  </a:tcPr>
                </a:tc>
                <a:tc>
                  <a:txBody>
                    <a:bodyPr/>
                    <a:lstStyle/>
                    <a:p>
                      <a:pPr algn="r"/>
                      <a:r>
                        <a:rPr kumimoji="1" lang="en-US" altLang="ja-JP" sz="1400" b="1" dirty="0">
                          <a:latin typeface="メイリオ" panose="020B0604030504040204" pitchFamily="50" charset="-128"/>
                          <a:ea typeface="メイリオ" panose="020B0604030504040204" pitchFamily="50" charset="-128"/>
                        </a:rPr>
                        <a:t>19</a:t>
                      </a:r>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solidFill>
                      <a:schemeClr val="bg2"/>
                    </a:solidFill>
                  </a:tcPr>
                </a:tc>
                <a:extLst>
                  <a:ext uri="{0D108BD9-81ED-4DB2-BD59-A6C34878D82A}">
                    <a16:rowId xmlns:a16="http://schemas.microsoft.com/office/drawing/2014/main" val="10012"/>
                  </a:ext>
                </a:extLst>
              </a:tr>
              <a:tr h="304780">
                <a:tc>
                  <a:txBody>
                    <a:bodyPr/>
                    <a:lstStyle/>
                    <a:p>
                      <a:endParaRPr kumimoji="1" lang="ja-JP" altLang="en-US" sz="1400" b="1" dirty="0">
                        <a:latin typeface="メイリオ" panose="020B0604030504040204" pitchFamily="50" charset="-128"/>
                        <a:ea typeface="メイリオ" panose="020B0604030504040204" pitchFamily="50" charset="-128"/>
                      </a:endParaRPr>
                    </a:p>
                  </a:txBody>
                  <a:tcPr marL="91439" marR="91439" marT="45717" marB="45717" anchor="ctr">
                    <a:noFill/>
                  </a:tcPr>
                </a:tc>
                <a:tc>
                  <a:txBody>
                    <a:bodyPr/>
                    <a:lstStyle/>
                    <a:p>
                      <a:r>
                        <a:rPr kumimoji="1" lang="ja-JP" altLang="en-US" sz="1400" spc="100" baseline="0" dirty="0">
                          <a:latin typeface="メイリオ" panose="020B0604030504040204" pitchFamily="50" charset="-128"/>
                          <a:ea typeface="メイリオ" panose="020B0604030504040204" pitchFamily="50" charset="-128"/>
                        </a:rPr>
                        <a:t>出典・参考図書・文献</a:t>
                      </a:r>
                    </a:p>
                  </a:txBody>
                  <a:tcPr marL="91439" marR="91439" marT="45717" marB="45717" anchor="ctr"/>
                </a:tc>
                <a:tc>
                  <a:txBody>
                    <a:bodyPr/>
                    <a:lstStyle/>
                    <a:p>
                      <a:pPr algn="r"/>
                      <a:r>
                        <a:rPr kumimoji="1" lang="en-US" altLang="ja-JP" sz="1400" dirty="0">
                          <a:latin typeface="メイリオ" panose="020B0604030504040204" pitchFamily="50" charset="-128"/>
                          <a:ea typeface="メイリオ" panose="020B0604030504040204" pitchFamily="50" charset="-128"/>
                        </a:rPr>
                        <a:t>20</a:t>
                      </a:r>
                      <a:endParaRPr kumimoji="1" lang="ja-JP" altLang="en-US" sz="1400" dirty="0">
                        <a:latin typeface="メイリオ" panose="020B0604030504040204" pitchFamily="50" charset="-128"/>
                        <a:ea typeface="メイリオ" panose="020B0604030504040204" pitchFamily="50" charset="-128"/>
                      </a:endParaRPr>
                    </a:p>
                  </a:txBody>
                  <a:tcPr marL="91439" marR="91439" marT="45717" marB="45717" anchor="ctr"/>
                </a:tc>
                <a:extLst>
                  <a:ext uri="{0D108BD9-81ED-4DB2-BD59-A6C34878D82A}">
                    <a16:rowId xmlns:a16="http://schemas.microsoft.com/office/drawing/2014/main" val="10013"/>
                  </a:ext>
                </a:extLst>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スライド番号プレースホルダー 1">
            <a:extLst>
              <a:ext uri="{FF2B5EF4-FFF2-40B4-BE49-F238E27FC236}">
                <a16:creationId xmlns:a16="http://schemas.microsoft.com/office/drawing/2014/main" id="{6BAE2486-FE33-E838-BB3C-C1D188F4A4C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3E1B5ED-2FDB-4A77-B522-58B2E5C13BD6}" type="slidenum">
              <a:rPr lang="ja-JP" altLang="en-US" sz="1000">
                <a:solidFill>
                  <a:srgbClr val="898989"/>
                </a:solidFill>
              </a:rPr>
              <a:pPr>
                <a:lnSpc>
                  <a:spcPct val="100000"/>
                </a:lnSpc>
                <a:spcBef>
                  <a:spcPct val="0"/>
                </a:spcBef>
                <a:buFontTx/>
                <a:buNone/>
              </a:pPr>
              <a:t>19</a:t>
            </a:fld>
            <a:endParaRPr lang="ja-JP" altLang="en-US" sz="1000">
              <a:solidFill>
                <a:srgbClr val="898989"/>
              </a:solidFill>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スライド番号プレースホルダー 1">
            <a:extLst>
              <a:ext uri="{FF2B5EF4-FFF2-40B4-BE49-F238E27FC236}">
                <a16:creationId xmlns:a16="http://schemas.microsoft.com/office/drawing/2014/main" id="{6F7A40A5-3621-16D1-0704-E4DA94F23FC6}"/>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CE679BAA-8154-4958-BDF4-5D83CF03108E}" type="slidenum">
              <a:rPr lang="ja-JP" altLang="en-US" sz="1000">
                <a:solidFill>
                  <a:srgbClr val="898989"/>
                </a:solidFill>
              </a:rPr>
              <a:pPr>
                <a:lnSpc>
                  <a:spcPct val="100000"/>
                </a:lnSpc>
                <a:spcBef>
                  <a:spcPct val="0"/>
                </a:spcBef>
                <a:buFontTx/>
                <a:buNone/>
              </a:pPr>
              <a:t>20</a:t>
            </a:fld>
            <a:endParaRPr lang="ja-JP" altLang="en-US" sz="1000">
              <a:solidFill>
                <a:srgbClr val="898989"/>
              </a:solidFill>
            </a:endParaRPr>
          </a:p>
        </p:txBody>
      </p:sp>
      <p:sp>
        <p:nvSpPr>
          <p:cNvPr id="2" name="正方形/長方形 1">
            <a:extLst>
              <a:ext uri="{FF2B5EF4-FFF2-40B4-BE49-F238E27FC236}">
                <a16:creationId xmlns:a16="http://schemas.microsoft.com/office/drawing/2014/main" id="{6E284481-0D9F-B928-8644-A4DC2EB62A5A}"/>
              </a:ext>
            </a:extLst>
          </p:cNvPr>
          <p:cNvSpPr/>
          <p:nvPr/>
        </p:nvSpPr>
        <p:spPr>
          <a:xfrm>
            <a:off x="134938" y="976313"/>
            <a:ext cx="9636125" cy="4539704"/>
          </a:xfrm>
          <a:prstGeom prst="rect">
            <a:avLst/>
          </a:prstGeom>
        </p:spPr>
        <p:txBody>
          <a:bodyPr>
            <a:spAutoFit/>
          </a:bodyPr>
          <a:lstStyle/>
          <a:p>
            <a:pPr eaLnBrk="1" fontAlgn="auto" hangingPunct="1">
              <a:spcBef>
                <a:spcPts val="0"/>
              </a:spcBef>
              <a:spcAft>
                <a:spcPts val="0"/>
              </a:spcAft>
              <a:defRPr/>
            </a:pPr>
            <a:r>
              <a:rPr lang="en-US" altLang="ja-JP" sz="2000" b="1" spc="200" dirty="0">
                <a:latin typeface="メイリオ" panose="020B0604030504040204" pitchFamily="50" charset="-128"/>
                <a:ea typeface="メイリオ" panose="020B0604030504040204" pitchFamily="50" charset="-128"/>
              </a:rPr>
              <a:t>【</a:t>
            </a:r>
            <a:r>
              <a:rPr lang="ja-JP" altLang="en-US" sz="2000" b="1" spc="200" dirty="0">
                <a:latin typeface="メイリオ" panose="020B0604030504040204" pitchFamily="50" charset="-128"/>
                <a:ea typeface="メイリオ" panose="020B0604030504040204" pitchFamily="50" charset="-128"/>
              </a:rPr>
              <a:t>教材作成に用いた資料</a:t>
            </a:r>
            <a:r>
              <a:rPr lang="en-US" altLang="ja-JP" sz="2000" b="1" spc="200" dirty="0">
                <a:latin typeface="メイリオ" panose="020B0604030504040204" pitchFamily="50" charset="-128"/>
                <a:ea typeface="メイリオ" panose="020B0604030504040204" pitchFamily="50" charset="-128"/>
              </a:rPr>
              <a:t>】</a:t>
            </a:r>
          </a:p>
          <a:p>
            <a:pPr marL="285750" indent="-285750" eaLnBrk="1" fontAlgn="auto" hangingPunct="1">
              <a:spcBef>
                <a:spcPts val="600"/>
              </a:spcBef>
              <a:spcAft>
                <a:spcPts val="0"/>
              </a:spcAft>
              <a:buFont typeface="Arial" panose="020B0604020202020204" pitchFamily="34" charset="0"/>
              <a:buChar char="•"/>
              <a:defRPr/>
            </a:pPr>
            <a:r>
              <a:rPr lang="ja-JP" altLang="en-US" sz="1600" dirty="0">
                <a:latin typeface="メイリオ" panose="020B0604030504040204" pitchFamily="50" charset="-128"/>
                <a:ea typeface="メイリオ" panose="020B0604030504040204" pitchFamily="50" charset="-128"/>
              </a:rPr>
              <a:t>新保美香「生活保護実践講座</a:t>
            </a:r>
            <a:r>
              <a:rPr lang="en-US" altLang="ja-JP" sz="1600" dirty="0">
                <a:latin typeface="メイリオ" panose="020B0604030504040204" pitchFamily="50" charset="-128"/>
                <a:ea typeface="メイリオ" panose="020B0604030504040204" pitchFamily="50" charset="-128"/>
              </a:rPr>
              <a:t>2023</a:t>
            </a:r>
            <a:r>
              <a:rPr lang="ja-JP" altLang="en-US" sz="1600" dirty="0">
                <a:solidFill>
                  <a:schemeClr val="tx1"/>
                </a:solidFill>
                <a:latin typeface="メイリオ" panose="020B0604030504040204" pitchFamily="50" charset="-128"/>
                <a:ea typeface="メイリオ" panose="020B0604030504040204" pitchFamily="50" charset="-128"/>
              </a:rPr>
              <a:t> ／第９回</a:t>
            </a:r>
            <a:r>
              <a:rPr lang="ja-JP" altLang="en-US" sz="1600" dirty="0">
                <a:latin typeface="メイリオ" panose="020B0604030504040204" pitchFamily="50" charset="-128"/>
                <a:ea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生活と福祉（</a:t>
            </a:r>
            <a:r>
              <a:rPr lang="en-US" altLang="ja-JP" sz="1600" dirty="0">
                <a:latin typeface="メイリオ" panose="020B0604030504040204" pitchFamily="50" charset="-128"/>
                <a:ea typeface="メイリオ" panose="020B0604030504040204" pitchFamily="50" charset="-128"/>
              </a:rPr>
              <a:t>2</a:t>
            </a:r>
            <a:r>
              <a:rPr lang="ja-JP" altLang="en-US" sz="1600" dirty="0">
                <a:latin typeface="メイリオ" panose="020B0604030504040204" pitchFamily="50" charset="-128"/>
                <a:ea typeface="メイリオ" panose="020B0604030504040204" pitchFamily="50" charset="-128"/>
              </a:rPr>
              <a:t>月号）</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全国社会福祉協議会</a:t>
            </a:r>
            <a:r>
              <a:rPr lang="en-US" altLang="ja-JP" sz="1600" dirty="0">
                <a:latin typeface="メイリオ" panose="020B0604030504040204" pitchFamily="50" charset="-128"/>
                <a:ea typeface="メイリオ" panose="020B0604030504040204" pitchFamily="50" charset="-128"/>
              </a:rPr>
              <a:t>,2024</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a:t>
            </a:r>
          </a:p>
          <a:p>
            <a:pPr marL="285750" indent="-285750" eaLnBrk="1" fontAlgn="auto" hangingPunct="1">
              <a:spcBef>
                <a:spcPts val="600"/>
              </a:spcBef>
              <a:spcAft>
                <a:spcPts val="0"/>
              </a:spcAft>
              <a:buFont typeface="Arial" panose="020B0604020202020204" pitchFamily="34" charset="0"/>
              <a:buChar char="•"/>
              <a:defRPr/>
            </a:pPr>
            <a:r>
              <a:rPr lang="ja-JP" altLang="en-US" sz="1600" dirty="0">
                <a:latin typeface="メイリオ" panose="020B0604030504040204" pitchFamily="50" charset="-128"/>
                <a:ea typeface="メイリオ" panose="020B0604030504040204" pitchFamily="50" charset="-128"/>
              </a:rPr>
              <a:t>新保美香「生活保護実践講座</a:t>
            </a:r>
            <a:r>
              <a:rPr lang="en-US" altLang="ja-JP" sz="1600" dirty="0">
                <a:latin typeface="メイリオ" panose="020B0604030504040204" pitchFamily="50" charset="-128"/>
                <a:ea typeface="メイリオ" panose="020B0604030504040204" pitchFamily="50" charset="-128"/>
              </a:rPr>
              <a:t>2023</a:t>
            </a:r>
            <a:r>
              <a:rPr lang="ja-JP" altLang="en-US" sz="1600" dirty="0">
                <a:solidFill>
                  <a:schemeClr val="tx1"/>
                </a:solidFill>
                <a:latin typeface="メイリオ" panose="020B0604030504040204" pitchFamily="50" charset="-128"/>
                <a:ea typeface="メイリオ" panose="020B0604030504040204" pitchFamily="50" charset="-128"/>
              </a:rPr>
              <a:t> ／第</a:t>
            </a:r>
            <a:r>
              <a:rPr lang="en-US" altLang="ja-JP" sz="1600" dirty="0">
                <a:solidFill>
                  <a:schemeClr val="tx1"/>
                </a:solidFill>
                <a:latin typeface="メイリオ" panose="020B0604030504040204" pitchFamily="50" charset="-128"/>
                <a:ea typeface="メイリオ" panose="020B0604030504040204" pitchFamily="50" charset="-128"/>
              </a:rPr>
              <a:t>10</a:t>
            </a:r>
            <a:r>
              <a:rPr lang="ja-JP" altLang="en-US" sz="1600" dirty="0">
                <a:solidFill>
                  <a:schemeClr val="tx1"/>
                </a:solidFill>
                <a:latin typeface="メイリオ" panose="020B0604030504040204" pitchFamily="50" charset="-128"/>
                <a:ea typeface="メイリオ" panose="020B0604030504040204" pitchFamily="50" charset="-128"/>
              </a:rPr>
              <a:t>回</a:t>
            </a:r>
            <a:r>
              <a:rPr lang="ja-JP" altLang="en-US" sz="1600" dirty="0">
                <a:latin typeface="メイリオ" panose="020B0604030504040204" pitchFamily="50" charset="-128"/>
                <a:ea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生活と福祉（</a:t>
            </a:r>
            <a:r>
              <a:rPr lang="en-US" altLang="ja-JP" sz="1600" dirty="0">
                <a:latin typeface="メイリオ" panose="020B0604030504040204" pitchFamily="50" charset="-128"/>
                <a:ea typeface="メイリオ" panose="020B0604030504040204" pitchFamily="50" charset="-128"/>
              </a:rPr>
              <a:t>3</a:t>
            </a:r>
            <a:r>
              <a:rPr lang="ja-JP" altLang="en-US" sz="1600" dirty="0">
                <a:latin typeface="メイリオ" panose="020B0604030504040204" pitchFamily="50" charset="-128"/>
                <a:ea typeface="メイリオ" panose="020B0604030504040204" pitchFamily="50" charset="-128"/>
              </a:rPr>
              <a:t>月号）</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全国社会福祉協議会</a:t>
            </a:r>
            <a:r>
              <a:rPr lang="en-US" altLang="ja-JP" sz="1600" dirty="0">
                <a:latin typeface="メイリオ" panose="020B0604030504040204" pitchFamily="50" charset="-128"/>
                <a:ea typeface="メイリオ" panose="020B0604030504040204" pitchFamily="50" charset="-128"/>
              </a:rPr>
              <a:t>,2024</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a:t>
            </a:r>
            <a:endParaRPr kumimoji="1" lang="en-US" altLang="ja-JP" sz="1600" dirty="0">
              <a:latin typeface="メイリオ" panose="020B0604030504040204" pitchFamily="50" charset="-128"/>
              <a:ea typeface="メイリオ" panose="020B0604030504040204" pitchFamily="50" charset="-128"/>
            </a:endParaRPr>
          </a:p>
          <a:p>
            <a:pPr marL="285750" indent="-28575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新保美香「ケースワーカーのための対人援助技術」</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6</a:t>
            </a:r>
            <a:r>
              <a:rPr kumimoji="1" lang="ja-JP" altLang="en-US" sz="1600" dirty="0">
                <a:latin typeface="メイリオ" panose="020B0604030504040204" pitchFamily="50" charset="-128"/>
                <a:ea typeface="メイリオ" panose="020B0604030504040204" pitchFamily="50" charset="-128"/>
              </a:rPr>
              <a:t>年度 生活保護ケースワーカー全国研修会資料</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厚生労働省社会・援護局保護課</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令和</a:t>
            </a:r>
            <a:r>
              <a:rPr kumimoji="1" lang="en-US" altLang="ja-JP" sz="1600" dirty="0">
                <a:latin typeface="メイリオ" panose="020B0604030504040204" pitchFamily="50" charset="-128"/>
                <a:ea typeface="メイリオ" panose="020B0604030504040204" pitchFamily="50" charset="-128"/>
              </a:rPr>
              <a:t>6</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8</a:t>
            </a:r>
            <a:r>
              <a:rPr kumimoji="1" lang="ja-JP" altLang="en-US" sz="1600" dirty="0">
                <a:latin typeface="メイリオ" panose="020B0604030504040204" pitchFamily="50" charset="-128"/>
                <a:ea typeface="メイリオ" panose="020B0604030504040204" pitchFamily="50" charset="-128"/>
              </a:rPr>
              <a:t>月</a:t>
            </a:r>
            <a:r>
              <a:rPr kumimoji="1" lang="en-US" altLang="ja-JP" sz="1600" dirty="0">
                <a:latin typeface="メイリオ" panose="020B0604030504040204" pitchFamily="50" charset="-128"/>
                <a:ea typeface="メイリオ" panose="020B0604030504040204" pitchFamily="50" charset="-128"/>
              </a:rPr>
              <a:t>8</a:t>
            </a:r>
            <a:r>
              <a:rPr kumimoji="1" lang="ja-JP" altLang="en-US" sz="1600" dirty="0">
                <a:latin typeface="メイリオ" panose="020B0604030504040204" pitchFamily="50" charset="-128"/>
                <a:ea typeface="メイリオ" panose="020B0604030504040204" pitchFamily="50" charset="-128"/>
              </a:rPr>
              <a:t>日～</a:t>
            </a:r>
            <a:r>
              <a:rPr kumimoji="1" lang="en-US" altLang="ja-JP" sz="1600" dirty="0">
                <a:latin typeface="メイリオ" panose="020B0604030504040204" pitchFamily="50" charset="-128"/>
                <a:ea typeface="メイリオ" panose="020B0604030504040204" pitchFamily="50" charset="-128"/>
              </a:rPr>
              <a:t>8</a:t>
            </a:r>
            <a:r>
              <a:rPr kumimoji="1" lang="ja-JP" altLang="en-US" sz="1600" dirty="0">
                <a:latin typeface="メイリオ" panose="020B0604030504040204" pitchFamily="50" charset="-128"/>
                <a:ea typeface="メイリオ" panose="020B0604030504040204" pitchFamily="50" charset="-128"/>
              </a:rPr>
              <a:t>月</a:t>
            </a:r>
            <a:r>
              <a:rPr kumimoji="1" lang="en-US" altLang="ja-JP" sz="1600" dirty="0">
                <a:latin typeface="メイリオ" panose="020B0604030504040204" pitchFamily="50" charset="-128"/>
                <a:ea typeface="メイリオ" panose="020B0604030504040204" pitchFamily="50" charset="-128"/>
              </a:rPr>
              <a:t>9</a:t>
            </a:r>
            <a:r>
              <a:rPr kumimoji="1" lang="ja-JP" altLang="en-US" sz="1600" dirty="0">
                <a:latin typeface="メイリオ" panose="020B0604030504040204" pitchFamily="50" charset="-128"/>
                <a:ea typeface="メイリオ" panose="020B0604030504040204" pitchFamily="50" charset="-128"/>
              </a:rPr>
              <a:t>日</a:t>
            </a:r>
            <a:r>
              <a:rPr kumimoji="1" lang="en-US" altLang="ja-JP" sz="1600" dirty="0">
                <a:latin typeface="メイリオ" panose="020B0604030504040204" pitchFamily="50" charset="-128"/>
                <a:ea typeface="メイリオ" panose="020B0604030504040204" pitchFamily="50" charset="-128"/>
              </a:rPr>
              <a:t>.</a:t>
            </a:r>
          </a:p>
          <a:p>
            <a:pPr marL="285750" indent="-28575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新保美香</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生活保護スーパービジョン基礎講座－ソーシャルワーカー・利用者とともに歩む社会福祉実践－</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全国社会福祉協議会</a:t>
            </a:r>
            <a:r>
              <a:rPr kumimoji="1" lang="en-US" altLang="ja-JP" sz="1600" dirty="0">
                <a:latin typeface="メイリオ" panose="020B0604030504040204" pitchFamily="50" charset="-128"/>
                <a:ea typeface="メイリオ" panose="020B0604030504040204" pitchFamily="50" charset="-128"/>
              </a:rPr>
              <a:t>,2005</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a:t>
            </a:r>
          </a:p>
          <a:p>
            <a:pPr marL="285750" indent="-28575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新保美香</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生活保護実践講座－利用者とともに歩む社会福祉実践－</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全国社会福祉協議会</a:t>
            </a:r>
            <a:r>
              <a:rPr kumimoji="1" lang="en-US" altLang="ja-JP" sz="1600" dirty="0">
                <a:latin typeface="メイリオ" panose="020B0604030504040204" pitchFamily="50" charset="-128"/>
                <a:ea typeface="メイリオ" panose="020B0604030504040204" pitchFamily="50" charset="-128"/>
              </a:rPr>
              <a:t>,2018</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a:t>
            </a:r>
          </a:p>
          <a:p>
            <a:pPr marL="285750" indent="-285750" eaLnBrk="1" fontAlgn="auto" hangingPunct="1">
              <a:spcBef>
                <a:spcPts val="600"/>
              </a:spcBef>
              <a:spcAft>
                <a:spcPts val="0"/>
              </a:spcAft>
              <a:buFont typeface="Arial" panose="020B0604020202020204" pitchFamily="34" charset="0"/>
              <a:buChar char="•"/>
              <a:defRPr/>
            </a:pPr>
            <a:r>
              <a:rPr lang="ja-JP" altLang="en-US" sz="1600" dirty="0">
                <a:latin typeface="メイリオ" panose="020B0604030504040204" pitchFamily="50" charset="-128"/>
                <a:ea typeface="メイリオ" panose="020B0604030504040204" pitchFamily="50" charset="-128"/>
              </a:rPr>
              <a:t>厚生労働省社会・援護局関係主管課長会議資料</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自立支援の手引き</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平成</a:t>
            </a:r>
            <a:r>
              <a:rPr lang="en-US" altLang="ja-JP" sz="1600" dirty="0">
                <a:latin typeface="メイリオ" panose="020B0604030504040204" pitchFamily="50" charset="-128"/>
                <a:ea typeface="メイリオ" panose="020B0604030504040204" pitchFamily="50" charset="-128"/>
              </a:rPr>
              <a:t>20</a:t>
            </a:r>
            <a:r>
              <a:rPr lang="ja-JP" altLang="en-US" sz="1600" dirty="0">
                <a:latin typeface="メイリオ" panose="020B0604030504040204" pitchFamily="50" charset="-128"/>
                <a:ea typeface="メイリオ" panose="020B0604030504040204" pitchFamily="50" charset="-128"/>
              </a:rPr>
              <a:t>年</a:t>
            </a:r>
            <a:r>
              <a:rPr lang="en-US" altLang="ja-JP" sz="1600" dirty="0">
                <a:latin typeface="メイリオ" panose="020B0604030504040204" pitchFamily="50" charset="-128"/>
                <a:ea typeface="メイリオ" panose="020B0604030504040204" pitchFamily="50" charset="-128"/>
              </a:rPr>
              <a:t>3</a:t>
            </a:r>
            <a:r>
              <a:rPr lang="ja-JP" altLang="en-US" sz="1600" dirty="0">
                <a:latin typeface="メイリオ" panose="020B0604030504040204" pitchFamily="50" charset="-128"/>
                <a:ea typeface="メイリオ" panose="020B0604030504040204" pitchFamily="50" charset="-128"/>
              </a:rPr>
              <a:t>月</a:t>
            </a:r>
            <a:r>
              <a:rPr lang="en-US" altLang="ja-JP" sz="1600" dirty="0">
                <a:latin typeface="メイリオ" panose="020B0604030504040204" pitchFamily="50" charset="-128"/>
                <a:ea typeface="メイリオ" panose="020B0604030504040204" pitchFamily="50" charset="-128"/>
              </a:rPr>
              <a:t>.</a:t>
            </a:r>
            <a:endParaRPr kumimoji="1" lang="en-US" altLang="ja-JP" sz="1600" dirty="0">
              <a:latin typeface="メイリオ" panose="020B0604030504040204" pitchFamily="50" charset="-128"/>
              <a:ea typeface="メイリオ" panose="020B0604030504040204" pitchFamily="50" charset="-128"/>
            </a:endParaRPr>
          </a:p>
          <a:p>
            <a:pPr marL="285750" indent="-285750" eaLnBrk="1" fontAlgn="auto" hangingPunct="1">
              <a:spcBef>
                <a:spcPts val="600"/>
              </a:spcBef>
              <a:spcAft>
                <a:spcPts val="0"/>
              </a:spcAft>
              <a:buFont typeface="Arial" panose="020B0604020202020204" pitchFamily="34" charset="0"/>
              <a:buChar char="•"/>
              <a:defRPr/>
            </a:pPr>
            <a:r>
              <a:rPr kumimoji="1" lang="ja-JP" altLang="en-US" sz="1600" dirty="0">
                <a:latin typeface="メイリオ" panose="020B0604030504040204" pitchFamily="50" charset="-128"/>
                <a:ea typeface="メイリオ" panose="020B0604030504040204" pitchFamily="50" charset="-128"/>
              </a:rPr>
              <a:t>岡部卓</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新版　福祉事務所ソーシャルワーカー必携 生活保護における社会福祉実践</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全国社会福祉協議会</a:t>
            </a:r>
            <a:r>
              <a:rPr kumimoji="1" lang="en-US" altLang="ja-JP" sz="1600" dirty="0">
                <a:latin typeface="メイリオ" panose="020B0604030504040204" pitchFamily="50" charset="-128"/>
                <a:ea typeface="メイリオ" panose="020B0604030504040204" pitchFamily="50" charset="-128"/>
              </a:rPr>
              <a:t>,2014</a:t>
            </a:r>
            <a:r>
              <a:rPr kumimoji="1" lang="ja-JP" altLang="en-US" sz="1600" dirty="0">
                <a:latin typeface="メイリオ" panose="020B0604030504040204" pitchFamily="50" charset="-128"/>
                <a:ea typeface="メイリオ" panose="020B0604030504040204" pitchFamily="50" charset="-128"/>
              </a:rPr>
              <a:t>年</a:t>
            </a:r>
            <a:r>
              <a:rPr kumimoji="1" lang="en-US" altLang="ja-JP" sz="1600" dirty="0">
                <a:latin typeface="メイリオ" panose="020B0604030504040204" pitchFamily="50" charset="-128"/>
                <a:ea typeface="メイリオ" panose="020B0604030504040204" pitchFamily="50" charset="-128"/>
              </a:rPr>
              <a:t>.</a:t>
            </a:r>
            <a:endParaRPr kumimoji="1" lang="ja-JP" altLang="en-US" sz="1600" dirty="0">
              <a:latin typeface="メイリオ" panose="020B0604030504040204" pitchFamily="50" charset="-128"/>
              <a:ea typeface="メイリオ" panose="020B0604030504040204" pitchFamily="50" charset="-128"/>
            </a:endParaRPr>
          </a:p>
          <a:p>
            <a:pPr marL="342900" indent="-342900" eaLnBrk="1" fontAlgn="auto" hangingPunct="1">
              <a:spcBef>
                <a:spcPts val="600"/>
              </a:spcBef>
              <a:spcAft>
                <a:spcPts val="0"/>
              </a:spcAft>
              <a:buFont typeface="Arial" panose="020B0604020202020204" pitchFamily="34" charset="0"/>
              <a:buChar char="•"/>
              <a:defRPr/>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生活保護手帳　</a:t>
            </a:r>
            <a:r>
              <a:rPr kumimoji="1" lang="en-US" altLang="ja-JP" sz="1600" dirty="0">
                <a:latin typeface="メイリオ" panose="020B0604030504040204" pitchFamily="50" charset="-128"/>
                <a:ea typeface="メイリオ" panose="020B0604030504040204" pitchFamily="50" charset="-128"/>
              </a:rPr>
              <a:t>2024</a:t>
            </a:r>
            <a:r>
              <a:rPr kumimoji="1" lang="ja-JP" altLang="en-US" sz="1600" dirty="0">
                <a:latin typeface="メイリオ" panose="020B0604030504040204" pitchFamily="50" charset="-128"/>
                <a:ea typeface="メイリオ" panose="020B0604030504040204" pitchFamily="50" charset="-128"/>
              </a:rPr>
              <a:t>年度版</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中央法規出版</a:t>
            </a:r>
            <a:r>
              <a:rPr kumimoji="1" lang="en-US" altLang="ja-JP" sz="1600" dirty="0">
                <a:latin typeface="メイリオ" panose="020B0604030504040204" pitchFamily="50" charset="-128"/>
                <a:ea typeface="メイリオ" panose="020B0604030504040204" pitchFamily="50" charset="-128"/>
              </a:rPr>
              <a:t>.</a:t>
            </a:r>
          </a:p>
          <a:p>
            <a:pPr marL="342900" indent="-342900" eaLnBrk="1" fontAlgn="auto" hangingPunct="1">
              <a:spcBef>
                <a:spcPts val="600"/>
              </a:spcBef>
              <a:spcAft>
                <a:spcPts val="0"/>
              </a:spcAft>
              <a:buFont typeface="Arial" panose="020B0604020202020204" pitchFamily="34" charset="0"/>
              <a:buChar char="•"/>
              <a:defRPr/>
            </a:pP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生活保護手帳別冊問答集　</a:t>
            </a:r>
            <a:r>
              <a:rPr kumimoji="1" lang="en-US" altLang="ja-JP" sz="1600" dirty="0">
                <a:latin typeface="メイリオ" panose="020B0604030504040204" pitchFamily="50" charset="-128"/>
                <a:ea typeface="メイリオ" panose="020B0604030504040204" pitchFamily="50" charset="-128"/>
              </a:rPr>
              <a:t>2024</a:t>
            </a:r>
            <a:r>
              <a:rPr kumimoji="1" lang="ja-JP" altLang="en-US" sz="1600" dirty="0">
                <a:latin typeface="メイリオ" panose="020B0604030504040204" pitchFamily="50" charset="-128"/>
                <a:ea typeface="メイリオ" panose="020B0604030504040204" pitchFamily="50" charset="-128"/>
              </a:rPr>
              <a:t>年度版</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中央法規出版</a:t>
            </a:r>
            <a:r>
              <a:rPr kumimoji="1" lang="en-US" altLang="ja-JP" sz="1600" dirty="0">
                <a:latin typeface="メイリオ" panose="020B0604030504040204" pitchFamily="50" charset="-128"/>
                <a:ea typeface="メイリオ" panose="020B0604030504040204" pitchFamily="50" charset="-128"/>
              </a:rPr>
              <a:t>.</a:t>
            </a: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ー 2">
            <a:extLst>
              <a:ext uri="{FF2B5EF4-FFF2-40B4-BE49-F238E27FC236}">
                <a16:creationId xmlns:a16="http://schemas.microsoft.com/office/drawing/2014/main" id="{E790CD65-5982-CBE0-FAB6-4A4B88B6FA6C}"/>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31A9D378-0363-43CE-A551-0210DB79F5B8}" type="slidenum">
              <a:rPr lang="ja-JP" altLang="en-US" sz="1000">
                <a:solidFill>
                  <a:srgbClr val="898989"/>
                </a:solidFill>
              </a:rPr>
              <a:pPr>
                <a:lnSpc>
                  <a:spcPct val="100000"/>
                </a:lnSpc>
                <a:spcBef>
                  <a:spcPct val="0"/>
                </a:spcBef>
                <a:buFontTx/>
                <a:buNone/>
              </a:pPr>
              <a:t>2</a:t>
            </a:fld>
            <a:endParaRPr lang="ja-JP" altLang="en-US" sz="1000">
              <a:solidFill>
                <a:srgbClr val="898989"/>
              </a:solidFill>
            </a:endParaRPr>
          </a:p>
        </p:txBody>
      </p:sp>
      <p:sp>
        <p:nvSpPr>
          <p:cNvPr id="2" name="正方形/長方形 1">
            <a:extLst>
              <a:ext uri="{FF2B5EF4-FFF2-40B4-BE49-F238E27FC236}">
                <a16:creationId xmlns:a16="http://schemas.microsoft.com/office/drawing/2014/main" id="{F52BFD96-7684-9BFD-44D6-F139BDB2A8E6}"/>
              </a:ext>
            </a:extLst>
          </p:cNvPr>
          <p:cNvSpPr/>
          <p:nvPr/>
        </p:nvSpPr>
        <p:spPr>
          <a:xfrm>
            <a:off x="506413" y="1479550"/>
            <a:ext cx="8893175" cy="2962275"/>
          </a:xfrm>
          <a:prstGeom prst="rect">
            <a:avLst/>
          </a:prstGeom>
          <a:noFill/>
          <a:ln w="57150">
            <a:noFill/>
            <a:prstDash val="solid"/>
          </a:ln>
        </p:spPr>
        <p:style>
          <a:lnRef idx="2">
            <a:schemeClr val="accent3"/>
          </a:lnRef>
          <a:fillRef idx="1">
            <a:schemeClr val="lt1"/>
          </a:fillRef>
          <a:effectRef idx="0">
            <a:schemeClr val="accent3"/>
          </a:effectRef>
          <a:fontRef idx="minor">
            <a:schemeClr val="dk1"/>
          </a:fontRef>
        </p:style>
        <p:txBody>
          <a:bodyPr anchor="ctr"/>
          <a:lstStyle/>
          <a:p>
            <a:pPr marL="571500" indent="-571500" eaLnBrk="1" fontAlgn="auto" hangingPunct="1">
              <a:spcBef>
                <a:spcPts val="0"/>
              </a:spcBef>
              <a:spcAft>
                <a:spcPts val="0"/>
              </a:spcAft>
              <a:buFont typeface="Wingdings" panose="05000000000000000000" pitchFamily="2" charset="2"/>
              <a:buChar char="ü"/>
              <a:defRPr/>
            </a:pPr>
            <a:r>
              <a:rPr lang="ja-JP" altLang="en-US" sz="3200" b="1" spc="300" dirty="0">
                <a:solidFill>
                  <a:schemeClr val="tx1"/>
                </a:solidFill>
                <a:latin typeface="メイリオ" panose="020B0604030504040204" pitchFamily="50" charset="-128"/>
                <a:ea typeface="メイリオ" panose="020B0604030504040204" pitchFamily="50" charset="-128"/>
              </a:rPr>
              <a:t>訪問調査の目的・重要性・訪問調査時の留意点等を理解し、日常業務に活かす</a:t>
            </a:r>
            <a:endParaRPr lang="en-US" altLang="ja-JP" sz="3200" b="1" spc="300" dirty="0">
              <a:solidFill>
                <a:schemeClr val="tx1"/>
              </a:solidFill>
              <a:latin typeface="メイリオ" panose="020B0604030504040204" pitchFamily="50" charset="-128"/>
              <a:ea typeface="メイリオ" panose="020B0604030504040204" pitchFamily="50" charset="-128"/>
            </a:endParaRP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番号プレースホルダー 2">
            <a:extLst>
              <a:ext uri="{FF2B5EF4-FFF2-40B4-BE49-F238E27FC236}">
                <a16:creationId xmlns:a16="http://schemas.microsoft.com/office/drawing/2014/main" id="{546AAC89-E018-8756-ECC6-9F3AD720A63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94FF6C3D-A70A-41D5-9A2D-F4AF79A5EEAA}" type="slidenum">
              <a:rPr lang="ja-JP" altLang="en-US" sz="1000">
                <a:solidFill>
                  <a:srgbClr val="898989"/>
                </a:solidFill>
              </a:rPr>
              <a:pPr>
                <a:lnSpc>
                  <a:spcPct val="100000"/>
                </a:lnSpc>
                <a:spcBef>
                  <a:spcPct val="0"/>
                </a:spcBef>
                <a:buFontTx/>
                <a:buNone/>
              </a:pPr>
              <a:t>3</a:t>
            </a:fld>
            <a:endParaRPr lang="ja-JP" altLang="en-US" sz="1000">
              <a:solidFill>
                <a:srgbClr val="898989"/>
              </a:solidFill>
            </a:endParaRPr>
          </a:p>
        </p:txBody>
      </p:sp>
      <p:sp>
        <p:nvSpPr>
          <p:cNvPr id="3" name="正方形/長方形 2">
            <a:extLst>
              <a:ext uri="{FF2B5EF4-FFF2-40B4-BE49-F238E27FC236}">
                <a16:creationId xmlns:a16="http://schemas.microsoft.com/office/drawing/2014/main" id="{345B590F-6D9C-0136-FD6F-88ABE93867E1}"/>
              </a:ext>
            </a:extLst>
          </p:cNvPr>
          <p:cNvSpPr/>
          <p:nvPr/>
        </p:nvSpPr>
        <p:spPr>
          <a:xfrm>
            <a:off x="0" y="0"/>
            <a:ext cx="9906000" cy="53975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defRPr/>
            </a:pPr>
            <a:r>
              <a:rPr kumimoji="1" lang="ja-JP" altLang="en-US" b="1" spc="300" dirty="0">
                <a:solidFill>
                  <a:schemeClr val="tx1"/>
                </a:solidFill>
                <a:latin typeface="メイリオ" panose="020B0604030504040204" pitchFamily="50" charset="-128"/>
                <a:ea typeface="メイリオ" panose="020B0604030504040204" pitchFamily="50" charset="-128"/>
              </a:rPr>
              <a:t>ワークを行う上での留意点</a:t>
            </a:r>
          </a:p>
        </p:txBody>
      </p:sp>
      <p:sp>
        <p:nvSpPr>
          <p:cNvPr id="4" name="テキスト ボックス 24">
            <a:extLst>
              <a:ext uri="{FF2B5EF4-FFF2-40B4-BE49-F238E27FC236}">
                <a16:creationId xmlns:a16="http://schemas.microsoft.com/office/drawing/2014/main" id="{9D97F5FB-5FCB-4B00-A7C9-3B404FA0F275}"/>
              </a:ext>
            </a:extLst>
          </p:cNvPr>
          <p:cNvSpPr txBox="1">
            <a:spLocks noChangeArrowheads="1"/>
          </p:cNvSpPr>
          <p:nvPr/>
        </p:nvSpPr>
        <p:spPr bwMode="auto">
          <a:xfrm>
            <a:off x="342900" y="719138"/>
            <a:ext cx="9218613" cy="660400"/>
          </a:xfrm>
          <a:prstGeom prst="rect">
            <a:avLst/>
          </a:prstGeom>
          <a:noFill/>
          <a:ln>
            <a:noFill/>
          </a:ln>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ts val="600"/>
              </a:spcBef>
              <a:buFont typeface="Arial" panose="020B0604020202020204" pitchFamily="34" charset="0"/>
              <a:buNone/>
              <a:defRPr/>
            </a:pPr>
            <a:r>
              <a:rPr kumimoji="0" lang="ja-JP" altLang="en-US" sz="1600" spc="100" dirty="0">
                <a:latin typeface="メイリオ" panose="020B0604030504040204" pitchFamily="50" charset="-128"/>
                <a:ea typeface="メイリオ" panose="020B0604030504040204" pitchFamily="50" charset="-128"/>
              </a:rPr>
              <a:t>本教材は、受講者のみなさん同士で意見交換をする「ワーク」を取り入れています。</a:t>
            </a:r>
            <a:endParaRPr kumimoji="0" lang="en-US" altLang="ja-JP" sz="1600" spc="100" dirty="0">
              <a:latin typeface="メイリオ" panose="020B0604030504040204" pitchFamily="50" charset="-128"/>
              <a:ea typeface="メイリオ" panose="020B0604030504040204" pitchFamily="50" charset="-128"/>
            </a:endParaRPr>
          </a:p>
          <a:p>
            <a:pPr>
              <a:lnSpc>
                <a:spcPct val="100000"/>
              </a:lnSpc>
              <a:spcBef>
                <a:spcPts val="600"/>
              </a:spcBef>
              <a:buFont typeface="Arial" panose="020B0604020202020204" pitchFamily="34" charset="0"/>
              <a:buNone/>
              <a:defRPr/>
            </a:pPr>
            <a:r>
              <a:rPr kumimoji="0" lang="ja-JP" altLang="en-US" sz="1600" spc="100" dirty="0">
                <a:latin typeface="メイリオ" panose="020B0604030504040204" pitchFamily="50" charset="-128"/>
                <a:ea typeface="メイリオ" panose="020B0604030504040204" pitchFamily="50" charset="-128"/>
              </a:rPr>
              <a:t>ワークを意義ある時間にするために、以下のルールを守りましょう。</a:t>
            </a:r>
          </a:p>
        </p:txBody>
      </p:sp>
      <p:sp>
        <p:nvSpPr>
          <p:cNvPr id="6" name="吹き出し: 角を丸めた四角形 5">
            <a:extLst>
              <a:ext uri="{FF2B5EF4-FFF2-40B4-BE49-F238E27FC236}">
                <a16:creationId xmlns:a16="http://schemas.microsoft.com/office/drawing/2014/main" id="{DD4FBDD9-5476-958D-D27C-E07CC96C5D3B}"/>
              </a:ext>
            </a:extLst>
          </p:cNvPr>
          <p:cNvSpPr/>
          <p:nvPr/>
        </p:nvSpPr>
        <p:spPr>
          <a:xfrm>
            <a:off x="4237038" y="5881688"/>
            <a:ext cx="3967162" cy="523875"/>
          </a:xfrm>
          <a:prstGeom prst="wedgeRoundRectCallout">
            <a:avLst>
              <a:gd name="adj1" fmla="val 54949"/>
              <a:gd name="adj2" fmla="val 21996"/>
              <a:gd name="adj3" fmla="val 16667"/>
            </a:avLst>
          </a:prstGeom>
          <a:solidFill>
            <a:schemeClr val="bg2"/>
          </a:solidFill>
          <a:ln>
            <a:no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lgn="ctr" eaLnBrk="1" fontAlgn="auto" hangingPunct="1">
              <a:spcBef>
                <a:spcPts val="0"/>
              </a:spcBef>
              <a:spcAft>
                <a:spcPts val="0"/>
              </a:spcAft>
              <a:defRPr/>
            </a:pPr>
            <a:r>
              <a:rPr kumimoji="1" lang="ja-JP" altLang="en-US" sz="1200" spc="100" dirty="0">
                <a:solidFill>
                  <a:schemeClr val="tx1"/>
                </a:solidFill>
                <a:latin typeface="メイリオ" panose="020B0604030504040204" pitchFamily="50" charset="-128"/>
                <a:ea typeface="メイリオ" panose="020B0604030504040204" pitchFamily="50" charset="-128"/>
              </a:rPr>
              <a:t>皆さんの仕事においても、重要な視点ですね。</a:t>
            </a:r>
          </a:p>
        </p:txBody>
      </p:sp>
      <p:sp>
        <p:nvSpPr>
          <p:cNvPr id="8" name="テキスト ボックス 7">
            <a:extLst>
              <a:ext uri="{FF2B5EF4-FFF2-40B4-BE49-F238E27FC236}">
                <a16:creationId xmlns:a16="http://schemas.microsoft.com/office/drawing/2014/main" id="{C277ADFC-B4E0-3614-FD6E-436467DFD741}"/>
              </a:ext>
            </a:extLst>
          </p:cNvPr>
          <p:cNvSpPr txBox="1"/>
          <p:nvPr/>
        </p:nvSpPr>
        <p:spPr>
          <a:xfrm>
            <a:off x="433388" y="1622425"/>
            <a:ext cx="2401887" cy="539750"/>
          </a:xfrm>
          <a:prstGeom prst="roundRect">
            <a:avLst>
              <a:gd name="adj" fmla="val 50000"/>
            </a:avLst>
          </a:prstGeom>
          <a:noFill/>
          <a:ln>
            <a:noFill/>
          </a:ln>
        </p:spPr>
        <p:txBody>
          <a:bodyPr rIns="90000"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批判しない</a:t>
            </a:r>
            <a:endParaRPr lang="ja-JP" altLang="en-US" spc="300" dirty="0"/>
          </a:p>
        </p:txBody>
      </p:sp>
      <p:sp>
        <p:nvSpPr>
          <p:cNvPr id="9" name="テキスト ボックス 8">
            <a:extLst>
              <a:ext uri="{FF2B5EF4-FFF2-40B4-BE49-F238E27FC236}">
                <a16:creationId xmlns:a16="http://schemas.microsoft.com/office/drawing/2014/main" id="{A8888848-4316-9946-DC4A-25D6BC2F6006}"/>
              </a:ext>
            </a:extLst>
          </p:cNvPr>
          <p:cNvSpPr txBox="1"/>
          <p:nvPr/>
        </p:nvSpPr>
        <p:spPr>
          <a:xfrm>
            <a:off x="433388" y="3167063"/>
            <a:ext cx="3224212" cy="539750"/>
          </a:xfrm>
          <a:prstGeom prst="roundRect">
            <a:avLst>
              <a:gd name="adj" fmla="val 50000"/>
            </a:avLst>
          </a:prstGeom>
          <a:noFill/>
          <a:ln>
            <a:noFill/>
          </a:ln>
        </p:spPr>
        <p:txBody>
          <a:bodyPr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みんなの意見を聞く</a:t>
            </a:r>
            <a:endParaRPr lang="ja-JP" altLang="en-US" spc="300" dirty="0"/>
          </a:p>
        </p:txBody>
      </p:sp>
      <p:sp>
        <p:nvSpPr>
          <p:cNvPr id="10" name="テキスト ボックス 9">
            <a:extLst>
              <a:ext uri="{FF2B5EF4-FFF2-40B4-BE49-F238E27FC236}">
                <a16:creationId xmlns:a16="http://schemas.microsoft.com/office/drawing/2014/main" id="{CA555569-5F19-6C90-27FA-E4863079BC06}"/>
              </a:ext>
            </a:extLst>
          </p:cNvPr>
          <p:cNvSpPr txBox="1"/>
          <p:nvPr/>
        </p:nvSpPr>
        <p:spPr>
          <a:xfrm>
            <a:off x="433388" y="4465638"/>
            <a:ext cx="5942012" cy="539750"/>
          </a:xfrm>
          <a:prstGeom prst="roundRect">
            <a:avLst>
              <a:gd name="adj" fmla="val 50000"/>
            </a:avLst>
          </a:prstGeom>
          <a:noFill/>
          <a:ln>
            <a:noFill/>
          </a:ln>
        </p:spPr>
        <p:txBody>
          <a:bodyPr anchor="ctr">
            <a:spAutoFit/>
          </a:bodyPr>
          <a:lstStyle/>
          <a:p>
            <a:pPr>
              <a:defRPr/>
            </a:pPr>
            <a:r>
              <a:rPr kumimoji="1" lang="ja-JP" altLang="en-US" b="1" spc="300" dirty="0">
                <a:latin typeface="メイリオ" panose="020B0604030504040204" pitchFamily="50" charset="-128"/>
                <a:ea typeface="メイリオ" panose="020B0604030504040204" pitchFamily="50" charset="-128"/>
              </a:rPr>
              <a:t>聞いたこと、話したことはこの場限りで</a:t>
            </a:r>
            <a:endParaRPr lang="ja-JP" altLang="en-US" spc="300" dirty="0"/>
          </a:p>
        </p:txBody>
      </p:sp>
      <p:pic>
        <p:nvPicPr>
          <p:cNvPr id="16393" name="図 11" descr="抽象 が含まれている画像&#10;&#10;自動的に生成された説明">
            <a:extLst>
              <a:ext uri="{FF2B5EF4-FFF2-40B4-BE49-F238E27FC236}">
                <a16:creationId xmlns:a16="http://schemas.microsoft.com/office/drawing/2014/main" id="{F911351C-0DE9-55AC-43F7-A9782A1223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23216"/>
          <a:stretch>
            <a:fillRect/>
          </a:stretch>
        </p:blipFill>
        <p:spPr bwMode="auto">
          <a:xfrm>
            <a:off x="8043863" y="5451475"/>
            <a:ext cx="1655762"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テキスト ボックス 10">
            <a:extLst>
              <a:ext uri="{FF2B5EF4-FFF2-40B4-BE49-F238E27FC236}">
                <a16:creationId xmlns:a16="http://schemas.microsoft.com/office/drawing/2014/main" id="{46F1F94B-8ACA-19DD-188F-2F7671C92E30}"/>
              </a:ext>
            </a:extLst>
          </p:cNvPr>
          <p:cNvSpPr txBox="1"/>
          <p:nvPr/>
        </p:nvSpPr>
        <p:spPr>
          <a:xfrm>
            <a:off x="690563" y="2205038"/>
            <a:ext cx="7145337" cy="815975"/>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「思ったこと」を率直に、自由に話し合う上で大切なルールです。</a:t>
            </a:r>
            <a:endParaRPr kumimoji="1" lang="en-US" altLang="ja-JP" sz="1400" spc="100" dirty="0">
              <a:latin typeface="メイリオ" panose="020B0604030504040204" pitchFamily="50" charset="-128"/>
              <a:ea typeface="メイリオ" panose="020B0604030504040204" pitchFamily="50" charset="-128"/>
            </a:endParaRPr>
          </a:p>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ネガティブな意見や、「理解できない</a:t>
            </a:r>
            <a:r>
              <a:rPr kumimoji="1" lang="en-US" altLang="ja-JP" sz="1400" spc="100" dirty="0">
                <a:latin typeface="メイリオ" panose="020B0604030504040204" pitchFamily="50" charset="-128"/>
                <a:ea typeface="メイリオ" panose="020B0604030504040204" pitchFamily="50" charset="-128"/>
              </a:rPr>
              <a:t>…</a:t>
            </a:r>
            <a:r>
              <a:rPr kumimoji="1" lang="ja-JP" altLang="en-US" sz="1400" spc="100" dirty="0">
                <a:latin typeface="メイリオ" panose="020B0604030504040204" pitchFamily="50" charset="-128"/>
                <a:ea typeface="メイリオ" panose="020B0604030504040204" pitchFamily="50" charset="-128"/>
              </a:rPr>
              <a:t>」と感じる意見が出てきたとしても、それを頭ごなしに否定はせず、まずはその意見をそのまま受け止めましょう。</a:t>
            </a:r>
            <a:endParaRPr kumimoji="1" lang="en-US" altLang="ja-JP" sz="1400" spc="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9D8BD9BD-E2D6-5116-B47F-AFE43175881C}"/>
              </a:ext>
            </a:extLst>
          </p:cNvPr>
          <p:cNvSpPr txBox="1"/>
          <p:nvPr/>
        </p:nvSpPr>
        <p:spPr>
          <a:xfrm>
            <a:off x="690563" y="3759200"/>
            <a:ext cx="7145337" cy="523875"/>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限られた研修時間を有効に活用するために、参加している人全員が発言の機会を持てるようにしましょう。</a:t>
            </a:r>
            <a:endParaRPr kumimoji="1" lang="en-US" altLang="ja-JP" sz="1400" spc="100" dirty="0">
              <a:latin typeface="メイリオ" panose="020B0604030504040204" pitchFamily="50" charset="-128"/>
              <a:ea typeface="メイリオ" panose="020B0604030504040204" pitchFamily="50" charset="-128"/>
            </a:endParaRPr>
          </a:p>
        </p:txBody>
      </p:sp>
      <p:sp>
        <p:nvSpPr>
          <p:cNvPr id="25" name="平行四辺形 24">
            <a:extLst>
              <a:ext uri="{FF2B5EF4-FFF2-40B4-BE49-F238E27FC236}">
                <a16:creationId xmlns:a16="http://schemas.microsoft.com/office/drawing/2014/main" id="{9AAD11F8-A784-8D4C-E574-2C39A914AA84}"/>
              </a:ext>
            </a:extLst>
          </p:cNvPr>
          <p:cNvSpPr/>
          <p:nvPr/>
        </p:nvSpPr>
        <p:spPr>
          <a:xfrm>
            <a:off x="433388" y="2022475"/>
            <a:ext cx="165576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6" name="平行四辺形 25">
            <a:extLst>
              <a:ext uri="{FF2B5EF4-FFF2-40B4-BE49-F238E27FC236}">
                <a16:creationId xmlns:a16="http://schemas.microsoft.com/office/drawing/2014/main" id="{5390A962-D599-3189-301D-DB14F6A947A5}"/>
              </a:ext>
            </a:extLst>
          </p:cNvPr>
          <p:cNvSpPr/>
          <p:nvPr/>
        </p:nvSpPr>
        <p:spPr>
          <a:xfrm>
            <a:off x="433388" y="3563938"/>
            <a:ext cx="262731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27" name="平行四辺形 26">
            <a:extLst>
              <a:ext uri="{FF2B5EF4-FFF2-40B4-BE49-F238E27FC236}">
                <a16:creationId xmlns:a16="http://schemas.microsoft.com/office/drawing/2014/main" id="{85F4F853-9358-DBFC-8F0C-8CBDA3223A6E}"/>
              </a:ext>
            </a:extLst>
          </p:cNvPr>
          <p:cNvSpPr/>
          <p:nvPr/>
        </p:nvSpPr>
        <p:spPr>
          <a:xfrm>
            <a:off x="433388" y="4865688"/>
            <a:ext cx="5040312" cy="107950"/>
          </a:xfrm>
          <a:prstGeom prst="parallelogram">
            <a:avLst/>
          </a:prstGeom>
          <a:pattFill prst="wdUpDiag">
            <a:fgClr>
              <a:schemeClr val="accent6">
                <a:lumMod val="60000"/>
                <a:lumOff val="40000"/>
              </a:schemeClr>
            </a:fgClr>
            <a:bgClr>
              <a:schemeClr val="bg1"/>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pic>
        <p:nvPicPr>
          <p:cNvPr id="29" name="図 28" descr="時計 が含まれている画像&#10;&#10;AI によって生成されたコンテンツは間違っている可能性があります。">
            <a:extLst>
              <a:ext uri="{FF2B5EF4-FFF2-40B4-BE49-F238E27FC236}">
                <a16:creationId xmlns:a16="http://schemas.microsoft.com/office/drawing/2014/main" id="{9C129495-FB5D-15D4-6294-95AEA088805C}"/>
              </a:ext>
            </a:extLst>
          </p:cNvPr>
          <p:cNvPicPr>
            <a:picLocks noChangeAspect="1"/>
          </p:cNvPicPr>
          <p:nvPr/>
        </p:nvPicPr>
        <p:blipFill>
          <a:blip r:embed="rId4">
            <a:duotone>
              <a:prstClr val="black"/>
              <a:schemeClr val="accent5">
                <a:tint val="45000"/>
                <a:satMod val="400000"/>
              </a:schemeClr>
            </a:duotone>
          </a:blip>
          <a:stretch>
            <a:fillRect/>
          </a:stretch>
        </p:blipFill>
        <p:spPr>
          <a:xfrm>
            <a:off x="8333888" y="4546417"/>
            <a:ext cx="1076873" cy="1076873"/>
          </a:xfrm>
          <a:prstGeom prst="rect">
            <a:avLst/>
          </a:prstGeom>
        </p:spPr>
      </p:pic>
      <p:sp>
        <p:nvSpPr>
          <p:cNvPr id="30" name="乗算記号 29">
            <a:extLst>
              <a:ext uri="{FF2B5EF4-FFF2-40B4-BE49-F238E27FC236}">
                <a16:creationId xmlns:a16="http://schemas.microsoft.com/office/drawing/2014/main" id="{3B2BF094-FDB1-4E7D-EDC2-1F1080BE885B}"/>
              </a:ext>
            </a:extLst>
          </p:cNvPr>
          <p:cNvSpPr/>
          <p:nvPr/>
        </p:nvSpPr>
        <p:spPr>
          <a:xfrm>
            <a:off x="8031163" y="4446588"/>
            <a:ext cx="576262" cy="576262"/>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grpSp>
        <p:nvGrpSpPr>
          <p:cNvPr id="16402" name="グループ化 36">
            <a:extLst>
              <a:ext uri="{FF2B5EF4-FFF2-40B4-BE49-F238E27FC236}">
                <a16:creationId xmlns:a16="http://schemas.microsoft.com/office/drawing/2014/main" id="{C0D75497-1607-0561-F860-A805778E3DD3}"/>
              </a:ext>
            </a:extLst>
          </p:cNvPr>
          <p:cNvGrpSpPr>
            <a:grpSpLocks/>
          </p:cNvGrpSpPr>
          <p:nvPr/>
        </p:nvGrpSpPr>
        <p:grpSpPr bwMode="auto">
          <a:xfrm>
            <a:off x="8734425" y="3378200"/>
            <a:ext cx="1068388" cy="1068388"/>
            <a:chOff x="8399784" y="3448193"/>
            <a:chExt cx="1068322" cy="1068322"/>
          </a:xfrm>
        </p:grpSpPr>
        <p:pic>
          <p:nvPicPr>
            <p:cNvPr id="34" name="図 33" descr="時計 が含まれている画像&#10;&#10;AI によって生成されたコンテンツは間違っている可能性があります。">
              <a:extLst>
                <a:ext uri="{FF2B5EF4-FFF2-40B4-BE49-F238E27FC236}">
                  <a16:creationId xmlns:a16="http://schemas.microsoft.com/office/drawing/2014/main" id="{1EFE3DA5-139D-ACF4-EBF9-6FE2DEED3E7B}"/>
                </a:ext>
              </a:extLst>
            </p:cNvPr>
            <p:cNvPicPr>
              <a:picLocks noChangeAspect="1"/>
            </p:cNvPicPr>
            <p:nvPr/>
          </p:nvPicPr>
          <p:blipFill>
            <a:blip r:embed="rId5">
              <a:duotone>
                <a:prstClr val="black"/>
                <a:schemeClr val="accent5">
                  <a:tint val="45000"/>
                  <a:satMod val="400000"/>
                </a:schemeClr>
              </a:duotone>
            </a:blip>
            <a:stretch>
              <a:fillRect/>
            </a:stretch>
          </p:blipFill>
          <p:spPr>
            <a:xfrm>
              <a:off x="8399784" y="3448193"/>
              <a:ext cx="915922" cy="915922"/>
            </a:xfrm>
            <a:prstGeom prst="rect">
              <a:avLst/>
            </a:prstGeom>
          </p:spPr>
        </p:pic>
        <p:pic>
          <p:nvPicPr>
            <p:cNvPr id="35" name="図 34" descr="時計 が含まれている画像&#10;&#10;AI によって生成されたコンテンツは間違っている可能性があります。">
              <a:extLst>
                <a:ext uri="{FF2B5EF4-FFF2-40B4-BE49-F238E27FC236}">
                  <a16:creationId xmlns:a16="http://schemas.microsoft.com/office/drawing/2014/main" id="{1D802503-ECB6-C85A-F1B3-C5E3CEBE9D46}"/>
                </a:ext>
              </a:extLst>
            </p:cNvPr>
            <p:cNvPicPr>
              <a:picLocks noChangeAspect="1"/>
            </p:cNvPicPr>
            <p:nvPr/>
          </p:nvPicPr>
          <p:blipFill>
            <a:blip r:embed="rId5">
              <a:duotone>
                <a:prstClr val="black"/>
                <a:schemeClr val="accent5">
                  <a:tint val="45000"/>
                  <a:satMod val="400000"/>
                </a:schemeClr>
              </a:duotone>
            </a:blip>
            <a:stretch>
              <a:fillRect/>
            </a:stretch>
          </p:blipFill>
          <p:spPr>
            <a:xfrm>
              <a:off x="8552184" y="3600593"/>
              <a:ext cx="915922" cy="915922"/>
            </a:xfrm>
            <a:prstGeom prst="rect">
              <a:avLst/>
            </a:prstGeom>
          </p:spPr>
        </p:pic>
        <p:pic>
          <p:nvPicPr>
            <p:cNvPr id="36" name="図 35" descr="時計 が含まれている画像&#10;&#10;AI によって生成されたコンテンツは間違っている可能性があります。">
              <a:extLst>
                <a:ext uri="{FF2B5EF4-FFF2-40B4-BE49-F238E27FC236}">
                  <a16:creationId xmlns:a16="http://schemas.microsoft.com/office/drawing/2014/main" id="{51757EEF-2753-E5AB-F9F6-DDCC1B17C71A}"/>
                </a:ext>
              </a:extLst>
            </p:cNvPr>
            <p:cNvPicPr>
              <a:picLocks noChangeAspect="1"/>
            </p:cNvPicPr>
            <p:nvPr/>
          </p:nvPicPr>
          <p:blipFill>
            <a:blip r:embed="rId5">
              <a:duotone>
                <a:prstClr val="black"/>
                <a:schemeClr val="accent5">
                  <a:tint val="45000"/>
                  <a:satMod val="400000"/>
                </a:schemeClr>
              </a:duotone>
            </a:blip>
            <a:srcRect r="30050"/>
            <a:stretch/>
          </p:blipFill>
          <p:spPr>
            <a:xfrm>
              <a:off x="8748937" y="3489697"/>
              <a:ext cx="640687" cy="915922"/>
            </a:xfrm>
            <a:prstGeom prst="rect">
              <a:avLst/>
            </a:prstGeom>
          </p:spPr>
        </p:pic>
      </p:grpSp>
      <p:sp>
        <p:nvSpPr>
          <p:cNvPr id="40" name="乗算記号 39">
            <a:extLst>
              <a:ext uri="{FF2B5EF4-FFF2-40B4-BE49-F238E27FC236}">
                <a16:creationId xmlns:a16="http://schemas.microsoft.com/office/drawing/2014/main" id="{0F4A840C-F330-312C-B34D-98B3FEA89215}"/>
              </a:ext>
            </a:extLst>
          </p:cNvPr>
          <p:cNvSpPr/>
          <p:nvPr/>
        </p:nvSpPr>
        <p:spPr>
          <a:xfrm>
            <a:off x="8031163" y="1892300"/>
            <a:ext cx="576262" cy="576263"/>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41" name="乗算記号 40">
            <a:extLst>
              <a:ext uri="{FF2B5EF4-FFF2-40B4-BE49-F238E27FC236}">
                <a16:creationId xmlns:a16="http://schemas.microsoft.com/office/drawing/2014/main" id="{FBCA2F16-44E3-8CEA-F64B-D10F90A14C2B}"/>
              </a:ext>
            </a:extLst>
          </p:cNvPr>
          <p:cNvSpPr/>
          <p:nvPr/>
        </p:nvSpPr>
        <p:spPr>
          <a:xfrm>
            <a:off x="8031163" y="3228975"/>
            <a:ext cx="576262" cy="574675"/>
          </a:xfrm>
          <a:prstGeom prst="mathMultiply">
            <a:avLst>
              <a:gd name="adj1" fmla="val 6619"/>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pic>
        <p:nvPicPr>
          <p:cNvPr id="43" name="図 42" descr="アイコン&#10;&#10;AI によって生成されたコンテンツは間違っている可能性があります。">
            <a:extLst>
              <a:ext uri="{FF2B5EF4-FFF2-40B4-BE49-F238E27FC236}">
                <a16:creationId xmlns:a16="http://schemas.microsoft.com/office/drawing/2014/main" id="{34A2A082-02B0-07A2-0CC5-7B1B8F21D9C8}"/>
              </a:ext>
            </a:extLst>
          </p:cNvPr>
          <p:cNvPicPr>
            <a:picLocks noChangeAspect="1"/>
          </p:cNvPicPr>
          <p:nvPr/>
        </p:nvPicPr>
        <p:blipFill>
          <a:blip r:embed="rId6">
            <a:duotone>
              <a:prstClr val="black"/>
              <a:schemeClr val="accent5">
                <a:tint val="45000"/>
                <a:satMod val="400000"/>
              </a:schemeClr>
            </a:duotone>
          </a:blip>
          <a:stretch>
            <a:fillRect/>
          </a:stretch>
        </p:blipFill>
        <p:spPr>
          <a:xfrm>
            <a:off x="8310917" y="3335445"/>
            <a:ext cx="872442" cy="872442"/>
          </a:xfrm>
          <a:prstGeom prst="rect">
            <a:avLst/>
          </a:prstGeom>
        </p:spPr>
      </p:pic>
      <p:pic>
        <p:nvPicPr>
          <p:cNvPr id="5" name="図 4" descr="アイコン&#10;&#10;AI によって生成されたコンテンツは間違っている可能性があります。">
            <a:extLst>
              <a:ext uri="{FF2B5EF4-FFF2-40B4-BE49-F238E27FC236}">
                <a16:creationId xmlns:a16="http://schemas.microsoft.com/office/drawing/2014/main" id="{6A6F4DEC-246E-62F4-B470-5E6C0B243BEA}"/>
              </a:ext>
            </a:extLst>
          </p:cNvPr>
          <p:cNvPicPr>
            <a:picLocks noChangeAspect="1"/>
          </p:cNvPicPr>
          <p:nvPr/>
        </p:nvPicPr>
        <p:blipFill>
          <a:blip r:embed="rId7">
            <a:duotone>
              <a:prstClr val="black"/>
              <a:schemeClr val="accent5">
                <a:tint val="45000"/>
                <a:satMod val="400000"/>
              </a:schemeClr>
            </a:duotone>
          </a:blip>
          <a:stretch>
            <a:fillRect/>
          </a:stretch>
        </p:blipFill>
        <p:spPr>
          <a:xfrm>
            <a:off x="8346933" y="2036141"/>
            <a:ext cx="961032" cy="961032"/>
          </a:xfrm>
          <a:prstGeom prst="rect">
            <a:avLst/>
          </a:prstGeom>
        </p:spPr>
      </p:pic>
      <p:pic>
        <p:nvPicPr>
          <p:cNvPr id="12" name="図 11" descr="アイコン&#10;&#10;AI によって生成されたコンテンツは間違っている可能性があります。">
            <a:extLst>
              <a:ext uri="{FF2B5EF4-FFF2-40B4-BE49-F238E27FC236}">
                <a16:creationId xmlns:a16="http://schemas.microsoft.com/office/drawing/2014/main" id="{A2E5A9B9-1C2A-86D0-04F1-D4D54FDF7CD1}"/>
              </a:ext>
            </a:extLst>
          </p:cNvPr>
          <p:cNvPicPr>
            <a:picLocks noChangeAspect="1"/>
          </p:cNvPicPr>
          <p:nvPr/>
        </p:nvPicPr>
        <p:blipFill>
          <a:blip r:embed="rId8">
            <a:duotone>
              <a:prstClr val="black"/>
              <a:schemeClr val="accent5">
                <a:tint val="45000"/>
                <a:satMod val="400000"/>
              </a:schemeClr>
            </a:duotone>
          </a:blip>
          <a:stretch>
            <a:fillRect/>
          </a:stretch>
        </p:blipFill>
        <p:spPr>
          <a:xfrm>
            <a:off x="8909804" y="2054703"/>
            <a:ext cx="863958" cy="863958"/>
          </a:xfrm>
          <a:prstGeom prst="rect">
            <a:avLst/>
          </a:prstGeom>
        </p:spPr>
      </p:pic>
      <p:sp>
        <p:nvSpPr>
          <p:cNvPr id="2" name="テキスト ボックス 1">
            <a:extLst>
              <a:ext uri="{FF2B5EF4-FFF2-40B4-BE49-F238E27FC236}">
                <a16:creationId xmlns:a16="http://schemas.microsoft.com/office/drawing/2014/main" id="{9E0DFF1A-8E49-663D-F859-E02142510AED}"/>
              </a:ext>
            </a:extLst>
          </p:cNvPr>
          <p:cNvSpPr txBox="1"/>
          <p:nvPr/>
        </p:nvSpPr>
        <p:spPr>
          <a:xfrm>
            <a:off x="690563" y="5016868"/>
            <a:ext cx="7145337" cy="815608"/>
          </a:xfrm>
          <a:prstGeom prst="rect">
            <a:avLst/>
          </a:prstGeom>
          <a:noFill/>
          <a:ln>
            <a:noFill/>
          </a:ln>
        </p:spPr>
        <p:txBody>
          <a:bodyPr anchor="ctr">
            <a:spAutoFit/>
          </a:bodyPr>
          <a:lstStyle/>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安心して話せる場を作るために大切なルールです。</a:t>
            </a:r>
            <a:endParaRPr kumimoji="1" lang="en-US" altLang="ja-JP" sz="1400" spc="100" dirty="0">
              <a:latin typeface="メイリオ" panose="020B0604030504040204" pitchFamily="50" charset="-128"/>
              <a:ea typeface="メイリオ" panose="020B0604030504040204" pitchFamily="50" charset="-128"/>
            </a:endParaRPr>
          </a:p>
          <a:p>
            <a:pPr marL="285750" indent="-285750">
              <a:spcBef>
                <a:spcPts val="600"/>
              </a:spcBef>
              <a:buFont typeface="Arial" panose="020B0604020202020204" pitchFamily="34" charset="0"/>
              <a:buChar char="•"/>
              <a:defRPr/>
            </a:pPr>
            <a:r>
              <a:rPr kumimoji="1" lang="ja-JP" altLang="en-US" sz="1400" spc="100" dirty="0">
                <a:latin typeface="メイリオ" panose="020B0604030504040204" pitchFamily="50" charset="-128"/>
                <a:ea typeface="メイリオ" panose="020B0604030504040204" pitchFamily="50" charset="-128"/>
              </a:rPr>
              <a:t>誰かに共有したいと感じたよい話があれば、共有してもよいかどうか、</a:t>
            </a:r>
            <a:br>
              <a:rPr kumimoji="1" lang="en-US" altLang="ja-JP" sz="1400" spc="100" dirty="0">
                <a:latin typeface="メイリオ" panose="020B0604030504040204" pitchFamily="50" charset="-128"/>
                <a:ea typeface="メイリオ" panose="020B0604030504040204" pitchFamily="50" charset="-128"/>
              </a:rPr>
            </a:br>
            <a:r>
              <a:rPr kumimoji="1" lang="ja-JP" altLang="en-US" sz="1400" spc="100" dirty="0">
                <a:latin typeface="メイリオ" panose="020B0604030504040204" pitchFamily="50" charset="-128"/>
                <a:ea typeface="メイリオ" panose="020B0604030504040204" pitchFamily="50" charset="-128"/>
              </a:rPr>
              <a:t>講師や本人に相談しましょう。</a:t>
            </a:r>
            <a:endParaRPr kumimoji="1" lang="en-US" altLang="ja-JP" sz="1400" spc="100" dirty="0">
              <a:latin typeface="メイリオ" panose="020B0604030504040204" pitchFamily="50" charset="-128"/>
              <a:ea typeface="メイリオ" panose="020B0604030504040204"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927B5-8A33-1741-B7CF-DFF31AFC57FA}"/>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50D10D69-06F4-51DB-D9DE-CD015CE60398}"/>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4</a:t>
            </a:fld>
            <a:endParaRPr lang="ja-JP" altLang="en-US" sz="1000">
              <a:solidFill>
                <a:srgbClr val="898989"/>
              </a:solidFill>
            </a:endParaRPr>
          </a:p>
        </p:txBody>
      </p:sp>
      <p:pic>
        <p:nvPicPr>
          <p:cNvPr id="3" name="図 2" descr="ランプ, 光 が含まれている画像&#10;&#10;AI によって生成されたコンテンツは間違っている可能性があります。">
            <a:extLst>
              <a:ext uri="{FF2B5EF4-FFF2-40B4-BE49-F238E27FC236}">
                <a16:creationId xmlns:a16="http://schemas.microsoft.com/office/drawing/2014/main" id="{5844AC20-5691-2A57-FACE-B05DFA01F1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13105">
            <a:off x="425450" y="2524125"/>
            <a:ext cx="1811338"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テキスト ボックス 3">
            <a:extLst>
              <a:ext uri="{FF2B5EF4-FFF2-40B4-BE49-F238E27FC236}">
                <a16:creationId xmlns:a16="http://schemas.microsoft.com/office/drawing/2014/main" id="{E723FD3E-D3B1-4BF8-DCAE-7DD4C10C9589}"/>
              </a:ext>
            </a:extLst>
          </p:cNvPr>
          <p:cNvSpPr txBox="1"/>
          <p:nvPr/>
        </p:nvSpPr>
        <p:spPr>
          <a:xfrm>
            <a:off x="439737" y="1734617"/>
            <a:ext cx="9161462" cy="584775"/>
          </a:xfrm>
          <a:prstGeom prst="rect">
            <a:avLst/>
          </a:prstGeom>
          <a:noFill/>
        </p:spPr>
        <p:txBody>
          <a:bodyPr wrap="square">
            <a:spAutoFit/>
          </a:bodyPr>
          <a:lstStyle/>
          <a:p>
            <a:pPr>
              <a:defRPr/>
            </a:pPr>
            <a:r>
              <a:rPr kumimoji="1" lang="en-US" altLang="ja-JP" sz="3200" b="1" spc="300" dirty="0">
                <a:latin typeface="メイリオ" panose="020B0604030504040204" pitchFamily="50" charset="-128"/>
                <a:ea typeface="メイリオ" panose="020B0604030504040204" pitchFamily="50" charset="-128"/>
              </a:rPr>
              <a:t>Ⅰ</a:t>
            </a:r>
            <a:r>
              <a:rPr kumimoji="1" lang="ja-JP" altLang="en-US" sz="3200" b="1" spc="300" dirty="0">
                <a:latin typeface="メイリオ" panose="020B0604030504040204" pitchFamily="50" charset="-128"/>
                <a:ea typeface="メイリオ" panose="020B0604030504040204" pitchFamily="50" charset="-128"/>
              </a:rPr>
              <a:t>．訪問調査について</a:t>
            </a:r>
          </a:p>
        </p:txBody>
      </p:sp>
      <p:sp>
        <p:nvSpPr>
          <p:cNvPr id="5" name="平行四辺形 4">
            <a:extLst>
              <a:ext uri="{FF2B5EF4-FFF2-40B4-BE49-F238E27FC236}">
                <a16:creationId xmlns:a16="http://schemas.microsoft.com/office/drawing/2014/main" id="{7C04DDDA-2BDC-F5CD-25A5-CA135210463F}"/>
              </a:ext>
            </a:extLst>
          </p:cNvPr>
          <p:cNvSpPr/>
          <p:nvPr/>
        </p:nvSpPr>
        <p:spPr>
          <a:xfrm>
            <a:off x="439737" y="2338705"/>
            <a:ext cx="8748000" cy="107950"/>
          </a:xfrm>
          <a:prstGeom prst="parallelogram">
            <a:avLst/>
          </a:prstGeom>
          <a:pattFill prst="wdUpDiag">
            <a:fgClr>
              <a:schemeClr val="accent5"/>
            </a:fgClr>
            <a:bgClr>
              <a:schemeClr val="bg2"/>
            </a:bgClr>
          </a:pattFill>
          <a:ln>
            <a:noFill/>
          </a:ln>
        </p:spPr>
        <p:style>
          <a:lnRef idx="2">
            <a:schemeClr val="accent1">
              <a:shade val="15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8" name="テキスト ボックス 7">
            <a:extLst>
              <a:ext uri="{FF2B5EF4-FFF2-40B4-BE49-F238E27FC236}">
                <a16:creationId xmlns:a16="http://schemas.microsoft.com/office/drawing/2014/main" id="{1B7D1641-3FCB-7BC3-02B3-01972327945B}"/>
              </a:ext>
            </a:extLst>
          </p:cNvPr>
          <p:cNvSpPr txBox="1"/>
          <p:nvPr/>
        </p:nvSpPr>
        <p:spPr>
          <a:xfrm>
            <a:off x="796925" y="4373254"/>
            <a:ext cx="8729663" cy="369332"/>
          </a:xfrm>
          <a:prstGeom prst="rect">
            <a:avLst/>
          </a:prstGeom>
          <a:noFill/>
          <a:ln>
            <a:noFill/>
          </a:ln>
        </p:spPr>
        <p:txBody>
          <a:bodyPr anchor="ctr">
            <a:spAutoFit/>
          </a:bodyPr>
          <a:lstStyle/>
          <a:p>
            <a:pPr>
              <a:spcBef>
                <a:spcPts val="600"/>
              </a:spcBef>
              <a:defRPr/>
            </a:pPr>
            <a:r>
              <a:rPr kumimoji="1" lang="ja-JP" altLang="en-US" spc="300" dirty="0">
                <a:latin typeface="メイリオ" panose="020B0604030504040204" pitchFamily="50" charset="-128"/>
                <a:ea typeface="メイリオ" panose="020B0604030504040204" pitchFamily="50" charset="-128"/>
              </a:rPr>
              <a:t>訪問調査の目的や留意点など、基本的な事項について学んでいきます。</a:t>
            </a:r>
            <a:endParaRPr kumimoji="1" lang="en-US" altLang="ja-JP" spc="3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38756119"/>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CFA76A-DC58-B2E7-50D5-D5126FBF5E0B}"/>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0EF75755-AB81-1584-E4C7-2882897A3A1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5</a:t>
            </a:fld>
            <a:endParaRPr lang="ja-JP" altLang="en-US" sz="1000">
              <a:solidFill>
                <a:srgbClr val="898989"/>
              </a:solidFill>
            </a:endParaRPr>
          </a:p>
        </p:txBody>
      </p:sp>
      <p:sp>
        <p:nvSpPr>
          <p:cNvPr id="3" name="正方形/長方形 2">
            <a:extLst>
              <a:ext uri="{FF2B5EF4-FFF2-40B4-BE49-F238E27FC236}">
                <a16:creationId xmlns:a16="http://schemas.microsoft.com/office/drawing/2014/main" id="{F0401ABF-43E6-6678-7969-2B0F4DF61E93}"/>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１．生活保護業務における訪問調査</a:t>
            </a:r>
          </a:p>
        </p:txBody>
      </p:sp>
      <p:sp>
        <p:nvSpPr>
          <p:cNvPr id="2" name="正方形/長方形 1">
            <a:extLst>
              <a:ext uri="{FF2B5EF4-FFF2-40B4-BE49-F238E27FC236}">
                <a16:creationId xmlns:a16="http://schemas.microsoft.com/office/drawing/2014/main" id="{B7294DB5-643A-A6A5-CDC1-212481A8E3CB}"/>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．訪問調査について</a:t>
            </a:r>
          </a:p>
        </p:txBody>
      </p:sp>
      <p:sp>
        <p:nvSpPr>
          <p:cNvPr id="5" name="テキスト ボックス 4">
            <a:extLst>
              <a:ext uri="{FF2B5EF4-FFF2-40B4-BE49-F238E27FC236}">
                <a16:creationId xmlns:a16="http://schemas.microsoft.com/office/drawing/2014/main" id="{B89D1E45-B8B3-9FF6-2F0B-CEDE82BABDBF}"/>
              </a:ext>
            </a:extLst>
          </p:cNvPr>
          <p:cNvSpPr txBox="1"/>
          <p:nvPr/>
        </p:nvSpPr>
        <p:spPr>
          <a:xfrm>
            <a:off x="453000" y="619325"/>
            <a:ext cx="9000000" cy="307777"/>
          </a:xfrm>
          <a:prstGeom prst="rect">
            <a:avLst/>
          </a:prstGeom>
          <a:noFill/>
        </p:spPr>
        <p:txBody>
          <a:bodyPr wrap="square">
            <a:spAutoFit/>
          </a:bodyPr>
          <a:lstStyle/>
          <a:p>
            <a:pPr marL="285750" indent="-285750">
              <a:buFont typeface="Arial" panose="020B0604020202020204" pitchFamily="34" charset="0"/>
              <a:buChar char="•"/>
            </a:pPr>
            <a:r>
              <a:rPr lang="ja-JP" altLang="en-US" sz="1400" spc="100" dirty="0">
                <a:latin typeface="メイリオ" panose="020B0604030504040204" pitchFamily="50" charset="-128"/>
                <a:ea typeface="メイリオ" panose="020B0604030504040204" pitchFamily="50" charset="-128"/>
              </a:rPr>
              <a:t>生活保護業務においては、下記の場面で訪問調査が行われます（赤点線囲み）。</a:t>
            </a:r>
            <a:endParaRPr lang="en-US" altLang="ja-JP" sz="1400" spc="100" dirty="0">
              <a:latin typeface="メイリオ" panose="020B0604030504040204" pitchFamily="50" charset="-128"/>
              <a:ea typeface="メイリオ" panose="020B0604030504040204" pitchFamily="50" charset="-128"/>
            </a:endParaRPr>
          </a:p>
        </p:txBody>
      </p:sp>
      <p:sp>
        <p:nvSpPr>
          <p:cNvPr id="17" name="四角形: 角を丸くする 16">
            <a:extLst>
              <a:ext uri="{FF2B5EF4-FFF2-40B4-BE49-F238E27FC236}">
                <a16:creationId xmlns:a16="http://schemas.microsoft.com/office/drawing/2014/main" id="{37A52FBB-1545-3981-614E-866FCE3CE502}"/>
              </a:ext>
            </a:extLst>
          </p:cNvPr>
          <p:cNvSpPr/>
          <p:nvPr/>
        </p:nvSpPr>
        <p:spPr>
          <a:xfrm>
            <a:off x="2569987" y="5022597"/>
            <a:ext cx="6480000" cy="463803"/>
          </a:xfrm>
          <a:prstGeom prst="roundRect">
            <a:avLst>
              <a:gd name="adj" fmla="val 6384"/>
            </a:avLst>
          </a:prstGeom>
          <a:noFill/>
          <a:ln w="38100">
            <a:solidFill>
              <a:srgbClr val="C00000"/>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四角形: 角を丸くする 17">
            <a:extLst>
              <a:ext uri="{FF2B5EF4-FFF2-40B4-BE49-F238E27FC236}">
                <a16:creationId xmlns:a16="http://schemas.microsoft.com/office/drawing/2014/main" id="{6299C4C3-0F28-172A-7A4C-AD596D7CE95B}"/>
              </a:ext>
            </a:extLst>
          </p:cNvPr>
          <p:cNvSpPr/>
          <p:nvPr/>
        </p:nvSpPr>
        <p:spPr>
          <a:xfrm>
            <a:off x="2569986" y="2777267"/>
            <a:ext cx="6480000" cy="1138517"/>
          </a:xfrm>
          <a:prstGeom prst="roundRect">
            <a:avLst>
              <a:gd name="adj" fmla="val 5698"/>
            </a:avLst>
          </a:prstGeom>
          <a:noFill/>
          <a:ln w="38100">
            <a:solidFill>
              <a:srgbClr val="C00000"/>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Text Box 5">
            <a:extLst>
              <a:ext uri="{FF2B5EF4-FFF2-40B4-BE49-F238E27FC236}">
                <a16:creationId xmlns:a16="http://schemas.microsoft.com/office/drawing/2014/main" id="{EC51508D-A13A-7D47-E858-2930E9E529A8}"/>
              </a:ext>
            </a:extLst>
          </p:cNvPr>
          <p:cNvSpPr txBox="1">
            <a:spLocks noChangeArrowheads="1"/>
          </p:cNvSpPr>
          <p:nvPr/>
        </p:nvSpPr>
        <p:spPr bwMode="auto">
          <a:xfrm>
            <a:off x="2553373" y="2799973"/>
            <a:ext cx="6983413" cy="1648077"/>
          </a:xfrm>
          <a:prstGeom prst="rect">
            <a:avLst/>
          </a:prstGeom>
          <a:noFill/>
          <a:ln w="9525">
            <a:noFill/>
            <a:miter lim="800000"/>
            <a:headEnd/>
            <a:tailEnd/>
          </a:ln>
        </p:spPr>
        <p:txBody>
          <a:bodyPr lIns="84391" tIns="42196" rIns="84391" bIns="42196"/>
          <a:lstStyle/>
          <a:p>
            <a:pPr algn="just" defTabSz="914400">
              <a:spcBef>
                <a:spcPct val="20000"/>
              </a:spcBef>
              <a:defRPr/>
            </a:pPr>
            <a:r>
              <a:rPr lang="ja-JP" altLang="en-US" sz="1200" b="1" spc="100" dirty="0">
                <a:solidFill>
                  <a:prstClr val="black"/>
                </a:solidFill>
                <a:latin typeface="メイリオ" panose="020B0604030504040204" pitchFamily="50" charset="-128"/>
                <a:ea typeface="メイリオ" panose="020B0604030504040204" pitchFamily="50" charset="-128"/>
              </a:rPr>
              <a:t>① 保護の要否の審査</a:t>
            </a:r>
            <a:endParaRPr lang="en-US" altLang="ja-JP" sz="1200" b="1" spc="100" dirty="0">
              <a:solidFill>
                <a:prstClr val="black"/>
              </a:solidFill>
              <a:latin typeface="メイリオ" panose="020B0604030504040204" pitchFamily="50" charset="-128"/>
              <a:ea typeface="メイリオ" panose="020B0604030504040204" pitchFamily="50" charset="-128"/>
            </a:endParaRPr>
          </a:p>
          <a:p>
            <a:pPr marL="180000" indent="-180000" algn="just" defTabSz="914400">
              <a:spcBef>
                <a:spcPts val="300"/>
              </a:spcBef>
              <a:buFont typeface="Arial" panose="020B0604020202020204" pitchFamily="34" charset="0"/>
              <a:buChar char="•"/>
              <a:defRPr/>
            </a:pPr>
            <a:r>
              <a:rPr lang="ja-JP" altLang="en-US" sz="1200" spc="100" dirty="0">
                <a:solidFill>
                  <a:prstClr val="black"/>
                </a:solidFill>
                <a:latin typeface="メイリオ" panose="020B0604030504040204" pitchFamily="50" charset="-128"/>
                <a:ea typeface="メイリオ" panose="020B0604030504040204" pitchFamily="50" charset="-128"/>
              </a:rPr>
              <a:t>預貯金、保険、不動産等の資産調査</a:t>
            </a:r>
          </a:p>
          <a:p>
            <a:pPr marL="180000" indent="-180000" algn="just" defTabSz="914400">
              <a:spcBef>
                <a:spcPts val="300"/>
              </a:spcBef>
              <a:buFont typeface="Arial" panose="020B0604020202020204" pitchFamily="34" charset="0"/>
              <a:buChar char="•"/>
              <a:defRPr/>
            </a:pPr>
            <a:r>
              <a:rPr lang="ja-JP" altLang="en-US" sz="1200" spc="100" dirty="0">
                <a:solidFill>
                  <a:prstClr val="black"/>
                </a:solidFill>
                <a:latin typeface="メイリオ" panose="020B0604030504040204" pitchFamily="50" charset="-128"/>
                <a:ea typeface="メイリオ" panose="020B0604030504040204" pitchFamily="50" charset="-128"/>
              </a:rPr>
              <a:t>扶養義務者による扶養の可否の調査</a:t>
            </a:r>
          </a:p>
          <a:p>
            <a:pPr marL="180000" indent="-180000" algn="just" defTabSz="914400">
              <a:spcBef>
                <a:spcPts val="300"/>
              </a:spcBef>
              <a:buFont typeface="Arial" panose="020B0604020202020204" pitchFamily="34" charset="0"/>
              <a:buChar char="•"/>
              <a:defRPr/>
            </a:pPr>
            <a:r>
              <a:rPr lang="ja-JP" altLang="en-US" sz="1200" spc="100" dirty="0">
                <a:solidFill>
                  <a:prstClr val="black"/>
                </a:solidFill>
                <a:latin typeface="メイリオ" panose="020B0604030504040204" pitchFamily="50" charset="-128"/>
                <a:ea typeface="メイリオ" panose="020B0604030504040204" pitchFamily="50" charset="-128"/>
              </a:rPr>
              <a:t>年金等の社会保障給付、就労収入等の調査</a:t>
            </a:r>
            <a:endParaRPr lang="en-US" altLang="ja-JP" sz="1200" spc="100" dirty="0">
              <a:solidFill>
                <a:prstClr val="black"/>
              </a:solidFill>
              <a:latin typeface="メイリオ" panose="020B0604030504040204" pitchFamily="50" charset="-128"/>
              <a:ea typeface="メイリオ" panose="020B0604030504040204" pitchFamily="50" charset="-128"/>
            </a:endParaRPr>
          </a:p>
          <a:p>
            <a:pPr marL="180000" indent="-180000" algn="just" defTabSz="914400">
              <a:spcBef>
                <a:spcPts val="300"/>
              </a:spcBef>
              <a:buFont typeface="Arial" panose="020B0604020202020204" pitchFamily="34" charset="0"/>
              <a:buChar char="•"/>
              <a:defRPr/>
            </a:pPr>
            <a:r>
              <a:rPr lang="ja-JP" altLang="en-US" sz="1200" spc="100" dirty="0">
                <a:solidFill>
                  <a:prstClr val="black"/>
                </a:solidFill>
                <a:latin typeface="メイリオ" panose="020B0604030504040204" pitchFamily="50" charset="-128"/>
                <a:ea typeface="メイリオ" panose="020B0604030504040204" pitchFamily="50" charset="-128"/>
              </a:rPr>
              <a:t>就労の可能性の調査</a:t>
            </a:r>
            <a:endParaRPr lang="en-US" altLang="ja-JP" sz="1200" spc="100" dirty="0">
              <a:solidFill>
                <a:prstClr val="black"/>
              </a:solidFill>
              <a:latin typeface="メイリオ" panose="020B0604030504040204" pitchFamily="50" charset="-128"/>
              <a:ea typeface="メイリオ" panose="020B0604030504040204" pitchFamily="50" charset="-128"/>
            </a:endParaRPr>
          </a:p>
          <a:p>
            <a:pPr defTabSz="914400">
              <a:spcBef>
                <a:spcPct val="20000"/>
              </a:spcBef>
              <a:defRPr/>
            </a:pPr>
            <a:r>
              <a:rPr lang="ja-JP" altLang="en-US" sz="1200" b="1" spc="100" dirty="0">
                <a:solidFill>
                  <a:prstClr val="black"/>
                </a:solidFill>
                <a:latin typeface="メイリオ" panose="020B0604030504040204" pitchFamily="50" charset="-128"/>
                <a:ea typeface="メイリオ" panose="020B0604030504040204" pitchFamily="50" charset="-128"/>
              </a:rPr>
              <a:t>② 保護費の支給（毎月）</a:t>
            </a:r>
            <a:endParaRPr lang="en-US" altLang="ja-JP" sz="1200" b="1" spc="100" dirty="0">
              <a:solidFill>
                <a:prstClr val="black"/>
              </a:solidFill>
              <a:latin typeface="メイリオ" panose="020B0604030504040204" pitchFamily="50" charset="-128"/>
              <a:ea typeface="メイリオ" panose="020B0604030504040204" pitchFamily="50" charset="-128"/>
            </a:endParaRPr>
          </a:p>
          <a:p>
            <a:pPr marL="180000" indent="-180000" defTabSz="914400">
              <a:spcBef>
                <a:spcPts val="300"/>
              </a:spcBef>
              <a:buFont typeface="Arial" panose="020B0604020202020204" pitchFamily="34" charset="0"/>
              <a:buChar char="•"/>
              <a:defRPr/>
            </a:pPr>
            <a:r>
              <a:rPr lang="ja-JP" altLang="en-US" sz="1200" spc="100" dirty="0">
                <a:solidFill>
                  <a:prstClr val="black"/>
                </a:solidFill>
                <a:latin typeface="メイリオ" panose="020B0604030504040204" pitchFamily="50" charset="-128"/>
                <a:ea typeface="メイリオ" panose="020B0604030504040204" pitchFamily="50" charset="-128"/>
              </a:rPr>
              <a:t>最低生活費から収入を引いた額を支給</a:t>
            </a:r>
          </a:p>
        </p:txBody>
      </p:sp>
      <p:sp>
        <p:nvSpPr>
          <p:cNvPr id="8" name="Text Box 6">
            <a:extLst>
              <a:ext uri="{FF2B5EF4-FFF2-40B4-BE49-F238E27FC236}">
                <a16:creationId xmlns:a16="http://schemas.microsoft.com/office/drawing/2014/main" id="{F90C8B31-7890-50C1-33F2-4A93ADF99B62}"/>
              </a:ext>
            </a:extLst>
          </p:cNvPr>
          <p:cNvSpPr txBox="1">
            <a:spLocks noChangeArrowheads="1"/>
          </p:cNvSpPr>
          <p:nvPr/>
        </p:nvSpPr>
        <p:spPr bwMode="auto">
          <a:xfrm>
            <a:off x="2553373" y="1162785"/>
            <a:ext cx="5916857" cy="1079066"/>
          </a:xfrm>
          <a:prstGeom prst="rect">
            <a:avLst/>
          </a:prstGeom>
          <a:noFill/>
          <a:ln w="9525">
            <a:noFill/>
            <a:miter lim="800000"/>
            <a:headEnd/>
            <a:tailEnd/>
          </a:ln>
        </p:spPr>
        <p:txBody>
          <a:bodyPr lIns="84391" tIns="42196" rIns="84391" bIns="42196" anchor="ctr"/>
          <a:lstStyle/>
          <a:p>
            <a:pPr algn="just" defTabSz="914400">
              <a:spcBef>
                <a:spcPts val="300"/>
              </a:spcBef>
              <a:defRPr/>
            </a:pPr>
            <a:r>
              <a:rPr lang="ja-JP" altLang="en-US" sz="1200" spc="100" dirty="0">
                <a:solidFill>
                  <a:prstClr val="black"/>
                </a:solidFill>
                <a:latin typeface="メイリオ" panose="020B0604030504040204" pitchFamily="50" charset="-128"/>
                <a:ea typeface="メイリオ" panose="020B0604030504040204" pitchFamily="50" charset="-128"/>
              </a:rPr>
              <a:t>① 相談者の状況把握（生活状況、収入の有無等）</a:t>
            </a:r>
            <a:endParaRPr lang="en-US" altLang="ja-JP" sz="1200" spc="100" dirty="0">
              <a:solidFill>
                <a:prstClr val="black"/>
              </a:solidFill>
              <a:latin typeface="メイリオ" panose="020B0604030504040204" pitchFamily="50" charset="-128"/>
              <a:ea typeface="メイリオ" panose="020B0604030504040204" pitchFamily="50" charset="-128"/>
            </a:endParaRPr>
          </a:p>
          <a:p>
            <a:pPr algn="just" defTabSz="914400">
              <a:spcBef>
                <a:spcPts val="300"/>
              </a:spcBef>
              <a:defRPr/>
            </a:pPr>
            <a:r>
              <a:rPr lang="ja-JP" altLang="en-US" sz="1200" spc="100" dirty="0">
                <a:solidFill>
                  <a:prstClr val="black"/>
                </a:solidFill>
                <a:latin typeface="メイリオ" panose="020B0604030504040204" pitchFamily="50" charset="-128"/>
                <a:ea typeface="メイリオ" panose="020B0604030504040204" pitchFamily="50" charset="-128"/>
              </a:rPr>
              <a:t>② 利用可能な他法他施策の活用についての助言</a:t>
            </a:r>
            <a:endParaRPr lang="en-US" altLang="ja-JP" sz="1200" spc="100" dirty="0">
              <a:solidFill>
                <a:prstClr val="black"/>
              </a:solidFill>
              <a:latin typeface="メイリオ" panose="020B0604030504040204" pitchFamily="50" charset="-128"/>
              <a:ea typeface="メイリオ" panose="020B0604030504040204" pitchFamily="50" charset="-128"/>
            </a:endParaRPr>
          </a:p>
          <a:p>
            <a:pPr algn="just" defTabSz="914400">
              <a:spcBef>
                <a:spcPts val="300"/>
              </a:spcBef>
              <a:defRPr/>
            </a:pPr>
            <a:r>
              <a:rPr lang="ja-JP" altLang="en-US" sz="1200" spc="100" dirty="0">
                <a:solidFill>
                  <a:prstClr val="black"/>
                </a:solidFill>
                <a:latin typeface="メイリオ" panose="020B0604030504040204" pitchFamily="50" charset="-128"/>
                <a:ea typeface="メイリオ" panose="020B0604030504040204" pitchFamily="50" charset="-128"/>
              </a:rPr>
              <a:t>　　（年金・手当、障害者施策、生活福祉資金、住居確保給付金 等）</a:t>
            </a:r>
            <a:endParaRPr lang="en-US" altLang="ja-JP" sz="1200" spc="100" dirty="0">
              <a:solidFill>
                <a:prstClr val="black"/>
              </a:solidFill>
              <a:latin typeface="メイリオ" panose="020B0604030504040204" pitchFamily="50" charset="-128"/>
              <a:ea typeface="メイリオ" panose="020B0604030504040204" pitchFamily="50" charset="-128"/>
            </a:endParaRPr>
          </a:p>
          <a:p>
            <a:pPr algn="just" defTabSz="914400">
              <a:spcBef>
                <a:spcPts val="300"/>
              </a:spcBef>
              <a:defRPr/>
            </a:pPr>
            <a:r>
              <a:rPr lang="ja-JP" altLang="en-US" sz="1200" spc="100" dirty="0">
                <a:solidFill>
                  <a:prstClr val="black"/>
                </a:solidFill>
                <a:latin typeface="メイリオ" panose="020B0604030504040204" pitchFamily="50" charset="-128"/>
                <a:ea typeface="メイリオ" panose="020B0604030504040204" pitchFamily="50" charset="-128"/>
              </a:rPr>
              <a:t>③ 生活保護制度の説明</a:t>
            </a:r>
            <a:endParaRPr lang="en-US" altLang="ja-JP" sz="1200" spc="100" dirty="0">
              <a:solidFill>
                <a:prstClr val="black"/>
              </a:solidFill>
              <a:latin typeface="メイリオ" panose="020B0604030504040204" pitchFamily="50" charset="-128"/>
              <a:ea typeface="メイリオ" panose="020B0604030504040204" pitchFamily="50" charset="-128"/>
            </a:endParaRPr>
          </a:p>
          <a:p>
            <a:pPr algn="just" defTabSz="914400">
              <a:spcBef>
                <a:spcPts val="300"/>
              </a:spcBef>
              <a:defRPr/>
            </a:pPr>
            <a:r>
              <a:rPr lang="ja-JP" altLang="en-US" sz="1200" spc="100" dirty="0">
                <a:solidFill>
                  <a:prstClr val="black"/>
                </a:solidFill>
                <a:latin typeface="メイリオ" panose="020B0604030504040204" pitchFamily="50" charset="-128"/>
                <a:ea typeface="メイリオ" panose="020B0604030504040204" pitchFamily="50" charset="-128"/>
              </a:rPr>
              <a:t>④ 申請意思の確認</a:t>
            </a:r>
            <a:endParaRPr lang="en-US" altLang="ja-JP" sz="1200" spc="100" dirty="0">
              <a:solidFill>
                <a:prstClr val="black"/>
              </a:solidFill>
              <a:latin typeface="メイリオ" panose="020B0604030504040204" pitchFamily="50" charset="-128"/>
              <a:ea typeface="メイリオ" panose="020B0604030504040204" pitchFamily="50" charset="-128"/>
            </a:endParaRPr>
          </a:p>
        </p:txBody>
      </p:sp>
      <p:sp>
        <p:nvSpPr>
          <p:cNvPr id="19" name="Text Box 10">
            <a:extLst>
              <a:ext uri="{FF2B5EF4-FFF2-40B4-BE49-F238E27FC236}">
                <a16:creationId xmlns:a16="http://schemas.microsoft.com/office/drawing/2014/main" id="{97F66033-C7B9-1A82-7A04-87644926C3A2}"/>
              </a:ext>
            </a:extLst>
          </p:cNvPr>
          <p:cNvSpPr txBox="1">
            <a:spLocks noChangeArrowheads="1"/>
          </p:cNvSpPr>
          <p:nvPr/>
        </p:nvSpPr>
        <p:spPr bwMode="auto">
          <a:xfrm>
            <a:off x="2553373" y="4581019"/>
            <a:ext cx="6013109" cy="2036187"/>
          </a:xfrm>
          <a:prstGeom prst="rect">
            <a:avLst/>
          </a:prstGeom>
          <a:noFill/>
          <a:ln w="9525">
            <a:noFill/>
            <a:miter lim="800000"/>
            <a:headEnd/>
            <a:tailEnd/>
          </a:ln>
        </p:spPr>
        <p:txBody>
          <a:bodyPr lIns="84391" tIns="42196" rIns="84391" bIns="42196"/>
          <a:lstStyle/>
          <a:p>
            <a:pPr defTabSz="914400">
              <a:spcBef>
                <a:spcPct val="20000"/>
              </a:spcBef>
              <a:defRPr/>
            </a:pPr>
            <a:r>
              <a:rPr lang="ja-JP" altLang="en-US" sz="1200" b="1" spc="100" dirty="0">
                <a:latin typeface="メイリオ" panose="020B0604030504040204" pitchFamily="50" charset="-128"/>
                <a:ea typeface="メイリオ" panose="020B0604030504040204" pitchFamily="50" charset="-128"/>
              </a:rPr>
              <a:t>① 援助方針の策定</a:t>
            </a:r>
            <a:endParaRPr lang="en-US" altLang="ja-JP" sz="1200" b="1" spc="100" dirty="0">
              <a:latin typeface="メイリオ" panose="020B0604030504040204" pitchFamily="50" charset="-128"/>
              <a:ea typeface="メイリオ" panose="020B0604030504040204" pitchFamily="50" charset="-128"/>
            </a:endParaRPr>
          </a:p>
          <a:p>
            <a:pPr marL="180000" indent="-180000" defTabSz="914400">
              <a:spcBef>
                <a:spcPts val="300"/>
              </a:spcBef>
              <a:buFont typeface="Arial" panose="020B0604020202020204" pitchFamily="34" charset="0"/>
              <a:buChar char="•"/>
              <a:defRPr/>
            </a:pPr>
            <a:r>
              <a:rPr lang="ja-JP" altLang="en-US" sz="1200" spc="100" dirty="0">
                <a:latin typeface="メイリオ" panose="020B0604030504040204" pitchFamily="50" charset="-128"/>
                <a:ea typeface="メイリオ" panose="020B0604030504040204" pitchFamily="50" charset="-128"/>
              </a:rPr>
              <a:t>要保護者の生活状況を踏まえ、個々の要保護者の自立に向けた課題分析</a:t>
            </a:r>
            <a:endParaRPr lang="en-US" altLang="ja-JP" sz="1200" spc="100" dirty="0">
              <a:latin typeface="メイリオ" panose="020B0604030504040204" pitchFamily="50" charset="-128"/>
              <a:ea typeface="メイリオ" panose="020B0604030504040204" pitchFamily="50" charset="-128"/>
            </a:endParaRPr>
          </a:p>
          <a:p>
            <a:pPr defTabSz="914400">
              <a:spcBef>
                <a:spcPct val="20000"/>
              </a:spcBef>
              <a:defRPr/>
            </a:pPr>
            <a:r>
              <a:rPr lang="ja-JP" altLang="en-US" sz="1200" b="1" spc="100" dirty="0">
                <a:latin typeface="メイリオ" panose="020B0604030504040204" pitchFamily="50" charset="-128"/>
                <a:ea typeface="メイリオ" panose="020B0604030504040204" pitchFamily="50" charset="-128"/>
              </a:rPr>
              <a:t>② 訪問調査（世帯の状況に応じて計画的に実施）と援助方針の見直し</a:t>
            </a:r>
            <a:endParaRPr lang="en-US" altLang="ja-JP" sz="1200" b="1" spc="100" dirty="0">
              <a:latin typeface="メイリオ" panose="020B0604030504040204" pitchFamily="50" charset="-128"/>
              <a:ea typeface="メイリオ" panose="020B0604030504040204" pitchFamily="50" charset="-128"/>
            </a:endParaRPr>
          </a:p>
          <a:p>
            <a:pPr marL="180000" indent="-180000" defTabSz="914400">
              <a:spcBef>
                <a:spcPts val="300"/>
              </a:spcBef>
              <a:buFont typeface="Arial" panose="020B0604020202020204" pitchFamily="34" charset="0"/>
              <a:buChar char="•"/>
              <a:defRPr/>
            </a:pPr>
            <a:r>
              <a:rPr lang="ja-JP" altLang="en-US" sz="1200" spc="100" dirty="0">
                <a:latin typeface="メイリオ" panose="020B0604030504040204" pitchFamily="50" charset="-128"/>
                <a:ea typeface="メイリオ" panose="020B0604030504040204" pitchFamily="50" charset="-128"/>
              </a:rPr>
              <a:t>生活状況の把握や、援助方針の見直し</a:t>
            </a:r>
          </a:p>
          <a:p>
            <a:pPr defTabSz="914400">
              <a:spcBef>
                <a:spcPct val="20000"/>
              </a:spcBef>
              <a:defRPr/>
            </a:pPr>
            <a:r>
              <a:rPr lang="ja-JP" altLang="en-US" sz="1200" b="1" spc="100" dirty="0">
                <a:latin typeface="メイリオ" panose="020B0604030504040204" pitchFamily="50" charset="-128"/>
                <a:ea typeface="メイリオ" panose="020B0604030504040204" pitchFamily="50" charset="-128"/>
              </a:rPr>
              <a:t>③ 収入状況の把握</a:t>
            </a:r>
            <a:endParaRPr lang="en-US" altLang="ja-JP" sz="1200" b="1" spc="100" dirty="0">
              <a:latin typeface="メイリオ" panose="020B0604030504040204" pitchFamily="50" charset="-128"/>
              <a:ea typeface="メイリオ" panose="020B0604030504040204" pitchFamily="50" charset="-128"/>
            </a:endParaRPr>
          </a:p>
          <a:p>
            <a:pPr marL="180000" indent="-180000" defTabSz="914400">
              <a:spcBef>
                <a:spcPts val="300"/>
              </a:spcBef>
              <a:buFont typeface="Arial" panose="020B0604020202020204" pitchFamily="34" charset="0"/>
              <a:buChar char="•"/>
              <a:defRPr/>
            </a:pPr>
            <a:r>
              <a:rPr lang="ja-JP" altLang="en-US" sz="1200" spc="100" dirty="0">
                <a:latin typeface="メイリオ" panose="020B0604030504040204" pitchFamily="50" charset="-128"/>
                <a:ea typeface="メイリオ" panose="020B0604030504040204" pitchFamily="50" charset="-128"/>
              </a:rPr>
              <a:t>収入、資産等の届出の受理、課税状況の定期的な調査</a:t>
            </a:r>
            <a:endParaRPr lang="en-US" altLang="ja-JP" sz="1200" spc="100" dirty="0">
              <a:latin typeface="メイリオ" panose="020B0604030504040204" pitchFamily="50" charset="-128"/>
              <a:ea typeface="メイリオ" panose="020B0604030504040204" pitchFamily="50" charset="-128"/>
            </a:endParaRPr>
          </a:p>
          <a:p>
            <a:pPr defTabSz="914400">
              <a:spcBef>
                <a:spcPct val="20000"/>
              </a:spcBef>
              <a:defRPr/>
            </a:pPr>
            <a:r>
              <a:rPr lang="ja-JP" altLang="en-US" sz="1200" b="1" spc="100" dirty="0">
                <a:latin typeface="メイリオ" panose="020B0604030504040204" pitchFamily="50" charset="-128"/>
                <a:ea typeface="メイリオ" panose="020B0604030504040204" pitchFamily="50" charset="-128"/>
              </a:rPr>
              <a:t>④ 自立の助長に向けた支援</a:t>
            </a:r>
            <a:endParaRPr lang="en-US" altLang="ja-JP" sz="1200" b="1" spc="100" dirty="0">
              <a:latin typeface="メイリオ" panose="020B0604030504040204" pitchFamily="50" charset="-128"/>
              <a:ea typeface="メイリオ" panose="020B0604030504040204" pitchFamily="50" charset="-128"/>
            </a:endParaRPr>
          </a:p>
          <a:p>
            <a:pPr marL="180000" indent="-180000" defTabSz="914400">
              <a:spcBef>
                <a:spcPts val="300"/>
              </a:spcBef>
              <a:buFont typeface="Arial" panose="020B0604020202020204" pitchFamily="34" charset="0"/>
              <a:buChar char="•"/>
              <a:defRPr/>
            </a:pPr>
            <a:r>
              <a:rPr lang="ja-JP" altLang="en-US" sz="1200" spc="100" dirty="0">
                <a:latin typeface="メイリオ" panose="020B0604030504040204" pitchFamily="50" charset="-128"/>
                <a:ea typeface="メイリオ" panose="020B0604030504040204" pitchFamily="50" charset="-128"/>
              </a:rPr>
              <a:t>日常生活自立、社会生活自立、経済的自立に向けた各種支援</a:t>
            </a:r>
            <a:endParaRPr lang="en-US" altLang="ja-JP" sz="1200" spc="100" dirty="0">
              <a:latin typeface="メイリオ" panose="020B0604030504040204" pitchFamily="50" charset="-128"/>
              <a:ea typeface="メイリオ" panose="020B0604030504040204" pitchFamily="50" charset="-128"/>
            </a:endParaRPr>
          </a:p>
          <a:p>
            <a:pPr defTabSz="914400">
              <a:spcBef>
                <a:spcPts val="300"/>
              </a:spcBef>
              <a:defRPr/>
            </a:pPr>
            <a:r>
              <a:rPr lang="ja-JP" altLang="en-US" sz="1200" b="1" spc="100" dirty="0">
                <a:latin typeface="メイリオ" panose="020B0604030504040204" pitchFamily="50" charset="-128"/>
                <a:ea typeface="メイリオ" panose="020B0604030504040204" pitchFamily="50" charset="-128"/>
              </a:rPr>
              <a:t>⑤ 保護の停廃止</a:t>
            </a:r>
            <a:endParaRPr lang="en-US" altLang="ja-JP" sz="1200" b="1" spc="100" dirty="0">
              <a:latin typeface="メイリオ" panose="020B0604030504040204" pitchFamily="50" charset="-128"/>
              <a:ea typeface="メイリオ" panose="020B0604030504040204" pitchFamily="50" charset="-128"/>
            </a:endParaRPr>
          </a:p>
        </p:txBody>
      </p:sp>
      <p:grpSp>
        <p:nvGrpSpPr>
          <p:cNvPr id="20" name="グループ化 19">
            <a:extLst>
              <a:ext uri="{FF2B5EF4-FFF2-40B4-BE49-F238E27FC236}">
                <a16:creationId xmlns:a16="http://schemas.microsoft.com/office/drawing/2014/main" id="{42A85E7E-A727-8D6F-E7DB-06341376607F}"/>
              </a:ext>
            </a:extLst>
          </p:cNvPr>
          <p:cNvGrpSpPr/>
          <p:nvPr/>
        </p:nvGrpSpPr>
        <p:grpSpPr>
          <a:xfrm>
            <a:off x="291533" y="1162785"/>
            <a:ext cx="2154785" cy="5454421"/>
            <a:chOff x="310386" y="727518"/>
            <a:chExt cx="2154785" cy="5255730"/>
          </a:xfrm>
          <a:gradFill>
            <a:gsLst>
              <a:gs pos="0">
                <a:schemeClr val="accent1">
                  <a:lumMod val="5000"/>
                  <a:lumOff val="95000"/>
                </a:schemeClr>
              </a:gs>
              <a:gs pos="74000">
                <a:schemeClr val="accent1">
                  <a:lumMod val="40000"/>
                  <a:lumOff val="60000"/>
                </a:schemeClr>
              </a:gs>
              <a:gs pos="100000">
                <a:schemeClr val="accent5"/>
              </a:gs>
            </a:gsLst>
            <a:lin ang="5400000" scaled="1"/>
          </a:gradFill>
        </p:grpSpPr>
        <p:sp>
          <p:nvSpPr>
            <p:cNvPr id="21" name="Text Box 2">
              <a:extLst>
                <a:ext uri="{FF2B5EF4-FFF2-40B4-BE49-F238E27FC236}">
                  <a16:creationId xmlns:a16="http://schemas.microsoft.com/office/drawing/2014/main" id="{CDD1C749-6F07-A718-EF5C-89EF850E256B}"/>
                </a:ext>
              </a:extLst>
            </p:cNvPr>
            <p:cNvSpPr txBox="1">
              <a:spLocks noChangeArrowheads="1"/>
            </p:cNvSpPr>
            <p:nvPr/>
          </p:nvSpPr>
          <p:spPr bwMode="auto">
            <a:xfrm>
              <a:off x="310386" y="727518"/>
              <a:ext cx="2106583" cy="1039758"/>
            </a:xfrm>
            <a:prstGeom prst="rect">
              <a:avLst/>
            </a:prstGeom>
            <a:grpFill/>
            <a:ln w="25400">
              <a:noFill/>
              <a:prstDash val="solid"/>
              <a:miter lim="800000"/>
              <a:headEnd/>
              <a:tailEnd/>
            </a:ln>
          </p:spPr>
          <p:txBody>
            <a:bodyPr lIns="84391" tIns="42196" rIns="84391" bIns="42196" anchor="ctr"/>
            <a:lstStyle/>
            <a:p>
              <a:pPr algn="ctr" defTabSz="914400">
                <a:defRPr/>
              </a:pPr>
              <a:r>
                <a:rPr lang="ja-JP" altLang="en-US" sz="1600" b="1" spc="100" dirty="0">
                  <a:latin typeface="メイリオ" panose="020B0604030504040204" pitchFamily="50" charset="-128"/>
                  <a:ea typeface="メイリオ" panose="020B0604030504040204" pitchFamily="50" charset="-128"/>
                </a:rPr>
                <a:t>相談</a:t>
              </a:r>
              <a:endParaRPr lang="en-US" altLang="ja-JP" sz="1600" b="1" spc="100" dirty="0">
                <a:latin typeface="メイリオ" panose="020B0604030504040204" pitchFamily="50" charset="-128"/>
                <a:ea typeface="メイリオ" panose="020B0604030504040204" pitchFamily="50" charset="-128"/>
              </a:endParaRPr>
            </a:p>
          </p:txBody>
        </p:sp>
        <p:sp>
          <p:nvSpPr>
            <p:cNvPr id="22" name="Text Box 2">
              <a:extLst>
                <a:ext uri="{FF2B5EF4-FFF2-40B4-BE49-F238E27FC236}">
                  <a16:creationId xmlns:a16="http://schemas.microsoft.com/office/drawing/2014/main" id="{A7116910-B5A5-9130-5D1E-A98694BA627B}"/>
                </a:ext>
              </a:extLst>
            </p:cNvPr>
            <p:cNvSpPr txBox="1">
              <a:spLocks noChangeArrowheads="1"/>
            </p:cNvSpPr>
            <p:nvPr/>
          </p:nvSpPr>
          <p:spPr bwMode="auto">
            <a:xfrm>
              <a:off x="310386" y="2343110"/>
              <a:ext cx="2106583" cy="1415078"/>
            </a:xfrm>
            <a:prstGeom prst="rect">
              <a:avLst/>
            </a:prstGeom>
            <a:grpFill/>
            <a:ln w="25400">
              <a:noFill/>
              <a:prstDash val="solid"/>
              <a:miter lim="800000"/>
              <a:headEnd/>
              <a:tailEnd/>
            </a:ln>
          </p:spPr>
          <p:txBody>
            <a:bodyPr lIns="84391" tIns="42196" rIns="84391" bIns="42196" anchor="ctr"/>
            <a:lstStyle/>
            <a:p>
              <a:pPr algn="ctr" defTabSz="914400">
                <a:defRPr/>
              </a:pPr>
              <a:r>
                <a:rPr lang="ja-JP" altLang="en-US" sz="1600" b="1" spc="100" dirty="0">
                  <a:solidFill>
                    <a:prstClr val="black"/>
                  </a:solidFill>
                  <a:latin typeface="メイリオ" panose="020B0604030504040204" pitchFamily="50" charset="-128"/>
                  <a:ea typeface="メイリオ" panose="020B0604030504040204" pitchFamily="50" charset="-128"/>
                </a:rPr>
                <a:t>要否の判定・決定</a:t>
              </a:r>
            </a:p>
          </p:txBody>
        </p:sp>
        <p:sp>
          <p:nvSpPr>
            <p:cNvPr id="23" name="Text Box 2">
              <a:extLst>
                <a:ext uri="{FF2B5EF4-FFF2-40B4-BE49-F238E27FC236}">
                  <a16:creationId xmlns:a16="http://schemas.microsoft.com/office/drawing/2014/main" id="{C903FBC7-B8D1-FFD8-4731-FCB0E9A3328B}"/>
                </a:ext>
              </a:extLst>
            </p:cNvPr>
            <p:cNvSpPr txBox="1">
              <a:spLocks noChangeArrowheads="1"/>
            </p:cNvSpPr>
            <p:nvPr/>
          </p:nvSpPr>
          <p:spPr bwMode="auto">
            <a:xfrm>
              <a:off x="358588" y="4122118"/>
              <a:ext cx="2106583" cy="1861130"/>
            </a:xfrm>
            <a:prstGeom prst="rect">
              <a:avLst/>
            </a:prstGeom>
            <a:grpFill/>
            <a:ln w="25400">
              <a:noFill/>
              <a:prstDash val="solid"/>
              <a:miter lim="800000"/>
              <a:headEnd/>
              <a:tailEnd/>
            </a:ln>
          </p:spPr>
          <p:txBody>
            <a:bodyPr lIns="84391" tIns="42196" rIns="84391" bIns="42196" anchor="ctr"/>
            <a:lstStyle/>
            <a:p>
              <a:pPr algn="ctr" defTabSz="914400">
                <a:defRPr/>
              </a:pPr>
              <a:r>
                <a:rPr lang="ja-JP" altLang="en-US" sz="1600" b="1" spc="100" dirty="0">
                  <a:solidFill>
                    <a:prstClr val="black"/>
                  </a:solidFill>
                  <a:latin typeface="メイリオ" panose="020B0604030504040204" pitchFamily="50" charset="-128"/>
                  <a:ea typeface="メイリオ" panose="020B0604030504040204" pitchFamily="50" charset="-128"/>
                </a:rPr>
                <a:t>保護の開始後</a:t>
              </a:r>
            </a:p>
          </p:txBody>
        </p:sp>
      </p:grpSp>
      <p:sp>
        <p:nvSpPr>
          <p:cNvPr id="24" name="下矢印 16">
            <a:extLst>
              <a:ext uri="{FF2B5EF4-FFF2-40B4-BE49-F238E27FC236}">
                <a16:creationId xmlns:a16="http://schemas.microsoft.com/office/drawing/2014/main" id="{0F56389E-FBF4-EFEC-BBCC-860D2E737D77}"/>
              </a:ext>
            </a:extLst>
          </p:cNvPr>
          <p:cNvSpPr/>
          <p:nvPr/>
        </p:nvSpPr>
        <p:spPr>
          <a:xfrm>
            <a:off x="1136357" y="2243508"/>
            <a:ext cx="465137" cy="595638"/>
          </a:xfrm>
          <a:prstGeom prst="down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ja-JP" altLang="en-US" sz="1662">
              <a:solidFill>
                <a:prstClr val="white"/>
              </a:solidFill>
              <a:latin typeface="メイリオ" panose="020B0604030504040204" pitchFamily="50" charset="-128"/>
              <a:ea typeface="メイリオ" panose="020B0604030504040204" pitchFamily="50" charset="-128"/>
            </a:endParaRPr>
          </a:p>
        </p:txBody>
      </p:sp>
      <p:sp>
        <p:nvSpPr>
          <p:cNvPr id="25" name="下矢印 17">
            <a:extLst>
              <a:ext uri="{FF2B5EF4-FFF2-40B4-BE49-F238E27FC236}">
                <a16:creationId xmlns:a16="http://schemas.microsoft.com/office/drawing/2014/main" id="{E097DCDD-E854-06D4-8EEE-D50F7DEA7076}"/>
              </a:ext>
            </a:extLst>
          </p:cNvPr>
          <p:cNvSpPr/>
          <p:nvPr/>
        </p:nvSpPr>
        <p:spPr>
          <a:xfrm>
            <a:off x="1136357" y="4308334"/>
            <a:ext cx="465137" cy="360363"/>
          </a:xfrm>
          <a:prstGeom prst="down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a:defRPr/>
            </a:pPr>
            <a:endParaRPr lang="ja-JP" altLang="en-US" sz="1662">
              <a:solidFill>
                <a:prstClr val="white"/>
              </a:solidFill>
              <a:latin typeface="メイリオ" panose="020B0604030504040204" pitchFamily="50" charset="-128"/>
              <a:ea typeface="メイリオ" panose="020B0604030504040204" pitchFamily="50" charset="-128"/>
            </a:endParaRPr>
          </a:p>
        </p:txBody>
      </p:sp>
      <p:sp>
        <p:nvSpPr>
          <p:cNvPr id="26" name="正方形/長方形 25">
            <a:extLst>
              <a:ext uri="{FF2B5EF4-FFF2-40B4-BE49-F238E27FC236}">
                <a16:creationId xmlns:a16="http://schemas.microsoft.com/office/drawing/2014/main" id="{675787A8-697D-4E97-CC07-AF091ECBD121}"/>
              </a:ext>
            </a:extLst>
          </p:cNvPr>
          <p:cNvSpPr/>
          <p:nvPr/>
        </p:nvSpPr>
        <p:spPr>
          <a:xfrm>
            <a:off x="777613" y="2323066"/>
            <a:ext cx="1182624" cy="3603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0"/>
              </a:spcBef>
              <a:spcAft>
                <a:spcPts val="0"/>
              </a:spcAft>
              <a:defRPr/>
            </a:pPr>
            <a:r>
              <a:rPr kumimoji="1" lang="ja-JP" altLang="en-US" sz="1600" b="1" spc="100" dirty="0">
                <a:solidFill>
                  <a:schemeClr val="tx1"/>
                </a:solidFill>
                <a:latin typeface="メイリオ" panose="020B0604030504040204" pitchFamily="50" charset="-128"/>
                <a:ea typeface="メイリオ" panose="020B0604030504040204" pitchFamily="50" charset="-128"/>
              </a:rPr>
              <a:t>申請</a:t>
            </a:r>
            <a:endParaRPr kumimoji="1" lang="en-US" altLang="ja-JP" sz="1600" b="1" spc="100" dirty="0">
              <a:solidFill>
                <a:schemeClr val="tx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49762128"/>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CFA76A-DC58-B2E7-50D5-D5126FBF5E0B}"/>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0EF75755-AB81-1584-E4C7-2882897A3A1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6</a:t>
            </a:fld>
            <a:endParaRPr lang="ja-JP" altLang="en-US" sz="1000">
              <a:solidFill>
                <a:srgbClr val="898989"/>
              </a:solidFill>
            </a:endParaRPr>
          </a:p>
        </p:txBody>
      </p:sp>
      <p:sp>
        <p:nvSpPr>
          <p:cNvPr id="3" name="正方形/長方形 2">
            <a:extLst>
              <a:ext uri="{FF2B5EF4-FFF2-40B4-BE49-F238E27FC236}">
                <a16:creationId xmlns:a16="http://schemas.microsoft.com/office/drawing/2014/main" id="{F0401ABF-43E6-6678-7969-2B0F4DF61E93}"/>
              </a:ext>
            </a:extLst>
          </p:cNvPr>
          <p:cNvSpPr/>
          <p:nvPr/>
        </p:nvSpPr>
        <p:spPr>
          <a:xfrm>
            <a:off x="0" y="187325"/>
            <a:ext cx="8296275" cy="3603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ja-JP" altLang="en-US" sz="2000" b="1" spc="150" dirty="0">
                <a:solidFill>
                  <a:schemeClr val="tx1"/>
                </a:solidFill>
                <a:latin typeface="メイリオ" panose="020B0604030504040204" pitchFamily="50" charset="-128"/>
                <a:ea typeface="メイリオ" panose="020B0604030504040204" pitchFamily="50" charset="-128"/>
              </a:rPr>
              <a:t>２．訪問調査とは？</a:t>
            </a:r>
          </a:p>
        </p:txBody>
      </p:sp>
      <p:sp>
        <p:nvSpPr>
          <p:cNvPr id="4" name="正方形/長方形 3">
            <a:extLst>
              <a:ext uri="{FF2B5EF4-FFF2-40B4-BE49-F238E27FC236}">
                <a16:creationId xmlns:a16="http://schemas.microsoft.com/office/drawing/2014/main" id="{063712D8-AEDF-9076-8BAB-D89092D87D2B}"/>
              </a:ext>
            </a:extLst>
          </p:cNvPr>
          <p:cNvSpPr/>
          <p:nvPr/>
        </p:nvSpPr>
        <p:spPr>
          <a:xfrm>
            <a:off x="0" y="12700"/>
            <a:ext cx="8296275" cy="1952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kumimoji="1" lang="en-US" altLang="ja-JP" sz="1200" b="1" spc="150" dirty="0">
                <a:solidFill>
                  <a:schemeClr val="tx1"/>
                </a:solidFill>
                <a:latin typeface="メイリオ" panose="020B0604030504040204" pitchFamily="50" charset="-128"/>
                <a:ea typeface="メイリオ" panose="020B0604030504040204" pitchFamily="50" charset="-128"/>
              </a:rPr>
              <a:t>Ⅰ</a:t>
            </a:r>
            <a:r>
              <a:rPr kumimoji="1" lang="ja-JP" altLang="en-US" sz="1200" b="1" spc="150" dirty="0">
                <a:solidFill>
                  <a:schemeClr val="tx1"/>
                </a:solidFill>
                <a:latin typeface="メイリオ" panose="020B0604030504040204" pitchFamily="50" charset="-128"/>
                <a:ea typeface="メイリオ" panose="020B0604030504040204" pitchFamily="50" charset="-128"/>
              </a:rPr>
              <a:t>．訪問調査について</a:t>
            </a:r>
          </a:p>
        </p:txBody>
      </p:sp>
      <p:sp>
        <p:nvSpPr>
          <p:cNvPr id="2" name="正方形/長方形 1">
            <a:extLst>
              <a:ext uri="{FF2B5EF4-FFF2-40B4-BE49-F238E27FC236}">
                <a16:creationId xmlns:a16="http://schemas.microsoft.com/office/drawing/2014/main" id="{76785ED1-BD42-E4BC-3077-F79ED7E30B59}"/>
              </a:ext>
            </a:extLst>
          </p:cNvPr>
          <p:cNvSpPr/>
          <p:nvPr/>
        </p:nvSpPr>
        <p:spPr>
          <a:xfrm>
            <a:off x="453000" y="2818870"/>
            <a:ext cx="9000000" cy="2862322"/>
          </a:xfrm>
          <a:prstGeom prst="rect">
            <a:avLst/>
          </a:prstGeom>
        </p:spPr>
        <p:txBody>
          <a:bodyPr>
            <a:spAutoFit/>
          </a:bodyPr>
          <a:lstStyle/>
          <a:p>
            <a:pPr marL="514350" indent="-514350" eaLnBrk="1" fontAlgn="auto" hangingPunct="1">
              <a:spcBef>
                <a:spcPts val="1200"/>
              </a:spcBef>
              <a:spcAft>
                <a:spcPts val="0"/>
              </a:spcAft>
              <a:buFont typeface="+mj-ea"/>
              <a:buAutoNum type="circleNumDbPlain"/>
              <a:defRPr/>
            </a:pPr>
            <a:r>
              <a:rPr lang="ja-JP" altLang="en-US" sz="2000" b="1" spc="100" dirty="0">
                <a:latin typeface="メイリオ" panose="020B0604030504040204" pitchFamily="50" charset="-128"/>
                <a:ea typeface="メイリオ" panose="020B0604030504040204" pitchFamily="50" charset="-128"/>
              </a:rPr>
              <a:t>要保護者の</a:t>
            </a:r>
            <a:r>
              <a:rPr lang="ja-JP" altLang="en-US" sz="2000" b="1" u="sng" spc="100" dirty="0">
                <a:latin typeface="メイリオ" panose="020B0604030504040204" pitchFamily="50" charset="-128"/>
                <a:ea typeface="メイリオ" panose="020B0604030504040204" pitchFamily="50" charset="-128"/>
              </a:rPr>
              <a:t>生活状況等を把握し、援助方針に反映させること</a:t>
            </a:r>
            <a:r>
              <a:rPr lang="ja-JP" altLang="en-US" sz="2000" b="1" spc="100" dirty="0">
                <a:latin typeface="メイリオ" panose="020B0604030504040204" pitchFamily="50" charset="-128"/>
                <a:ea typeface="メイリオ" panose="020B0604030504040204" pitchFamily="50" charset="-128"/>
              </a:rPr>
              <a:t>や、これに基づく</a:t>
            </a:r>
            <a:r>
              <a:rPr lang="ja-JP" altLang="en-US" sz="2000" b="1" u="sng" spc="100" dirty="0">
                <a:latin typeface="メイリオ" panose="020B0604030504040204" pitchFamily="50" charset="-128"/>
                <a:ea typeface="メイリオ" panose="020B0604030504040204" pitchFamily="50" charset="-128"/>
              </a:rPr>
              <a:t>自立を助長するための指導を行うこと</a:t>
            </a:r>
            <a:r>
              <a:rPr lang="ja-JP" altLang="en-US" sz="2000" b="1" spc="100" dirty="0">
                <a:latin typeface="メイリオ" panose="020B0604030504040204" pitchFamily="50" charset="-128"/>
                <a:ea typeface="メイリオ" panose="020B0604030504040204" pitchFamily="50" charset="-128"/>
              </a:rPr>
              <a:t>を目的として、世帯の状況に応じ、訪問を行うこと。</a:t>
            </a:r>
            <a:endParaRPr lang="en-US" altLang="ja-JP" sz="2000" b="1" spc="100" dirty="0">
              <a:latin typeface="メイリオ" panose="020B0604030504040204" pitchFamily="50" charset="-128"/>
              <a:ea typeface="メイリオ" panose="020B0604030504040204" pitchFamily="50" charset="-128"/>
            </a:endParaRPr>
          </a:p>
          <a:p>
            <a:pPr marL="514350" indent="-514350" eaLnBrk="1" fontAlgn="auto" hangingPunct="1">
              <a:spcBef>
                <a:spcPts val="600"/>
              </a:spcBef>
              <a:spcAft>
                <a:spcPts val="0"/>
              </a:spcAft>
              <a:buFont typeface="+mj-ea"/>
              <a:buAutoNum type="circleNumDbPlain"/>
              <a:defRPr/>
            </a:pPr>
            <a:r>
              <a:rPr lang="ja-JP" altLang="en-US" sz="2000" b="1" spc="100" dirty="0">
                <a:latin typeface="メイリオ" panose="020B0604030504040204" pitchFamily="50" charset="-128"/>
                <a:ea typeface="メイリオ" panose="020B0604030504040204" pitchFamily="50" charset="-128"/>
              </a:rPr>
              <a:t>訪問の実施にあたっては、訪問時の</a:t>
            </a:r>
            <a:r>
              <a:rPr lang="ja-JP" altLang="en-US" sz="2000" b="1" u="sng" spc="100" dirty="0">
                <a:solidFill>
                  <a:srgbClr val="C00000"/>
                </a:solidFill>
                <a:latin typeface="メイリオ" panose="020B0604030504040204" pitchFamily="50" charset="-128"/>
                <a:ea typeface="メイリオ" panose="020B0604030504040204" pitchFamily="50" charset="-128"/>
              </a:rPr>
              <a:t>訪問調査目的を明確</a:t>
            </a:r>
            <a:r>
              <a:rPr lang="ja-JP" altLang="en-US" sz="2000" b="1" spc="100" dirty="0">
                <a:latin typeface="メイリオ" panose="020B0604030504040204" pitchFamily="50" charset="-128"/>
                <a:ea typeface="メイリオ" panose="020B0604030504040204" pitchFamily="50" charset="-128"/>
              </a:rPr>
              <a:t>にし、それを踏まえ、年間訪問計画を策定のうえ行うこと。</a:t>
            </a:r>
            <a:endParaRPr lang="en-US" altLang="ja-JP" sz="2000" b="1" spc="100" dirty="0">
              <a:latin typeface="メイリオ" panose="020B0604030504040204" pitchFamily="50" charset="-128"/>
              <a:ea typeface="メイリオ" panose="020B0604030504040204" pitchFamily="50" charset="-128"/>
            </a:endParaRPr>
          </a:p>
          <a:p>
            <a:pPr marL="514350" indent="-514350" eaLnBrk="1" fontAlgn="auto" hangingPunct="1">
              <a:spcBef>
                <a:spcPts val="1200"/>
              </a:spcBef>
              <a:spcAft>
                <a:spcPts val="0"/>
              </a:spcAft>
              <a:buFont typeface="+mj-ea"/>
              <a:buAutoNum type="circleNumDbPlain" startAt="3"/>
              <a:defRPr/>
            </a:pPr>
            <a:r>
              <a:rPr lang="ja-JP" altLang="en-US" sz="2000" b="1" spc="100" dirty="0">
                <a:latin typeface="メイリオ" panose="020B0604030504040204" pitchFamily="50" charset="-128"/>
                <a:ea typeface="メイリオ" panose="020B0604030504040204" pitchFamily="50" charset="-128"/>
              </a:rPr>
              <a:t>なお、世帯の状況に変化があると認められる等訪問計画以外に訪問することが必要である場合には、随時に訪問を行うこと。</a:t>
            </a:r>
            <a:endParaRPr lang="en-US" altLang="ja-JP" sz="2000" b="1" spc="100" dirty="0">
              <a:latin typeface="メイリオ" panose="020B0604030504040204" pitchFamily="50" charset="-128"/>
              <a:ea typeface="メイリオ" panose="020B0604030504040204" pitchFamily="50" charset="-128"/>
            </a:endParaRPr>
          </a:p>
          <a:p>
            <a:pPr marL="514350" indent="-514350" eaLnBrk="1" fontAlgn="auto" hangingPunct="1">
              <a:spcBef>
                <a:spcPts val="600"/>
              </a:spcBef>
              <a:spcAft>
                <a:spcPts val="0"/>
              </a:spcAft>
              <a:buFont typeface="+mj-ea"/>
              <a:buAutoNum type="circleNumDbPlain" startAt="3"/>
              <a:defRPr/>
            </a:pPr>
            <a:r>
              <a:rPr lang="ja-JP" altLang="en-US" sz="2000" b="1" spc="100" dirty="0">
                <a:latin typeface="メイリオ" panose="020B0604030504040204" pitchFamily="50" charset="-128"/>
                <a:ea typeface="メイリオ" panose="020B0604030504040204" pitchFamily="50" charset="-128"/>
              </a:rPr>
              <a:t>また、訪問計画は被保護者の状況の変化等に応じ見直すこと。</a:t>
            </a:r>
            <a:endParaRPr lang="en-US" altLang="ja-JP" sz="2000" b="1" spc="100" dirty="0">
              <a:latin typeface="メイリオ" panose="020B0604030504040204" pitchFamily="50" charset="-128"/>
              <a:ea typeface="メイリオ" panose="020B0604030504040204" pitchFamily="50" charset="-128"/>
            </a:endParaRPr>
          </a:p>
        </p:txBody>
      </p:sp>
      <p:sp>
        <p:nvSpPr>
          <p:cNvPr id="5" name="テキスト ボックス 5">
            <a:extLst>
              <a:ext uri="{FF2B5EF4-FFF2-40B4-BE49-F238E27FC236}">
                <a16:creationId xmlns:a16="http://schemas.microsoft.com/office/drawing/2014/main" id="{A351A2CA-E260-4BBB-1055-69F130220EB5}"/>
              </a:ext>
            </a:extLst>
          </p:cNvPr>
          <p:cNvSpPr txBox="1">
            <a:spLocks noChangeArrowheads="1"/>
          </p:cNvSpPr>
          <p:nvPr/>
        </p:nvSpPr>
        <p:spPr bwMode="auto">
          <a:xfrm>
            <a:off x="0" y="6534150"/>
            <a:ext cx="72009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000" dirty="0">
                <a:latin typeface="メイリオ" panose="020B0604030504040204" pitchFamily="50" charset="-128"/>
                <a:ea typeface="メイリオ" panose="020B0604030504040204" pitchFamily="50" charset="-128"/>
              </a:rPr>
              <a:t>出典：新保美香</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生活保護実践講座－利用者とともに歩む社会福祉実践－</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全国社会福祉協議会</a:t>
            </a:r>
            <a:r>
              <a:rPr lang="en-US" altLang="ja-JP" sz="1000" dirty="0">
                <a:latin typeface="メイリオ" panose="020B0604030504040204" pitchFamily="50" charset="-128"/>
                <a:ea typeface="メイリオ" panose="020B0604030504040204" pitchFamily="50" charset="-128"/>
              </a:rPr>
              <a:t>,2018</a:t>
            </a:r>
            <a:r>
              <a:rPr lang="ja-JP" altLang="en-US" sz="1000" dirty="0">
                <a:latin typeface="メイリオ" panose="020B0604030504040204" pitchFamily="50" charset="-128"/>
                <a:ea typeface="メイリオ" panose="020B0604030504040204" pitchFamily="50" charset="-128"/>
              </a:rPr>
              <a:t>年</a:t>
            </a:r>
            <a:r>
              <a:rPr lang="en-US" altLang="ja-JP" sz="1000" dirty="0">
                <a:latin typeface="メイリオ" panose="020B0604030504040204" pitchFamily="50" charset="-128"/>
                <a:ea typeface="メイリオ" panose="020B0604030504040204" pitchFamily="50" charset="-128"/>
              </a:rPr>
              <a:t>,p20</a:t>
            </a:r>
          </a:p>
          <a:p>
            <a:pPr eaLnBrk="1" hangingPunct="1">
              <a:lnSpc>
                <a:spcPct val="100000"/>
              </a:lnSpc>
              <a:spcBef>
                <a:spcPct val="0"/>
              </a:spcBef>
              <a:buFontTx/>
              <a:buNone/>
            </a:pPr>
            <a:r>
              <a:rPr lang="ja-JP" altLang="en-US" sz="1000"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生活保護手帳　</a:t>
            </a:r>
            <a:r>
              <a:rPr lang="en-US" altLang="ja-JP" sz="1000" dirty="0">
                <a:latin typeface="メイリオ" panose="020B0604030504040204" pitchFamily="50" charset="-128"/>
                <a:ea typeface="メイリオ" panose="020B0604030504040204" pitchFamily="50" charset="-128"/>
              </a:rPr>
              <a:t>2024</a:t>
            </a:r>
            <a:r>
              <a:rPr lang="ja-JP" altLang="en-US" sz="1000" dirty="0">
                <a:latin typeface="メイリオ" panose="020B0604030504040204" pitchFamily="50" charset="-128"/>
                <a:ea typeface="メイリオ" panose="020B0604030504040204" pitchFamily="50" charset="-128"/>
              </a:rPr>
              <a:t>年度版</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中央法規出版</a:t>
            </a:r>
            <a:r>
              <a:rPr lang="en-US" altLang="ja-JP" sz="1000" dirty="0">
                <a:latin typeface="メイリオ" panose="020B0604030504040204" pitchFamily="50" charset="-128"/>
                <a:ea typeface="メイリオ" panose="020B0604030504040204" pitchFamily="50" charset="-128"/>
              </a:rPr>
              <a:t>,p449</a:t>
            </a:r>
            <a:endParaRPr lang="ja-JP" altLang="en-US" sz="1000" dirty="0">
              <a:latin typeface="メイリオ" panose="020B0604030504040204" pitchFamily="50" charset="-128"/>
              <a:ea typeface="メイリオ" panose="020B0604030504040204" pitchFamily="50" charset="-128"/>
            </a:endParaRPr>
          </a:p>
        </p:txBody>
      </p:sp>
      <p:sp>
        <p:nvSpPr>
          <p:cNvPr id="6" name="テキスト ボックス 8">
            <a:extLst>
              <a:ext uri="{FF2B5EF4-FFF2-40B4-BE49-F238E27FC236}">
                <a16:creationId xmlns:a16="http://schemas.microsoft.com/office/drawing/2014/main" id="{F617F637-490C-3970-9DE7-6EE31F8C0CE8}"/>
              </a:ext>
            </a:extLst>
          </p:cNvPr>
          <p:cNvSpPr txBox="1">
            <a:spLocks noChangeArrowheads="1"/>
          </p:cNvSpPr>
          <p:nvPr/>
        </p:nvSpPr>
        <p:spPr bwMode="auto">
          <a:xfrm>
            <a:off x="453000" y="1268031"/>
            <a:ext cx="9000000" cy="110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600" spc="100" dirty="0">
                <a:latin typeface="メイリオ" panose="020B0604030504040204" pitchFamily="50" charset="-128"/>
                <a:ea typeface="メイリオ" panose="020B0604030504040204" pitchFamily="50" charset="-128"/>
              </a:rPr>
              <a:t>　ケースワーカーの日々の実践において、「訪問調査」は大きな位置を占めているのではないでしょうか。訪問調査は、生活保護実践に固有の活動であり、ケースワーカーが本人の生活状況に即して適切に相談援助、自立支援を行っていくために不可欠なものです。訪問調査の目的について、実施要領では以下のように記されています。</a:t>
            </a:r>
            <a:endParaRPr lang="en-US" altLang="ja-JP" sz="1600" spc="100" dirty="0">
              <a:latin typeface="メイリオ" panose="020B0604030504040204" pitchFamily="50" charset="-128"/>
              <a:ea typeface="メイリオ" panose="020B0604030504040204" pitchFamily="50" charset="-128"/>
            </a:endParaRPr>
          </a:p>
        </p:txBody>
      </p:sp>
      <p:sp>
        <p:nvSpPr>
          <p:cNvPr id="7" name="四角形: 角を丸くする 6">
            <a:extLst>
              <a:ext uri="{FF2B5EF4-FFF2-40B4-BE49-F238E27FC236}">
                <a16:creationId xmlns:a16="http://schemas.microsoft.com/office/drawing/2014/main" id="{E3F1A294-E125-2ED9-B666-A2B6DBD56FAF}"/>
              </a:ext>
            </a:extLst>
          </p:cNvPr>
          <p:cNvSpPr/>
          <p:nvPr/>
        </p:nvSpPr>
        <p:spPr>
          <a:xfrm>
            <a:off x="63519" y="633279"/>
            <a:ext cx="3960000" cy="375771"/>
          </a:xfrm>
          <a:prstGeom prst="roundRect">
            <a:avLst>
              <a:gd name="adj" fmla="val 2344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1200"/>
              </a:spcBef>
              <a:spcAft>
                <a:spcPts val="0"/>
              </a:spcAft>
              <a:defRPr/>
            </a:pPr>
            <a:r>
              <a:rPr kumimoji="1" lang="ja-JP" altLang="en-US" sz="2000" b="1" spc="300" dirty="0">
                <a:solidFill>
                  <a:prstClr val="black"/>
                </a:solidFill>
                <a:latin typeface="メイリオ" panose="020B0604030504040204" pitchFamily="50" charset="-128"/>
                <a:ea typeface="メイリオ" panose="020B0604030504040204" pitchFamily="50" charset="-128"/>
              </a:rPr>
              <a:t>訪問調査の目的　</a:t>
            </a:r>
          </a:p>
        </p:txBody>
      </p:sp>
      <p:sp>
        <p:nvSpPr>
          <p:cNvPr id="9" name="四角形: 角を丸くする 8">
            <a:extLst>
              <a:ext uri="{FF2B5EF4-FFF2-40B4-BE49-F238E27FC236}">
                <a16:creationId xmlns:a16="http://schemas.microsoft.com/office/drawing/2014/main" id="{B37C45B7-8434-1A0A-1F08-15E337D8FA55}"/>
              </a:ext>
            </a:extLst>
          </p:cNvPr>
          <p:cNvSpPr/>
          <p:nvPr/>
        </p:nvSpPr>
        <p:spPr>
          <a:xfrm>
            <a:off x="373584" y="2530549"/>
            <a:ext cx="9158833" cy="3338624"/>
          </a:xfrm>
          <a:prstGeom prst="roundRect">
            <a:avLst>
              <a:gd name="adj" fmla="val 5396"/>
            </a:avLst>
          </a:prstGeom>
          <a:noFill/>
          <a:ln w="38100">
            <a:solidFill>
              <a:schemeClr val="accent2"/>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88933358"/>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1D045DFF-DF4A-7E4A-2FAC-FDED5C6FFF57}"/>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7</a:t>
            </a:fld>
            <a:endParaRPr lang="ja-JP" altLang="en-US" sz="1000">
              <a:solidFill>
                <a:srgbClr val="898989"/>
              </a:solidFill>
            </a:endParaRPr>
          </a:p>
        </p:txBody>
      </p:sp>
      <p:sp>
        <p:nvSpPr>
          <p:cNvPr id="2" name="正方形/長方形 10">
            <a:extLst>
              <a:ext uri="{FF2B5EF4-FFF2-40B4-BE49-F238E27FC236}">
                <a16:creationId xmlns:a16="http://schemas.microsoft.com/office/drawing/2014/main" id="{08E0E352-E2B9-AF12-FA06-25F4128489A1}"/>
              </a:ext>
            </a:extLst>
          </p:cNvPr>
          <p:cNvSpPr>
            <a:spLocks noChangeArrowheads="1"/>
          </p:cNvSpPr>
          <p:nvPr/>
        </p:nvSpPr>
        <p:spPr bwMode="auto">
          <a:xfrm>
            <a:off x="532416" y="2318807"/>
            <a:ext cx="9000000" cy="3708708"/>
          </a:xfrm>
          <a:prstGeom prst="rect">
            <a:avLst/>
          </a:prstGeom>
          <a:noFill/>
          <a:ln>
            <a:noFill/>
          </a:ln>
        </p:spPr>
        <p:txBody>
          <a:bodyPr>
            <a:spAutoFit/>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marL="342900" indent="-342900" eaLnBrk="1" hangingPunct="1">
              <a:lnSpc>
                <a:spcPct val="100000"/>
              </a:lnSpc>
              <a:spcBef>
                <a:spcPts val="600"/>
              </a:spcBef>
              <a:buFont typeface="+mj-ea"/>
              <a:buAutoNum type="circleNumDbPlain"/>
              <a:defRPr/>
            </a:pPr>
            <a:r>
              <a:rPr kumimoji="0" lang="ja-JP" altLang="en-US" sz="1800" b="1" spc="100" dirty="0">
                <a:latin typeface="メイリオ" panose="020B0604030504040204" pitchFamily="50" charset="-128"/>
                <a:ea typeface="メイリオ" panose="020B0604030504040204" pitchFamily="50" charset="-128"/>
              </a:rPr>
              <a:t>申請時等の訪問</a:t>
            </a:r>
            <a:endParaRPr kumimoji="0" lang="en-US" altLang="ja-JP" sz="1800" b="1"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kumimoji="0" lang="ja-JP" altLang="en-US" sz="1800" spc="100" dirty="0">
                <a:latin typeface="メイリオ" panose="020B0604030504040204" pitchFamily="50" charset="-128"/>
                <a:ea typeface="メイリオ" panose="020B0604030504040204" pitchFamily="50" charset="-128"/>
              </a:rPr>
              <a:t>　保護の開始または変更の申請等のあった場合は、</a:t>
            </a:r>
            <a:r>
              <a:rPr kumimoji="0" lang="ja-JP" altLang="en-US" sz="1800" u="sng" spc="100" dirty="0">
                <a:latin typeface="メイリオ" panose="020B0604030504040204" pitchFamily="50" charset="-128"/>
                <a:ea typeface="メイリオ" panose="020B0604030504040204" pitchFamily="50" charset="-128"/>
              </a:rPr>
              <a:t>申請書を受理した日から</a:t>
            </a:r>
            <a:endParaRPr kumimoji="0" lang="en-US" altLang="ja-JP" sz="1800" u="sng"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kumimoji="0" lang="ja-JP" altLang="en-US" sz="1800" spc="100" dirty="0">
                <a:latin typeface="メイリオ" panose="020B0604030504040204" pitchFamily="50" charset="-128"/>
                <a:ea typeface="メイリオ" panose="020B0604030504040204" pitchFamily="50" charset="-128"/>
              </a:rPr>
              <a:t>　</a:t>
            </a:r>
            <a:r>
              <a:rPr kumimoji="0" lang="ja-JP" altLang="en-US" sz="1800" u="sng" spc="100" dirty="0">
                <a:latin typeface="メイリオ" panose="020B0604030504040204" pitchFamily="50" charset="-128"/>
                <a:ea typeface="メイリオ" panose="020B0604030504040204" pitchFamily="50" charset="-128"/>
              </a:rPr>
              <a:t>１週間以内に訪問し、実地に調査する</a:t>
            </a:r>
            <a:r>
              <a:rPr kumimoji="0" lang="ja-JP" altLang="en-US" sz="1800" spc="100" dirty="0">
                <a:latin typeface="メイリオ" panose="020B0604030504040204" pitchFamily="50" charset="-128"/>
                <a:ea typeface="メイリオ" panose="020B0604030504040204" pitchFamily="50" charset="-128"/>
              </a:rPr>
              <a:t>こと。</a:t>
            </a:r>
            <a:endParaRPr kumimoji="0" lang="en-US" altLang="ja-JP" sz="1800" spc="100" dirty="0">
              <a:latin typeface="メイリオ" panose="020B0604030504040204" pitchFamily="50" charset="-128"/>
              <a:ea typeface="メイリオ" panose="020B0604030504040204" pitchFamily="50" charset="-128"/>
            </a:endParaRPr>
          </a:p>
          <a:p>
            <a:pPr marL="342900" indent="-342900" eaLnBrk="1" hangingPunct="1">
              <a:lnSpc>
                <a:spcPct val="100000"/>
              </a:lnSpc>
              <a:spcBef>
                <a:spcPts val="1200"/>
              </a:spcBef>
              <a:buFont typeface="+mj-ea"/>
              <a:buAutoNum type="circleNumDbPlain" startAt="2"/>
              <a:defRPr/>
            </a:pPr>
            <a:r>
              <a:rPr kumimoji="0" lang="ja-JP" altLang="en-US" sz="1800" b="1" spc="100" dirty="0">
                <a:latin typeface="メイリオ" panose="020B0604030504040204" pitchFamily="50" charset="-128"/>
                <a:ea typeface="メイリオ" panose="020B0604030504040204" pitchFamily="50" charset="-128"/>
              </a:rPr>
              <a:t>訪問計画に基づく訪問</a:t>
            </a:r>
            <a:endParaRPr kumimoji="0" lang="en-US" altLang="ja-JP" sz="1800" b="1"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kumimoji="0" lang="ja-JP" altLang="en-US" sz="1800" spc="100" dirty="0">
                <a:latin typeface="メイリオ" panose="020B0604030504040204" pitchFamily="50" charset="-128"/>
                <a:ea typeface="メイリオ" panose="020B0604030504040204" pitchFamily="50" charset="-128"/>
              </a:rPr>
              <a:t>　ア　家庭訪問　世帯の状況に応じて必要な回数訪問することとし、少なく</a:t>
            </a:r>
            <a:endParaRPr kumimoji="0"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kumimoji="0" lang="ja-JP" altLang="en-US" sz="1800" spc="100" dirty="0">
                <a:latin typeface="メイリオ" panose="020B0604030504040204" pitchFamily="50" charset="-128"/>
                <a:ea typeface="メイリオ" panose="020B0604030504040204" pitchFamily="50" charset="-128"/>
              </a:rPr>
              <a:t>　　　とも</a:t>
            </a:r>
            <a:r>
              <a:rPr kumimoji="0" lang="en-US" altLang="ja-JP" sz="1800" spc="100" dirty="0">
                <a:latin typeface="メイリオ" panose="020B0604030504040204" pitchFamily="50" charset="-128"/>
                <a:ea typeface="メイリオ" panose="020B0604030504040204" pitchFamily="50" charset="-128"/>
              </a:rPr>
              <a:t>1</a:t>
            </a:r>
            <a:r>
              <a:rPr kumimoji="0" lang="ja-JP" altLang="en-US" sz="1800" spc="100" dirty="0">
                <a:latin typeface="メイリオ" panose="020B0604030504040204" pitchFamily="50" charset="-128"/>
                <a:ea typeface="メイリオ" panose="020B0604030504040204" pitchFamily="50" charset="-128"/>
              </a:rPr>
              <a:t>年に</a:t>
            </a:r>
            <a:r>
              <a:rPr kumimoji="0" lang="en-US" altLang="ja-JP" sz="1800" spc="100" dirty="0">
                <a:latin typeface="メイリオ" panose="020B0604030504040204" pitchFamily="50" charset="-128"/>
                <a:ea typeface="メイリオ" panose="020B0604030504040204" pitchFamily="50" charset="-128"/>
              </a:rPr>
              <a:t>2</a:t>
            </a:r>
            <a:r>
              <a:rPr kumimoji="0" lang="ja-JP" altLang="en-US" sz="1800" spc="100" dirty="0">
                <a:latin typeface="メイリオ" panose="020B0604030504040204" pitchFamily="50" charset="-128"/>
                <a:ea typeface="メイリオ" panose="020B0604030504040204" pitchFamily="50" charset="-128"/>
              </a:rPr>
              <a:t>回以上訪問すること。</a:t>
            </a:r>
            <a:endParaRPr kumimoji="0"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kumimoji="0" lang="ja-JP" altLang="en-US" sz="1800" spc="100" dirty="0">
                <a:latin typeface="メイリオ" panose="020B0604030504040204" pitchFamily="50" charset="-128"/>
                <a:ea typeface="メイリオ" panose="020B0604030504040204" pitchFamily="50" charset="-128"/>
              </a:rPr>
              <a:t>　　（ただし、一定の条件のもと、</a:t>
            </a:r>
            <a:r>
              <a:rPr kumimoji="0" lang="en-US" altLang="ja-JP" sz="1800" spc="100" dirty="0">
                <a:latin typeface="メイリオ" panose="020B0604030504040204" pitchFamily="50" charset="-128"/>
                <a:ea typeface="メイリオ" panose="020B0604030504040204" pitchFamily="50" charset="-128"/>
              </a:rPr>
              <a:t>1</a:t>
            </a:r>
            <a:r>
              <a:rPr kumimoji="0" lang="ja-JP" altLang="en-US" sz="1800" spc="100" dirty="0">
                <a:latin typeface="メイリオ" panose="020B0604030504040204" pitchFamily="50" charset="-128"/>
                <a:ea typeface="メイリオ" panose="020B0604030504040204" pitchFamily="50" charset="-128"/>
              </a:rPr>
              <a:t>年に</a:t>
            </a:r>
            <a:r>
              <a:rPr kumimoji="0" lang="en-US" altLang="ja-JP" sz="1800" spc="100" dirty="0">
                <a:latin typeface="メイリオ" panose="020B0604030504040204" pitchFamily="50" charset="-128"/>
                <a:ea typeface="メイリオ" panose="020B0604030504040204" pitchFamily="50" charset="-128"/>
              </a:rPr>
              <a:t>1</a:t>
            </a:r>
            <a:r>
              <a:rPr kumimoji="0" lang="ja-JP" altLang="en-US" sz="1800" spc="100" dirty="0">
                <a:latin typeface="メイリオ" panose="020B0604030504040204" pitchFamily="50" charset="-128"/>
                <a:ea typeface="メイリオ" panose="020B0604030504040204" pitchFamily="50" charset="-128"/>
              </a:rPr>
              <a:t>回以上とする場合があります。</a:t>
            </a:r>
            <a:endParaRPr kumimoji="0"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kumimoji="0" lang="ja-JP" altLang="en-US" sz="1800" spc="100" dirty="0">
                <a:latin typeface="メイリオ" panose="020B0604030504040204" pitchFamily="50" charset="-128"/>
                <a:ea typeface="メイリオ" panose="020B0604030504040204" pitchFamily="50" charset="-128"/>
              </a:rPr>
              <a:t>　　　実施要領を確認してください。）</a:t>
            </a:r>
            <a:endParaRPr kumimoji="0" lang="en-US" altLang="ja-JP" sz="1800" spc="100" dirty="0">
              <a:latin typeface="メイリオ" panose="020B0604030504040204" pitchFamily="50" charset="-128"/>
              <a:ea typeface="メイリオ" panose="020B0604030504040204" pitchFamily="50" charset="-128"/>
            </a:endParaRPr>
          </a:p>
          <a:p>
            <a:pPr eaLnBrk="1" hangingPunct="1">
              <a:lnSpc>
                <a:spcPct val="100000"/>
              </a:lnSpc>
              <a:spcBef>
                <a:spcPts val="600"/>
              </a:spcBef>
              <a:buFontTx/>
              <a:buNone/>
              <a:defRPr/>
            </a:pPr>
            <a:r>
              <a:rPr kumimoji="0" lang="ja-JP" altLang="en-US" sz="1800" spc="100" dirty="0">
                <a:latin typeface="メイリオ" panose="020B0604030504040204" pitchFamily="50" charset="-128"/>
                <a:ea typeface="メイリオ" panose="020B0604030504040204" pitchFamily="50" charset="-128"/>
              </a:rPr>
              <a:t>　イ　入院入所者訪問　</a:t>
            </a:r>
            <a:endParaRPr kumimoji="0" lang="en-US" altLang="ja-JP" sz="1800" spc="100" dirty="0">
              <a:latin typeface="メイリオ" panose="020B0604030504040204" pitchFamily="50" charset="-128"/>
              <a:ea typeface="メイリオ" panose="020B0604030504040204" pitchFamily="50" charset="-128"/>
            </a:endParaRPr>
          </a:p>
          <a:p>
            <a:pPr marL="342900" indent="-342900" eaLnBrk="1" hangingPunct="1">
              <a:lnSpc>
                <a:spcPct val="100000"/>
              </a:lnSpc>
              <a:spcBef>
                <a:spcPts val="1200"/>
              </a:spcBef>
              <a:buFont typeface="+mj-ea"/>
              <a:buAutoNum type="circleNumDbPlain" startAt="3"/>
              <a:defRPr/>
            </a:pPr>
            <a:r>
              <a:rPr kumimoji="0" lang="ja-JP" altLang="en-US" sz="1800" b="1" spc="100" dirty="0">
                <a:latin typeface="メイリオ" panose="020B0604030504040204" pitchFamily="50" charset="-128"/>
                <a:ea typeface="メイリオ" panose="020B0604030504040204" pitchFamily="50" charset="-128"/>
              </a:rPr>
              <a:t>臨時訪問</a:t>
            </a:r>
            <a:r>
              <a:rPr kumimoji="0" lang="ja-JP" altLang="en-US" sz="1800" spc="100" dirty="0">
                <a:latin typeface="メイリオ" panose="020B0604030504040204" pitchFamily="50" charset="-128"/>
                <a:ea typeface="メイリオ" panose="020B0604030504040204" pitchFamily="50" charset="-128"/>
              </a:rPr>
              <a:t>（臨時訪問を行う場合も、実施要領に示されています。）</a:t>
            </a:r>
            <a:endParaRPr kumimoji="0" lang="en-US" altLang="ja-JP" sz="1800" spc="100" dirty="0">
              <a:latin typeface="メイリオ" panose="020B0604030504040204" pitchFamily="50" charset="-128"/>
              <a:ea typeface="メイリオ" panose="020B0604030504040204" pitchFamily="50" charset="-128"/>
            </a:endParaRPr>
          </a:p>
        </p:txBody>
      </p:sp>
      <p:sp>
        <p:nvSpPr>
          <p:cNvPr id="5" name="テキスト ボックス 8">
            <a:extLst>
              <a:ext uri="{FF2B5EF4-FFF2-40B4-BE49-F238E27FC236}">
                <a16:creationId xmlns:a16="http://schemas.microsoft.com/office/drawing/2014/main" id="{A6590809-2BB4-8180-40B7-91C117F58068}"/>
              </a:ext>
            </a:extLst>
          </p:cNvPr>
          <p:cNvSpPr txBox="1">
            <a:spLocks noChangeArrowheads="1"/>
          </p:cNvSpPr>
          <p:nvPr/>
        </p:nvSpPr>
        <p:spPr bwMode="auto">
          <a:xfrm>
            <a:off x="453000" y="884244"/>
            <a:ext cx="9000000" cy="1012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600" spc="100" dirty="0">
                <a:latin typeface="メイリオ" panose="020B0604030504040204" pitchFamily="50" charset="-128"/>
                <a:ea typeface="メイリオ" panose="020B0604030504040204" pitchFamily="50" charset="-128"/>
              </a:rPr>
              <a:t>　実施要領では、訪問の種類や方法について、以下のように示されています。</a:t>
            </a:r>
            <a:endParaRPr lang="en-US" altLang="ja-JP" sz="1600" spc="100" dirty="0">
              <a:latin typeface="メイリオ" panose="020B0604030504040204" pitchFamily="50" charset="-128"/>
              <a:ea typeface="メイリオ" panose="020B0604030504040204" pitchFamily="50" charset="-128"/>
            </a:endParaRPr>
          </a:p>
          <a:p>
            <a:pPr eaLnBrk="1" hangingPunct="1">
              <a:lnSpc>
                <a:spcPct val="100000"/>
              </a:lnSpc>
              <a:spcBef>
                <a:spcPct val="0"/>
              </a:spcBef>
              <a:buFontTx/>
              <a:buNone/>
            </a:pPr>
            <a:r>
              <a:rPr lang="ja-JP" altLang="en-US" sz="1600" spc="100" dirty="0">
                <a:latin typeface="メイリオ" panose="020B0604030504040204" pitchFamily="50" charset="-128"/>
                <a:ea typeface="メイリオ" panose="020B0604030504040204" pitchFamily="50" charset="-128"/>
              </a:rPr>
              <a:t>　訪問計画は本人の状況の変化等に応じ見直すこととされており、また、世帯の状況に変化が認められる等の訪問計画外の訪問が必要である場合には、随時に訪問（臨時訪問）を行うこととされています。</a:t>
            </a:r>
          </a:p>
        </p:txBody>
      </p:sp>
      <p:sp>
        <p:nvSpPr>
          <p:cNvPr id="6" name="四角形: 角を丸くする 5">
            <a:extLst>
              <a:ext uri="{FF2B5EF4-FFF2-40B4-BE49-F238E27FC236}">
                <a16:creationId xmlns:a16="http://schemas.microsoft.com/office/drawing/2014/main" id="{E68E3C3C-B7C1-896C-7999-E6AA7CB601BD}"/>
              </a:ext>
            </a:extLst>
          </p:cNvPr>
          <p:cNvSpPr/>
          <p:nvPr/>
        </p:nvSpPr>
        <p:spPr>
          <a:xfrm>
            <a:off x="134938" y="291740"/>
            <a:ext cx="3960000" cy="375771"/>
          </a:xfrm>
          <a:prstGeom prst="roundRect">
            <a:avLst>
              <a:gd name="adj" fmla="val 2344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1200"/>
              </a:spcBef>
              <a:spcAft>
                <a:spcPts val="0"/>
              </a:spcAft>
              <a:defRPr/>
            </a:pPr>
            <a:r>
              <a:rPr kumimoji="1" lang="ja-JP" altLang="en-US" sz="2000" b="1" spc="100" dirty="0">
                <a:solidFill>
                  <a:prstClr val="black"/>
                </a:solidFill>
                <a:latin typeface="メイリオ" panose="020B0604030504040204" pitchFamily="50" charset="-128"/>
                <a:ea typeface="メイリオ" panose="020B0604030504040204" pitchFamily="50" charset="-128"/>
              </a:rPr>
              <a:t>訪問調査の種類と方法　　　</a:t>
            </a:r>
          </a:p>
        </p:txBody>
      </p:sp>
      <p:sp>
        <p:nvSpPr>
          <p:cNvPr id="4" name="テキスト ボックス 5">
            <a:extLst>
              <a:ext uri="{FF2B5EF4-FFF2-40B4-BE49-F238E27FC236}">
                <a16:creationId xmlns:a16="http://schemas.microsoft.com/office/drawing/2014/main" id="{E6A5FE23-78DC-0AE6-58A3-1E4DFC145397}"/>
              </a:ext>
            </a:extLst>
          </p:cNvPr>
          <p:cNvSpPr txBox="1">
            <a:spLocks noChangeArrowheads="1"/>
          </p:cNvSpPr>
          <p:nvPr/>
        </p:nvSpPr>
        <p:spPr bwMode="auto">
          <a:xfrm>
            <a:off x="0" y="6687878"/>
            <a:ext cx="7200900" cy="170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000" dirty="0">
                <a:latin typeface="メイリオ" panose="020B0604030504040204" pitchFamily="50" charset="-128"/>
                <a:ea typeface="メイリオ" panose="020B0604030504040204" pitchFamily="50" charset="-128"/>
              </a:rPr>
              <a:t>出典：</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生活保護手帳　</a:t>
            </a:r>
            <a:r>
              <a:rPr lang="en-US" altLang="ja-JP" sz="1000" dirty="0">
                <a:latin typeface="メイリオ" panose="020B0604030504040204" pitchFamily="50" charset="-128"/>
                <a:ea typeface="メイリオ" panose="020B0604030504040204" pitchFamily="50" charset="-128"/>
              </a:rPr>
              <a:t>2024</a:t>
            </a:r>
            <a:r>
              <a:rPr lang="ja-JP" altLang="en-US" sz="1000" dirty="0">
                <a:latin typeface="メイリオ" panose="020B0604030504040204" pitchFamily="50" charset="-128"/>
                <a:ea typeface="メイリオ" panose="020B0604030504040204" pitchFamily="50" charset="-128"/>
              </a:rPr>
              <a:t>年度版</a:t>
            </a:r>
            <a:r>
              <a:rPr lang="en-US" altLang="ja-JP" sz="1000" dirty="0">
                <a:latin typeface="メイリオ" panose="020B0604030504040204" pitchFamily="50" charset="-128"/>
                <a:ea typeface="メイリオ" panose="020B0604030504040204" pitchFamily="50" charset="-128"/>
              </a:rPr>
              <a:t>』</a:t>
            </a:r>
            <a:r>
              <a:rPr lang="ja-JP" altLang="en-US" sz="1000" dirty="0">
                <a:latin typeface="メイリオ" panose="020B0604030504040204" pitchFamily="50" charset="-128"/>
                <a:ea typeface="メイリオ" panose="020B0604030504040204" pitchFamily="50" charset="-128"/>
              </a:rPr>
              <a:t>中央法規出版</a:t>
            </a:r>
            <a:r>
              <a:rPr lang="en-US" altLang="ja-JP" sz="1000" dirty="0">
                <a:latin typeface="メイリオ" panose="020B0604030504040204" pitchFamily="50" charset="-128"/>
                <a:ea typeface="メイリオ" panose="020B0604030504040204" pitchFamily="50" charset="-128"/>
              </a:rPr>
              <a:t>,p449</a:t>
            </a:r>
            <a:endParaRPr lang="ja-JP" altLang="en-US" sz="1000" dirty="0">
              <a:latin typeface="メイリオ" panose="020B0604030504040204" pitchFamily="50" charset="-128"/>
              <a:ea typeface="メイリオ" panose="020B0604030504040204" pitchFamily="50" charset="-128"/>
            </a:endParaRPr>
          </a:p>
        </p:txBody>
      </p:sp>
      <p:sp>
        <p:nvSpPr>
          <p:cNvPr id="8" name="四角形: 角を丸くする 7">
            <a:extLst>
              <a:ext uri="{FF2B5EF4-FFF2-40B4-BE49-F238E27FC236}">
                <a16:creationId xmlns:a16="http://schemas.microsoft.com/office/drawing/2014/main" id="{5DE6B556-F6E7-1656-EBCA-DCDAAF110E56}"/>
              </a:ext>
            </a:extLst>
          </p:cNvPr>
          <p:cNvSpPr/>
          <p:nvPr/>
        </p:nvSpPr>
        <p:spPr>
          <a:xfrm>
            <a:off x="453000" y="2085127"/>
            <a:ext cx="9158833" cy="4156185"/>
          </a:xfrm>
          <a:prstGeom prst="roundRect">
            <a:avLst>
              <a:gd name="adj" fmla="val 5396"/>
            </a:avLst>
          </a:prstGeom>
          <a:noFill/>
          <a:ln w="38100">
            <a:solidFill>
              <a:schemeClr val="accent2"/>
            </a:solidFill>
            <a:prstDash val="sysDot"/>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9DC254-ECF3-59C9-212D-B54226F9DC88}"/>
            </a:ext>
          </a:extLst>
        </p:cNvPr>
        <p:cNvGrpSpPr/>
        <p:nvPr/>
      </p:nvGrpSpPr>
      <p:grpSpPr>
        <a:xfrm>
          <a:off x="0" y="0"/>
          <a:ext cx="0" cy="0"/>
          <a:chOff x="0" y="0"/>
          <a:chExt cx="0" cy="0"/>
        </a:xfrm>
      </p:grpSpPr>
      <p:sp>
        <p:nvSpPr>
          <p:cNvPr id="20482" name="スライド番号プレースホルダー 1">
            <a:extLst>
              <a:ext uri="{FF2B5EF4-FFF2-40B4-BE49-F238E27FC236}">
                <a16:creationId xmlns:a16="http://schemas.microsoft.com/office/drawing/2014/main" id="{E50E944C-6D49-E12B-468B-195355DA29BB}"/>
              </a:ext>
            </a:extLst>
          </p:cNvPr>
          <p:cNvSpPr>
            <a:spLocks noGrp="1" noChangeArrowheads="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a:lnSpc>
                <a:spcPct val="100000"/>
              </a:lnSpc>
              <a:spcBef>
                <a:spcPct val="0"/>
              </a:spcBef>
              <a:buFontTx/>
              <a:buNone/>
            </a:pPr>
            <a:fld id="{56332AE7-6A60-4E0C-B8B8-CDEBD5C257C4}" type="slidenum">
              <a:rPr lang="ja-JP" altLang="en-US" sz="1000">
                <a:solidFill>
                  <a:srgbClr val="898989"/>
                </a:solidFill>
              </a:rPr>
              <a:pPr>
                <a:lnSpc>
                  <a:spcPct val="100000"/>
                </a:lnSpc>
                <a:spcBef>
                  <a:spcPct val="0"/>
                </a:spcBef>
                <a:buFontTx/>
                <a:buNone/>
              </a:pPr>
              <a:t>8</a:t>
            </a:fld>
            <a:endParaRPr lang="ja-JP" altLang="en-US" sz="1000">
              <a:solidFill>
                <a:srgbClr val="898989"/>
              </a:solidFill>
            </a:endParaRPr>
          </a:p>
        </p:txBody>
      </p:sp>
      <p:sp>
        <p:nvSpPr>
          <p:cNvPr id="8" name="正方形/長方形 10">
            <a:extLst>
              <a:ext uri="{FF2B5EF4-FFF2-40B4-BE49-F238E27FC236}">
                <a16:creationId xmlns:a16="http://schemas.microsoft.com/office/drawing/2014/main" id="{847E4BFF-4086-EB9A-A4AD-AE5E360D38FA}"/>
              </a:ext>
            </a:extLst>
          </p:cNvPr>
          <p:cNvSpPr>
            <a:spLocks noChangeArrowheads="1"/>
          </p:cNvSpPr>
          <p:nvPr/>
        </p:nvSpPr>
        <p:spPr bwMode="auto">
          <a:xfrm>
            <a:off x="446881" y="1830022"/>
            <a:ext cx="9000000" cy="3990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14350" indent="-514350">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ts val="2800"/>
              </a:lnSpc>
              <a:spcBef>
                <a:spcPts val="1200"/>
              </a:spcBef>
              <a:buFontTx/>
              <a:buAutoNum type="circleNumDbPlain"/>
            </a:pPr>
            <a:r>
              <a:rPr kumimoji="0" lang="ja-JP" altLang="en-US" sz="2000" b="1" spc="100" dirty="0">
                <a:latin typeface="メイリオ" panose="020B0604030504040204" pitchFamily="50" charset="-128"/>
                <a:ea typeface="メイリオ" panose="020B0604030504040204" pitchFamily="50" charset="-128"/>
              </a:rPr>
              <a:t>申請時等の訪問</a:t>
            </a:r>
            <a:br>
              <a:rPr kumimoji="0" lang="en-US" altLang="ja-JP" sz="2000" b="1" spc="100" dirty="0">
                <a:latin typeface="メイリオ" panose="020B0604030504040204" pitchFamily="50" charset="-128"/>
                <a:ea typeface="メイリオ" panose="020B0604030504040204" pitchFamily="50" charset="-128"/>
              </a:rPr>
            </a:br>
            <a:r>
              <a:rPr kumimoji="0" lang="ja-JP" altLang="en-US" sz="2000" b="1" spc="100" dirty="0">
                <a:latin typeface="メイリオ" panose="020B0604030504040204" pitchFamily="50" charset="-128"/>
                <a:ea typeface="メイリオ" panose="020B0604030504040204" pitchFamily="50" charset="-128"/>
              </a:rPr>
              <a:t>　</a:t>
            </a:r>
            <a:r>
              <a:rPr kumimoji="0" lang="ja-JP" altLang="en-US" sz="2000" spc="100" dirty="0">
                <a:latin typeface="メイリオ" panose="020B0604030504040204" pitchFamily="50" charset="-128"/>
                <a:ea typeface="メイリオ" panose="020B0604030504040204" pitchFamily="50" charset="-128"/>
              </a:rPr>
              <a:t>保護の要否判定、および援助方針策定のために必要な、情報収集を</a:t>
            </a:r>
            <a:br>
              <a:rPr kumimoji="0" lang="en-US" altLang="ja-JP" sz="2000" spc="100" dirty="0">
                <a:latin typeface="メイリオ" panose="020B0604030504040204" pitchFamily="50" charset="-128"/>
                <a:ea typeface="メイリオ" panose="020B0604030504040204" pitchFamily="50" charset="-128"/>
              </a:rPr>
            </a:br>
            <a:r>
              <a:rPr kumimoji="0" lang="ja-JP" altLang="en-US" sz="2000" spc="100" dirty="0">
                <a:latin typeface="メイリオ" panose="020B0604030504040204" pitchFamily="50" charset="-128"/>
                <a:ea typeface="メイリオ" panose="020B0604030504040204" pitchFamily="50" charset="-128"/>
              </a:rPr>
              <a:t>行う。援助方針策定においては、援助目標（短期・中長期）を設定</a:t>
            </a:r>
            <a:br>
              <a:rPr kumimoji="0" lang="en-US" altLang="ja-JP" sz="2000" spc="100" dirty="0">
                <a:latin typeface="メイリオ" panose="020B0604030504040204" pitchFamily="50" charset="-128"/>
                <a:ea typeface="メイリオ" panose="020B0604030504040204" pitchFamily="50" charset="-128"/>
              </a:rPr>
            </a:br>
            <a:r>
              <a:rPr kumimoji="0" lang="ja-JP" altLang="en-US" sz="2000" spc="100" dirty="0">
                <a:latin typeface="メイリオ" panose="020B0604030504040204" pitchFamily="50" charset="-128"/>
                <a:ea typeface="メイリオ" panose="020B0604030504040204" pitchFamily="50" charset="-128"/>
              </a:rPr>
              <a:t>する必要があり、訪問時の面接を通じて状況を把握し、検討する。</a:t>
            </a:r>
            <a:endParaRPr kumimoji="0" lang="en-US" altLang="ja-JP" sz="2000" spc="100" dirty="0">
              <a:latin typeface="メイリオ" panose="020B0604030504040204" pitchFamily="50" charset="-128"/>
              <a:ea typeface="メイリオ" panose="020B0604030504040204" pitchFamily="50" charset="-128"/>
            </a:endParaRPr>
          </a:p>
          <a:p>
            <a:pPr eaLnBrk="1" hangingPunct="1">
              <a:lnSpc>
                <a:spcPts val="2800"/>
              </a:lnSpc>
              <a:spcBef>
                <a:spcPts val="1200"/>
              </a:spcBef>
              <a:buFontTx/>
              <a:buAutoNum type="circleNumDbPlain"/>
            </a:pPr>
            <a:r>
              <a:rPr kumimoji="0" lang="ja-JP" altLang="en-US" sz="2000" b="1" spc="100" dirty="0">
                <a:latin typeface="メイリオ" panose="020B0604030504040204" pitchFamily="50" charset="-128"/>
                <a:ea typeface="メイリオ" panose="020B0604030504040204" pitchFamily="50" charset="-128"/>
              </a:rPr>
              <a:t>訪問計画に基づく訪問</a:t>
            </a:r>
            <a:br>
              <a:rPr kumimoji="0" lang="en-US" altLang="ja-JP" sz="2000" b="1" spc="100" dirty="0">
                <a:latin typeface="メイリオ" panose="020B0604030504040204" pitchFamily="50" charset="-128"/>
                <a:ea typeface="メイリオ" panose="020B0604030504040204" pitchFamily="50" charset="-128"/>
              </a:rPr>
            </a:br>
            <a:r>
              <a:rPr kumimoji="0" lang="ja-JP" altLang="en-US" sz="2000" b="1" spc="100" dirty="0">
                <a:latin typeface="メイリオ" panose="020B0604030504040204" pitchFamily="50" charset="-128"/>
                <a:ea typeface="メイリオ" panose="020B0604030504040204" pitchFamily="50" charset="-128"/>
              </a:rPr>
              <a:t>　</a:t>
            </a:r>
            <a:r>
              <a:rPr kumimoji="0" lang="ja-JP" altLang="en-US" sz="2000" spc="100" dirty="0">
                <a:latin typeface="メイリオ" panose="020B0604030504040204" pitchFamily="50" charset="-128"/>
                <a:ea typeface="メイリオ" panose="020B0604030504040204" pitchFamily="50" charset="-128"/>
              </a:rPr>
              <a:t>計画に基づき実施する。訪問の際には、援助方針として策定した</a:t>
            </a:r>
            <a:br>
              <a:rPr kumimoji="0" lang="en-US" altLang="ja-JP" sz="2000" spc="100" dirty="0">
                <a:latin typeface="メイリオ" panose="020B0604030504040204" pitchFamily="50" charset="-128"/>
                <a:ea typeface="メイリオ" panose="020B0604030504040204" pitchFamily="50" charset="-128"/>
              </a:rPr>
            </a:br>
            <a:r>
              <a:rPr kumimoji="0" lang="ja-JP" altLang="en-US" sz="2000" spc="100" dirty="0">
                <a:latin typeface="メイリオ" panose="020B0604030504040204" pitchFamily="50" charset="-128"/>
                <a:ea typeface="メイリオ" panose="020B0604030504040204" pitchFamily="50" charset="-128"/>
              </a:rPr>
              <a:t>内容の進捗状況について確認する。また、生活の変化や、新たに</a:t>
            </a:r>
            <a:br>
              <a:rPr kumimoji="0" lang="en-US" altLang="ja-JP" sz="2000" spc="100" dirty="0">
                <a:latin typeface="メイリオ" panose="020B0604030504040204" pitchFamily="50" charset="-128"/>
                <a:ea typeface="メイリオ" panose="020B0604030504040204" pitchFamily="50" charset="-128"/>
              </a:rPr>
            </a:br>
            <a:r>
              <a:rPr kumimoji="0" lang="ja-JP" altLang="en-US" sz="2000" spc="100" dirty="0">
                <a:latin typeface="メイリオ" panose="020B0604030504040204" pitchFamily="50" charset="-128"/>
                <a:ea typeface="メイリオ" panose="020B0604030504040204" pitchFamily="50" charset="-128"/>
              </a:rPr>
              <a:t>対応を必要とすることがないか確認し、援助方針の見直しにつなげる。</a:t>
            </a:r>
            <a:endParaRPr kumimoji="0" lang="en-US" altLang="ja-JP" sz="2000" spc="100" dirty="0">
              <a:latin typeface="メイリオ" panose="020B0604030504040204" pitchFamily="50" charset="-128"/>
              <a:ea typeface="メイリオ" panose="020B0604030504040204" pitchFamily="50" charset="-128"/>
            </a:endParaRPr>
          </a:p>
          <a:p>
            <a:pPr eaLnBrk="1" hangingPunct="1">
              <a:lnSpc>
                <a:spcPts val="2800"/>
              </a:lnSpc>
              <a:spcBef>
                <a:spcPts val="1200"/>
              </a:spcBef>
              <a:buFontTx/>
              <a:buAutoNum type="circleNumDbPlain"/>
            </a:pPr>
            <a:r>
              <a:rPr kumimoji="0" lang="ja-JP" altLang="en-US" sz="2000" b="1" spc="100" dirty="0">
                <a:latin typeface="メイリオ" panose="020B0604030504040204" pitchFamily="50" charset="-128"/>
                <a:ea typeface="メイリオ" panose="020B0604030504040204" pitchFamily="50" charset="-128"/>
              </a:rPr>
              <a:t>臨時訪問</a:t>
            </a:r>
            <a:br>
              <a:rPr kumimoji="0" lang="en-US" altLang="ja-JP" sz="2000" b="1" spc="100" dirty="0">
                <a:latin typeface="メイリオ" panose="020B0604030504040204" pitchFamily="50" charset="-128"/>
                <a:ea typeface="メイリオ" panose="020B0604030504040204" pitchFamily="50" charset="-128"/>
              </a:rPr>
            </a:br>
            <a:r>
              <a:rPr kumimoji="0" lang="ja-JP" altLang="en-US" sz="2000" b="1" spc="100" dirty="0">
                <a:latin typeface="メイリオ" panose="020B0604030504040204" pitchFamily="50" charset="-128"/>
                <a:ea typeface="メイリオ" panose="020B0604030504040204" pitchFamily="50" charset="-128"/>
              </a:rPr>
              <a:t>　</a:t>
            </a:r>
            <a:r>
              <a:rPr kumimoji="0" lang="ja-JP" altLang="en-US" sz="2000" spc="100" dirty="0">
                <a:latin typeface="メイリオ" panose="020B0604030504040204" pitchFamily="50" charset="-128"/>
                <a:ea typeface="メイリオ" panose="020B0604030504040204" pitchFamily="50" charset="-128"/>
              </a:rPr>
              <a:t>臨時訪問の目的に沿って、面接を通じて、状況の把握につとめる。</a:t>
            </a:r>
            <a:endParaRPr kumimoji="0" lang="en-US" altLang="ja-JP" sz="2000" b="1" spc="100" dirty="0">
              <a:latin typeface="メイリオ" panose="020B0604030504040204" pitchFamily="50" charset="-128"/>
              <a:ea typeface="メイリオ" panose="020B0604030504040204" pitchFamily="50" charset="-128"/>
            </a:endParaRPr>
          </a:p>
        </p:txBody>
      </p:sp>
      <p:sp>
        <p:nvSpPr>
          <p:cNvPr id="9" name="テキスト ボックス 8">
            <a:extLst>
              <a:ext uri="{FF2B5EF4-FFF2-40B4-BE49-F238E27FC236}">
                <a16:creationId xmlns:a16="http://schemas.microsoft.com/office/drawing/2014/main" id="{FB54B9E9-319F-B50B-9CB2-8FB57F85BC8E}"/>
              </a:ext>
            </a:extLst>
          </p:cNvPr>
          <p:cNvSpPr txBox="1">
            <a:spLocks noChangeArrowheads="1"/>
          </p:cNvSpPr>
          <p:nvPr/>
        </p:nvSpPr>
        <p:spPr bwMode="auto">
          <a:xfrm>
            <a:off x="446881" y="966938"/>
            <a:ext cx="9000000" cy="37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kumimoji="1"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kumimoji="1"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kumimoji="1"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kumimoji="1">
                <a:solidFill>
                  <a:schemeClr val="tx1"/>
                </a:solidFill>
                <a:latin typeface="Calibri" panose="020F0502020204030204" pitchFamily="34" charset="0"/>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kumimoji="1">
                <a:solidFill>
                  <a:schemeClr val="tx1"/>
                </a:solidFill>
                <a:latin typeface="Calibri" panose="020F0502020204030204" pitchFamily="34" charset="0"/>
              </a:defRPr>
            </a:lvl9pPr>
          </a:lstStyle>
          <a:p>
            <a:pPr eaLnBrk="1" hangingPunct="1">
              <a:lnSpc>
                <a:spcPct val="100000"/>
              </a:lnSpc>
              <a:spcBef>
                <a:spcPct val="0"/>
              </a:spcBef>
              <a:buFontTx/>
              <a:buNone/>
            </a:pPr>
            <a:r>
              <a:rPr lang="ja-JP" altLang="en-US" sz="1600" spc="100" dirty="0">
                <a:latin typeface="メイリオ" panose="020B0604030504040204" pitchFamily="50" charset="-128"/>
                <a:ea typeface="メイリオ" panose="020B0604030504040204" pitchFamily="50" charset="-128"/>
              </a:rPr>
              <a:t>　訪問調査の際には、以下のことを行います。</a:t>
            </a:r>
            <a:endParaRPr lang="en-US" altLang="ja-JP" sz="1600" spc="100" dirty="0">
              <a:latin typeface="メイリオ" panose="020B0604030504040204" pitchFamily="50" charset="-128"/>
              <a:ea typeface="メイリオ" panose="020B0604030504040204" pitchFamily="50" charset="-128"/>
            </a:endParaRPr>
          </a:p>
        </p:txBody>
      </p:sp>
      <p:sp>
        <p:nvSpPr>
          <p:cNvPr id="3" name="四角形: 角を丸くする 2">
            <a:extLst>
              <a:ext uri="{FF2B5EF4-FFF2-40B4-BE49-F238E27FC236}">
                <a16:creationId xmlns:a16="http://schemas.microsoft.com/office/drawing/2014/main" id="{4C54D0D5-7C0D-B813-911F-42C5F05E74EA}"/>
              </a:ext>
            </a:extLst>
          </p:cNvPr>
          <p:cNvSpPr/>
          <p:nvPr/>
        </p:nvSpPr>
        <p:spPr>
          <a:xfrm>
            <a:off x="134937" y="291740"/>
            <a:ext cx="6423907" cy="375771"/>
          </a:xfrm>
          <a:prstGeom prst="roundRect">
            <a:avLst>
              <a:gd name="adj" fmla="val 2344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fontAlgn="auto" hangingPunct="1">
              <a:spcBef>
                <a:spcPts val="1200"/>
              </a:spcBef>
              <a:spcAft>
                <a:spcPts val="0"/>
              </a:spcAft>
              <a:defRPr/>
            </a:pPr>
            <a:r>
              <a:rPr kumimoji="1" lang="ja-JP" altLang="en-US" sz="2000" b="1" spc="100" dirty="0">
                <a:solidFill>
                  <a:prstClr val="black"/>
                </a:solidFill>
                <a:latin typeface="メイリオ" panose="020B0604030504040204" pitchFamily="50" charset="-128"/>
                <a:ea typeface="メイリオ" panose="020B0604030504040204" pitchFamily="50" charset="-128"/>
              </a:rPr>
              <a:t>訪問調査の際に行うこと（ここまでのまとめ）</a:t>
            </a:r>
          </a:p>
        </p:txBody>
      </p:sp>
    </p:spTree>
    <p:extLst>
      <p:ext uri="{BB962C8B-B14F-4D97-AF65-F5344CB8AC3E}">
        <p14:creationId xmlns:p14="http://schemas.microsoft.com/office/powerpoint/2010/main" val="3882948094"/>
      </p:ext>
    </p:extLst>
  </p:cSld>
  <p:clrMapOvr>
    <a:masterClrMapping/>
  </p:clrMapOvr>
  <p:transition spd="slow"/>
</p:sld>
</file>

<file path=ppt/theme/theme1.xml><?xml version="1.0" encoding="utf-8"?>
<a:theme xmlns:a="http://schemas.openxmlformats.org/drawingml/2006/main" name="R6生保CW研修">
  <a:themeElements>
    <a:clrScheme name="Office 2007 - 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R6生保CW研修" id="{EDFB9417-992C-430B-94EC-177AFFBCFF22}" vid="{D114EBDD-CD2B-4119-B43D-76A52D785B9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R6生保CW研修</Template>
  <TotalTime>1286</TotalTime>
  <Words>3611</Words>
  <Application>Microsoft Office PowerPoint</Application>
  <PresentationFormat>A4 210 x 297 mm</PresentationFormat>
  <Paragraphs>245</Paragraphs>
  <Slides>21</Slides>
  <Notes>21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21</vt:i4>
      </vt:variant>
    </vt:vector>
  </HeadingPairs>
  <TitlesOfParts>
    <vt:vector size="28" baseType="lpstr">
      <vt:lpstr>メイリオ</vt:lpstr>
      <vt:lpstr>游ゴシック</vt:lpstr>
      <vt:lpstr>Arial</vt:lpstr>
      <vt:lpstr>Calibri</vt:lpstr>
      <vt:lpstr>Calibri Light</vt:lpstr>
      <vt:lpstr>Wingdings</vt:lpstr>
      <vt:lpstr>R6生保CW研修</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No.3-2_訪問調査</dc:title>
  <dc:creator/>
  <cp:lastModifiedBy>*</cp:lastModifiedBy>
  <cp:revision>89</cp:revision>
  <dcterms:modified xsi:type="dcterms:W3CDTF">2025-04-11T11:16:46Z</dcterms:modified>
</cp:coreProperties>
</file>