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Lst>
  <p:notesMasterIdLst>
    <p:notesMasterId r:id="rId33"/>
  </p:notesMasterIdLst>
  <p:sldIdLst>
    <p:sldId id="1524" r:id="rId2"/>
    <p:sldId id="340" r:id="rId3"/>
    <p:sldId id="315" r:id="rId4"/>
    <p:sldId id="1512" r:id="rId5"/>
    <p:sldId id="1475" r:id="rId6"/>
    <p:sldId id="339" r:id="rId7"/>
    <p:sldId id="321" r:id="rId8"/>
    <p:sldId id="323" r:id="rId9"/>
    <p:sldId id="322" r:id="rId10"/>
    <p:sldId id="1513" r:id="rId11"/>
    <p:sldId id="320" r:id="rId12"/>
    <p:sldId id="319" r:id="rId13"/>
    <p:sldId id="325" r:id="rId14"/>
    <p:sldId id="324" r:id="rId15"/>
    <p:sldId id="329" r:id="rId16"/>
    <p:sldId id="334" r:id="rId17"/>
    <p:sldId id="335" r:id="rId18"/>
    <p:sldId id="326" r:id="rId19"/>
    <p:sldId id="1514" r:id="rId20"/>
    <p:sldId id="332" r:id="rId21"/>
    <p:sldId id="338" r:id="rId22"/>
    <p:sldId id="337" r:id="rId23"/>
    <p:sldId id="336" r:id="rId24"/>
    <p:sldId id="1515" r:id="rId25"/>
    <p:sldId id="303" r:id="rId26"/>
    <p:sldId id="331" r:id="rId27"/>
    <p:sldId id="333" r:id="rId28"/>
    <p:sldId id="330" r:id="rId29"/>
    <p:sldId id="2147472229" r:id="rId30"/>
    <p:sldId id="317" r:id="rId31"/>
    <p:sldId id="318" r:id="rId32"/>
  </p:sldIdLst>
  <p:sldSz cx="9906000" cy="6858000" type="A4"/>
  <p:notesSz cx="6797675" cy="9926638"/>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zuma" initials="a" lastIdx="19" clrIdx="0">
    <p:extLst>
      <p:ext uri="{19B8F6BF-5375-455C-9EA6-DF929625EA0E}">
        <p15:presenceInfo xmlns:p15="http://schemas.microsoft.com/office/powerpoint/2012/main" userId="azum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3" autoAdjust="0"/>
    <p:restoredTop sz="94424" autoAdjust="0"/>
  </p:normalViewPr>
  <p:slideViewPr>
    <p:cSldViewPr snapToGrid="0">
      <p:cViewPr varScale="1">
        <p:scale>
          <a:sx n="99" d="100"/>
          <a:sy n="99" d="100"/>
        </p:scale>
        <p:origin x="1608" y="30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CECAECB-4AE7-BA7B-36E4-D30D43C2CBB2}"/>
              </a:ext>
            </a:extLst>
          </p:cNvPr>
          <p:cNvSpPr>
            <a:spLocks noGrp="1"/>
          </p:cNvSpPr>
          <p:nvPr>
            <p:ph type="hdr" sz="quarter"/>
          </p:nvPr>
        </p:nvSpPr>
        <p:spPr>
          <a:xfrm>
            <a:off x="0" y="0"/>
            <a:ext cx="2946400" cy="498475"/>
          </a:xfrm>
          <a:prstGeom prst="rect">
            <a:avLst/>
          </a:prstGeom>
        </p:spPr>
        <p:txBody>
          <a:bodyPr vert="horz" lIns="92108" tIns="46054" rIns="92108" bIns="46054"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a:extLst>
              <a:ext uri="{FF2B5EF4-FFF2-40B4-BE49-F238E27FC236}">
                <a16:creationId xmlns:a16="http://schemas.microsoft.com/office/drawing/2014/main" id="{69E7E65E-6C27-2034-C0D1-71333882CDAF}"/>
              </a:ext>
            </a:extLst>
          </p:cNvPr>
          <p:cNvSpPr>
            <a:spLocks noGrp="1"/>
          </p:cNvSpPr>
          <p:nvPr>
            <p:ph type="dt" idx="1"/>
          </p:nvPr>
        </p:nvSpPr>
        <p:spPr>
          <a:xfrm>
            <a:off x="3849688" y="0"/>
            <a:ext cx="2946400" cy="498475"/>
          </a:xfrm>
          <a:prstGeom prst="rect">
            <a:avLst/>
          </a:prstGeom>
        </p:spPr>
        <p:txBody>
          <a:bodyPr vert="horz" lIns="92108" tIns="46054" rIns="92108" bIns="46054" rtlCol="0"/>
          <a:lstStyle>
            <a:lvl1pPr algn="r" eaLnBrk="1" fontAlgn="auto" hangingPunct="1">
              <a:spcBef>
                <a:spcPts val="0"/>
              </a:spcBef>
              <a:spcAft>
                <a:spcPts val="0"/>
              </a:spcAft>
              <a:defRPr sz="1200">
                <a:latin typeface="+mn-lt"/>
                <a:ea typeface="+mn-ea"/>
              </a:defRPr>
            </a:lvl1pPr>
          </a:lstStyle>
          <a:p>
            <a:pPr>
              <a:defRPr/>
            </a:pPr>
            <a:fld id="{CFF3BC0F-38BF-4384-8290-9F86AB58AE78}" type="datetimeFigureOut">
              <a:rPr lang="ja-JP" altLang="en-US"/>
              <a:pPr>
                <a:defRPr/>
              </a:pPr>
              <a:t>2025/4/11</a:t>
            </a:fld>
            <a:endParaRPr lang="ja-JP" altLang="en-US"/>
          </a:p>
        </p:txBody>
      </p:sp>
      <p:sp>
        <p:nvSpPr>
          <p:cNvPr id="4" name="スライド イメージ プレースホルダー 3">
            <a:extLst>
              <a:ext uri="{FF2B5EF4-FFF2-40B4-BE49-F238E27FC236}">
                <a16:creationId xmlns:a16="http://schemas.microsoft.com/office/drawing/2014/main" id="{045A3678-B1CB-C7DA-6862-ED02B5FE7307}"/>
              </a:ext>
            </a:extLst>
          </p:cNvPr>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2108" tIns="46054" rIns="92108" bIns="46054"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BB9A5863-B134-0399-14E2-DCC1AAA09703}"/>
              </a:ext>
            </a:extLst>
          </p:cNvPr>
          <p:cNvSpPr>
            <a:spLocks noGrp="1"/>
          </p:cNvSpPr>
          <p:nvPr>
            <p:ph type="body" sz="quarter" idx="3"/>
          </p:nvPr>
        </p:nvSpPr>
        <p:spPr>
          <a:xfrm>
            <a:off x="679450" y="4776788"/>
            <a:ext cx="5438775" cy="3908425"/>
          </a:xfrm>
          <a:prstGeom prst="rect">
            <a:avLst/>
          </a:prstGeom>
        </p:spPr>
        <p:txBody>
          <a:bodyPr vert="horz" lIns="92108" tIns="46054" rIns="92108" bIns="46054"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42618A7D-77D3-71C8-CD86-E853075A9E83}"/>
              </a:ext>
            </a:extLst>
          </p:cNvPr>
          <p:cNvSpPr>
            <a:spLocks noGrp="1"/>
          </p:cNvSpPr>
          <p:nvPr>
            <p:ph type="ftr" sz="quarter" idx="4"/>
          </p:nvPr>
        </p:nvSpPr>
        <p:spPr>
          <a:xfrm>
            <a:off x="0" y="9428163"/>
            <a:ext cx="2946400" cy="498475"/>
          </a:xfrm>
          <a:prstGeom prst="rect">
            <a:avLst/>
          </a:prstGeom>
        </p:spPr>
        <p:txBody>
          <a:bodyPr vert="horz" lIns="92108" tIns="46054" rIns="92108" bIns="46054"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95C4D510-EBD5-872C-4634-C717199007BC}"/>
              </a:ext>
            </a:extLst>
          </p:cNvPr>
          <p:cNvSpPr>
            <a:spLocks noGrp="1"/>
          </p:cNvSpPr>
          <p:nvPr>
            <p:ph type="sldNum" sz="quarter" idx="5"/>
          </p:nvPr>
        </p:nvSpPr>
        <p:spPr>
          <a:xfrm>
            <a:off x="3849688" y="9428163"/>
            <a:ext cx="2946400" cy="498475"/>
          </a:xfrm>
          <a:prstGeom prst="rect">
            <a:avLst/>
          </a:prstGeom>
        </p:spPr>
        <p:txBody>
          <a:bodyPr vert="horz" wrap="square" lIns="92108" tIns="46054" rIns="92108" bIns="46054" numCol="1" anchor="b" anchorCtr="0" compatLnSpc="1">
            <a:prstTxWarp prst="textNoShape">
              <a:avLst/>
            </a:prstTxWarp>
          </a:bodyPr>
          <a:lstStyle>
            <a:lvl1pPr algn="r" eaLnBrk="1" hangingPunct="1">
              <a:defRPr sz="1200">
                <a:latin typeface="游ゴシック" panose="020B0400000000000000" pitchFamily="50" charset="-128"/>
                <a:ea typeface="游ゴシック" panose="020B0400000000000000" pitchFamily="50" charset="-128"/>
              </a:defRPr>
            </a:lvl1pPr>
          </a:lstStyle>
          <a:p>
            <a:pPr>
              <a:defRPr/>
            </a:pPr>
            <a:fld id="{E213CF56-9A4E-43E4-BACD-89ECAD420B0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0AE28-DFE3-CD10-4A78-67BF697A1297}"/>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5927E7F9-E16C-40FB-30A6-21B31707ED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DA88C582-B264-59DB-AC71-DE73BDC0AD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256549B7-9DE6-F3FC-5774-CB71D895A3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0</a:t>
            </a:fld>
            <a:endParaRPr lang="ja-JP" altLang="en-US">
              <a:solidFill>
                <a:srgbClr val="000000"/>
              </a:solidFill>
            </a:endParaRPr>
          </a:p>
        </p:txBody>
      </p:sp>
    </p:spTree>
    <p:extLst>
      <p:ext uri="{BB962C8B-B14F-4D97-AF65-F5344CB8AC3E}">
        <p14:creationId xmlns:p14="http://schemas.microsoft.com/office/powerpoint/2010/main" val="34475076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2E437-6ECF-27CD-ABEC-065F7B93412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EBA08ED-A79D-1E8A-AAE1-0CE7C3147892}"/>
              </a:ext>
            </a:extLst>
          </p:cNvPr>
          <p:cNvSpPr>
            <a:spLocks noGrp="1" noRot="1" noChangeAspect="1"/>
          </p:cNvSpPr>
          <p:nvPr>
            <p:ph type="sldImg"/>
          </p:nvPr>
        </p:nvSpPr>
        <p:spPr>
          <a:xfrm>
            <a:off x="588963" y="669925"/>
            <a:ext cx="5921375" cy="4098925"/>
          </a:xfrm>
        </p:spPr>
      </p:sp>
      <p:sp>
        <p:nvSpPr>
          <p:cNvPr id="3" name="ノート プレースホルダー 2">
            <a:extLst>
              <a:ext uri="{FF2B5EF4-FFF2-40B4-BE49-F238E27FC236}">
                <a16:creationId xmlns:a16="http://schemas.microsoft.com/office/drawing/2014/main" id="{B0F49FB1-908D-AE5B-1033-0C6C7B4367C9}"/>
              </a:ext>
            </a:extLst>
          </p:cNvPr>
          <p:cNvSpPr>
            <a:spLocks noGrp="1"/>
          </p:cNvSpPr>
          <p:nvPr>
            <p:ph type="body" idx="1"/>
          </p:nvPr>
        </p:nvSpPr>
        <p:spPr/>
        <p:txBody>
          <a:bodyPr/>
          <a:lstStyle/>
          <a:p>
            <a:pPr>
              <a:spcBef>
                <a:spcPts val="0"/>
              </a:spcBef>
            </a:pPr>
            <a:endParaRPr lang="ja-JP" altLang="en-US" dirty="0"/>
          </a:p>
        </p:txBody>
      </p:sp>
      <p:sp>
        <p:nvSpPr>
          <p:cNvPr id="4" name="スライド番号プレースホルダー 3">
            <a:extLst>
              <a:ext uri="{FF2B5EF4-FFF2-40B4-BE49-F238E27FC236}">
                <a16:creationId xmlns:a16="http://schemas.microsoft.com/office/drawing/2014/main" id="{C5E14669-59EE-3863-4116-7D8116D1212D}"/>
              </a:ext>
            </a:extLst>
          </p:cNvPr>
          <p:cNvSpPr>
            <a:spLocks noGrp="1"/>
          </p:cNvSpPr>
          <p:nvPr>
            <p:ph type="sldNum" sz="quarter" idx="5"/>
          </p:nvPr>
        </p:nvSpPr>
        <p:spPr/>
        <p:txBody>
          <a:bodyPr/>
          <a:lstStyle/>
          <a:p>
            <a:pPr>
              <a:defRPr/>
            </a:pPr>
            <a:fld id="{849A430D-76B4-49F5-A194-394D849F9493}" type="slidenum">
              <a:rPr lang="ja-JP" altLang="en-US" smtClean="0"/>
              <a:pPr>
                <a:defRPr/>
              </a:pPr>
              <a:t>9</a:t>
            </a:fld>
            <a:endParaRPr lang="ja-JP" altLang="en-US"/>
          </a:p>
        </p:txBody>
      </p:sp>
    </p:spTree>
    <p:extLst>
      <p:ext uri="{BB962C8B-B14F-4D97-AF65-F5344CB8AC3E}">
        <p14:creationId xmlns:p14="http://schemas.microsoft.com/office/powerpoint/2010/main" val="2730026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a:extLst>
              <a:ext uri="{FF2B5EF4-FFF2-40B4-BE49-F238E27FC236}">
                <a16:creationId xmlns:a16="http://schemas.microsoft.com/office/drawing/2014/main" id="{7F9688A5-CB90-3512-4234-F073378AE6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5FE78578-FE6D-94B6-80D6-76169A277B7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7652" name="スライド番号プレースホルダー 3">
            <a:extLst>
              <a:ext uri="{FF2B5EF4-FFF2-40B4-BE49-F238E27FC236}">
                <a16:creationId xmlns:a16="http://schemas.microsoft.com/office/drawing/2014/main" id="{26702062-2B89-5994-B719-0274F045E7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0FA09E5D-4A65-46FA-9106-DD44118B5C82}" type="slidenum">
              <a:rPr lang="ja-JP" altLang="en-US" smtClean="0">
                <a:solidFill>
                  <a:srgbClr val="000000"/>
                </a:solidFill>
              </a:rPr>
              <a:pPr>
                <a:spcBef>
                  <a:spcPct val="0"/>
                </a:spcBef>
              </a:pPr>
              <a:t>10</a:t>
            </a:fld>
            <a:endParaRPr lang="ja-JP" altLang="en-US">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a:extLst>
              <a:ext uri="{FF2B5EF4-FFF2-40B4-BE49-F238E27FC236}">
                <a16:creationId xmlns:a16="http://schemas.microsoft.com/office/drawing/2014/main" id="{0502949A-0308-4F4A-A774-72687FACA4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ノート プレースホルダー 2">
            <a:extLst>
              <a:ext uri="{FF2B5EF4-FFF2-40B4-BE49-F238E27FC236}">
                <a16:creationId xmlns:a16="http://schemas.microsoft.com/office/drawing/2014/main" id="{56F913D0-1E2E-B553-2BF0-B9535D8B0F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9700" name="スライド番号プレースホルダー 3">
            <a:extLst>
              <a:ext uri="{FF2B5EF4-FFF2-40B4-BE49-F238E27FC236}">
                <a16:creationId xmlns:a16="http://schemas.microsoft.com/office/drawing/2014/main" id="{8B217592-5861-8C25-BBF5-FC98C6DA7B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DF26DCFC-629A-4ADF-A64D-E9C0AB52A866}" type="slidenum">
              <a:rPr lang="ja-JP" altLang="en-US" smtClean="0">
                <a:solidFill>
                  <a:srgbClr val="000000"/>
                </a:solidFill>
              </a:rPr>
              <a:pPr>
                <a:spcBef>
                  <a:spcPct val="0"/>
                </a:spcBef>
              </a:pPr>
              <a:t>11</a:t>
            </a:fld>
            <a:endParaRPr lang="ja-JP" altLang="en-US">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 イメージ プレースホルダー 1">
            <a:extLst>
              <a:ext uri="{FF2B5EF4-FFF2-40B4-BE49-F238E27FC236}">
                <a16:creationId xmlns:a16="http://schemas.microsoft.com/office/drawing/2014/main" id="{6739FEEF-F452-410F-08DD-16835F2EF2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ノート プレースホルダー 2">
            <a:extLst>
              <a:ext uri="{FF2B5EF4-FFF2-40B4-BE49-F238E27FC236}">
                <a16:creationId xmlns:a16="http://schemas.microsoft.com/office/drawing/2014/main" id="{427D6ED8-671B-AB84-9D36-95BDCDEB8E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31748" name="スライド番号プレースホルダー 3">
            <a:extLst>
              <a:ext uri="{FF2B5EF4-FFF2-40B4-BE49-F238E27FC236}">
                <a16:creationId xmlns:a16="http://schemas.microsoft.com/office/drawing/2014/main" id="{F793A5C1-6B64-A8F0-E20B-666DE43CD0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A78C405A-D748-44F5-9F11-DBB853F473E5}" type="slidenum">
              <a:rPr lang="ja-JP" altLang="en-US" smtClean="0">
                <a:solidFill>
                  <a:srgbClr val="000000"/>
                </a:solidFill>
              </a:rPr>
              <a:pPr>
                <a:spcBef>
                  <a:spcPct val="0"/>
                </a:spcBef>
              </a:pPr>
              <a:t>12</a:t>
            </a:fld>
            <a:endParaRPr lang="ja-JP" altLang="en-US">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ー 1">
            <a:extLst>
              <a:ext uri="{FF2B5EF4-FFF2-40B4-BE49-F238E27FC236}">
                <a16:creationId xmlns:a16="http://schemas.microsoft.com/office/drawing/2014/main" id="{8348E4D9-8B7E-2546-56CB-70D9FC2384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ノート プレースホルダー 2">
            <a:extLst>
              <a:ext uri="{FF2B5EF4-FFF2-40B4-BE49-F238E27FC236}">
                <a16:creationId xmlns:a16="http://schemas.microsoft.com/office/drawing/2014/main" id="{93143FD4-9247-FC32-8A2D-5A06C95856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33796" name="スライド番号プレースホルダー 3">
            <a:extLst>
              <a:ext uri="{FF2B5EF4-FFF2-40B4-BE49-F238E27FC236}">
                <a16:creationId xmlns:a16="http://schemas.microsoft.com/office/drawing/2014/main" id="{7CDC4C18-F1D5-D5B7-04AD-8D3496E838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B64326C2-98B9-4345-A42D-FC78C2327136}" type="slidenum">
              <a:rPr lang="ja-JP" altLang="en-US" smtClean="0">
                <a:solidFill>
                  <a:srgbClr val="000000"/>
                </a:solidFill>
              </a:rPr>
              <a:pPr>
                <a:spcBef>
                  <a:spcPct val="0"/>
                </a:spcBef>
              </a:pPr>
              <a:t>13</a:t>
            </a:fld>
            <a:endParaRPr lang="ja-JP" altLang="en-US">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ー 1">
            <a:extLst>
              <a:ext uri="{FF2B5EF4-FFF2-40B4-BE49-F238E27FC236}">
                <a16:creationId xmlns:a16="http://schemas.microsoft.com/office/drawing/2014/main" id="{C36CB045-4FF1-B0E2-EE97-B5752D68AB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D292E6D3-3547-79B8-BA3B-04626EA700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35844" name="スライド番号プレースホルダー 3">
            <a:extLst>
              <a:ext uri="{FF2B5EF4-FFF2-40B4-BE49-F238E27FC236}">
                <a16:creationId xmlns:a16="http://schemas.microsoft.com/office/drawing/2014/main" id="{F5704587-230E-1605-C917-055346AB78E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FB1F32E9-3C95-4CFA-972D-6AF141BB7ED2}" type="slidenum">
              <a:rPr lang="ja-JP" altLang="en-US" smtClean="0">
                <a:solidFill>
                  <a:srgbClr val="000000"/>
                </a:solidFill>
              </a:rPr>
              <a:pPr>
                <a:spcBef>
                  <a:spcPct val="0"/>
                </a:spcBef>
              </a:pPr>
              <a:t>14</a:t>
            </a:fld>
            <a:endParaRPr lang="ja-JP" altLang="en-US">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スライド イメージ プレースホルダー 1">
            <a:extLst>
              <a:ext uri="{FF2B5EF4-FFF2-40B4-BE49-F238E27FC236}">
                <a16:creationId xmlns:a16="http://schemas.microsoft.com/office/drawing/2014/main" id="{B415FF5F-1AD3-9F55-3EB1-949A8D5982D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ノート プレースホルダー 2">
            <a:extLst>
              <a:ext uri="{FF2B5EF4-FFF2-40B4-BE49-F238E27FC236}">
                <a16:creationId xmlns:a16="http://schemas.microsoft.com/office/drawing/2014/main" id="{787C05AC-71F8-8935-2446-3F11ADD946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37892" name="スライド番号プレースホルダー 3">
            <a:extLst>
              <a:ext uri="{FF2B5EF4-FFF2-40B4-BE49-F238E27FC236}">
                <a16:creationId xmlns:a16="http://schemas.microsoft.com/office/drawing/2014/main" id="{62E19F5B-23E7-6BC8-44FC-6DF5B622B0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0BE1B3D6-25C7-45EF-A501-63168BC0481D}" type="slidenum">
              <a:rPr lang="ja-JP" altLang="en-US" smtClean="0">
                <a:solidFill>
                  <a:srgbClr val="000000"/>
                </a:solidFill>
              </a:rPr>
              <a:pPr>
                <a:spcBef>
                  <a:spcPct val="0"/>
                </a:spcBef>
              </a:pPr>
              <a:t>15</a:t>
            </a:fld>
            <a:endParaRPr lang="ja-JP" altLang="en-US">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 イメージ プレースホルダー 1">
            <a:extLst>
              <a:ext uri="{FF2B5EF4-FFF2-40B4-BE49-F238E27FC236}">
                <a16:creationId xmlns:a16="http://schemas.microsoft.com/office/drawing/2014/main" id="{0EC3B2E0-1D36-78A8-CAD5-D97D6E2F93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ノート プレースホルダー 2">
            <a:extLst>
              <a:ext uri="{FF2B5EF4-FFF2-40B4-BE49-F238E27FC236}">
                <a16:creationId xmlns:a16="http://schemas.microsoft.com/office/drawing/2014/main" id="{8422F23B-5ACF-375B-0587-BF067721F4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39940" name="スライド番号プレースホルダー 3">
            <a:extLst>
              <a:ext uri="{FF2B5EF4-FFF2-40B4-BE49-F238E27FC236}">
                <a16:creationId xmlns:a16="http://schemas.microsoft.com/office/drawing/2014/main" id="{300ADE87-6642-D659-5D72-E0808C15C2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3BA3606-6E13-4A2F-9DDD-158A89583C43}" type="slidenum">
              <a:rPr lang="ja-JP" altLang="en-US" smtClean="0">
                <a:solidFill>
                  <a:srgbClr val="000000"/>
                </a:solidFill>
              </a:rPr>
              <a:pPr>
                <a:spcBef>
                  <a:spcPct val="0"/>
                </a:spcBef>
              </a:pPr>
              <a:t>16</a:t>
            </a:fld>
            <a:endParaRPr lang="ja-JP" altLang="en-US">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 イメージ プレースホルダー 1">
            <a:extLst>
              <a:ext uri="{FF2B5EF4-FFF2-40B4-BE49-F238E27FC236}">
                <a16:creationId xmlns:a16="http://schemas.microsoft.com/office/drawing/2014/main" id="{CAAAC75E-93A3-7FC5-8F7A-21F9C8FB88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ノート プレースホルダー 2">
            <a:extLst>
              <a:ext uri="{FF2B5EF4-FFF2-40B4-BE49-F238E27FC236}">
                <a16:creationId xmlns:a16="http://schemas.microsoft.com/office/drawing/2014/main" id="{44BCD58E-F069-FBEF-16CB-3D2651F885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41988" name="スライド番号プレースホルダー 3">
            <a:extLst>
              <a:ext uri="{FF2B5EF4-FFF2-40B4-BE49-F238E27FC236}">
                <a16:creationId xmlns:a16="http://schemas.microsoft.com/office/drawing/2014/main" id="{6CAAACF6-639F-1D56-F96E-051A5B7A82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6AE9289-7522-4FB5-8954-3F9EFB203A75}" type="slidenum">
              <a:rPr lang="ja-JP" altLang="en-US" smtClean="0">
                <a:solidFill>
                  <a:srgbClr val="000000"/>
                </a:solidFill>
              </a:rPr>
              <a:pPr>
                <a:spcBef>
                  <a:spcPct val="0"/>
                </a:spcBef>
              </a:pPr>
              <a:t>17</a:t>
            </a:fld>
            <a:endParaRPr lang="ja-JP" altLang="en-US">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EA77A-A9C2-6D9A-DEA1-9A6BCE8B6FE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B96FB55-DEB6-CE05-2CDA-B6680F8D50CB}"/>
              </a:ext>
            </a:extLst>
          </p:cNvPr>
          <p:cNvSpPr>
            <a:spLocks noGrp="1" noRot="1" noChangeAspect="1"/>
          </p:cNvSpPr>
          <p:nvPr>
            <p:ph type="sldImg"/>
          </p:nvPr>
        </p:nvSpPr>
        <p:spPr>
          <a:xfrm>
            <a:off x="588963" y="669925"/>
            <a:ext cx="5921375" cy="4098925"/>
          </a:xfrm>
        </p:spPr>
      </p:sp>
      <p:sp>
        <p:nvSpPr>
          <p:cNvPr id="3" name="ノート プレースホルダー 2">
            <a:extLst>
              <a:ext uri="{FF2B5EF4-FFF2-40B4-BE49-F238E27FC236}">
                <a16:creationId xmlns:a16="http://schemas.microsoft.com/office/drawing/2014/main" id="{0CEFAAB2-BD29-5CF2-1491-A8126EF37025}"/>
              </a:ext>
            </a:extLst>
          </p:cNvPr>
          <p:cNvSpPr>
            <a:spLocks noGrp="1"/>
          </p:cNvSpPr>
          <p:nvPr>
            <p:ph type="body" idx="1"/>
          </p:nvPr>
        </p:nvSpPr>
        <p:spPr/>
        <p:txBody>
          <a:bodyPr/>
          <a:lstStyle/>
          <a:p>
            <a:pPr>
              <a:spcBef>
                <a:spcPts val="0"/>
              </a:spcBef>
            </a:pPr>
            <a:endParaRPr lang="ja-JP" altLang="en-US" dirty="0"/>
          </a:p>
        </p:txBody>
      </p:sp>
      <p:sp>
        <p:nvSpPr>
          <p:cNvPr id="4" name="スライド番号プレースホルダー 3">
            <a:extLst>
              <a:ext uri="{FF2B5EF4-FFF2-40B4-BE49-F238E27FC236}">
                <a16:creationId xmlns:a16="http://schemas.microsoft.com/office/drawing/2014/main" id="{2C336D5E-FC9B-AF1B-23BB-8408621C136A}"/>
              </a:ext>
            </a:extLst>
          </p:cNvPr>
          <p:cNvSpPr>
            <a:spLocks noGrp="1"/>
          </p:cNvSpPr>
          <p:nvPr>
            <p:ph type="sldNum" sz="quarter" idx="5"/>
          </p:nvPr>
        </p:nvSpPr>
        <p:spPr/>
        <p:txBody>
          <a:bodyPr/>
          <a:lstStyle/>
          <a:p>
            <a:pPr>
              <a:defRPr/>
            </a:pPr>
            <a:fld id="{849A430D-76B4-49F5-A194-394D849F9493}" type="slidenum">
              <a:rPr lang="ja-JP" altLang="en-US" smtClean="0"/>
              <a:pPr>
                <a:defRPr/>
              </a:pPr>
              <a:t>18</a:t>
            </a:fld>
            <a:endParaRPr lang="ja-JP" altLang="en-US"/>
          </a:p>
        </p:txBody>
      </p:sp>
    </p:spTree>
    <p:extLst>
      <p:ext uri="{BB962C8B-B14F-4D97-AF65-F5344CB8AC3E}">
        <p14:creationId xmlns:p14="http://schemas.microsoft.com/office/powerpoint/2010/main" val="2903561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a:extLst>
              <a:ext uri="{FF2B5EF4-FFF2-40B4-BE49-F238E27FC236}">
                <a16:creationId xmlns:a16="http://schemas.microsoft.com/office/drawing/2014/main" id="{D574BDDC-18D5-121D-9A21-72D98782B5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ノート プレースホルダー 2">
            <a:extLst>
              <a:ext uri="{FF2B5EF4-FFF2-40B4-BE49-F238E27FC236}">
                <a16:creationId xmlns:a16="http://schemas.microsoft.com/office/drawing/2014/main" id="{2AE19399-1FF2-08EB-72E5-86CE74FA81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13316" name="スライド番号プレースホルダー 3">
            <a:extLst>
              <a:ext uri="{FF2B5EF4-FFF2-40B4-BE49-F238E27FC236}">
                <a16:creationId xmlns:a16="http://schemas.microsoft.com/office/drawing/2014/main" id="{A07BB1FA-D809-A4F3-6537-CFCE56CC6A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8262D86B-B411-46B3-8E64-03F0EEA5EDEC}" type="slidenum">
              <a:rPr lang="ja-JP" altLang="en-US" smtClean="0">
                <a:solidFill>
                  <a:srgbClr val="000000"/>
                </a:solidFill>
              </a:rPr>
              <a:pPr>
                <a:spcBef>
                  <a:spcPct val="0"/>
                </a:spcBef>
              </a:pPr>
              <a:t>1</a:t>
            </a:fld>
            <a:endParaRPr lang="ja-JP" alt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ー 1">
            <a:extLst>
              <a:ext uri="{FF2B5EF4-FFF2-40B4-BE49-F238E27FC236}">
                <a16:creationId xmlns:a16="http://schemas.microsoft.com/office/drawing/2014/main" id="{0262B003-59F9-AD87-47A9-890159068E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ノート プレースホルダー 2">
            <a:extLst>
              <a:ext uri="{FF2B5EF4-FFF2-40B4-BE49-F238E27FC236}">
                <a16:creationId xmlns:a16="http://schemas.microsoft.com/office/drawing/2014/main" id="{26F97D3D-9633-CD36-32B5-F50C22786D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44036" name="スライド番号プレースホルダー 3">
            <a:extLst>
              <a:ext uri="{FF2B5EF4-FFF2-40B4-BE49-F238E27FC236}">
                <a16:creationId xmlns:a16="http://schemas.microsoft.com/office/drawing/2014/main" id="{40A1AAB7-9CEE-F847-A8EC-FCAC81A3E8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163C3188-71A9-42FB-9A9D-62BA88B294C0}" type="slidenum">
              <a:rPr lang="ja-JP" altLang="en-US" smtClean="0">
                <a:solidFill>
                  <a:srgbClr val="000000"/>
                </a:solidFill>
              </a:rPr>
              <a:pPr>
                <a:spcBef>
                  <a:spcPct val="0"/>
                </a:spcBef>
              </a:pPr>
              <a:t>19</a:t>
            </a:fld>
            <a:endParaRPr lang="ja-JP" altLang="en-US">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 イメージ プレースホルダー 1">
            <a:extLst>
              <a:ext uri="{FF2B5EF4-FFF2-40B4-BE49-F238E27FC236}">
                <a16:creationId xmlns:a16="http://schemas.microsoft.com/office/drawing/2014/main" id="{632414EF-B368-68EC-D695-91E01961B7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ノート プレースホルダー 2">
            <a:extLst>
              <a:ext uri="{FF2B5EF4-FFF2-40B4-BE49-F238E27FC236}">
                <a16:creationId xmlns:a16="http://schemas.microsoft.com/office/drawing/2014/main" id="{1F915281-F488-0D92-5F1E-3CA5BF0883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46084" name="スライド番号プレースホルダー 3">
            <a:extLst>
              <a:ext uri="{FF2B5EF4-FFF2-40B4-BE49-F238E27FC236}">
                <a16:creationId xmlns:a16="http://schemas.microsoft.com/office/drawing/2014/main" id="{5C9AF855-7FE5-CF5E-C579-00FE493A82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B1E702A2-95E3-4859-BF7C-73C2C48BC808}" type="slidenum">
              <a:rPr lang="ja-JP" altLang="en-US" smtClean="0">
                <a:solidFill>
                  <a:srgbClr val="000000"/>
                </a:solidFill>
              </a:rPr>
              <a:pPr>
                <a:spcBef>
                  <a:spcPct val="0"/>
                </a:spcBef>
              </a:pPr>
              <a:t>20</a:t>
            </a:fld>
            <a:endParaRPr lang="ja-JP" altLang="en-US">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 イメージ プレースホルダー 1">
            <a:extLst>
              <a:ext uri="{FF2B5EF4-FFF2-40B4-BE49-F238E27FC236}">
                <a16:creationId xmlns:a16="http://schemas.microsoft.com/office/drawing/2014/main" id="{6FD44D2D-69BF-65A8-07F7-4341B55A84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ノート プレースホルダー 2">
            <a:extLst>
              <a:ext uri="{FF2B5EF4-FFF2-40B4-BE49-F238E27FC236}">
                <a16:creationId xmlns:a16="http://schemas.microsoft.com/office/drawing/2014/main" id="{3C663FB5-1F34-D94B-51B2-5172C57C7F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48132" name="スライド番号プレースホルダー 3">
            <a:extLst>
              <a:ext uri="{FF2B5EF4-FFF2-40B4-BE49-F238E27FC236}">
                <a16:creationId xmlns:a16="http://schemas.microsoft.com/office/drawing/2014/main" id="{5454FEED-3B47-79BF-4030-A50C2108CD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BF46F41F-8675-4E14-A6DA-36C6DC7CF849}" type="slidenum">
              <a:rPr lang="ja-JP" altLang="en-US" smtClean="0">
                <a:solidFill>
                  <a:srgbClr val="000000"/>
                </a:solidFill>
              </a:rPr>
              <a:pPr>
                <a:spcBef>
                  <a:spcPct val="0"/>
                </a:spcBef>
              </a:pPr>
              <a:t>21</a:t>
            </a:fld>
            <a:endParaRPr lang="ja-JP" altLang="en-US">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a:extLst>
              <a:ext uri="{FF2B5EF4-FFF2-40B4-BE49-F238E27FC236}">
                <a16:creationId xmlns:a16="http://schemas.microsoft.com/office/drawing/2014/main" id="{9FD66DF2-20C7-92DE-2D31-BEA8400AD2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a:extLst>
              <a:ext uri="{FF2B5EF4-FFF2-40B4-BE49-F238E27FC236}">
                <a16:creationId xmlns:a16="http://schemas.microsoft.com/office/drawing/2014/main" id="{742763C2-788A-C9ED-D4F0-9905671EBB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50180" name="スライド番号プレースホルダー 3">
            <a:extLst>
              <a:ext uri="{FF2B5EF4-FFF2-40B4-BE49-F238E27FC236}">
                <a16:creationId xmlns:a16="http://schemas.microsoft.com/office/drawing/2014/main" id="{A39BBE80-32EF-480E-112A-4AD77D1895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68F61DE2-B579-4377-AA92-33D8844FCF44}" type="slidenum">
              <a:rPr lang="ja-JP" altLang="en-US" smtClean="0">
                <a:solidFill>
                  <a:srgbClr val="000000"/>
                </a:solidFill>
              </a:rPr>
              <a:pPr>
                <a:spcBef>
                  <a:spcPct val="0"/>
                </a:spcBef>
              </a:pPr>
              <a:t>22</a:t>
            </a:fld>
            <a:endParaRPr lang="ja-JP" altLang="en-US">
              <a:solidFill>
                <a:srgbClr val="000000"/>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895ED-EDB5-20A3-DF71-78789732986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EAFE446-9F2E-291B-25C9-2B2CBBFDA5E3}"/>
              </a:ext>
            </a:extLst>
          </p:cNvPr>
          <p:cNvSpPr>
            <a:spLocks noGrp="1" noRot="1" noChangeAspect="1"/>
          </p:cNvSpPr>
          <p:nvPr>
            <p:ph type="sldImg"/>
          </p:nvPr>
        </p:nvSpPr>
        <p:spPr>
          <a:xfrm>
            <a:off x="588963" y="669925"/>
            <a:ext cx="5921375" cy="4098925"/>
          </a:xfrm>
        </p:spPr>
      </p:sp>
      <p:sp>
        <p:nvSpPr>
          <p:cNvPr id="3" name="ノート プレースホルダー 2">
            <a:extLst>
              <a:ext uri="{FF2B5EF4-FFF2-40B4-BE49-F238E27FC236}">
                <a16:creationId xmlns:a16="http://schemas.microsoft.com/office/drawing/2014/main" id="{DBAE030C-7A38-CC9F-21D9-7EC0353CFA55}"/>
              </a:ext>
            </a:extLst>
          </p:cNvPr>
          <p:cNvSpPr>
            <a:spLocks noGrp="1"/>
          </p:cNvSpPr>
          <p:nvPr>
            <p:ph type="body" idx="1"/>
          </p:nvPr>
        </p:nvSpPr>
        <p:spPr/>
        <p:txBody>
          <a:bodyPr/>
          <a:lstStyle/>
          <a:p>
            <a:pPr>
              <a:spcBef>
                <a:spcPts val="0"/>
              </a:spcBef>
            </a:pPr>
            <a:endParaRPr lang="ja-JP" altLang="en-US" dirty="0"/>
          </a:p>
        </p:txBody>
      </p:sp>
      <p:sp>
        <p:nvSpPr>
          <p:cNvPr id="4" name="スライド番号プレースホルダー 3">
            <a:extLst>
              <a:ext uri="{FF2B5EF4-FFF2-40B4-BE49-F238E27FC236}">
                <a16:creationId xmlns:a16="http://schemas.microsoft.com/office/drawing/2014/main" id="{EF4F93F4-AE3E-1105-22D5-C5040203537D}"/>
              </a:ext>
            </a:extLst>
          </p:cNvPr>
          <p:cNvSpPr>
            <a:spLocks noGrp="1"/>
          </p:cNvSpPr>
          <p:nvPr>
            <p:ph type="sldNum" sz="quarter" idx="5"/>
          </p:nvPr>
        </p:nvSpPr>
        <p:spPr/>
        <p:txBody>
          <a:bodyPr/>
          <a:lstStyle/>
          <a:p>
            <a:pPr>
              <a:defRPr/>
            </a:pPr>
            <a:fld id="{849A430D-76B4-49F5-A194-394D849F9493}" type="slidenum">
              <a:rPr lang="ja-JP" altLang="en-US" smtClean="0"/>
              <a:pPr>
                <a:defRPr/>
              </a:pPr>
              <a:t>23</a:t>
            </a:fld>
            <a:endParaRPr lang="ja-JP" altLang="en-US"/>
          </a:p>
        </p:txBody>
      </p:sp>
    </p:spTree>
    <p:extLst>
      <p:ext uri="{BB962C8B-B14F-4D97-AF65-F5344CB8AC3E}">
        <p14:creationId xmlns:p14="http://schemas.microsoft.com/office/powerpoint/2010/main" val="38188461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ー 1">
            <a:extLst>
              <a:ext uri="{FF2B5EF4-FFF2-40B4-BE49-F238E27FC236}">
                <a16:creationId xmlns:a16="http://schemas.microsoft.com/office/drawing/2014/main" id="{64D330E3-004A-493B-B60D-A00F659525D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ノート プレースホルダー 2">
            <a:extLst>
              <a:ext uri="{FF2B5EF4-FFF2-40B4-BE49-F238E27FC236}">
                <a16:creationId xmlns:a16="http://schemas.microsoft.com/office/drawing/2014/main" id="{1225CAB4-03FC-05CA-3F67-2A4A21C895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52228" name="スライド番号プレースホルダー 3">
            <a:extLst>
              <a:ext uri="{FF2B5EF4-FFF2-40B4-BE49-F238E27FC236}">
                <a16:creationId xmlns:a16="http://schemas.microsoft.com/office/drawing/2014/main" id="{FD0F5D72-0786-1FFE-E45B-CEFAF475D3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18821288-5D5A-48E1-8885-0A9A71D29DD3}" type="slidenum">
              <a:rPr lang="ja-JP" altLang="en-US" smtClean="0">
                <a:solidFill>
                  <a:srgbClr val="000000"/>
                </a:solidFill>
              </a:rPr>
              <a:pPr>
                <a:spcBef>
                  <a:spcPct val="0"/>
                </a:spcBef>
              </a:pPr>
              <a:t>24</a:t>
            </a:fld>
            <a:endParaRPr lang="ja-JP" altLang="en-US">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ー 1">
            <a:extLst>
              <a:ext uri="{FF2B5EF4-FFF2-40B4-BE49-F238E27FC236}">
                <a16:creationId xmlns:a16="http://schemas.microsoft.com/office/drawing/2014/main" id="{8FF13E4E-8FFC-DEC9-96E8-0CE43C5DB0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ノート プレースホルダー 2">
            <a:extLst>
              <a:ext uri="{FF2B5EF4-FFF2-40B4-BE49-F238E27FC236}">
                <a16:creationId xmlns:a16="http://schemas.microsoft.com/office/drawing/2014/main" id="{241AF484-16CA-5567-1065-4BA66836AE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54276" name="スライド番号プレースホルダー 3">
            <a:extLst>
              <a:ext uri="{FF2B5EF4-FFF2-40B4-BE49-F238E27FC236}">
                <a16:creationId xmlns:a16="http://schemas.microsoft.com/office/drawing/2014/main" id="{49E5ACA3-2E81-2708-AA93-9202771E84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A9E64E43-9C95-4552-82CC-89CCFE60994A}" type="slidenum">
              <a:rPr lang="ja-JP" altLang="en-US" smtClean="0">
                <a:solidFill>
                  <a:srgbClr val="000000"/>
                </a:solidFill>
              </a:rPr>
              <a:pPr>
                <a:spcBef>
                  <a:spcPct val="0"/>
                </a:spcBef>
              </a:pPr>
              <a:t>25</a:t>
            </a:fld>
            <a:endParaRPr lang="ja-JP" alt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スライド イメージ プレースホルダー 1">
            <a:extLst>
              <a:ext uri="{FF2B5EF4-FFF2-40B4-BE49-F238E27FC236}">
                <a16:creationId xmlns:a16="http://schemas.microsoft.com/office/drawing/2014/main" id="{4A7060E5-B2E1-9A06-27D7-A07EB9C4EB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ノート プレースホルダー 2">
            <a:extLst>
              <a:ext uri="{FF2B5EF4-FFF2-40B4-BE49-F238E27FC236}">
                <a16:creationId xmlns:a16="http://schemas.microsoft.com/office/drawing/2014/main" id="{FA984982-9DE3-432E-E245-1DBE68952C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56324" name="スライド番号プレースホルダー 3">
            <a:extLst>
              <a:ext uri="{FF2B5EF4-FFF2-40B4-BE49-F238E27FC236}">
                <a16:creationId xmlns:a16="http://schemas.microsoft.com/office/drawing/2014/main" id="{D2765517-3359-87A2-3AE6-041A549F01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3895C5E8-E57D-4366-A0F0-52662F7EE7C6}" type="slidenum">
              <a:rPr lang="ja-JP" altLang="en-US" smtClean="0">
                <a:solidFill>
                  <a:srgbClr val="000000"/>
                </a:solidFill>
              </a:rPr>
              <a:pPr>
                <a:spcBef>
                  <a:spcPct val="0"/>
                </a:spcBef>
              </a:pPr>
              <a:t>26</a:t>
            </a:fld>
            <a:endParaRPr lang="ja-JP" altLang="en-US">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スライド イメージ プレースホルダー 1">
            <a:extLst>
              <a:ext uri="{FF2B5EF4-FFF2-40B4-BE49-F238E27FC236}">
                <a16:creationId xmlns:a16="http://schemas.microsoft.com/office/drawing/2014/main" id="{BCA133BA-9B00-5A25-582E-8795427D0F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ノート プレースホルダー 2">
            <a:extLst>
              <a:ext uri="{FF2B5EF4-FFF2-40B4-BE49-F238E27FC236}">
                <a16:creationId xmlns:a16="http://schemas.microsoft.com/office/drawing/2014/main" id="{D69079A6-7FA3-2534-579F-64DAAE0954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58372" name="スライド番号プレースホルダー 3">
            <a:extLst>
              <a:ext uri="{FF2B5EF4-FFF2-40B4-BE49-F238E27FC236}">
                <a16:creationId xmlns:a16="http://schemas.microsoft.com/office/drawing/2014/main" id="{8BCC56E9-B0AC-5C40-9CC8-E827C89966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8D95255-38F1-4263-B152-0CDE8E89FF12}" type="slidenum">
              <a:rPr lang="ja-JP" altLang="en-US" smtClean="0">
                <a:solidFill>
                  <a:srgbClr val="000000"/>
                </a:solidFill>
              </a:rPr>
              <a:pPr>
                <a:spcBef>
                  <a:spcPct val="0"/>
                </a:spcBef>
              </a:pPr>
              <a:t>27</a:t>
            </a:fld>
            <a:endParaRPr lang="ja-JP" altLang="en-US">
              <a:solidFill>
                <a:srgbClr val="000000"/>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88963" y="669925"/>
            <a:ext cx="5921375" cy="4098925"/>
          </a:xfrm>
        </p:spPr>
      </p:sp>
      <p:sp>
        <p:nvSpPr>
          <p:cNvPr id="3" name="ノート プレースホルダー 2"/>
          <p:cNvSpPr>
            <a:spLocks noGrp="1"/>
          </p:cNvSpPr>
          <p:nvPr>
            <p:ph type="body" idx="1"/>
          </p:nvPr>
        </p:nvSpPr>
        <p:spPr/>
        <p:txBody>
          <a:bodyPr/>
          <a:lstStyle/>
          <a:p>
            <a:pPr>
              <a:spcBef>
                <a:spcPts val="0"/>
              </a:spcBef>
              <a:defRPr/>
            </a:pPr>
            <a:endParaRPr lang="ja-JP" altLang="en-US" dirty="0"/>
          </a:p>
        </p:txBody>
      </p:sp>
      <p:sp>
        <p:nvSpPr>
          <p:cNvPr id="4" name="スライド番号プレースホルダー 3"/>
          <p:cNvSpPr>
            <a:spLocks noGrp="1"/>
          </p:cNvSpPr>
          <p:nvPr>
            <p:ph type="sldNum" sz="quarter" idx="5"/>
          </p:nvPr>
        </p:nvSpPr>
        <p:spPr/>
        <p:txBody>
          <a:bodyPr/>
          <a:lstStyle/>
          <a:p>
            <a:pPr>
              <a:defRPr/>
            </a:pPr>
            <a:fld id="{849A430D-76B4-49F5-A194-394D849F9493}" type="slidenum">
              <a:rPr lang="ja-JP" altLang="en-US" smtClean="0"/>
              <a:pPr>
                <a:defRPr/>
              </a:pPr>
              <a:t>28</a:t>
            </a:fld>
            <a:endParaRPr lang="ja-JP" altLang="en-US"/>
          </a:p>
        </p:txBody>
      </p:sp>
    </p:spTree>
    <p:extLst>
      <p:ext uri="{BB962C8B-B14F-4D97-AF65-F5344CB8AC3E}">
        <p14:creationId xmlns:p14="http://schemas.microsoft.com/office/powerpoint/2010/main" val="144136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 イメージ プレースホルダー 1">
            <a:extLst>
              <a:ext uri="{FF2B5EF4-FFF2-40B4-BE49-F238E27FC236}">
                <a16:creationId xmlns:a16="http://schemas.microsoft.com/office/drawing/2014/main" id="{953A744A-8FE2-54B4-F3BA-31580E9FAB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ノート プレースホルダー 2">
            <a:extLst>
              <a:ext uri="{FF2B5EF4-FFF2-40B4-BE49-F238E27FC236}">
                <a16:creationId xmlns:a16="http://schemas.microsoft.com/office/drawing/2014/main" id="{24326C5E-B051-F780-3ED1-73C1E1A4DE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15364" name="スライド番号プレースホルダー 3">
            <a:extLst>
              <a:ext uri="{FF2B5EF4-FFF2-40B4-BE49-F238E27FC236}">
                <a16:creationId xmlns:a16="http://schemas.microsoft.com/office/drawing/2014/main" id="{8C0E2263-8425-9E7D-775A-CD3EE9F7A0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98DEE5C7-3AE3-43F9-8997-925778F7FB6A}" type="slidenum">
              <a:rPr lang="ja-JP" altLang="en-US" smtClean="0">
                <a:solidFill>
                  <a:srgbClr val="000000"/>
                </a:solidFill>
              </a:rPr>
              <a:pPr>
                <a:spcBef>
                  <a:spcPct val="0"/>
                </a:spcBef>
              </a:pPr>
              <a:t>2</a:t>
            </a:fld>
            <a:endParaRPr lang="ja-JP" altLang="en-US">
              <a:solidFill>
                <a:srgbClr val="000000"/>
              </a:solidFil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a:extLst>
              <a:ext uri="{FF2B5EF4-FFF2-40B4-BE49-F238E27FC236}">
                <a16:creationId xmlns:a16="http://schemas.microsoft.com/office/drawing/2014/main" id="{FEBF472C-575A-7348-6125-227A89E6F1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ノート プレースホルダー 2">
            <a:extLst>
              <a:ext uri="{FF2B5EF4-FFF2-40B4-BE49-F238E27FC236}">
                <a16:creationId xmlns:a16="http://schemas.microsoft.com/office/drawing/2014/main" id="{247BB301-0B8B-8DB9-78C1-C70374C4A1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60420" name="スライド番号プレースホルダー 3">
            <a:extLst>
              <a:ext uri="{FF2B5EF4-FFF2-40B4-BE49-F238E27FC236}">
                <a16:creationId xmlns:a16="http://schemas.microsoft.com/office/drawing/2014/main" id="{638BCBAE-368B-7BD1-8DFA-5FB56DD4F9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00927E9-4456-477A-B332-A9E1FE07F3D5}" type="slidenum">
              <a:rPr lang="ja-JP" altLang="en-US" smtClean="0">
                <a:solidFill>
                  <a:srgbClr val="000000"/>
                </a:solidFill>
              </a:rPr>
              <a:pPr>
                <a:spcBef>
                  <a:spcPct val="0"/>
                </a:spcBef>
              </a:pPr>
              <a:t>29</a:t>
            </a:fld>
            <a:endParaRPr lang="ja-JP" altLang="en-US">
              <a:solidFill>
                <a:srgbClr val="000000"/>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a:extLst>
              <a:ext uri="{FF2B5EF4-FFF2-40B4-BE49-F238E27FC236}">
                <a16:creationId xmlns:a16="http://schemas.microsoft.com/office/drawing/2014/main" id="{039124AF-035C-938B-A284-BF69E8F524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a:extLst>
              <a:ext uri="{FF2B5EF4-FFF2-40B4-BE49-F238E27FC236}">
                <a16:creationId xmlns:a16="http://schemas.microsoft.com/office/drawing/2014/main" id="{791496A7-D759-8FCB-28DC-2CD1C9FEDD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62468" name="スライド番号プレースホルダー 3">
            <a:extLst>
              <a:ext uri="{FF2B5EF4-FFF2-40B4-BE49-F238E27FC236}">
                <a16:creationId xmlns:a16="http://schemas.microsoft.com/office/drawing/2014/main" id="{17BD73C8-21FF-B66F-62C7-014919CCD4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6CEDAAE1-6D51-41B0-9525-945B18BBE4B4}" type="slidenum">
              <a:rPr lang="ja-JP" altLang="en-US" smtClean="0">
                <a:solidFill>
                  <a:srgbClr val="000000"/>
                </a:solidFill>
              </a:rPr>
              <a:pPr>
                <a:spcBef>
                  <a:spcPct val="0"/>
                </a:spcBef>
              </a:pPr>
              <a:t>30</a:t>
            </a:fld>
            <a:endParaRPr lang="ja-JP" alt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 イメージ プレースホルダー 1">
            <a:extLst>
              <a:ext uri="{FF2B5EF4-FFF2-40B4-BE49-F238E27FC236}">
                <a16:creationId xmlns:a16="http://schemas.microsoft.com/office/drawing/2014/main" id="{1ED563D9-0143-4A44-5092-3B3DE5FF706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ノート プレースホルダー 2">
            <a:extLst>
              <a:ext uri="{FF2B5EF4-FFF2-40B4-BE49-F238E27FC236}">
                <a16:creationId xmlns:a16="http://schemas.microsoft.com/office/drawing/2014/main" id="{9DB9600A-CDE8-293B-C565-1EC92780823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a:p>
        </p:txBody>
      </p:sp>
      <p:sp>
        <p:nvSpPr>
          <p:cNvPr id="17412" name="スライド番号プレースホルダー 3">
            <a:extLst>
              <a:ext uri="{FF2B5EF4-FFF2-40B4-BE49-F238E27FC236}">
                <a16:creationId xmlns:a16="http://schemas.microsoft.com/office/drawing/2014/main" id="{BB4BBCA2-6751-C531-A153-0AA72C97B75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1363" indent="-284163">
              <a:defRPr>
                <a:solidFill>
                  <a:schemeClr val="tx1"/>
                </a:solidFill>
                <a:latin typeface="Calibri" panose="020F0502020204030204" pitchFamily="34" charset="0"/>
              </a:defRPr>
            </a:lvl2pPr>
            <a:lvl3pPr marL="1141413" indent="-227013">
              <a:defRPr>
                <a:solidFill>
                  <a:schemeClr val="tx1"/>
                </a:solidFill>
                <a:latin typeface="Calibri" panose="020F0502020204030204" pitchFamily="34" charset="0"/>
              </a:defRPr>
            </a:lvl3pPr>
            <a:lvl4pPr marL="1598613" indent="-227013">
              <a:defRPr>
                <a:solidFill>
                  <a:schemeClr val="tx1"/>
                </a:solidFill>
                <a:latin typeface="Calibri" panose="020F0502020204030204" pitchFamily="34" charset="0"/>
              </a:defRPr>
            </a:lvl4pPr>
            <a:lvl5pPr marL="2055813" indent="-227013">
              <a:defRPr>
                <a:solidFill>
                  <a:schemeClr val="tx1"/>
                </a:solidFill>
                <a:latin typeface="Calibri" panose="020F0502020204030204" pitchFamily="34" charset="0"/>
              </a:defRPr>
            </a:lvl5pPr>
            <a:lvl6pPr marL="2513013" indent="-227013" defTabSz="457200" eaLnBrk="0" fontAlgn="base" hangingPunct="0">
              <a:spcBef>
                <a:spcPct val="0"/>
              </a:spcBef>
              <a:spcAft>
                <a:spcPct val="0"/>
              </a:spcAft>
              <a:defRPr>
                <a:solidFill>
                  <a:schemeClr val="tx1"/>
                </a:solidFill>
                <a:latin typeface="Calibri" panose="020F0502020204030204" pitchFamily="34" charset="0"/>
              </a:defRPr>
            </a:lvl6pPr>
            <a:lvl7pPr marL="2970213" indent="-227013" defTabSz="457200" eaLnBrk="0" fontAlgn="base" hangingPunct="0">
              <a:spcBef>
                <a:spcPct val="0"/>
              </a:spcBef>
              <a:spcAft>
                <a:spcPct val="0"/>
              </a:spcAft>
              <a:defRPr>
                <a:solidFill>
                  <a:schemeClr val="tx1"/>
                </a:solidFill>
                <a:latin typeface="Calibri" panose="020F0502020204030204" pitchFamily="34" charset="0"/>
              </a:defRPr>
            </a:lvl7pPr>
            <a:lvl8pPr marL="3427413" indent="-227013" defTabSz="457200" eaLnBrk="0" fontAlgn="base" hangingPunct="0">
              <a:spcBef>
                <a:spcPct val="0"/>
              </a:spcBef>
              <a:spcAft>
                <a:spcPct val="0"/>
              </a:spcAft>
              <a:defRPr>
                <a:solidFill>
                  <a:schemeClr val="tx1"/>
                </a:solidFill>
                <a:latin typeface="Calibri" panose="020F0502020204030204" pitchFamily="34" charset="0"/>
              </a:defRPr>
            </a:lvl8pPr>
            <a:lvl9pPr marL="3884613" indent="-227013" defTabSz="457200" eaLnBrk="0" fontAlgn="base" hangingPunct="0">
              <a:spcBef>
                <a:spcPct val="0"/>
              </a:spcBef>
              <a:spcAft>
                <a:spcPct val="0"/>
              </a:spcAft>
              <a:defRPr>
                <a:solidFill>
                  <a:schemeClr val="tx1"/>
                </a:solidFill>
                <a:latin typeface="Calibri" panose="020F0502020204030204" pitchFamily="34" charset="0"/>
              </a:defRPr>
            </a:lvl9pPr>
          </a:lstStyle>
          <a:p>
            <a:fld id="{67DFE955-5074-445A-A306-467E9F990787}" type="slidenum">
              <a:rPr lang="ja-JP" altLang="en-US" smtClean="0">
                <a:solidFill>
                  <a:srgbClr val="000000"/>
                </a:solidFill>
                <a:latin typeface="游ゴシック" panose="020B0400000000000000" pitchFamily="50" charset="-128"/>
              </a:rPr>
              <a:pPr/>
              <a:t>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88963" y="669925"/>
            <a:ext cx="5921375" cy="4098925"/>
          </a:xfrm>
        </p:spPr>
      </p:sp>
      <p:sp>
        <p:nvSpPr>
          <p:cNvPr id="3" name="ノート プレースホルダー 2"/>
          <p:cNvSpPr>
            <a:spLocks noGrp="1"/>
          </p:cNvSpPr>
          <p:nvPr>
            <p:ph type="body" idx="1"/>
          </p:nvPr>
        </p:nvSpPr>
        <p:spPr/>
        <p:txBody>
          <a:bodyPr/>
          <a:lstStyle/>
          <a:p>
            <a:pPr>
              <a:spcBef>
                <a:spcPts val="0"/>
              </a:spcBef>
            </a:pPr>
            <a:endParaRPr lang="ja-JP" altLang="en-US" dirty="0"/>
          </a:p>
        </p:txBody>
      </p:sp>
      <p:sp>
        <p:nvSpPr>
          <p:cNvPr id="4" name="スライド番号プレースホルダー 3"/>
          <p:cNvSpPr>
            <a:spLocks noGrp="1"/>
          </p:cNvSpPr>
          <p:nvPr>
            <p:ph type="sldNum" sz="quarter" idx="5"/>
          </p:nvPr>
        </p:nvSpPr>
        <p:spPr/>
        <p:txBody>
          <a:bodyPr/>
          <a:lstStyle/>
          <a:p>
            <a:pPr>
              <a:defRPr/>
            </a:pPr>
            <a:fld id="{849A430D-76B4-49F5-A194-394D849F9493}" type="slidenum">
              <a:rPr lang="ja-JP" altLang="en-US" smtClean="0"/>
              <a:pPr>
                <a:defRPr/>
              </a:pPr>
              <a:t>4</a:t>
            </a:fld>
            <a:endParaRPr lang="ja-JP" altLang="en-US"/>
          </a:p>
        </p:txBody>
      </p:sp>
    </p:spTree>
    <p:extLst>
      <p:ext uri="{BB962C8B-B14F-4D97-AF65-F5344CB8AC3E}">
        <p14:creationId xmlns:p14="http://schemas.microsoft.com/office/powerpoint/2010/main" val="14019052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18863CFB-6C04-9FA0-0252-A5737B0CFDE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a:extLst>
              <a:ext uri="{FF2B5EF4-FFF2-40B4-BE49-F238E27FC236}">
                <a16:creationId xmlns:a16="http://schemas.microsoft.com/office/drawing/2014/main" id="{ACCC6273-23AD-9271-B04C-E3B48983E79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00"/>
              </a:spcBef>
            </a:pPr>
            <a:endParaRPr lang="en-US" altLang="ja-JP"/>
          </a:p>
        </p:txBody>
      </p:sp>
      <p:sp>
        <p:nvSpPr>
          <p:cNvPr id="19460" name="スライド番号プレースホルダー 3">
            <a:extLst>
              <a:ext uri="{FF2B5EF4-FFF2-40B4-BE49-F238E27FC236}">
                <a16:creationId xmlns:a16="http://schemas.microsoft.com/office/drawing/2014/main" id="{6DE346DE-860F-261D-1F94-DD2FED4715A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E1E54203-0B6E-4DD5-B656-5601FF8E9C8F}" type="slidenum">
              <a:rPr kumimoji="1" lang="ja-JP" altLang="en-US" smtClean="0">
                <a:solidFill>
                  <a:srgbClr val="000000"/>
                </a:solidFill>
                <a:latin typeface="游ゴシック" panose="020B0400000000000000" pitchFamily="50" charset="-128"/>
              </a:rPr>
              <a:pPr/>
              <a:t>5</a:t>
            </a:fld>
            <a:endParaRPr kumimoji="1" lang="ja-JP" altLang="en-US">
              <a:solidFill>
                <a:srgbClr val="000000"/>
              </a:solidFill>
              <a:latin typeface="游ゴシック" panose="020B0400000000000000" pitchFamily="50"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A593122D-55A9-214F-846A-161174EE9A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9A879586-AC4F-8F51-FF15-DE2AAFAC9E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9CB5944B-2A56-6109-C434-67ACD00655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6</a:t>
            </a:fld>
            <a:endParaRPr lang="ja-JP" altLang="en-US">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ー 1">
            <a:extLst>
              <a:ext uri="{FF2B5EF4-FFF2-40B4-BE49-F238E27FC236}">
                <a16:creationId xmlns:a16="http://schemas.microsoft.com/office/drawing/2014/main" id="{11C39685-F6CC-5448-9C7D-F90DD44FCC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ノート プレースホルダー 2">
            <a:extLst>
              <a:ext uri="{FF2B5EF4-FFF2-40B4-BE49-F238E27FC236}">
                <a16:creationId xmlns:a16="http://schemas.microsoft.com/office/drawing/2014/main" id="{0FD9CCAE-0112-C71B-4B2D-94B20BCDF4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3556" name="スライド番号プレースホルダー 3">
            <a:extLst>
              <a:ext uri="{FF2B5EF4-FFF2-40B4-BE49-F238E27FC236}">
                <a16:creationId xmlns:a16="http://schemas.microsoft.com/office/drawing/2014/main" id="{54FA562A-BD20-8138-B4AB-0FD60307C3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2F9F76C2-35BB-413C-803F-96FCC34B622D}" type="slidenum">
              <a:rPr lang="ja-JP" altLang="en-US" smtClean="0">
                <a:solidFill>
                  <a:srgbClr val="000000"/>
                </a:solidFill>
              </a:rPr>
              <a:pPr>
                <a:spcBef>
                  <a:spcPct val="0"/>
                </a:spcBef>
              </a:pPr>
              <a:t>7</a:t>
            </a:fld>
            <a:endParaRPr lang="ja-JP" altLang="en-US">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 イメージ プレースホルダー 1">
            <a:extLst>
              <a:ext uri="{FF2B5EF4-FFF2-40B4-BE49-F238E27FC236}">
                <a16:creationId xmlns:a16="http://schemas.microsoft.com/office/drawing/2014/main" id="{0A58C0E9-DF7E-E6EB-5463-6B7B397C0E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ノート プレースホルダー 2">
            <a:extLst>
              <a:ext uri="{FF2B5EF4-FFF2-40B4-BE49-F238E27FC236}">
                <a16:creationId xmlns:a16="http://schemas.microsoft.com/office/drawing/2014/main" id="{B755E88D-C328-4F14-5B29-D65639343F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5604" name="スライド番号プレースホルダー 3">
            <a:extLst>
              <a:ext uri="{FF2B5EF4-FFF2-40B4-BE49-F238E27FC236}">
                <a16:creationId xmlns:a16="http://schemas.microsoft.com/office/drawing/2014/main" id="{07863AD9-1399-D43F-710B-CF28B72BE07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D5B634F-0595-4BE4-9C7B-8D47F17D39E3}" type="slidenum">
              <a:rPr lang="ja-JP" altLang="en-US" smtClean="0">
                <a:solidFill>
                  <a:srgbClr val="000000"/>
                </a:solidFill>
              </a:rPr>
              <a:pPr>
                <a:spcBef>
                  <a:spcPct val="0"/>
                </a:spcBef>
              </a:pPr>
              <a:t>8</a:t>
            </a:fld>
            <a:endParaRPr lang="ja-JP" alt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1AFA8380-98DE-7AD6-FE84-4B417B8DC6B4}"/>
              </a:ext>
            </a:extLst>
          </p:cNvPr>
          <p:cNvSpPr>
            <a:spLocks noGrp="1"/>
          </p:cNvSpPr>
          <p:nvPr>
            <p:ph type="dt" sz="half" idx="10"/>
          </p:nvPr>
        </p:nvSpPr>
        <p:spPr/>
        <p:txBody>
          <a:bodyPr/>
          <a:lstStyle>
            <a:lvl1pPr>
              <a:defRPr/>
            </a:lvl1pPr>
          </a:lstStyle>
          <a:p>
            <a:pPr>
              <a:defRPr/>
            </a:pPr>
            <a:fld id="{EF8691BF-EC20-46E6-9C24-B842443251E3}"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5A59E26C-C5DF-05F9-9E51-5CAA218DAECD}"/>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9AEE1167-01D2-AF1E-A07A-F821B36C5906}"/>
              </a:ext>
            </a:extLst>
          </p:cNvPr>
          <p:cNvSpPr>
            <a:spLocks noGrp="1"/>
          </p:cNvSpPr>
          <p:nvPr>
            <p:ph type="sldNum" sz="quarter" idx="12"/>
          </p:nvPr>
        </p:nvSpPr>
        <p:spPr/>
        <p:txBody>
          <a:bodyPr/>
          <a:lstStyle>
            <a:lvl1pPr>
              <a:defRPr/>
            </a:lvl1pPr>
          </a:lstStyle>
          <a:p>
            <a:pPr>
              <a:defRPr/>
            </a:pPr>
            <a:fld id="{B70E3B88-FBFE-4B1D-9DB5-C7D8BC81CC93}" type="slidenum">
              <a:rPr lang="ja-JP" altLang="en-US"/>
              <a:pPr>
                <a:defRPr/>
              </a:pPr>
              <a:t>‹#›</a:t>
            </a:fld>
            <a:endParaRPr lang="ja-JP" altLang="en-US"/>
          </a:p>
        </p:txBody>
      </p:sp>
    </p:spTree>
    <p:extLst>
      <p:ext uri="{BB962C8B-B14F-4D97-AF65-F5344CB8AC3E}">
        <p14:creationId xmlns:p14="http://schemas.microsoft.com/office/powerpoint/2010/main" val="3673679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目次スライド">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4CC55E3A-551F-A37C-C950-4A3F922A66C7}"/>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5B683272-AA02-5CA3-78A9-9BA30733D126}"/>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目次</a:t>
            </a:r>
          </a:p>
        </p:txBody>
      </p:sp>
      <p:sp>
        <p:nvSpPr>
          <p:cNvPr id="4" name="Slide Number Placeholder 5">
            <a:extLst>
              <a:ext uri="{FF2B5EF4-FFF2-40B4-BE49-F238E27FC236}">
                <a16:creationId xmlns:a16="http://schemas.microsoft.com/office/drawing/2014/main" id="{3DA0EF3F-6E90-28DE-0F4C-A3394ADBCD13}"/>
              </a:ext>
            </a:extLst>
          </p:cNvPr>
          <p:cNvSpPr>
            <a:spLocks noGrp="1"/>
          </p:cNvSpPr>
          <p:nvPr>
            <p:ph type="sldNum" sz="quarter" idx="10"/>
          </p:nvPr>
        </p:nvSpPr>
        <p:spPr/>
        <p:txBody>
          <a:bodyPr/>
          <a:lstStyle>
            <a:lvl1pPr>
              <a:defRPr smtClean="0"/>
            </a:lvl1pPr>
          </a:lstStyle>
          <a:p>
            <a:pPr>
              <a:defRPr/>
            </a:pPr>
            <a:fld id="{7D6A04D6-2C00-4205-B2E7-9621766F576E}" type="slidenum">
              <a:rPr lang="ja-JP" altLang="en-US"/>
              <a:pPr>
                <a:defRPr/>
              </a:pPr>
              <a:t>‹#›</a:t>
            </a:fld>
            <a:endParaRPr lang="ja-JP" altLang="en-US"/>
          </a:p>
        </p:txBody>
      </p:sp>
    </p:spTree>
    <p:extLst>
      <p:ext uri="{BB962C8B-B14F-4D97-AF65-F5344CB8AC3E}">
        <p14:creationId xmlns:p14="http://schemas.microsoft.com/office/powerpoint/2010/main" val="203281615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本テーマの獲得目標">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22DAC07-4FAC-8DE1-8AD4-DAFC2BC9F25D}"/>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2A10B13D-BE8B-E514-A9F6-A474ABA4978F}"/>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本研修の獲得目標を確認する</a:t>
            </a:r>
          </a:p>
        </p:txBody>
      </p:sp>
      <p:sp>
        <p:nvSpPr>
          <p:cNvPr id="4" name="四角形: 角を丸くする 3">
            <a:extLst>
              <a:ext uri="{FF2B5EF4-FFF2-40B4-BE49-F238E27FC236}">
                <a16:creationId xmlns:a16="http://schemas.microsoft.com/office/drawing/2014/main" id="{046F27A6-B824-9133-0499-EA3A29632B27}"/>
              </a:ext>
            </a:extLst>
          </p:cNvPr>
          <p:cNvSpPr/>
          <p:nvPr/>
        </p:nvSpPr>
        <p:spPr>
          <a:xfrm>
            <a:off x="333375" y="868363"/>
            <a:ext cx="9239250" cy="5635625"/>
          </a:xfrm>
          <a:prstGeom prst="roundRect">
            <a:avLst>
              <a:gd name="adj" fmla="val 6678"/>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grpSp>
        <p:nvGrpSpPr>
          <p:cNvPr id="5" name="グループ化 7">
            <a:extLst>
              <a:ext uri="{FF2B5EF4-FFF2-40B4-BE49-F238E27FC236}">
                <a16:creationId xmlns:a16="http://schemas.microsoft.com/office/drawing/2014/main" id="{68F607F6-1F33-5907-47E2-8484AC55684F}"/>
              </a:ext>
            </a:extLst>
          </p:cNvPr>
          <p:cNvGrpSpPr>
            <a:grpSpLocks/>
          </p:cNvGrpSpPr>
          <p:nvPr/>
        </p:nvGrpSpPr>
        <p:grpSpPr bwMode="auto">
          <a:xfrm>
            <a:off x="1471613" y="4581525"/>
            <a:ext cx="6962775" cy="1849438"/>
            <a:chOff x="1177770" y="4581076"/>
            <a:chExt cx="6961742" cy="1849515"/>
          </a:xfrm>
        </p:grpSpPr>
        <p:pic>
          <p:nvPicPr>
            <p:cNvPr id="6" name="図 8" descr="黒い背景と白い文字のロゴ&#10;&#10;自動的に生成された説明">
              <a:extLst>
                <a:ext uri="{FF2B5EF4-FFF2-40B4-BE49-F238E27FC236}">
                  <a16:creationId xmlns:a16="http://schemas.microsoft.com/office/drawing/2014/main" id="{4A31780F-731B-B5A5-7420-601F18E12D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7770" y="4581076"/>
              <a:ext cx="1849515" cy="1849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ボックス 6">
              <a:extLst>
                <a:ext uri="{FF2B5EF4-FFF2-40B4-BE49-F238E27FC236}">
                  <a16:creationId xmlns:a16="http://schemas.microsoft.com/office/drawing/2014/main" id="{210556A5-9223-3AAF-9293-C4C431B3E513}"/>
                </a:ext>
              </a:extLst>
            </p:cNvPr>
            <p:cNvSpPr txBox="1"/>
            <p:nvPr/>
          </p:nvSpPr>
          <p:spPr>
            <a:xfrm>
              <a:off x="2752336" y="5373272"/>
              <a:ext cx="5387176" cy="522309"/>
            </a:xfrm>
            <a:prstGeom prst="rect">
              <a:avLst/>
            </a:prstGeom>
            <a:noFill/>
          </p:spPr>
          <p:txBody>
            <a:bodyPr>
              <a:spAutoFit/>
            </a:bodyPr>
            <a:lstStyle/>
            <a:p>
              <a:pPr>
                <a:spcBef>
                  <a:spcPts val="600"/>
                </a:spcBef>
                <a:defRPr/>
              </a:pPr>
              <a:r>
                <a:rPr lang="ja-JP" altLang="en-US" sz="1400" spc="100" dirty="0">
                  <a:latin typeface="メイリオ" panose="020B0604030504040204" pitchFamily="50" charset="-128"/>
                  <a:ea typeface="メイリオ" panose="020B0604030504040204" pitchFamily="50" charset="-128"/>
                </a:rPr>
                <a:t>日々の仕事を振り返りつつ、明日からの仕事に活かせるよう学びを深めていきましょう</a:t>
              </a:r>
              <a:endParaRPr lang="en-US" altLang="ja-JP" sz="1400" spc="100" dirty="0">
                <a:latin typeface="メイリオ" panose="020B0604030504040204" pitchFamily="50" charset="-128"/>
                <a:ea typeface="メイリオ" panose="020B0604030504040204" pitchFamily="50" charset="-128"/>
              </a:endParaRPr>
            </a:p>
          </p:txBody>
        </p:sp>
      </p:grpSp>
      <p:sp>
        <p:nvSpPr>
          <p:cNvPr id="8" name="Slide Number Placeholder 5">
            <a:extLst>
              <a:ext uri="{FF2B5EF4-FFF2-40B4-BE49-F238E27FC236}">
                <a16:creationId xmlns:a16="http://schemas.microsoft.com/office/drawing/2014/main" id="{ADDC8EB0-289A-E91E-CDFF-46C2E3546F28}"/>
              </a:ext>
            </a:extLst>
          </p:cNvPr>
          <p:cNvSpPr>
            <a:spLocks noGrp="1"/>
          </p:cNvSpPr>
          <p:nvPr>
            <p:ph type="sldNum" sz="quarter" idx="10"/>
          </p:nvPr>
        </p:nvSpPr>
        <p:spPr/>
        <p:txBody>
          <a:bodyPr/>
          <a:lstStyle>
            <a:lvl1pPr>
              <a:defRPr smtClean="0"/>
            </a:lvl1pPr>
          </a:lstStyle>
          <a:p>
            <a:pPr>
              <a:defRPr/>
            </a:pPr>
            <a:fld id="{FEE294C4-4AD2-46A6-BC76-8710259AC561}" type="slidenum">
              <a:rPr lang="ja-JP" altLang="en-US"/>
              <a:pPr>
                <a:defRPr/>
              </a:pPr>
              <a:t>‹#›</a:t>
            </a:fld>
            <a:endParaRPr lang="ja-JP" altLang="en-US"/>
          </a:p>
        </p:txBody>
      </p:sp>
    </p:spTree>
    <p:extLst>
      <p:ext uri="{BB962C8B-B14F-4D97-AF65-F5344CB8AC3E}">
        <p14:creationId xmlns:p14="http://schemas.microsoft.com/office/powerpoint/2010/main" val="996414981"/>
      </p:ext>
    </p:extLst>
  </p:cSld>
  <p:clrMapOvr>
    <a:masterClrMapping/>
  </p:clrMapOvr>
  <p:transition spd="slow"/>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ワーク">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0A0BF5D2-3F05-7A94-6A78-E024C82C3F7C}"/>
              </a:ext>
            </a:extLst>
          </p:cNvPr>
          <p:cNvCxnSpPr/>
          <p:nvPr/>
        </p:nvCxnSpPr>
        <p:spPr>
          <a:xfrm>
            <a:off x="0" y="539750"/>
            <a:ext cx="9906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グラフィックス 3" descr="チャット">
            <a:extLst>
              <a:ext uri="{FF2B5EF4-FFF2-40B4-BE49-F238E27FC236}">
                <a16:creationId xmlns:a16="http://schemas.microsoft.com/office/drawing/2014/main" id="{85EE0D65-8E53-A32F-5A5E-F7CFCC82AC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763" y="54451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a:extLst>
              <a:ext uri="{FF2B5EF4-FFF2-40B4-BE49-F238E27FC236}">
                <a16:creationId xmlns:a16="http://schemas.microsoft.com/office/drawing/2014/main" id="{1E720CB7-9A56-26D8-2B1C-37A61D816EFB}"/>
              </a:ext>
            </a:extLst>
          </p:cNvPr>
          <p:cNvSpPr/>
          <p:nvPr/>
        </p:nvSpPr>
        <p:spPr>
          <a:xfrm>
            <a:off x="1420813" y="652463"/>
            <a:ext cx="8296275" cy="682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dirty="0">
                <a:solidFill>
                  <a:schemeClr val="tx1"/>
                </a:solidFill>
                <a:latin typeface="メイリオ" panose="020B0604030504040204" pitchFamily="50" charset="-128"/>
                <a:ea typeface="メイリオ" panose="020B0604030504040204" pitchFamily="50" charset="-128"/>
              </a:rPr>
              <a:t>受講者同士で、自由に話してみましょう</a:t>
            </a:r>
          </a:p>
        </p:txBody>
      </p:sp>
      <p:sp>
        <p:nvSpPr>
          <p:cNvPr id="5" name="Slide Number Placeholder 5">
            <a:extLst>
              <a:ext uri="{FF2B5EF4-FFF2-40B4-BE49-F238E27FC236}">
                <a16:creationId xmlns:a16="http://schemas.microsoft.com/office/drawing/2014/main" id="{C29EBA51-0C87-ABF8-9E86-016F61202FF5}"/>
              </a:ext>
            </a:extLst>
          </p:cNvPr>
          <p:cNvSpPr>
            <a:spLocks noGrp="1"/>
          </p:cNvSpPr>
          <p:nvPr>
            <p:ph type="sldNum" sz="quarter" idx="10"/>
          </p:nvPr>
        </p:nvSpPr>
        <p:spPr/>
        <p:txBody>
          <a:bodyPr/>
          <a:lstStyle>
            <a:lvl1pPr>
              <a:defRPr smtClean="0"/>
            </a:lvl1pPr>
          </a:lstStyle>
          <a:p>
            <a:pPr>
              <a:defRPr/>
            </a:pPr>
            <a:fld id="{D2B86CB9-CF0D-4CA3-9667-D9424307B76E}" type="slidenum">
              <a:rPr lang="ja-JP" altLang="en-US"/>
              <a:pPr>
                <a:defRPr/>
              </a:pPr>
              <a:t>‹#›</a:t>
            </a:fld>
            <a:endParaRPr lang="ja-JP" altLang="en-US"/>
          </a:p>
        </p:txBody>
      </p:sp>
    </p:spTree>
    <p:extLst>
      <p:ext uri="{BB962C8B-B14F-4D97-AF65-F5344CB8AC3E}">
        <p14:creationId xmlns:p14="http://schemas.microsoft.com/office/powerpoint/2010/main" val="2675671216"/>
      </p:ext>
    </p:extLst>
  </p:cSld>
  <p:clrMapOvr>
    <a:masterClrMapping/>
  </p:clrMapOvr>
  <p:transition spd="slow"/>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本編">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AA96735-E05A-FDD1-021B-B79217FDC3B3}"/>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0C9666F-90BE-9978-B57F-CE95BD5A886B}"/>
              </a:ext>
            </a:extLst>
          </p:cNvPr>
          <p:cNvSpPr>
            <a:spLocks noGrp="1"/>
          </p:cNvSpPr>
          <p:nvPr>
            <p:ph type="sldNum" sz="quarter" idx="10"/>
          </p:nvPr>
        </p:nvSpPr>
        <p:spPr/>
        <p:txBody>
          <a:bodyPr/>
          <a:lstStyle>
            <a:lvl1pPr>
              <a:defRPr smtClean="0"/>
            </a:lvl1pPr>
          </a:lstStyle>
          <a:p>
            <a:pPr>
              <a:defRPr/>
            </a:pPr>
            <a:fld id="{98A27851-3CE3-464B-B113-B423DC6DF932}" type="slidenum">
              <a:rPr lang="ja-JP" altLang="en-US"/>
              <a:pPr>
                <a:defRPr/>
              </a:pPr>
              <a:t>‹#›</a:t>
            </a:fld>
            <a:endParaRPr lang="ja-JP" altLang="en-US"/>
          </a:p>
        </p:txBody>
      </p:sp>
    </p:spTree>
    <p:extLst>
      <p:ext uri="{BB962C8B-B14F-4D97-AF65-F5344CB8AC3E}">
        <p14:creationId xmlns:p14="http://schemas.microsoft.com/office/powerpoint/2010/main" val="1808594691"/>
      </p:ext>
    </p:extLst>
  </p:cSld>
  <p:clrMapOvr>
    <a:masterClrMapping/>
  </p:clrMapOvr>
  <p:transition spd="slow"/>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フリー">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226ED769-1E9C-A5D6-F1DB-78851B3352FD}"/>
              </a:ext>
            </a:extLst>
          </p:cNvPr>
          <p:cNvSpPr>
            <a:spLocks noGrp="1"/>
          </p:cNvSpPr>
          <p:nvPr>
            <p:ph type="sldNum" sz="quarter" idx="10"/>
          </p:nvPr>
        </p:nvSpPr>
        <p:spPr/>
        <p:txBody>
          <a:bodyPr/>
          <a:lstStyle>
            <a:lvl1pPr>
              <a:defRPr smtClean="0"/>
            </a:lvl1pPr>
          </a:lstStyle>
          <a:p>
            <a:pPr>
              <a:defRPr/>
            </a:pPr>
            <a:fld id="{2A484881-CA4A-4772-BDA3-85E6A5CE156F}" type="slidenum">
              <a:rPr lang="ja-JP" altLang="en-US"/>
              <a:pPr>
                <a:defRPr/>
              </a:pPr>
              <a:t>‹#›</a:t>
            </a:fld>
            <a:endParaRPr lang="ja-JP" altLang="en-US"/>
          </a:p>
        </p:txBody>
      </p:sp>
    </p:spTree>
    <p:extLst>
      <p:ext uri="{BB962C8B-B14F-4D97-AF65-F5344CB8AC3E}">
        <p14:creationId xmlns:p14="http://schemas.microsoft.com/office/powerpoint/2010/main" val="2050830368"/>
      </p:ext>
    </p:extLst>
  </p:cSld>
  <p:clrMapOvr>
    <a:masterClrMapping/>
  </p:clrMapOvr>
  <p:transition spd="slow"/>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研修目標の確認と振り返り">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70BAC97-EA2D-7027-BA68-DEAFB45BD05C}"/>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7843720F-7ADA-B18E-7AD0-7C90D02EBC20}"/>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獲得目標の確認と振り返り</a:t>
            </a:r>
          </a:p>
        </p:txBody>
      </p:sp>
      <p:sp>
        <p:nvSpPr>
          <p:cNvPr id="4" name="四角形: 角を丸くする 3">
            <a:extLst>
              <a:ext uri="{FF2B5EF4-FFF2-40B4-BE49-F238E27FC236}">
                <a16:creationId xmlns:a16="http://schemas.microsoft.com/office/drawing/2014/main" id="{AE67F52D-74BA-6A04-67BF-56BA1A1D26DC}"/>
              </a:ext>
            </a:extLst>
          </p:cNvPr>
          <p:cNvSpPr/>
          <p:nvPr/>
        </p:nvSpPr>
        <p:spPr>
          <a:xfrm>
            <a:off x="276225" y="958850"/>
            <a:ext cx="9359900" cy="2160588"/>
          </a:xfrm>
          <a:prstGeom prst="roundRect">
            <a:avLst>
              <a:gd name="adj" fmla="val 2157"/>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達成度　→　　達成！　・　まあまあ達成！　・　もう少し！　・　いまいち！</a:t>
            </a:r>
          </a:p>
          <a:p>
            <a:pPr marL="0" lvl="1" eaLnBrk="1" fontAlgn="auto" hangingPunct="1">
              <a:spcBef>
                <a:spcPts val="300"/>
              </a:spcBef>
              <a:spcAft>
                <a:spcPts val="0"/>
              </a:spcAft>
              <a:defRPr/>
            </a:pPr>
            <a:endParaRPr kumimoji="1" lang="ja-JP" altLang="en-US"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なぜそう思いましたか？理由を書いてみましょう</a:t>
            </a:r>
            <a:endParaRPr kumimoji="1" lang="en-US" altLang="ja-JP"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5F7946E3-4763-5030-442B-F00AFF254AF8}"/>
              </a:ext>
            </a:extLst>
          </p:cNvPr>
          <p:cNvSpPr/>
          <p:nvPr/>
        </p:nvSpPr>
        <p:spPr>
          <a:xfrm>
            <a:off x="71438" y="696913"/>
            <a:ext cx="2719387" cy="371475"/>
          </a:xfrm>
          <a:prstGeom prst="roundRect">
            <a:avLst>
              <a:gd name="adj" fmla="val 50000"/>
            </a:avLst>
          </a:prstGeom>
          <a:solidFill>
            <a:schemeClr val="bg2">
              <a:lumMod val="75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獲得目標の達成度</a:t>
            </a:r>
          </a:p>
        </p:txBody>
      </p:sp>
      <p:sp>
        <p:nvSpPr>
          <p:cNvPr id="6" name="フリーフォーム: 図形 5">
            <a:extLst>
              <a:ext uri="{FF2B5EF4-FFF2-40B4-BE49-F238E27FC236}">
                <a16:creationId xmlns:a16="http://schemas.microsoft.com/office/drawing/2014/main" id="{FE425AE6-DB85-7657-2683-377DB95AEA9B}"/>
              </a:ext>
            </a:extLst>
          </p:cNvPr>
          <p:cNvSpPr/>
          <p:nvPr/>
        </p:nvSpPr>
        <p:spPr>
          <a:xfrm>
            <a:off x="7083425" y="663575"/>
            <a:ext cx="2717800" cy="582613"/>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13E83161-8AB2-86E2-9903-BF617BD1B1A8}"/>
              </a:ext>
            </a:extLst>
          </p:cNvPr>
          <p:cNvSpPr/>
          <p:nvPr/>
        </p:nvSpPr>
        <p:spPr>
          <a:xfrm>
            <a:off x="276225" y="3535363"/>
            <a:ext cx="9359900" cy="1260475"/>
          </a:xfrm>
          <a:prstGeom prst="roundRect">
            <a:avLst>
              <a:gd name="adj" fmla="val 3595"/>
            </a:avLst>
          </a:prstGeom>
          <a:noFill/>
          <a:ln w="57150">
            <a:solidFill>
              <a:schemeClr val="accent2">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D387BE86-FE7D-0A13-0E4A-E074CCDC7D9C}"/>
              </a:ext>
            </a:extLst>
          </p:cNvPr>
          <p:cNvSpPr/>
          <p:nvPr/>
        </p:nvSpPr>
        <p:spPr>
          <a:xfrm>
            <a:off x="71438" y="3273425"/>
            <a:ext cx="5099050" cy="371475"/>
          </a:xfrm>
          <a:prstGeom prst="roundRect">
            <a:avLst>
              <a:gd name="adj" fmla="val 50000"/>
            </a:avLst>
          </a:prstGeom>
          <a:solidFill>
            <a:schemeClr val="accent2">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学べてよかったこと・もっと知りたいこと</a:t>
            </a:r>
          </a:p>
        </p:txBody>
      </p:sp>
      <p:sp>
        <p:nvSpPr>
          <p:cNvPr id="9" name="四角形: 角を丸くする 8">
            <a:extLst>
              <a:ext uri="{FF2B5EF4-FFF2-40B4-BE49-F238E27FC236}">
                <a16:creationId xmlns:a16="http://schemas.microsoft.com/office/drawing/2014/main" id="{750DAEF0-C5ED-2B3E-D019-A6C86DEFB5AB}"/>
              </a:ext>
            </a:extLst>
          </p:cNvPr>
          <p:cNvSpPr/>
          <p:nvPr/>
        </p:nvSpPr>
        <p:spPr>
          <a:xfrm>
            <a:off x="276225" y="5200650"/>
            <a:ext cx="9359900" cy="1258888"/>
          </a:xfrm>
          <a:prstGeom prst="roundRect">
            <a:avLst>
              <a:gd name="adj" fmla="val 6678"/>
            </a:avLst>
          </a:prstGeom>
          <a:noFill/>
          <a:ln w="57150">
            <a:solidFill>
              <a:schemeClr val="accent5">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1B4846F3-0964-24E4-89FB-2573594A14B9}"/>
              </a:ext>
            </a:extLst>
          </p:cNvPr>
          <p:cNvSpPr/>
          <p:nvPr/>
        </p:nvSpPr>
        <p:spPr>
          <a:xfrm>
            <a:off x="71438" y="4938713"/>
            <a:ext cx="4237037" cy="371475"/>
          </a:xfrm>
          <a:prstGeom prst="roundRect">
            <a:avLst>
              <a:gd name="adj" fmla="val 50000"/>
            </a:avLst>
          </a:prstGeom>
          <a:solidFill>
            <a:schemeClr val="accent5">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明日からの仕事に活かしたいこと</a:t>
            </a:r>
          </a:p>
        </p:txBody>
      </p:sp>
      <p:sp>
        <p:nvSpPr>
          <p:cNvPr id="11" name="テキスト ボックス 10">
            <a:extLst>
              <a:ext uri="{FF2B5EF4-FFF2-40B4-BE49-F238E27FC236}">
                <a16:creationId xmlns:a16="http://schemas.microsoft.com/office/drawing/2014/main" id="{4180E181-7B4E-C888-01C6-25EE0E1B7EAA}"/>
              </a:ext>
            </a:extLst>
          </p:cNvPr>
          <p:cNvSpPr txBox="1"/>
          <p:nvPr/>
        </p:nvSpPr>
        <p:spPr>
          <a:xfrm>
            <a:off x="7089775" y="774700"/>
            <a:ext cx="2717800" cy="261938"/>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「はじめに」を適宜確認しましょう</a:t>
            </a:r>
          </a:p>
        </p:txBody>
      </p:sp>
      <p:sp>
        <p:nvSpPr>
          <p:cNvPr id="12" name="Slide Number Placeholder 5">
            <a:extLst>
              <a:ext uri="{FF2B5EF4-FFF2-40B4-BE49-F238E27FC236}">
                <a16:creationId xmlns:a16="http://schemas.microsoft.com/office/drawing/2014/main" id="{A8E41967-0CD4-0137-FEFD-B2A92CADB1BD}"/>
              </a:ext>
            </a:extLst>
          </p:cNvPr>
          <p:cNvSpPr>
            <a:spLocks noGrp="1"/>
          </p:cNvSpPr>
          <p:nvPr>
            <p:ph type="sldNum" sz="quarter" idx="10"/>
          </p:nvPr>
        </p:nvSpPr>
        <p:spPr/>
        <p:txBody>
          <a:bodyPr/>
          <a:lstStyle>
            <a:lvl1pPr>
              <a:defRPr smtClean="0"/>
            </a:lvl1pPr>
          </a:lstStyle>
          <a:p>
            <a:pPr>
              <a:defRPr/>
            </a:pPr>
            <a:fld id="{F4CA907F-A5B6-430B-9207-B8AF9FF199C3}" type="slidenum">
              <a:rPr lang="ja-JP" altLang="en-US"/>
              <a:pPr>
                <a:defRPr/>
              </a:pPr>
              <a:t>‹#›</a:t>
            </a:fld>
            <a:endParaRPr lang="ja-JP" altLang="en-US"/>
          </a:p>
        </p:txBody>
      </p:sp>
    </p:spTree>
    <p:extLst>
      <p:ext uri="{BB962C8B-B14F-4D97-AF65-F5344CB8AC3E}">
        <p14:creationId xmlns:p14="http://schemas.microsoft.com/office/powerpoint/2010/main" val="2305653914"/>
      </p:ext>
    </p:extLst>
  </p:cSld>
  <p:clrMapOvr>
    <a:masterClrMapping/>
  </p:clrMapOvr>
  <p:transition spd="slow"/>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出典">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770F3587-CD63-E41C-A873-23DD799428FB}"/>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A46341A6-8BA1-3326-7918-E5FBF1881587}"/>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出典・参考図書・文献</a:t>
            </a:r>
          </a:p>
        </p:txBody>
      </p:sp>
      <p:sp>
        <p:nvSpPr>
          <p:cNvPr id="4" name="フリーフォーム: 図形 3">
            <a:extLst>
              <a:ext uri="{FF2B5EF4-FFF2-40B4-BE49-F238E27FC236}">
                <a16:creationId xmlns:a16="http://schemas.microsoft.com/office/drawing/2014/main" id="{2249676D-CE1E-559E-A1C0-C02D942626A7}"/>
              </a:ext>
            </a:extLst>
          </p:cNvPr>
          <p:cNvSpPr/>
          <p:nvPr/>
        </p:nvSpPr>
        <p:spPr>
          <a:xfrm>
            <a:off x="6626225" y="649288"/>
            <a:ext cx="3117850" cy="582612"/>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C919A987-3E1A-AE12-8DA1-F5238AA3CAE6}"/>
              </a:ext>
            </a:extLst>
          </p:cNvPr>
          <p:cNvSpPr txBox="1"/>
          <p:nvPr/>
        </p:nvSpPr>
        <p:spPr>
          <a:xfrm>
            <a:off x="6697663" y="760413"/>
            <a:ext cx="3052762" cy="253916"/>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ぜひ書籍・文献にも目を通してみましょう</a:t>
            </a:r>
          </a:p>
        </p:txBody>
      </p:sp>
      <p:sp>
        <p:nvSpPr>
          <p:cNvPr id="6" name="Slide Number Placeholder 5">
            <a:extLst>
              <a:ext uri="{FF2B5EF4-FFF2-40B4-BE49-F238E27FC236}">
                <a16:creationId xmlns:a16="http://schemas.microsoft.com/office/drawing/2014/main" id="{39D105F7-1A22-246C-C65F-7D251BFDEFBA}"/>
              </a:ext>
            </a:extLst>
          </p:cNvPr>
          <p:cNvSpPr>
            <a:spLocks noGrp="1"/>
          </p:cNvSpPr>
          <p:nvPr>
            <p:ph type="sldNum" sz="quarter" idx="10"/>
          </p:nvPr>
        </p:nvSpPr>
        <p:spPr/>
        <p:txBody>
          <a:bodyPr/>
          <a:lstStyle>
            <a:lvl1pPr>
              <a:defRPr smtClean="0"/>
            </a:lvl1pPr>
          </a:lstStyle>
          <a:p>
            <a:pPr>
              <a:defRPr/>
            </a:pPr>
            <a:fld id="{96EE6689-046C-48AF-80C1-583274532B4D}" type="slidenum">
              <a:rPr lang="ja-JP" altLang="en-US"/>
              <a:pPr>
                <a:defRPr/>
              </a:pPr>
              <a:t>‹#›</a:t>
            </a:fld>
            <a:endParaRPr lang="ja-JP" altLang="en-US"/>
          </a:p>
        </p:txBody>
      </p:sp>
    </p:spTree>
    <p:extLst>
      <p:ext uri="{BB962C8B-B14F-4D97-AF65-F5344CB8AC3E}">
        <p14:creationId xmlns:p14="http://schemas.microsoft.com/office/powerpoint/2010/main" val="3993774381"/>
      </p:ext>
    </p:extLst>
  </p:cSld>
  <p:clrMapOvr>
    <a:masterClrMapping/>
  </p:clrMapOvr>
  <p:transition spd="slow"/>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311F38B-617B-CAA6-5FB5-9E3533EDF243}"/>
              </a:ext>
            </a:extLst>
          </p:cNvPr>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Text Placeholder 2">
            <a:extLst>
              <a:ext uri="{FF2B5EF4-FFF2-40B4-BE49-F238E27FC236}">
                <a16:creationId xmlns:a16="http://schemas.microsoft.com/office/drawing/2014/main" id="{20454CFF-8C76-A5E9-AB78-DC06812B0F74}"/>
              </a:ext>
            </a:extLst>
          </p:cNvPr>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079C1484-FE24-79D6-D0B9-9B3DCAE3D5C5}"/>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kumimoji="1" sz="1200" smtClean="0">
                <a:solidFill>
                  <a:schemeClr val="tx1">
                    <a:tint val="75000"/>
                  </a:schemeClr>
                </a:solidFill>
                <a:latin typeface="+mn-lt"/>
              </a:defRPr>
            </a:lvl1pPr>
          </a:lstStyle>
          <a:p>
            <a:pPr>
              <a:defRPr/>
            </a:pPr>
            <a:fld id="{0C8347EA-9763-46BC-8E94-246DE373ABF1}"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6B636C0B-D1E0-A6BB-403A-F95EA203F6A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kumimoji="1" sz="1200">
                <a:solidFill>
                  <a:schemeClr val="tx1">
                    <a:tint val="75000"/>
                  </a:schemeClr>
                </a:solidFill>
                <a:latin typeface="+mn-lt"/>
              </a:defRPr>
            </a:lvl1pPr>
          </a:lstStyle>
          <a:p>
            <a:pPr>
              <a:defRPr/>
            </a:pPr>
            <a:endParaRPr lang="ja-JP" altLang="en-US"/>
          </a:p>
        </p:txBody>
      </p:sp>
      <p:sp>
        <p:nvSpPr>
          <p:cNvPr id="6" name="Slide Number Placeholder 5">
            <a:extLst>
              <a:ext uri="{FF2B5EF4-FFF2-40B4-BE49-F238E27FC236}">
                <a16:creationId xmlns:a16="http://schemas.microsoft.com/office/drawing/2014/main" id="{95EA8E6C-6B08-B882-9DA4-C5787D356964}"/>
              </a:ext>
            </a:extLst>
          </p:cNvPr>
          <p:cNvSpPr>
            <a:spLocks noGrp="1"/>
          </p:cNvSpPr>
          <p:nvPr>
            <p:ph type="sldNum" sz="quarter" idx="4"/>
          </p:nvPr>
        </p:nvSpPr>
        <p:spPr>
          <a:xfrm>
            <a:off x="9526588" y="6492875"/>
            <a:ext cx="3794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kumimoji="1" sz="1000" smtClean="0">
                <a:solidFill>
                  <a:srgbClr val="898989"/>
                </a:solidFill>
              </a:defRPr>
            </a:lvl1pPr>
          </a:lstStyle>
          <a:p>
            <a:pPr>
              <a:defRPr/>
            </a:pPr>
            <a:fld id="{CB968F64-C2E5-4740-AAA7-DCC0EE24F5E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Lst>
  <p:hf hdr="0" ftr="0" dt="0"/>
  <p:txStyles>
    <p:titleStyle>
      <a:lvl1pPr algn="l" rtl="0" fontAlgn="base">
        <a:lnSpc>
          <a:spcPct val="90000"/>
        </a:lnSpc>
        <a:spcBef>
          <a:spcPct val="0"/>
        </a:spcBef>
        <a:spcAft>
          <a:spcPct val="0"/>
        </a:spcAft>
        <a:defRPr kumimoji="1" sz="4400" kern="1200">
          <a:solidFill>
            <a:schemeClr val="tx1"/>
          </a:solidFill>
          <a:latin typeface="+mj-lt"/>
          <a:ea typeface="+mj-ea"/>
          <a:cs typeface="+mj-cs"/>
        </a:defRPr>
      </a:lvl1pPr>
      <a:lvl2pPr algn="l" rtl="0" fontAlgn="base">
        <a:lnSpc>
          <a:spcPct val="90000"/>
        </a:lnSpc>
        <a:spcBef>
          <a:spcPct val="0"/>
        </a:spcBef>
        <a:spcAft>
          <a:spcPct val="0"/>
        </a:spcAft>
        <a:defRPr kumimoji="1" sz="4400">
          <a:solidFill>
            <a:schemeClr val="tx1"/>
          </a:solidFill>
          <a:latin typeface="Calibri Light" panose="020F0302020204030204" pitchFamily="34" charset="0"/>
        </a:defRPr>
      </a:lvl2pPr>
      <a:lvl3pPr algn="l" rtl="0" fontAlgn="base">
        <a:lnSpc>
          <a:spcPct val="90000"/>
        </a:lnSpc>
        <a:spcBef>
          <a:spcPct val="0"/>
        </a:spcBef>
        <a:spcAft>
          <a:spcPct val="0"/>
        </a:spcAft>
        <a:defRPr kumimoji="1" sz="4400">
          <a:solidFill>
            <a:schemeClr val="tx1"/>
          </a:solidFill>
          <a:latin typeface="Calibri Light" panose="020F0302020204030204" pitchFamily="34" charset="0"/>
        </a:defRPr>
      </a:lvl3pPr>
      <a:lvl4pPr algn="l" rtl="0" fontAlgn="base">
        <a:lnSpc>
          <a:spcPct val="90000"/>
        </a:lnSpc>
        <a:spcBef>
          <a:spcPct val="0"/>
        </a:spcBef>
        <a:spcAft>
          <a:spcPct val="0"/>
        </a:spcAft>
        <a:defRPr kumimoji="1" sz="4400">
          <a:solidFill>
            <a:schemeClr val="tx1"/>
          </a:solidFill>
          <a:latin typeface="Calibri Light" panose="020F0302020204030204" pitchFamily="34" charset="0"/>
        </a:defRPr>
      </a:lvl4pPr>
      <a:lvl5pPr algn="l" rtl="0" fontAlgn="base">
        <a:lnSpc>
          <a:spcPct val="90000"/>
        </a:lnSpc>
        <a:spcBef>
          <a:spcPct val="0"/>
        </a:spcBef>
        <a:spcAft>
          <a:spcPct val="0"/>
        </a:spcAft>
        <a:defRPr kumimoji="1"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33F55-6C8B-0C9F-F406-0891B22D7114}"/>
            </a:ext>
          </a:extLst>
        </p:cNvPr>
        <p:cNvGrpSpPr/>
        <p:nvPr/>
      </p:nvGrpSpPr>
      <p:grpSpPr>
        <a:xfrm>
          <a:off x="0" y="0"/>
          <a:ext cx="0" cy="0"/>
          <a:chOff x="0" y="0"/>
          <a:chExt cx="0" cy="0"/>
        </a:xfrm>
      </p:grpSpPr>
      <p:sp>
        <p:nvSpPr>
          <p:cNvPr id="7" name="平行四辺形 6">
            <a:extLst>
              <a:ext uri="{FF2B5EF4-FFF2-40B4-BE49-F238E27FC236}">
                <a16:creationId xmlns:a16="http://schemas.microsoft.com/office/drawing/2014/main" id="{302879D1-4424-F484-410A-386BE84D41EE}"/>
              </a:ext>
            </a:extLst>
          </p:cNvPr>
          <p:cNvSpPr/>
          <p:nvPr/>
        </p:nvSpPr>
        <p:spPr>
          <a:xfrm>
            <a:off x="273000" y="3497650"/>
            <a:ext cx="9360000" cy="324000"/>
          </a:xfrm>
          <a:prstGeom prst="parallelogram">
            <a:avLst/>
          </a:prstGeom>
          <a:pattFill prst="wdUpDiag">
            <a:fgClr>
              <a:schemeClr val="bg2">
                <a:lumMod val="9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 name="正方形/長方形 1">
            <a:extLst>
              <a:ext uri="{FF2B5EF4-FFF2-40B4-BE49-F238E27FC236}">
                <a16:creationId xmlns:a16="http://schemas.microsoft.com/office/drawing/2014/main" id="{927442A1-BF8D-A09D-B03D-C7A1E31CF9E5}"/>
              </a:ext>
            </a:extLst>
          </p:cNvPr>
          <p:cNvSpPr/>
          <p:nvPr/>
        </p:nvSpPr>
        <p:spPr>
          <a:xfrm>
            <a:off x="93000" y="2159000"/>
            <a:ext cx="9720000" cy="2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ja-JP" altLang="en-US" sz="4800" b="1" spc="300" dirty="0">
                <a:solidFill>
                  <a:prstClr val="black"/>
                </a:solidFill>
                <a:latin typeface="メイリオ" panose="020B0604030504040204" pitchFamily="50" charset="-128"/>
                <a:ea typeface="メイリオ" panose="020B0604030504040204" pitchFamily="50" charset="-128"/>
              </a:rPr>
              <a:t>生活保護手帳の使い方</a:t>
            </a:r>
            <a:endParaRPr kumimoji="1" lang="en-US" altLang="ja-JP" sz="4800" b="1" spc="300" dirty="0">
              <a:solidFill>
                <a:prstClr val="black"/>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1758DB3A-1191-D35D-071A-519CA81C8952}"/>
              </a:ext>
            </a:extLst>
          </p:cNvPr>
          <p:cNvSpPr txBox="1"/>
          <p:nvPr/>
        </p:nvSpPr>
        <p:spPr>
          <a:xfrm>
            <a:off x="2817628" y="0"/>
            <a:ext cx="7088372" cy="2215991"/>
          </a:xfrm>
          <a:prstGeom prst="rect">
            <a:avLst/>
          </a:prstGeom>
          <a:noFill/>
        </p:spPr>
        <p:txBody>
          <a:bodyPr wrap="square">
            <a:spAutoFit/>
          </a:bodyPr>
          <a:lstStyle/>
          <a:p>
            <a:pPr algn="r" eaLnBrk="1" fontAlgn="auto" hangingPunct="1">
              <a:spcBef>
                <a:spcPts val="0"/>
              </a:spcBef>
              <a:spcAft>
                <a:spcPts val="0"/>
              </a:spcAft>
              <a:defRPr/>
            </a:pPr>
            <a:r>
              <a:rPr kumimoji="1" lang="en-US" altLang="ja-JP" sz="13800" b="1" spc="300" dirty="0">
                <a:solidFill>
                  <a:schemeClr val="bg2">
                    <a:lumMod val="90000"/>
                  </a:schemeClr>
                </a:solidFill>
                <a:latin typeface="メイリオ" panose="020B0604030504040204" pitchFamily="50" charset="-128"/>
                <a:ea typeface="メイリオ" panose="020B0604030504040204" pitchFamily="50" charset="-128"/>
              </a:rPr>
              <a:t>No.2-2</a:t>
            </a:r>
          </a:p>
        </p:txBody>
      </p:sp>
      <p:sp>
        <p:nvSpPr>
          <p:cNvPr id="11" name="正方形/長方形 10">
            <a:extLst>
              <a:ext uri="{FF2B5EF4-FFF2-40B4-BE49-F238E27FC236}">
                <a16:creationId xmlns:a16="http://schemas.microsoft.com/office/drawing/2014/main" id="{ED58147D-E6E8-68DA-B240-55A8E3FDBB02}"/>
              </a:ext>
            </a:extLst>
          </p:cNvPr>
          <p:cNvSpPr/>
          <p:nvPr/>
        </p:nvSpPr>
        <p:spPr>
          <a:xfrm>
            <a:off x="2177902" y="5241538"/>
            <a:ext cx="5550195" cy="5847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spc="600" dirty="0">
                <a:solidFill>
                  <a:schemeClr val="tx1"/>
                </a:solidFill>
                <a:latin typeface="メイリオ" panose="020B0604030504040204" pitchFamily="50" charset="-128"/>
                <a:ea typeface="メイリオ" panose="020B0604030504040204" pitchFamily="50" charset="-128"/>
              </a:rPr>
              <a:t>実施日：　　年　　月　　日</a:t>
            </a:r>
          </a:p>
        </p:txBody>
      </p:sp>
    </p:spTree>
    <p:extLst>
      <p:ext uri="{BB962C8B-B14F-4D97-AF65-F5344CB8AC3E}">
        <p14:creationId xmlns:p14="http://schemas.microsoft.com/office/powerpoint/2010/main" val="405354007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722C6-AE21-64BD-A5DE-5ECD94ED7B57}"/>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7A43EB8-62A8-CC27-4A0B-591E4ADAF418}"/>
              </a:ext>
            </a:extLst>
          </p:cNvPr>
          <p:cNvSpPr>
            <a:spLocks noGrp="1"/>
          </p:cNvSpPr>
          <p:nvPr>
            <p:ph type="sldNum" sz="quarter" idx="10"/>
          </p:nvPr>
        </p:nvSpPr>
        <p:spPr/>
        <p:txBody>
          <a:bodyPr/>
          <a:lstStyle/>
          <a:p>
            <a:pPr>
              <a:defRPr/>
            </a:pPr>
            <a:fld id="{69C19EEC-A7DD-4A63-AEC8-C70E92A6779F}" type="slidenum">
              <a:rPr lang="ja-JP" altLang="en-US" smtClean="0"/>
              <a:pPr>
                <a:defRPr/>
              </a:pPr>
              <a:t>9</a:t>
            </a:fld>
            <a:endParaRPr lang="ja-JP" altLang="en-US"/>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AFA4388D-C05E-E1EF-D77A-531CD3CF6C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655404" y="1933814"/>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28B0A180-8C47-7E3A-8247-D2B62953B5C6}"/>
              </a:ext>
            </a:extLst>
          </p:cNvPr>
          <p:cNvSpPr txBox="1"/>
          <p:nvPr/>
        </p:nvSpPr>
        <p:spPr>
          <a:xfrm>
            <a:off x="439738" y="1163638"/>
            <a:ext cx="7470775" cy="585787"/>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200" b="1" spc="100" baseline="0" dirty="0">
                <a:latin typeface="メイリオ" panose="020B0604030504040204" pitchFamily="50" charset="-128"/>
                <a:ea typeface="メイリオ" panose="020B0604030504040204" pitchFamily="50" charset="-128"/>
              </a:rPr>
              <a:t>Ⅱ</a:t>
            </a:r>
            <a:r>
              <a:rPr kumimoji="1" lang="ja-JP" altLang="en-US" sz="3200" b="1" spc="100" baseline="0" dirty="0">
                <a:latin typeface="メイリオ" panose="020B0604030504040204" pitchFamily="50" charset="-128"/>
                <a:ea typeface="メイリオ" panose="020B0604030504040204" pitchFamily="50" charset="-128"/>
              </a:rPr>
              <a:t>．「保護の実施要領」について</a:t>
            </a:r>
          </a:p>
        </p:txBody>
      </p:sp>
      <p:sp>
        <p:nvSpPr>
          <p:cNvPr id="12" name="平行四辺形 11">
            <a:extLst>
              <a:ext uri="{FF2B5EF4-FFF2-40B4-BE49-F238E27FC236}">
                <a16:creationId xmlns:a16="http://schemas.microsoft.com/office/drawing/2014/main" id="{6FE2203A-056F-7F21-344B-44094BDE08D5}"/>
              </a:ext>
            </a:extLst>
          </p:cNvPr>
          <p:cNvSpPr/>
          <p:nvPr/>
        </p:nvSpPr>
        <p:spPr>
          <a:xfrm>
            <a:off x="439738" y="1749425"/>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
        <p:nvSpPr>
          <p:cNvPr id="7" name="テキスト ボックス 6">
            <a:extLst>
              <a:ext uri="{FF2B5EF4-FFF2-40B4-BE49-F238E27FC236}">
                <a16:creationId xmlns:a16="http://schemas.microsoft.com/office/drawing/2014/main" id="{51AF1DFB-F9B8-689A-18CD-D498C57C037F}"/>
              </a:ext>
            </a:extLst>
          </p:cNvPr>
          <p:cNvSpPr txBox="1"/>
          <p:nvPr/>
        </p:nvSpPr>
        <p:spPr>
          <a:xfrm>
            <a:off x="1723858" y="3468656"/>
            <a:ext cx="6902315" cy="1077218"/>
          </a:xfrm>
          <a:prstGeom prst="rect">
            <a:avLst/>
          </a:prstGeom>
          <a:noFill/>
          <a:ln>
            <a:noFill/>
          </a:ln>
        </p:spPr>
        <p:txBody>
          <a:bodyPr wrap="square" anchor="ctr">
            <a:spAutoFit/>
          </a:bodyPr>
          <a:lstStyle/>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ここからは、「保護の実施要領」について、構成や</a:t>
            </a:r>
            <a:endParaRPr kumimoji="1" lang="en-US" altLang="ja-JP" spc="15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利用する際の留意点を学んでいきましょう。</a:t>
            </a:r>
            <a:endParaRPr kumimoji="1" lang="en-US" altLang="ja-JP" spc="15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練習問題もあるので、ぜひ取り組んでみて下さい。</a:t>
            </a:r>
            <a:endParaRPr kumimoji="1" lang="en-US" altLang="ja-JP" spc="1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18765840"/>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番号プレースホルダー 1">
            <a:extLst>
              <a:ext uri="{FF2B5EF4-FFF2-40B4-BE49-F238E27FC236}">
                <a16:creationId xmlns:a16="http://schemas.microsoft.com/office/drawing/2014/main" id="{E3825410-8920-5676-75FC-84F73FF2CC4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25EA32A3-12AE-4078-B595-A45F3E9E30A4}" type="slidenum">
              <a:rPr lang="ja-JP" altLang="en-US" sz="1000">
                <a:solidFill>
                  <a:srgbClr val="898989"/>
                </a:solidFill>
              </a:rPr>
              <a:pPr>
                <a:lnSpc>
                  <a:spcPct val="100000"/>
                </a:lnSpc>
                <a:spcBef>
                  <a:spcPct val="0"/>
                </a:spcBef>
                <a:buFontTx/>
                <a:buNone/>
              </a:pPr>
              <a:t>10</a:t>
            </a:fld>
            <a:endParaRPr lang="ja-JP" altLang="en-US" sz="1000">
              <a:solidFill>
                <a:srgbClr val="898989"/>
              </a:solidFill>
            </a:endParaRPr>
          </a:p>
        </p:txBody>
      </p:sp>
      <p:sp>
        <p:nvSpPr>
          <p:cNvPr id="17412" name="テキスト ボックス 8">
            <a:extLst>
              <a:ext uri="{FF2B5EF4-FFF2-40B4-BE49-F238E27FC236}">
                <a16:creationId xmlns:a16="http://schemas.microsoft.com/office/drawing/2014/main" id="{54707F34-D8A7-1DE7-E798-FFE9E75D1102}"/>
              </a:ext>
            </a:extLst>
          </p:cNvPr>
          <p:cNvSpPr txBox="1">
            <a:spLocks noChangeArrowheads="1"/>
          </p:cNvSpPr>
          <p:nvPr/>
        </p:nvSpPr>
        <p:spPr bwMode="auto">
          <a:xfrm>
            <a:off x="134938" y="792163"/>
            <a:ext cx="9636125" cy="452437"/>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「保護の実施要領」は、内容によって以下の章に分類されています。</a:t>
            </a:r>
            <a:endParaRPr lang="en-US" altLang="ja-JP" sz="1800" spc="100" dirty="0">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71EA82B0-594E-6899-F82A-97E78985245E}"/>
              </a:ext>
            </a:extLst>
          </p:cNvPr>
          <p:cNvGraphicFramePr>
            <a:graphicFrameLocks noGrp="1"/>
          </p:cNvGraphicFramePr>
          <p:nvPr/>
        </p:nvGraphicFramePr>
        <p:xfrm>
          <a:off x="1922463" y="1366838"/>
          <a:ext cx="6062662" cy="5141910"/>
        </p:xfrm>
        <a:graphic>
          <a:graphicData uri="http://schemas.openxmlformats.org/drawingml/2006/table">
            <a:tbl>
              <a:tblPr firstRow="1" bandRow="1">
                <a:tableStyleId>{7DF18680-E054-41AD-8BC1-D1AEF772440D}</a:tableStyleId>
              </a:tblPr>
              <a:tblGrid>
                <a:gridCol w="1168284">
                  <a:extLst>
                    <a:ext uri="{9D8B030D-6E8A-4147-A177-3AD203B41FA5}">
                      <a16:colId xmlns:a16="http://schemas.microsoft.com/office/drawing/2014/main" val="20000"/>
                    </a:ext>
                  </a:extLst>
                </a:gridCol>
                <a:gridCol w="4894378">
                  <a:extLst>
                    <a:ext uri="{9D8B030D-6E8A-4147-A177-3AD203B41FA5}">
                      <a16:colId xmlns:a16="http://schemas.microsoft.com/office/drawing/2014/main" val="20001"/>
                    </a:ext>
                  </a:extLst>
                </a:gridCol>
              </a:tblGrid>
              <a:tr h="342794">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章</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タイトル</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0"/>
                  </a:ext>
                </a:extLst>
              </a:tr>
              <a:tr h="342794">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第１</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世帯の認定</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1"/>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第２</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実施責任</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2"/>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第３</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資産の活用</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3"/>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第４</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稼働能力の活用</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4"/>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第５</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扶養義務の取扱い</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5"/>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第６</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他法他施策の活用</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6"/>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第７</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最低生活費の認定</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7"/>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第８</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収入の認定</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8"/>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第９</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保護の開始申請等</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9"/>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a:t>
                      </a:r>
                      <a:r>
                        <a:rPr lang="en-US" altLang="ja-JP" sz="1800" u="none" strike="noStrike" spc="100" baseline="0">
                          <a:effectLst/>
                          <a:latin typeface="メイリオ" panose="020B0604030504040204" pitchFamily="50" charset="-128"/>
                          <a:ea typeface="メイリオ" panose="020B0604030504040204" pitchFamily="50" charset="-128"/>
                        </a:rPr>
                        <a:t>10</a:t>
                      </a:r>
                      <a:endParaRPr lang="en-US" altLang="ja-JP"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保護の決定</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10"/>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a:t>
                      </a:r>
                      <a:r>
                        <a:rPr lang="en-US" altLang="ja-JP" sz="1800" u="none" strike="noStrike" spc="100" baseline="0">
                          <a:effectLst/>
                          <a:latin typeface="メイリオ" panose="020B0604030504040204" pitchFamily="50" charset="-128"/>
                          <a:ea typeface="メイリオ" panose="020B0604030504040204" pitchFamily="50" charset="-128"/>
                        </a:rPr>
                        <a:t>11</a:t>
                      </a:r>
                      <a:endParaRPr lang="en-US" altLang="ja-JP"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保護決定実施上の指導指示及び検診命令</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11"/>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a:t>
                      </a:r>
                      <a:r>
                        <a:rPr lang="en-US" altLang="ja-JP" sz="1800" u="none" strike="noStrike" spc="100" baseline="0">
                          <a:effectLst/>
                          <a:latin typeface="メイリオ" panose="020B0604030504040204" pitchFamily="50" charset="-128"/>
                          <a:ea typeface="メイリオ" panose="020B0604030504040204" pitchFamily="50" charset="-128"/>
                        </a:rPr>
                        <a:t>12</a:t>
                      </a:r>
                      <a:endParaRPr lang="en-US" altLang="ja-JP"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調査及び援助方針等</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12"/>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a:t>
                      </a:r>
                      <a:r>
                        <a:rPr lang="en-US" altLang="ja-JP" sz="1800" u="none" strike="noStrike" spc="100" baseline="0">
                          <a:effectLst/>
                          <a:latin typeface="メイリオ" panose="020B0604030504040204" pitchFamily="50" charset="-128"/>
                          <a:ea typeface="メイリオ" panose="020B0604030504040204" pitchFamily="50" charset="-128"/>
                        </a:rPr>
                        <a:t>13</a:t>
                      </a:r>
                      <a:endParaRPr lang="en-US" altLang="ja-JP"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その他</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13"/>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a:t>
                      </a:r>
                      <a:r>
                        <a:rPr lang="en-US" altLang="ja-JP" sz="1800" u="none" strike="noStrike" spc="100" baseline="0">
                          <a:effectLst/>
                          <a:latin typeface="メイリオ" panose="020B0604030504040204" pitchFamily="50" charset="-128"/>
                          <a:ea typeface="メイリオ" panose="020B0604030504040204" pitchFamily="50" charset="-128"/>
                        </a:rPr>
                        <a:t>14</a:t>
                      </a:r>
                      <a:endParaRPr lang="en-US" altLang="ja-JP"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施行期日等</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14"/>
                  </a:ext>
                </a:extLst>
              </a:tr>
            </a:tbl>
          </a:graphicData>
        </a:graphic>
      </p:graphicFrame>
      <p:sp>
        <p:nvSpPr>
          <p:cNvPr id="3" name="正方形/長方形 2">
            <a:extLst>
              <a:ext uri="{FF2B5EF4-FFF2-40B4-BE49-F238E27FC236}">
                <a16:creationId xmlns:a16="http://schemas.microsoft.com/office/drawing/2014/main" id="{F0C3FCE3-E9DE-EBBF-97D4-9C22F1A4D08C}"/>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a:t>
            </a:r>
            <a:r>
              <a:rPr kumimoji="1" lang="ja-JP" altLang="en-US" sz="2000" b="1" spc="300" dirty="0">
                <a:solidFill>
                  <a:schemeClr val="tx1"/>
                </a:solidFill>
                <a:latin typeface="メイリオ" panose="020B0604030504040204" pitchFamily="50" charset="-128"/>
                <a:ea typeface="メイリオ" panose="020B0604030504040204" pitchFamily="50" charset="-128"/>
              </a:rPr>
              <a:t>「保護の実施要領」の構成①</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492DE777-B120-57E6-2815-54174DD86D88}"/>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番号プレースホルダー 1">
            <a:extLst>
              <a:ext uri="{FF2B5EF4-FFF2-40B4-BE49-F238E27FC236}">
                <a16:creationId xmlns:a16="http://schemas.microsoft.com/office/drawing/2014/main" id="{72BB4E5A-5954-D28C-5613-3EC0C272BD3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06E4092-8D93-44E8-9C71-021C246C056E}" type="slidenum">
              <a:rPr lang="ja-JP" altLang="en-US" sz="1000">
                <a:solidFill>
                  <a:srgbClr val="898989"/>
                </a:solidFill>
              </a:rPr>
              <a:pPr>
                <a:lnSpc>
                  <a:spcPct val="100000"/>
                </a:lnSpc>
                <a:spcBef>
                  <a:spcPct val="0"/>
                </a:spcBef>
                <a:buFontTx/>
                <a:buNone/>
              </a:pPr>
              <a:t>11</a:t>
            </a:fld>
            <a:endParaRPr lang="ja-JP" altLang="en-US" sz="1000">
              <a:solidFill>
                <a:srgbClr val="898989"/>
              </a:solidFill>
            </a:endParaRPr>
          </a:p>
        </p:txBody>
      </p:sp>
      <p:sp>
        <p:nvSpPr>
          <p:cNvPr id="9221" name="テキスト ボックス 8">
            <a:extLst>
              <a:ext uri="{FF2B5EF4-FFF2-40B4-BE49-F238E27FC236}">
                <a16:creationId xmlns:a16="http://schemas.microsoft.com/office/drawing/2014/main" id="{A98C6E2E-15C7-D98F-9D41-6C2F0A399A40}"/>
              </a:ext>
            </a:extLst>
          </p:cNvPr>
          <p:cNvSpPr txBox="1">
            <a:spLocks noChangeArrowheads="1"/>
          </p:cNvSpPr>
          <p:nvPr/>
        </p:nvSpPr>
        <p:spPr bwMode="auto">
          <a:xfrm>
            <a:off x="134938" y="792163"/>
            <a:ext cx="9636125" cy="5870575"/>
          </a:xfrm>
          <a:prstGeom prst="rect">
            <a:avLst/>
          </a:prstGeom>
          <a:noFill/>
          <a:ln>
            <a:noFill/>
          </a:ln>
        </p:spPr>
        <p:txBody>
          <a:bodyPr/>
          <a:lstStyle>
            <a:lvl1pPr eaLnBrk="0" hangingPunct="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eaLnBrk="0" hangingPunct="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eaLnBrk="0" hangingPunct="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「保護の実施要領」には、次の通知等が項目ごとに整理されています。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・生活保護法による保護の基準　　　　　　　　　　（厚生労働省告示）</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・生活保護法による保護の実施要領について　　　　（次官通知）</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・生活保護法による保護の実施要領について　　　　（局長通知）</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・生活保護法による保護の実施要領の取扱いについて（課長通知）</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告示　　はゴシック体で、次官通知　　もゴシック体で、局長通知　　は明朝体で、課長通知　　は明朝体・点線囲みで記載されています。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３つの通知は、いずれも地方自治法第</a:t>
            </a:r>
            <a:r>
              <a:rPr lang="en-US" altLang="ja-JP" sz="1800" spc="100" dirty="0">
                <a:latin typeface="メイリオ" panose="020B0604030504040204" pitchFamily="50" charset="-128"/>
                <a:ea typeface="メイリオ" panose="020B0604030504040204" pitchFamily="50" charset="-128"/>
              </a:rPr>
              <a:t>245</a:t>
            </a:r>
            <a:r>
              <a:rPr lang="ja-JP" altLang="en-US" sz="1800" spc="100" dirty="0">
                <a:latin typeface="メイリオ" panose="020B0604030504040204" pitchFamily="50" charset="-128"/>
                <a:ea typeface="メイリオ" panose="020B0604030504040204" pitchFamily="50" charset="-128"/>
              </a:rPr>
              <a:t>条の</a:t>
            </a:r>
            <a:r>
              <a:rPr lang="en-US" altLang="ja-JP" sz="1800" spc="100" dirty="0">
                <a:latin typeface="メイリオ" panose="020B0604030504040204" pitchFamily="50" charset="-128"/>
                <a:ea typeface="メイリオ" panose="020B0604030504040204" pitchFamily="50" charset="-128"/>
              </a:rPr>
              <a:t>9</a:t>
            </a:r>
            <a:r>
              <a:rPr lang="ja-JP" altLang="en-US" sz="1800" spc="100" dirty="0">
                <a:latin typeface="メイリオ" panose="020B0604030504040204" pitchFamily="50" charset="-128"/>
                <a:ea typeface="メイリオ" panose="020B0604030504040204" pitchFamily="50" charset="-128"/>
              </a:rPr>
              <a:t>第</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項及び第</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項の規定による「処理基準」です。</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３つの通知は、</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次官通知 ＞ 局長通知 ＞ 課長通知</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の関係にあります。</a:t>
            </a:r>
            <a:endParaRPr lang="en-US" altLang="ja-JP" sz="1800" spc="100" dirty="0">
              <a:latin typeface="メイリオ" panose="020B0604030504040204" pitchFamily="50" charset="-128"/>
              <a:ea typeface="メイリオ" panose="020B0604030504040204" pitchFamily="50" charset="-128"/>
            </a:endParaRPr>
          </a:p>
          <a:p>
            <a:pPr marL="360000" indent="-180000" eaLnBrk="1" hangingPunct="1">
              <a:lnSpc>
                <a:spcPct val="100000"/>
              </a:lnSpc>
              <a:spcBef>
                <a:spcPts val="600"/>
              </a:spcBef>
              <a:spcAft>
                <a:spcPts val="0"/>
              </a:spcAft>
              <a:defRPr/>
            </a:pPr>
            <a:r>
              <a:rPr lang="ja-JP" altLang="en-US" sz="1800" spc="100" dirty="0">
                <a:latin typeface="メイリオ" panose="020B0604030504040204" pitchFamily="50" charset="-128"/>
                <a:ea typeface="メイリオ" panose="020B0604030504040204" pitchFamily="50" charset="-128"/>
              </a:rPr>
              <a:t>次官通知は、それぞれの項目についての「基本的な考え方・指針」を規定したものです。</a:t>
            </a:r>
            <a:endParaRPr lang="en-US" altLang="ja-JP" sz="1800" spc="100" dirty="0">
              <a:latin typeface="メイリオ" panose="020B0604030504040204" pitchFamily="50" charset="-128"/>
              <a:ea typeface="メイリオ" panose="020B0604030504040204" pitchFamily="50" charset="-128"/>
            </a:endParaRPr>
          </a:p>
          <a:p>
            <a:pPr marL="360000" indent="-180000" eaLnBrk="1" hangingPunct="1">
              <a:lnSpc>
                <a:spcPct val="100000"/>
              </a:lnSpc>
              <a:spcBef>
                <a:spcPts val="600"/>
              </a:spcBef>
              <a:spcAft>
                <a:spcPts val="0"/>
              </a:spcAft>
              <a:defRPr/>
            </a:pPr>
            <a:r>
              <a:rPr lang="ja-JP" altLang="en-US" sz="1800" spc="100" dirty="0">
                <a:latin typeface="メイリオ" panose="020B0604030504040204" pitchFamily="50" charset="-128"/>
                <a:ea typeface="メイリオ" panose="020B0604030504040204" pitchFamily="50" charset="-128"/>
              </a:rPr>
              <a:t>局長通知は、３通知の中核をなす通知で、それぞれの項目についての「運用・取扱方法」を規定しています。</a:t>
            </a:r>
            <a:endParaRPr lang="en-US" altLang="ja-JP" sz="1800" spc="100" dirty="0">
              <a:latin typeface="メイリオ" panose="020B0604030504040204" pitchFamily="50" charset="-128"/>
              <a:ea typeface="メイリオ" panose="020B0604030504040204" pitchFamily="50" charset="-128"/>
            </a:endParaRPr>
          </a:p>
          <a:p>
            <a:pPr marL="360000" indent="-180000" eaLnBrk="1" hangingPunct="1">
              <a:lnSpc>
                <a:spcPct val="100000"/>
              </a:lnSpc>
              <a:spcBef>
                <a:spcPts val="600"/>
              </a:spcBef>
              <a:spcAft>
                <a:spcPts val="0"/>
              </a:spcAft>
              <a:defRPr/>
            </a:pPr>
            <a:r>
              <a:rPr lang="ja-JP" altLang="en-US" sz="1800" spc="100" dirty="0">
                <a:latin typeface="メイリオ" panose="020B0604030504040204" pitchFamily="50" charset="-128"/>
                <a:ea typeface="メイリオ" panose="020B0604030504040204" pitchFamily="50" charset="-128"/>
              </a:rPr>
              <a:t>課長通知は、問答形式で示されており、局長通知の規定についての「具体的な解釈」や、局長通知では示されていない詳細な事柄についての取扱いなどを示しています。　</a:t>
            </a:r>
            <a:endParaRPr lang="en-US" altLang="ja-JP" sz="1800" spc="100" dirty="0">
              <a:latin typeface="メイリオ" panose="020B0604030504040204" pitchFamily="50" charset="-128"/>
              <a:ea typeface="メイリオ" panose="020B0604030504040204" pitchFamily="50" charset="-128"/>
            </a:endParaRPr>
          </a:p>
        </p:txBody>
      </p:sp>
      <p:sp>
        <p:nvSpPr>
          <p:cNvPr id="4" name="四角形: 角を丸くする 3">
            <a:extLst>
              <a:ext uri="{FF2B5EF4-FFF2-40B4-BE49-F238E27FC236}">
                <a16:creationId xmlns:a16="http://schemas.microsoft.com/office/drawing/2014/main" id="{9A5F3FEC-4C34-C00B-2DE3-9EAB792317D2}"/>
              </a:ext>
            </a:extLst>
          </p:cNvPr>
          <p:cNvSpPr/>
          <p:nvPr/>
        </p:nvSpPr>
        <p:spPr>
          <a:xfrm>
            <a:off x="769938" y="2362200"/>
            <a:ext cx="404812" cy="319088"/>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告</a:t>
            </a:r>
          </a:p>
        </p:txBody>
      </p:sp>
      <p:sp>
        <p:nvSpPr>
          <p:cNvPr id="12" name="四角形: 角を丸くする 11">
            <a:extLst>
              <a:ext uri="{FF2B5EF4-FFF2-40B4-BE49-F238E27FC236}">
                <a16:creationId xmlns:a16="http://schemas.microsoft.com/office/drawing/2014/main" id="{3C1915FF-4DDB-31B3-9186-4D9614245723}"/>
              </a:ext>
            </a:extLst>
          </p:cNvPr>
          <p:cNvSpPr/>
          <p:nvPr/>
        </p:nvSpPr>
        <p:spPr>
          <a:xfrm>
            <a:off x="4144963" y="2362200"/>
            <a:ext cx="404812" cy="319088"/>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次</a:t>
            </a:r>
          </a:p>
        </p:txBody>
      </p:sp>
      <p:sp>
        <p:nvSpPr>
          <p:cNvPr id="13" name="四角形: 角を丸くする 12">
            <a:extLst>
              <a:ext uri="{FF2B5EF4-FFF2-40B4-BE49-F238E27FC236}">
                <a16:creationId xmlns:a16="http://schemas.microsoft.com/office/drawing/2014/main" id="{83BD861B-DE2B-208F-82A4-383654FD74F9}"/>
              </a:ext>
            </a:extLst>
          </p:cNvPr>
          <p:cNvSpPr/>
          <p:nvPr/>
        </p:nvSpPr>
        <p:spPr>
          <a:xfrm>
            <a:off x="7519988" y="2362200"/>
            <a:ext cx="403225" cy="319088"/>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14" name="四角形: 角を丸くする 13">
            <a:extLst>
              <a:ext uri="{FF2B5EF4-FFF2-40B4-BE49-F238E27FC236}">
                <a16:creationId xmlns:a16="http://schemas.microsoft.com/office/drawing/2014/main" id="{7ADC1E03-5503-43CE-157A-8785CC37EC2F}"/>
              </a:ext>
            </a:extLst>
          </p:cNvPr>
          <p:cNvSpPr/>
          <p:nvPr/>
        </p:nvSpPr>
        <p:spPr>
          <a:xfrm>
            <a:off x="1012825" y="2667000"/>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課</a:t>
            </a:r>
          </a:p>
        </p:txBody>
      </p:sp>
      <p:sp>
        <p:nvSpPr>
          <p:cNvPr id="3" name="正方形/長方形 2">
            <a:extLst>
              <a:ext uri="{FF2B5EF4-FFF2-40B4-BE49-F238E27FC236}">
                <a16:creationId xmlns:a16="http://schemas.microsoft.com/office/drawing/2014/main" id="{E248599D-B9BF-1D0D-F7DC-D874A99EAEAC}"/>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a:t>
            </a:r>
            <a:r>
              <a:rPr kumimoji="1" lang="ja-JP" altLang="en-US" sz="2000" b="1" spc="300" dirty="0">
                <a:solidFill>
                  <a:schemeClr val="tx1"/>
                </a:solidFill>
                <a:latin typeface="メイリオ" panose="020B0604030504040204" pitchFamily="50" charset="-128"/>
                <a:ea typeface="メイリオ" panose="020B0604030504040204" pitchFamily="50" charset="-128"/>
              </a:rPr>
              <a:t>「保護の実施要領」の構成②</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A00E460F-E867-E08F-F65F-AF9D461BA26A}"/>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番号プレースホルダー 1">
            <a:extLst>
              <a:ext uri="{FF2B5EF4-FFF2-40B4-BE49-F238E27FC236}">
                <a16:creationId xmlns:a16="http://schemas.microsoft.com/office/drawing/2014/main" id="{FA29F607-EFCE-6D48-B4BD-0DD15EEC02E9}"/>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A3803BCE-E91F-4CE0-8EAA-F34C314DB3DE}" type="slidenum">
              <a:rPr lang="ja-JP" altLang="en-US" sz="1000">
                <a:solidFill>
                  <a:srgbClr val="898989"/>
                </a:solidFill>
              </a:rPr>
              <a:pPr>
                <a:lnSpc>
                  <a:spcPct val="100000"/>
                </a:lnSpc>
                <a:spcBef>
                  <a:spcPct val="0"/>
                </a:spcBef>
                <a:buFontTx/>
                <a:buNone/>
              </a:pPr>
              <a:t>12</a:t>
            </a:fld>
            <a:endParaRPr lang="ja-JP" altLang="en-US" sz="1000">
              <a:solidFill>
                <a:srgbClr val="898989"/>
              </a:solidFill>
            </a:endParaRPr>
          </a:p>
        </p:txBody>
      </p:sp>
      <p:sp>
        <p:nvSpPr>
          <p:cNvPr id="10245" name="テキスト ボックス 8">
            <a:extLst>
              <a:ext uri="{FF2B5EF4-FFF2-40B4-BE49-F238E27FC236}">
                <a16:creationId xmlns:a16="http://schemas.microsoft.com/office/drawing/2014/main" id="{0B3CF664-4AC3-E9A6-6358-5AE43E9BF095}"/>
              </a:ext>
            </a:extLst>
          </p:cNvPr>
          <p:cNvSpPr txBox="1">
            <a:spLocks noChangeArrowheads="1"/>
          </p:cNvSpPr>
          <p:nvPr/>
        </p:nvSpPr>
        <p:spPr bwMode="auto">
          <a:xfrm>
            <a:off x="134938" y="792163"/>
            <a:ext cx="9636125" cy="5741987"/>
          </a:xfrm>
          <a:prstGeom prst="rect">
            <a:avLst/>
          </a:prstGeom>
          <a:noFill/>
          <a:ln>
            <a:noFill/>
          </a:ln>
        </p:spPr>
        <p:txBody>
          <a:bodyPr/>
          <a:lstStyle>
            <a:lvl1pPr eaLnBrk="0" hangingPunct="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eaLnBrk="0" hangingPunct="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eaLnBrk="0" hangingPunct="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保護の実施要領は、告示のほか３つの位置づけの異なる通知が項目ごとに整理されていることに特徴があります。項目ごとに調べることができるというメリットがある反面、手帳を「項目ごとに縦に読む」ことで、見落としてしまったり、解釈を誤ってしまう危険性があります。このため、ときには通知ごとに独立して調べることも必要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en-US" altLang="ja-JP" sz="1800" i="1" spc="100" dirty="0">
                <a:latin typeface="メイリオ" panose="020B0604030504040204" pitchFamily="50" charset="-128"/>
                <a:ea typeface="メイリオ" panose="020B0604030504040204" pitchFamily="50" charset="-128"/>
              </a:rPr>
              <a:t>※</a:t>
            </a:r>
            <a:r>
              <a:rPr lang="ja-JP" altLang="en-US" sz="1800" i="1" spc="100" dirty="0">
                <a:latin typeface="メイリオ" panose="020B0604030504040204" pitchFamily="50" charset="-128"/>
                <a:ea typeface="メイリオ" panose="020B0604030504040204" pitchFamily="50" charset="-128"/>
              </a:rPr>
              <a:t>「生活保護関係法令通知集」には各通知が独立して掲載されています。</a:t>
            </a:r>
            <a:endParaRPr lang="en-US" altLang="ja-JP" sz="1800" i="1"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特に次の点に留意してください。</a:t>
            </a:r>
            <a:endParaRPr lang="en-US" altLang="ja-JP" sz="1800" spc="100" dirty="0">
              <a:latin typeface="メイリオ" panose="020B0604030504040204" pitchFamily="50" charset="-128"/>
              <a:ea typeface="メイリオ" panose="020B0604030504040204" pitchFamily="50" charset="-128"/>
            </a:endParaRPr>
          </a:p>
          <a:p>
            <a:pPr marL="468000" indent="-468000"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１　局長通知の小項目の間に、たくさんの課長通知が挟まれて掲載されている部分があります。局長通知の小項目間のつながりに留意してください。</a:t>
            </a:r>
            <a:endParaRPr lang="en-US" altLang="ja-JP" sz="1800" spc="100" dirty="0">
              <a:latin typeface="メイリオ" panose="020B0604030504040204" pitchFamily="50" charset="-128"/>
              <a:ea typeface="メイリオ" panose="020B0604030504040204" pitchFamily="50" charset="-128"/>
            </a:endParaRPr>
          </a:p>
          <a:p>
            <a:pPr marL="756000" indent="-504000" eaLnBrk="1" hangingPunct="1">
              <a:lnSpc>
                <a:spcPct val="100000"/>
              </a:lnSpc>
              <a:spcBef>
                <a:spcPts val="12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（例）　　第８－２「収入として認定しないものの取扱い」では、</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と</a:t>
            </a:r>
            <a:r>
              <a:rPr lang="en-US" altLang="ja-JP" sz="1800" spc="100" dirty="0">
                <a:latin typeface="メイリオ" panose="020B0604030504040204" pitchFamily="50" charset="-128"/>
                <a:ea typeface="メイリオ" panose="020B0604030504040204" pitchFamily="50" charset="-128"/>
              </a:rPr>
              <a:t>(4)</a:t>
            </a:r>
            <a:r>
              <a:rPr lang="ja-JP" altLang="en-US" sz="1800" spc="100" dirty="0">
                <a:latin typeface="メイリオ" panose="020B0604030504040204" pitchFamily="50" charset="-128"/>
                <a:ea typeface="メイリオ" panose="020B0604030504040204" pitchFamily="50" charset="-128"/>
              </a:rPr>
              <a:t>の間に、課長通知の６つの問答が３ページにわたり掲載されています。また</a:t>
            </a:r>
            <a:r>
              <a:rPr lang="en-US" altLang="ja-JP" sz="1800" spc="100" dirty="0">
                <a:latin typeface="メイリオ" panose="020B0604030504040204" pitchFamily="50" charset="-128"/>
                <a:ea typeface="メイリオ" panose="020B0604030504040204" pitchFamily="50" charset="-128"/>
              </a:rPr>
              <a:t>(5)</a:t>
            </a:r>
            <a:r>
              <a:rPr lang="ja-JP" altLang="en-US" sz="1800" spc="100" dirty="0">
                <a:latin typeface="メイリオ" panose="020B0604030504040204" pitchFamily="50" charset="-128"/>
                <a:ea typeface="メイリオ" panose="020B0604030504040204" pitchFamily="50" charset="-128"/>
              </a:rPr>
              <a:t>と</a:t>
            </a:r>
            <a:r>
              <a:rPr lang="en-US" altLang="ja-JP" sz="1800" spc="100" dirty="0">
                <a:latin typeface="メイリオ" panose="020B0604030504040204" pitchFamily="50" charset="-128"/>
                <a:ea typeface="メイリオ" panose="020B0604030504040204" pitchFamily="50" charset="-128"/>
              </a:rPr>
              <a:t>(6)</a:t>
            </a:r>
            <a:r>
              <a:rPr lang="ja-JP" altLang="en-US" sz="1800" spc="100" dirty="0">
                <a:latin typeface="メイリオ" panose="020B0604030504040204" pitchFamily="50" charset="-128"/>
                <a:ea typeface="メイリオ" panose="020B0604030504040204" pitchFamily="50" charset="-128"/>
              </a:rPr>
              <a:t>の間にも課長通知の９つの問答が６ページにわたり掲載されています。</a:t>
            </a:r>
            <a:endParaRPr lang="en-US" altLang="ja-JP" sz="1800" spc="100" dirty="0">
              <a:latin typeface="メイリオ" panose="020B0604030504040204" pitchFamily="50" charset="-128"/>
              <a:ea typeface="メイリオ" panose="020B0604030504040204" pitchFamily="50" charset="-128"/>
            </a:endParaRPr>
          </a:p>
          <a:p>
            <a:pPr marL="468000" indent="-468000"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２　次官通知は「基本的な考え方」を示したものですが、例外的に「収入認定」については、具体的な取扱いを示しており、分量も多くなっています。このため「収入認定」の章は、３通知が混在しています。特に「次官通知」と「局長通知」は別の通知であることに留意してください。</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→（例）次ページ参照</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a:t>
            </a:r>
            <a:endParaRPr lang="en-US" altLang="ja-JP" sz="1800" spc="1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5DA11B5C-6441-DF50-FFB4-F2895FD41298}"/>
              </a:ext>
            </a:extLst>
          </p:cNvPr>
          <p:cNvSpPr/>
          <p:nvPr/>
        </p:nvSpPr>
        <p:spPr>
          <a:xfrm>
            <a:off x="1216025" y="3649663"/>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3" name="正方形/長方形 2">
            <a:extLst>
              <a:ext uri="{FF2B5EF4-FFF2-40B4-BE49-F238E27FC236}">
                <a16:creationId xmlns:a16="http://schemas.microsoft.com/office/drawing/2014/main" id="{7B0F63F2-DF76-1A13-ABFF-A3AB681298F8}"/>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２．「保護の実施要領」を利用する際の留意点①</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D43F32D6-2E14-534D-2A1A-15B837C2C2B8}"/>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番号プレースホルダー 1">
            <a:extLst>
              <a:ext uri="{FF2B5EF4-FFF2-40B4-BE49-F238E27FC236}">
                <a16:creationId xmlns:a16="http://schemas.microsoft.com/office/drawing/2014/main" id="{85FE4BAF-124B-6413-8A4D-A596457C8181}"/>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BFEE5BBC-1FD7-40BC-A4A1-5454A168D8FD}" type="slidenum">
              <a:rPr lang="ja-JP" altLang="en-US" sz="1000">
                <a:solidFill>
                  <a:srgbClr val="898989"/>
                </a:solidFill>
              </a:rPr>
              <a:pPr>
                <a:lnSpc>
                  <a:spcPct val="100000"/>
                </a:lnSpc>
                <a:spcBef>
                  <a:spcPct val="0"/>
                </a:spcBef>
                <a:buFontTx/>
                <a:buNone/>
              </a:pPr>
              <a:t>13</a:t>
            </a:fld>
            <a:endParaRPr lang="ja-JP" altLang="en-US" sz="1000">
              <a:solidFill>
                <a:srgbClr val="898989"/>
              </a:solidFill>
            </a:endParaRPr>
          </a:p>
        </p:txBody>
      </p:sp>
      <p:sp>
        <p:nvSpPr>
          <p:cNvPr id="32771" name="テキスト ボックス 8">
            <a:extLst>
              <a:ext uri="{FF2B5EF4-FFF2-40B4-BE49-F238E27FC236}">
                <a16:creationId xmlns:a16="http://schemas.microsoft.com/office/drawing/2014/main" id="{59290726-6A47-2736-0BD2-05185266D169}"/>
              </a:ext>
            </a:extLst>
          </p:cNvPr>
          <p:cNvSpPr txBox="1">
            <a:spLocks noChangeArrowheads="1"/>
          </p:cNvSpPr>
          <p:nvPr/>
        </p:nvSpPr>
        <p:spPr bwMode="auto">
          <a:xfrm>
            <a:off x="134938" y="790575"/>
            <a:ext cx="9636125"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800">
                <a:latin typeface="メイリオ" panose="020B0604030504040204" pitchFamily="50" charset="-128"/>
                <a:ea typeface="メイリオ" panose="020B0604030504040204" pitchFamily="50" charset="-128"/>
              </a:rPr>
              <a:t>（問題）</a:t>
            </a:r>
            <a:endParaRPr lang="en-US" altLang="ja-JP" sz="180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pPr>
            <a:r>
              <a:rPr lang="ja-JP" altLang="en-US" sz="1800">
                <a:latin typeface="メイリオ" panose="020B0604030504040204" pitchFamily="50" charset="-128"/>
                <a:ea typeface="メイリオ" panose="020B0604030504040204" pitchFamily="50" charset="-128"/>
              </a:rPr>
              <a:t>利用者から「１０月６日に宝くじの当選金１０万円を受領しました」との収入申告がありました。どのように収入認定しますか。実施要領に即して答えてください。</a:t>
            </a:r>
            <a:endParaRPr lang="en-US" altLang="ja-JP" sz="180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A84EF52C-2EC5-BEB2-E341-9366BA7D3C1D}"/>
              </a:ext>
            </a:extLst>
          </p:cNvPr>
          <p:cNvSpPr/>
          <p:nvPr/>
        </p:nvSpPr>
        <p:spPr>
          <a:xfrm>
            <a:off x="412750" y="1879600"/>
            <a:ext cx="9080500" cy="4556125"/>
          </a:xfrm>
          <a:prstGeom prst="roundRect">
            <a:avLst>
              <a:gd name="adj" fmla="val 337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7AF03CF7-A66F-7E5E-386C-A1571BE55710}"/>
              </a:ext>
            </a:extLst>
          </p:cNvPr>
          <p:cNvSpPr/>
          <p:nvPr/>
        </p:nvSpPr>
        <p:spPr>
          <a:xfrm>
            <a:off x="0" y="187325"/>
            <a:ext cx="9526588"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２．</a:t>
            </a:r>
            <a:r>
              <a:rPr kumimoji="1" lang="ja-JP" altLang="en-US" sz="2000" b="1" spc="300" dirty="0">
                <a:solidFill>
                  <a:schemeClr val="tx1"/>
                </a:solidFill>
                <a:latin typeface="メイリオ" panose="020B0604030504040204" pitchFamily="50" charset="-128"/>
                <a:ea typeface="メイリオ" panose="020B0604030504040204" pitchFamily="50" charset="-128"/>
              </a:rPr>
              <a:t>「保護の実施要領」を利用する際の留意点①－事例（問題）</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94F5F53C-6591-28F0-0080-773465EF6C31}"/>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番号プレースホルダー 1">
            <a:extLst>
              <a:ext uri="{FF2B5EF4-FFF2-40B4-BE49-F238E27FC236}">
                <a16:creationId xmlns:a16="http://schemas.microsoft.com/office/drawing/2014/main" id="{204EEE83-094B-0D4B-F43E-CB2DC9DA27A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0657240-4853-4998-A911-72E4D01031D5}" type="slidenum">
              <a:rPr lang="ja-JP" altLang="en-US" sz="1000">
                <a:solidFill>
                  <a:srgbClr val="898989"/>
                </a:solidFill>
              </a:rPr>
              <a:pPr>
                <a:lnSpc>
                  <a:spcPct val="100000"/>
                </a:lnSpc>
                <a:spcBef>
                  <a:spcPct val="0"/>
                </a:spcBef>
                <a:buFontTx/>
                <a:buNone/>
              </a:pPr>
              <a:t>14</a:t>
            </a:fld>
            <a:endParaRPr lang="ja-JP" altLang="en-US" sz="1000">
              <a:solidFill>
                <a:srgbClr val="898989"/>
              </a:solidFill>
            </a:endParaRPr>
          </a:p>
        </p:txBody>
      </p:sp>
      <p:sp>
        <p:nvSpPr>
          <p:cNvPr id="25604" name="テキスト ボックス 8">
            <a:extLst>
              <a:ext uri="{FF2B5EF4-FFF2-40B4-BE49-F238E27FC236}">
                <a16:creationId xmlns:a16="http://schemas.microsoft.com/office/drawing/2014/main" id="{3BB5CCB0-352B-1C89-09D5-25802E496756}"/>
              </a:ext>
            </a:extLst>
          </p:cNvPr>
          <p:cNvSpPr txBox="1">
            <a:spLocks noChangeArrowheads="1"/>
          </p:cNvSpPr>
          <p:nvPr/>
        </p:nvSpPr>
        <p:spPr bwMode="auto">
          <a:xfrm>
            <a:off x="134938" y="792163"/>
            <a:ext cx="9636125" cy="5872162"/>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実施要領「第８　収入認定」の「３　認定指針」を調べると、「</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　就労に伴う収入」の「ア　勤労（被用）収入」から「</a:t>
            </a:r>
            <a:r>
              <a:rPr lang="en-US" altLang="ja-JP" sz="1800" spc="100" dirty="0">
                <a:latin typeface="メイリオ" panose="020B0604030504040204" pitchFamily="50" charset="-128"/>
                <a:ea typeface="メイリオ" panose="020B0604030504040204" pitchFamily="50" charset="-128"/>
              </a:rPr>
              <a:t>(2)</a:t>
            </a:r>
            <a:r>
              <a:rPr lang="ja-JP" altLang="en-US" sz="1800" spc="100" dirty="0">
                <a:latin typeface="メイリオ" panose="020B0604030504040204" pitchFamily="50" charset="-128"/>
                <a:ea typeface="メイリオ" panose="020B0604030504040204" pitchFamily="50" charset="-128"/>
              </a:rPr>
              <a:t>　就労に伴う収入以外の収入」の「ウ　財産収入」までのいずれにも該当しないことがわかります。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また、「</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　収入として認定しないものの取扱い」にも該当する項目がありません。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そこで、「</a:t>
            </a:r>
            <a:r>
              <a:rPr lang="en-US" altLang="ja-JP" sz="1800" spc="100" dirty="0">
                <a:latin typeface="メイリオ" panose="020B0604030504040204" pitchFamily="50" charset="-128"/>
                <a:ea typeface="メイリオ" panose="020B0604030504040204" pitchFamily="50" charset="-128"/>
              </a:rPr>
              <a:t>(2)</a:t>
            </a:r>
            <a:r>
              <a:rPr lang="ja-JP" altLang="en-US" sz="1800" spc="100" dirty="0">
                <a:latin typeface="メイリオ" panose="020B0604030504040204" pitchFamily="50" charset="-128"/>
                <a:ea typeface="メイリオ" panose="020B0604030504040204" pitchFamily="50" charset="-128"/>
              </a:rPr>
              <a:t>　就労に伴う収入以外の収入」の「エ　その他の収入」のうち、</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第８－３－</a:t>
            </a:r>
            <a:r>
              <a:rPr lang="en-US" altLang="ja-JP" sz="1800" spc="100" dirty="0">
                <a:latin typeface="メイリオ" panose="020B0604030504040204" pitchFamily="50" charset="-128"/>
                <a:ea typeface="メイリオ" panose="020B0604030504040204" pitchFamily="50" charset="-128"/>
              </a:rPr>
              <a:t>(2)</a:t>
            </a:r>
            <a:r>
              <a:rPr lang="ja-JP" altLang="en-US" sz="1800" spc="100" dirty="0">
                <a:latin typeface="メイリオ" panose="020B0604030504040204" pitchFamily="50" charset="-128"/>
                <a:ea typeface="メイリオ" panose="020B0604030504040204" pitchFamily="50" charset="-128"/>
              </a:rPr>
              <a:t>－エ－</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イ</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に記載のある「保険金その他の臨時的収入」に該当するものとして、「</a:t>
            </a:r>
            <a:r>
              <a:rPr lang="en-US" altLang="ja-JP" sz="1800" b="1" spc="100" dirty="0">
                <a:latin typeface="メイリオ" panose="020B0604030504040204" pitchFamily="50" charset="-128"/>
                <a:ea typeface="メイリオ" panose="020B0604030504040204" pitchFamily="50" charset="-128"/>
              </a:rPr>
              <a:t>8,000</a:t>
            </a:r>
            <a:r>
              <a:rPr lang="ja-JP" altLang="en-US" sz="1800" b="1" spc="100" dirty="0">
                <a:latin typeface="メイリオ" panose="020B0604030504040204" pitchFamily="50" charset="-128"/>
                <a:ea typeface="メイリオ" panose="020B0604030504040204" pitchFamily="50" charset="-128"/>
              </a:rPr>
              <a:t>円を超える額を収入認定する</a:t>
            </a:r>
            <a:r>
              <a:rPr lang="ja-JP" altLang="en-US" sz="1800" spc="100" dirty="0">
                <a:latin typeface="メイリオ" panose="020B0604030504040204" pitchFamily="50" charset="-128"/>
                <a:ea typeface="メイリオ" panose="020B0604030504040204" pitchFamily="50" charset="-128"/>
              </a:rPr>
              <a:t>」のか、</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それとも、　　第８－１－</a:t>
            </a:r>
            <a:r>
              <a:rPr lang="en-US" altLang="ja-JP" sz="1800" spc="100" dirty="0">
                <a:latin typeface="メイリオ" panose="020B0604030504040204" pitchFamily="50" charset="-128"/>
                <a:ea typeface="メイリオ" panose="020B0604030504040204" pitchFamily="50" charset="-128"/>
              </a:rPr>
              <a:t>(5)</a:t>
            </a:r>
            <a:r>
              <a:rPr lang="ja-JP" altLang="en-US" sz="1800" spc="100" dirty="0">
                <a:latin typeface="メイリオ" panose="020B0604030504040204" pitchFamily="50" charset="-128"/>
                <a:ea typeface="メイリオ" panose="020B0604030504040204" pitchFamily="50" charset="-128"/>
              </a:rPr>
              <a:t>に記載のある「</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から</a:t>
            </a:r>
            <a:r>
              <a:rPr lang="en-US" altLang="ja-JP" sz="1800" spc="100" dirty="0">
                <a:latin typeface="メイリオ" panose="020B0604030504040204" pitchFamily="50" charset="-128"/>
                <a:ea typeface="メイリオ" panose="020B0604030504040204" pitchFamily="50" charset="-128"/>
              </a:rPr>
              <a:t>(4)</a:t>
            </a:r>
            <a:r>
              <a:rPr lang="ja-JP" altLang="en-US" sz="1800" spc="100" dirty="0">
                <a:latin typeface="メイリオ" panose="020B0604030504040204" pitchFamily="50" charset="-128"/>
                <a:ea typeface="メイリオ" panose="020B0604030504040204" pitchFamily="50" charset="-128"/>
              </a:rPr>
              <a:t>までに該当する収入以外の収入」として、「</a:t>
            </a:r>
            <a:r>
              <a:rPr lang="ja-JP" altLang="en-US" sz="1800" b="1" spc="100" dirty="0">
                <a:latin typeface="メイリオ" panose="020B0604030504040204" pitchFamily="50" charset="-128"/>
                <a:ea typeface="メイリオ" panose="020B0604030504040204" pitchFamily="50" charset="-128"/>
              </a:rPr>
              <a:t>全額を収入認定する</a:t>
            </a:r>
            <a:r>
              <a:rPr lang="ja-JP" altLang="en-US" sz="1800" spc="100" dirty="0">
                <a:latin typeface="メイリオ" panose="020B0604030504040204" pitchFamily="50" charset="-128"/>
                <a:ea typeface="メイリオ" panose="020B0604030504040204" pitchFamily="50" charset="-128"/>
              </a:rPr>
              <a:t>」のか、</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「どちらかになるのではないか」「どちらを適用すべきか迷った」人はいませんでしょうか？</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しかし、この２つの通知を見比べて迷ったとしたら、その時点で「実施要領を縦に読む。（異なる通知をごちゃごちゃにして読む）」という誤りを犯していることになります。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正解は、その「</a:t>
            </a:r>
            <a:r>
              <a:rPr lang="ja-JP" altLang="en-US" sz="1800" b="1" spc="100" dirty="0">
                <a:latin typeface="メイリオ" panose="020B0604030504040204" pitchFamily="50" charset="-128"/>
                <a:ea typeface="メイリオ" panose="020B0604030504040204" pitchFamily="50" charset="-128"/>
              </a:rPr>
              <a:t>どちらにも該当する</a:t>
            </a:r>
            <a:r>
              <a:rPr lang="ja-JP" altLang="en-US" sz="1800" spc="100" dirty="0">
                <a:latin typeface="メイリオ" panose="020B0604030504040204" pitchFamily="50" charset="-128"/>
                <a:ea typeface="メイリオ" panose="020B0604030504040204" pitchFamily="50" charset="-128"/>
              </a:rPr>
              <a:t>」です。</a:t>
            </a:r>
            <a:endParaRPr lang="en-US" altLang="ja-JP" sz="1800" spc="1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155C9CB8-37A7-058F-53BA-859D34142B57}"/>
              </a:ext>
            </a:extLst>
          </p:cNvPr>
          <p:cNvSpPr/>
          <p:nvPr/>
        </p:nvSpPr>
        <p:spPr>
          <a:xfrm>
            <a:off x="268288" y="2414588"/>
            <a:ext cx="403225" cy="319087"/>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次</a:t>
            </a:r>
          </a:p>
        </p:txBody>
      </p:sp>
      <p:sp>
        <p:nvSpPr>
          <p:cNvPr id="6" name="四角形: 角を丸くする 5">
            <a:extLst>
              <a:ext uri="{FF2B5EF4-FFF2-40B4-BE49-F238E27FC236}">
                <a16:creationId xmlns:a16="http://schemas.microsoft.com/office/drawing/2014/main" id="{54B136A2-5900-5907-A535-87AA335056E0}"/>
              </a:ext>
            </a:extLst>
          </p:cNvPr>
          <p:cNvSpPr/>
          <p:nvPr/>
        </p:nvSpPr>
        <p:spPr>
          <a:xfrm>
            <a:off x="1414463" y="2973388"/>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spcBef>
                <a:spcPts val="1200"/>
              </a:spcBef>
              <a:defRPr/>
            </a:pPr>
            <a:r>
              <a:rPr lang="ja-JP" altLang="en-US" sz="2000" dirty="0">
                <a:latin typeface="HGｺﾞｼｯｸE" panose="020B0909000000000000" pitchFamily="49" charset="-128"/>
                <a:ea typeface="HGｺﾞｼｯｸE" panose="020B0909000000000000" pitchFamily="49" charset="-128"/>
              </a:rPr>
              <a:t>局</a:t>
            </a:r>
          </a:p>
        </p:txBody>
      </p:sp>
      <p:sp>
        <p:nvSpPr>
          <p:cNvPr id="7" name="正方形/長方形 6">
            <a:extLst>
              <a:ext uri="{FF2B5EF4-FFF2-40B4-BE49-F238E27FC236}">
                <a16:creationId xmlns:a16="http://schemas.microsoft.com/office/drawing/2014/main" id="{924D37B9-0940-871C-28C4-9263D5904BA2}"/>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２．「保護の実施要領」を利用する際の留意点①－事例（解答①）</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42F623E1-C6AB-7C98-34E3-93A9837AD63C}"/>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番号プレースホルダー 1">
            <a:extLst>
              <a:ext uri="{FF2B5EF4-FFF2-40B4-BE49-F238E27FC236}">
                <a16:creationId xmlns:a16="http://schemas.microsoft.com/office/drawing/2014/main" id="{F2D27A64-E374-AA8F-60BF-396AD2E117C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F4FA14F2-F4AC-4EFE-8041-AC21E2BFA740}" type="slidenum">
              <a:rPr lang="ja-JP" altLang="en-US" sz="1000">
                <a:solidFill>
                  <a:srgbClr val="898989"/>
                </a:solidFill>
              </a:rPr>
              <a:pPr>
                <a:lnSpc>
                  <a:spcPct val="100000"/>
                </a:lnSpc>
                <a:spcBef>
                  <a:spcPct val="0"/>
                </a:spcBef>
                <a:buFontTx/>
                <a:buNone/>
              </a:pPr>
              <a:t>15</a:t>
            </a:fld>
            <a:endParaRPr lang="ja-JP" altLang="en-US" sz="1000">
              <a:solidFill>
                <a:srgbClr val="898989"/>
              </a:solidFill>
            </a:endParaRPr>
          </a:p>
        </p:txBody>
      </p:sp>
      <p:sp>
        <p:nvSpPr>
          <p:cNvPr id="13317" name="テキスト ボックス 8">
            <a:extLst>
              <a:ext uri="{FF2B5EF4-FFF2-40B4-BE49-F238E27FC236}">
                <a16:creationId xmlns:a16="http://schemas.microsoft.com/office/drawing/2014/main" id="{9094AFAB-B6BD-9B29-4F9E-504F95A72042}"/>
              </a:ext>
            </a:extLst>
          </p:cNvPr>
          <p:cNvSpPr txBox="1">
            <a:spLocks noChangeArrowheads="1"/>
          </p:cNvSpPr>
          <p:nvPr/>
        </p:nvSpPr>
        <p:spPr bwMode="auto">
          <a:xfrm>
            <a:off x="73025" y="792163"/>
            <a:ext cx="9771063" cy="5956300"/>
          </a:xfrm>
          <a:prstGeom prst="rect">
            <a:avLst/>
          </a:prstGeom>
          <a:noFill/>
          <a:ln>
            <a:noFill/>
          </a:ln>
        </p:spPr>
        <p:txBody>
          <a:bodyPr/>
          <a:lstStyle>
            <a:lvl1pPr eaLnBrk="0" hangingPunct="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eaLnBrk="0" hangingPunct="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eaLnBrk="0" hangingPunct="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次官通知は収入の種類ごとに、「収入をいくら認定するか」という基本事項を定めています。</a:t>
            </a:r>
            <a:r>
              <a:rPr lang="ja-JP" altLang="en-US" sz="1800" b="1" spc="100" dirty="0">
                <a:latin typeface="メイリオ" panose="020B0604030504040204" pitchFamily="50" charset="-128"/>
                <a:ea typeface="メイリオ" panose="020B0604030504040204" pitchFamily="50" charset="-128"/>
              </a:rPr>
              <a:t>あらゆる収入は、まず上位通知である次官通知の第８－３に認定の根拠があり</a:t>
            </a:r>
            <a:r>
              <a:rPr lang="ja-JP" altLang="en-US" sz="1800" spc="100" dirty="0">
                <a:latin typeface="メイリオ" panose="020B0604030504040204" pitchFamily="50" charset="-128"/>
                <a:ea typeface="メイリオ" panose="020B0604030504040204" pitchFamily="50" charset="-128"/>
              </a:rPr>
              <a:t>、</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のいずれかの項目に分類されます。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したがって、</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a:t>
            </a:r>
            <a:r>
              <a:rPr lang="en-US" altLang="ja-JP" sz="1800" spc="100" dirty="0">
                <a:latin typeface="メイリオ" panose="020B0604030504040204" pitchFamily="50" charset="-128"/>
                <a:ea typeface="メイリオ" panose="020B0604030504040204" pitchFamily="50" charset="-128"/>
              </a:rPr>
              <a:t>(2)</a:t>
            </a:r>
            <a:r>
              <a:rPr lang="ja-JP" altLang="en-US" sz="1800" spc="100" dirty="0">
                <a:latin typeface="メイリオ" panose="020B0604030504040204" pitchFamily="50" charset="-128"/>
                <a:ea typeface="メイリオ" panose="020B0604030504040204" pitchFamily="50" charset="-128"/>
              </a:rPr>
              <a:t>のエ－</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ア</a:t>
            </a:r>
            <a:r>
              <a:rPr lang="en-US" altLang="ja-JP" sz="1800" spc="100" dirty="0">
                <a:latin typeface="メイリオ" panose="020B0604030504040204" pitchFamily="50" charset="-128"/>
                <a:ea typeface="メイリオ" panose="020B0604030504040204" pitchFamily="50" charset="-128"/>
              </a:rPr>
              <a:t>)</a:t>
            </a:r>
            <a:r>
              <a:rPr lang="ja-JP" altLang="en-US" sz="1800" spc="100" dirty="0" err="1">
                <a:latin typeface="メイリオ" panose="020B0604030504040204" pitchFamily="50" charset="-128"/>
                <a:ea typeface="メイリオ" panose="020B0604030504040204" pitchFamily="50" charset="-128"/>
              </a:rPr>
              <a:t>までの</a:t>
            </a:r>
            <a:r>
              <a:rPr lang="ja-JP" altLang="en-US" sz="1800" spc="100" dirty="0">
                <a:latin typeface="メイリオ" panose="020B0604030504040204" pitchFamily="50" charset="-128"/>
                <a:ea typeface="メイリオ" panose="020B0604030504040204" pitchFamily="50" charset="-128"/>
              </a:rPr>
              <a:t>収入に該当せず、さらに</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の収入認定除外にもあたらない収入は、すべて、エ－</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イ</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の「その他の臨時的収入」となります。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a:t>
            </a:r>
            <a:r>
              <a:rPr lang="ja-JP" altLang="en-US" sz="1800" b="1" spc="100" dirty="0">
                <a:latin typeface="メイリオ" panose="020B0604030504040204" pitchFamily="50" charset="-128"/>
                <a:ea typeface="メイリオ" panose="020B0604030504040204" pitchFamily="50" charset="-128"/>
              </a:rPr>
              <a:t>一方で、次官通知は「収入をいつどのように認定するか」ということは定めておらず、この点は専ら局長通知に委ねています。</a:t>
            </a:r>
            <a:r>
              <a:rPr lang="ja-JP" altLang="en-US" sz="1800" spc="100" dirty="0">
                <a:latin typeface="メイリオ" panose="020B0604030504040204" pitchFamily="50" charset="-128"/>
                <a:ea typeface="メイリオ" panose="020B0604030504040204" pitchFamily="50" charset="-128"/>
              </a:rPr>
              <a:t>このことは局長通知だけを調べてみるとよくわかります。</a:t>
            </a:r>
            <a:r>
              <a:rPr lang="ja-JP" altLang="en-US" sz="1800" spc="80" dirty="0">
                <a:latin typeface="メイリオ" panose="020B0604030504040204" pitchFamily="50" charset="-128"/>
                <a:ea typeface="メイリオ" panose="020B0604030504040204" pitchFamily="50" charset="-128"/>
              </a:rPr>
              <a:t>（</a:t>
            </a:r>
            <a:r>
              <a:rPr lang="en-US" altLang="ja-JP" sz="1800" spc="80" dirty="0">
                <a:latin typeface="メイリオ" panose="020B0604030504040204" pitchFamily="50" charset="-128"/>
                <a:ea typeface="メイリオ" panose="020B0604030504040204" pitchFamily="50" charset="-128"/>
              </a:rPr>
              <a:t>(</a:t>
            </a:r>
            <a:r>
              <a:rPr lang="ja-JP" altLang="en-US" sz="1800" spc="80" dirty="0">
                <a:latin typeface="メイリオ" panose="020B0604030504040204" pitchFamily="50" charset="-128"/>
                <a:ea typeface="メイリオ" panose="020B0604030504040204" pitchFamily="50" charset="-128"/>
              </a:rPr>
              <a:t>１</a:t>
            </a:r>
            <a:r>
              <a:rPr lang="en-US" altLang="ja-JP" sz="1800" spc="80" dirty="0">
                <a:latin typeface="メイリオ" panose="020B0604030504040204" pitchFamily="50" charset="-128"/>
                <a:ea typeface="メイリオ" panose="020B0604030504040204" pitchFamily="50" charset="-128"/>
              </a:rPr>
              <a:t>)</a:t>
            </a:r>
            <a:r>
              <a:rPr lang="ja-JP" altLang="en-US" sz="1800" spc="80" dirty="0">
                <a:latin typeface="メイリオ" panose="020B0604030504040204" pitchFamily="50" charset="-128"/>
                <a:ea typeface="メイリオ" panose="020B0604030504040204" pitchFamily="50" charset="-128"/>
              </a:rPr>
              <a:t>勤労収入における賞与、</a:t>
            </a:r>
            <a:r>
              <a:rPr lang="en-US" altLang="ja-JP" sz="1800" spc="80" dirty="0">
                <a:latin typeface="メイリオ" panose="020B0604030504040204" pitchFamily="50" charset="-128"/>
                <a:ea typeface="メイリオ" panose="020B0604030504040204" pitchFamily="50" charset="-128"/>
              </a:rPr>
              <a:t>(2)</a:t>
            </a:r>
            <a:r>
              <a:rPr lang="ja-JP" altLang="en-US" sz="1800" spc="80" dirty="0">
                <a:latin typeface="メイリオ" panose="020B0604030504040204" pitchFamily="50" charset="-128"/>
                <a:ea typeface="メイリオ" panose="020B0604030504040204" pitchFamily="50" charset="-128"/>
              </a:rPr>
              <a:t>～</a:t>
            </a:r>
            <a:r>
              <a:rPr lang="en-US" altLang="ja-JP" sz="1800" spc="80" dirty="0">
                <a:latin typeface="メイリオ" panose="020B0604030504040204" pitchFamily="50" charset="-128"/>
                <a:ea typeface="メイリオ" panose="020B0604030504040204" pitchFamily="50" charset="-128"/>
              </a:rPr>
              <a:t>(5)</a:t>
            </a:r>
            <a:r>
              <a:rPr lang="ja-JP" altLang="en-US" sz="1800" spc="80" dirty="0">
                <a:latin typeface="メイリオ" panose="020B0604030504040204" pitchFamily="50" charset="-128"/>
                <a:ea typeface="メイリオ" panose="020B0604030504040204" pitchFamily="50" charset="-128"/>
              </a:rPr>
              <a:t>のすべての収入に記載があります。）</a:t>
            </a:r>
            <a:endParaRPr lang="en-US" altLang="ja-JP" sz="1800" spc="8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つまり、　　第８－１－</a:t>
            </a:r>
            <a:r>
              <a:rPr lang="en-US" altLang="ja-JP" sz="1800" spc="100" dirty="0">
                <a:latin typeface="メイリオ" panose="020B0604030504040204" pitchFamily="50" charset="-128"/>
                <a:ea typeface="メイリオ" panose="020B0604030504040204" pitchFamily="50" charset="-128"/>
              </a:rPr>
              <a:t>(5)</a:t>
            </a:r>
            <a:r>
              <a:rPr lang="ja-JP" altLang="en-US" sz="1800" spc="100" dirty="0">
                <a:latin typeface="メイリオ" panose="020B0604030504040204" pitchFamily="50" charset="-128"/>
                <a:ea typeface="メイリオ" panose="020B0604030504040204" pitchFamily="50" charset="-128"/>
              </a:rPr>
              <a:t>は「局長通知上の</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a:t>
            </a:r>
            <a:r>
              <a:rPr lang="en-US" altLang="ja-JP" sz="1800" spc="100" dirty="0">
                <a:latin typeface="メイリオ" panose="020B0604030504040204" pitchFamily="50" charset="-128"/>
                <a:ea typeface="メイリオ" panose="020B0604030504040204" pitchFamily="50" charset="-128"/>
              </a:rPr>
              <a:t>(4)</a:t>
            </a:r>
            <a:r>
              <a:rPr lang="ja-JP" altLang="en-US" sz="1800" spc="100" dirty="0">
                <a:latin typeface="メイリオ" panose="020B0604030504040204" pitchFamily="50" charset="-128"/>
                <a:ea typeface="メイリオ" panose="020B0604030504040204" pitchFamily="50" charset="-128"/>
              </a:rPr>
              <a:t>に該当しないその他の収入」を、「いつどのように認定するか」という規定なのです。よって事例の答えは</a:t>
            </a:r>
            <a:endParaRPr lang="en-US" altLang="ja-JP" sz="1800" spc="100" dirty="0">
              <a:latin typeface="メイリオ" panose="020B0604030504040204" pitchFamily="50" charset="-128"/>
              <a:ea typeface="メイリオ" panose="020B0604030504040204" pitchFamily="50" charset="-128"/>
            </a:endParaRPr>
          </a:p>
          <a:p>
            <a:pPr marL="540000" indent="-285750" eaLnBrk="1" hangingPunct="1">
              <a:lnSpc>
                <a:spcPct val="100000"/>
              </a:lnSpc>
              <a:spcBef>
                <a:spcPts val="600"/>
              </a:spcBef>
              <a:spcAft>
                <a:spcPts val="0"/>
              </a:spcAft>
              <a:buFont typeface="Wingdings" panose="05000000000000000000" pitchFamily="2" charset="2"/>
              <a:buChar char="Ø"/>
              <a:defRPr/>
            </a:pPr>
            <a:r>
              <a:rPr lang="ja-JP" altLang="en-US" sz="1800" spc="100" dirty="0">
                <a:solidFill>
                  <a:srgbClr val="C00000"/>
                </a:solidFill>
                <a:latin typeface="メイリオ" panose="020B0604030504040204" pitchFamily="50" charset="-128"/>
                <a:ea typeface="メイリオ" panose="020B0604030504040204" pitchFamily="50" charset="-128"/>
              </a:rPr>
              <a:t>　　第８－３－</a:t>
            </a:r>
            <a:r>
              <a:rPr lang="en-US" altLang="ja-JP" sz="1800" spc="100" dirty="0">
                <a:solidFill>
                  <a:srgbClr val="C00000"/>
                </a:solidFill>
                <a:latin typeface="メイリオ" panose="020B0604030504040204" pitchFamily="50" charset="-128"/>
                <a:ea typeface="メイリオ" panose="020B0604030504040204" pitchFamily="50" charset="-128"/>
              </a:rPr>
              <a:t>(2)</a:t>
            </a:r>
            <a:r>
              <a:rPr lang="ja-JP" altLang="en-US" sz="1800" spc="100" dirty="0">
                <a:solidFill>
                  <a:srgbClr val="C00000"/>
                </a:solidFill>
                <a:latin typeface="メイリオ" panose="020B0604030504040204" pitchFamily="50" charset="-128"/>
                <a:ea typeface="メイリオ" panose="020B0604030504040204" pitchFamily="50" charset="-128"/>
              </a:rPr>
              <a:t>－エ－</a:t>
            </a:r>
            <a:r>
              <a:rPr lang="en-US" altLang="ja-JP" sz="1800" spc="100" dirty="0">
                <a:solidFill>
                  <a:srgbClr val="C00000"/>
                </a:solidFill>
                <a:latin typeface="メイリオ" panose="020B0604030504040204" pitchFamily="50" charset="-128"/>
                <a:ea typeface="メイリオ" panose="020B0604030504040204" pitchFamily="50" charset="-128"/>
              </a:rPr>
              <a:t>(</a:t>
            </a:r>
            <a:r>
              <a:rPr lang="ja-JP" altLang="en-US" sz="1800" spc="100" dirty="0">
                <a:solidFill>
                  <a:srgbClr val="C00000"/>
                </a:solidFill>
                <a:latin typeface="メイリオ" panose="020B0604030504040204" pitchFamily="50" charset="-128"/>
                <a:ea typeface="メイリオ" panose="020B0604030504040204" pitchFamily="50" charset="-128"/>
              </a:rPr>
              <a:t>イ</a:t>
            </a:r>
            <a:r>
              <a:rPr lang="en-US" altLang="ja-JP" sz="1800" spc="100" dirty="0">
                <a:solidFill>
                  <a:srgbClr val="C00000"/>
                </a:solidFill>
                <a:latin typeface="メイリオ" panose="020B0604030504040204" pitchFamily="50" charset="-128"/>
                <a:ea typeface="メイリオ" panose="020B0604030504040204" pitchFamily="50" charset="-128"/>
              </a:rPr>
              <a:t>)</a:t>
            </a:r>
            <a:r>
              <a:rPr lang="ja-JP" altLang="en-US" sz="1800" spc="100" dirty="0">
                <a:solidFill>
                  <a:srgbClr val="C00000"/>
                </a:solidFill>
                <a:latin typeface="メイリオ" panose="020B0604030504040204" pitchFamily="50" charset="-128"/>
                <a:ea typeface="メイリオ" panose="020B0604030504040204" pitchFamily="50" charset="-128"/>
              </a:rPr>
              <a:t>により、</a:t>
            </a:r>
            <a:r>
              <a:rPr lang="en-US" altLang="ja-JP" sz="1800" spc="100" dirty="0">
                <a:solidFill>
                  <a:srgbClr val="C00000"/>
                </a:solidFill>
                <a:latin typeface="メイリオ" panose="020B0604030504040204" pitchFamily="50" charset="-128"/>
                <a:ea typeface="メイリオ" panose="020B0604030504040204" pitchFamily="50" charset="-128"/>
              </a:rPr>
              <a:t>8,000</a:t>
            </a:r>
            <a:r>
              <a:rPr lang="ja-JP" altLang="en-US" sz="1800" spc="100" dirty="0">
                <a:solidFill>
                  <a:srgbClr val="C00000"/>
                </a:solidFill>
                <a:latin typeface="メイリオ" panose="020B0604030504040204" pitchFamily="50" charset="-128"/>
                <a:ea typeface="メイリオ" panose="020B0604030504040204" pitchFamily="50" charset="-128"/>
              </a:rPr>
              <a:t>円を超える</a:t>
            </a:r>
            <a:r>
              <a:rPr lang="en-US" altLang="ja-JP" sz="1800" spc="100" dirty="0">
                <a:solidFill>
                  <a:srgbClr val="C00000"/>
                </a:solidFill>
                <a:latin typeface="メイリオ" panose="020B0604030504040204" pitchFamily="50" charset="-128"/>
                <a:ea typeface="メイリオ" panose="020B0604030504040204" pitchFamily="50" charset="-128"/>
              </a:rPr>
              <a:t>92,000</a:t>
            </a:r>
            <a:r>
              <a:rPr lang="ja-JP" altLang="en-US" sz="1800" spc="100" dirty="0">
                <a:solidFill>
                  <a:srgbClr val="C00000"/>
                </a:solidFill>
                <a:latin typeface="メイリオ" panose="020B0604030504040204" pitchFamily="50" charset="-128"/>
                <a:ea typeface="メイリオ" panose="020B0604030504040204" pitchFamily="50" charset="-128"/>
              </a:rPr>
              <a:t>円について、</a:t>
            </a:r>
            <a:endParaRPr lang="en-US" altLang="ja-JP" sz="1800" spc="100" dirty="0">
              <a:solidFill>
                <a:srgbClr val="C00000"/>
              </a:solidFill>
              <a:latin typeface="メイリオ" panose="020B0604030504040204" pitchFamily="50" charset="-128"/>
              <a:ea typeface="メイリオ" panose="020B0604030504040204" pitchFamily="50" charset="-128"/>
            </a:endParaRPr>
          </a:p>
          <a:p>
            <a:pPr marL="540000" indent="-285750" eaLnBrk="1" hangingPunct="1">
              <a:lnSpc>
                <a:spcPct val="100000"/>
              </a:lnSpc>
              <a:spcBef>
                <a:spcPts val="600"/>
              </a:spcBef>
              <a:spcAft>
                <a:spcPts val="0"/>
              </a:spcAft>
              <a:buFont typeface="Wingdings" panose="05000000000000000000" pitchFamily="2" charset="2"/>
              <a:buChar char="Ø"/>
              <a:defRPr/>
            </a:pPr>
            <a:r>
              <a:rPr lang="ja-JP" altLang="en-US" sz="1800" spc="100" dirty="0">
                <a:solidFill>
                  <a:srgbClr val="C00000"/>
                </a:solidFill>
                <a:latin typeface="メイリオ" panose="020B0604030504040204" pitchFamily="50" charset="-128"/>
                <a:ea typeface="メイリオ" panose="020B0604030504040204" pitchFamily="50" charset="-128"/>
              </a:rPr>
              <a:t>　　第８－１－</a:t>
            </a:r>
            <a:r>
              <a:rPr lang="en-US" altLang="ja-JP" sz="1800" spc="100" dirty="0">
                <a:solidFill>
                  <a:srgbClr val="C00000"/>
                </a:solidFill>
                <a:latin typeface="メイリオ" panose="020B0604030504040204" pitchFamily="50" charset="-128"/>
                <a:ea typeface="メイリオ" panose="020B0604030504040204" pitchFamily="50" charset="-128"/>
              </a:rPr>
              <a:t>(5)</a:t>
            </a:r>
            <a:r>
              <a:rPr lang="ja-JP" altLang="en-US" sz="1800" spc="100" dirty="0">
                <a:solidFill>
                  <a:srgbClr val="C00000"/>
                </a:solidFill>
                <a:latin typeface="メイリオ" panose="020B0604030504040204" pitchFamily="50" charset="-128"/>
                <a:ea typeface="メイリオ" panose="020B0604030504040204" pitchFamily="50" charset="-128"/>
              </a:rPr>
              <a:t>により、（次官通知で認定するとした</a:t>
            </a:r>
            <a:r>
              <a:rPr lang="en-US" altLang="ja-JP" sz="1800" spc="100" dirty="0">
                <a:solidFill>
                  <a:srgbClr val="C00000"/>
                </a:solidFill>
                <a:latin typeface="メイリオ" panose="020B0604030504040204" pitchFamily="50" charset="-128"/>
                <a:ea typeface="メイリオ" panose="020B0604030504040204" pitchFamily="50" charset="-128"/>
              </a:rPr>
              <a:t>92,000</a:t>
            </a:r>
            <a:r>
              <a:rPr lang="ja-JP" altLang="en-US" sz="1800" spc="100" dirty="0">
                <a:solidFill>
                  <a:srgbClr val="C00000"/>
                </a:solidFill>
                <a:latin typeface="メイリオ" panose="020B0604030504040204" pitchFamily="50" charset="-128"/>
                <a:ea typeface="メイリオ" panose="020B0604030504040204" pitchFamily="50" charset="-128"/>
              </a:rPr>
              <a:t>円）全額を、</a:t>
            </a:r>
            <a:br>
              <a:rPr lang="en-US" altLang="ja-JP" sz="1800" spc="100" dirty="0">
                <a:solidFill>
                  <a:srgbClr val="C00000"/>
                </a:solidFill>
                <a:latin typeface="メイリオ" panose="020B0604030504040204" pitchFamily="50" charset="-128"/>
                <a:ea typeface="メイリオ" panose="020B0604030504040204" pitchFamily="50" charset="-128"/>
              </a:rPr>
            </a:br>
            <a:r>
              <a:rPr lang="ja-JP" altLang="en-US" sz="1800" spc="100" dirty="0">
                <a:solidFill>
                  <a:srgbClr val="C00000"/>
                </a:solidFill>
                <a:latin typeface="メイリオ" panose="020B0604030504040204" pitchFamily="50" charset="-128"/>
                <a:ea typeface="メイリオ" panose="020B0604030504040204" pitchFamily="50" charset="-128"/>
              </a:rPr>
              <a:t>収入のあった月である</a:t>
            </a:r>
            <a:r>
              <a:rPr lang="en-US" altLang="ja-JP" sz="1800" spc="100" dirty="0">
                <a:solidFill>
                  <a:srgbClr val="C00000"/>
                </a:solidFill>
                <a:latin typeface="メイリオ" panose="020B0604030504040204" pitchFamily="50" charset="-128"/>
                <a:ea typeface="メイリオ" panose="020B0604030504040204" pitchFamily="50" charset="-128"/>
              </a:rPr>
              <a:t>10</a:t>
            </a:r>
            <a:r>
              <a:rPr lang="ja-JP" altLang="en-US" sz="1800" spc="100" dirty="0">
                <a:solidFill>
                  <a:srgbClr val="C00000"/>
                </a:solidFill>
                <a:latin typeface="メイリオ" panose="020B0604030504040204" pitchFamily="50" charset="-128"/>
                <a:ea typeface="メイリオ" panose="020B0604030504040204" pitchFamily="50" charset="-128"/>
              </a:rPr>
              <a:t>月</a:t>
            </a:r>
            <a:r>
              <a:rPr lang="en-US" altLang="ja-JP" sz="1800" spc="100" dirty="0">
                <a:solidFill>
                  <a:srgbClr val="C00000"/>
                </a:solidFill>
                <a:latin typeface="メイリオ" panose="020B0604030504040204" pitchFamily="50" charset="-128"/>
                <a:ea typeface="メイリオ" panose="020B0604030504040204" pitchFamily="50" charset="-128"/>
              </a:rPr>
              <a:t>1</a:t>
            </a:r>
            <a:r>
              <a:rPr lang="ja-JP" altLang="en-US" sz="1800" spc="100" dirty="0">
                <a:solidFill>
                  <a:srgbClr val="C00000"/>
                </a:solidFill>
                <a:latin typeface="メイリオ" panose="020B0604030504040204" pitchFamily="50" charset="-128"/>
                <a:ea typeface="メイリオ" panose="020B0604030504040204" pitchFamily="50" charset="-128"/>
              </a:rPr>
              <a:t>日付で認定する。</a:t>
            </a:r>
            <a:endParaRPr lang="en-US" altLang="ja-JP" sz="1800" spc="100" dirty="0">
              <a:solidFill>
                <a:srgbClr val="C00000"/>
              </a:solidFill>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となります。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このように、次官通知と局長通知は独立した別の通知であることに、十分留意してください。なお、両通知では収入の種類の分類方法が異なっています。次ページに対応関係を記しますので、参考にしてください。</a:t>
            </a:r>
            <a:endParaRPr lang="en-US" altLang="ja-JP" sz="1800" spc="1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F6A741E4-08E2-F9EF-4732-7F25F3C8112A}"/>
              </a:ext>
            </a:extLst>
          </p:cNvPr>
          <p:cNvSpPr/>
          <p:nvPr/>
        </p:nvSpPr>
        <p:spPr>
          <a:xfrm>
            <a:off x="1333500" y="3438525"/>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6" name="四角形: 角を丸くする 5">
            <a:extLst>
              <a:ext uri="{FF2B5EF4-FFF2-40B4-BE49-F238E27FC236}">
                <a16:creationId xmlns:a16="http://schemas.microsoft.com/office/drawing/2014/main" id="{16F1E763-25FF-06FD-8064-1240CC9BD65A}"/>
              </a:ext>
            </a:extLst>
          </p:cNvPr>
          <p:cNvSpPr/>
          <p:nvPr/>
        </p:nvSpPr>
        <p:spPr>
          <a:xfrm>
            <a:off x="720725" y="4471988"/>
            <a:ext cx="403225" cy="317500"/>
          </a:xfrm>
          <a:prstGeom prst="roundRect">
            <a:avLst>
              <a:gd name="adj" fmla="val 3474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7" name="四角形: 角を丸くする 6">
            <a:extLst>
              <a:ext uri="{FF2B5EF4-FFF2-40B4-BE49-F238E27FC236}">
                <a16:creationId xmlns:a16="http://schemas.microsoft.com/office/drawing/2014/main" id="{DA0519E4-F8F9-8C30-7E80-8D23D4E7D6D2}"/>
              </a:ext>
            </a:extLst>
          </p:cNvPr>
          <p:cNvSpPr/>
          <p:nvPr/>
        </p:nvSpPr>
        <p:spPr>
          <a:xfrm>
            <a:off x="720725" y="4106863"/>
            <a:ext cx="403225" cy="319087"/>
          </a:xfrm>
          <a:prstGeom prst="roundRect">
            <a:avLst>
              <a:gd name="adj" fmla="val 3474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次</a:t>
            </a:r>
          </a:p>
        </p:txBody>
      </p:sp>
      <p:sp>
        <p:nvSpPr>
          <p:cNvPr id="3" name="正方形/長方形 2">
            <a:extLst>
              <a:ext uri="{FF2B5EF4-FFF2-40B4-BE49-F238E27FC236}">
                <a16:creationId xmlns:a16="http://schemas.microsoft.com/office/drawing/2014/main" id="{6ED105F7-9998-A69F-5D02-090E186F84A6}"/>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２．「保護の実施要領」を利用する際の留意点①－事例（解答②）</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AEE9C46B-4B6D-E1AB-38B1-C75D8263EC8A}"/>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番号プレースホルダー 1">
            <a:extLst>
              <a:ext uri="{FF2B5EF4-FFF2-40B4-BE49-F238E27FC236}">
                <a16:creationId xmlns:a16="http://schemas.microsoft.com/office/drawing/2014/main" id="{54A65A62-7D15-0E4E-B903-5CA4D672ABD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BD3EB052-D90D-490B-9F51-3EFBF5A1937C}" type="slidenum">
              <a:rPr lang="ja-JP" altLang="en-US" sz="1000">
                <a:solidFill>
                  <a:srgbClr val="898989"/>
                </a:solidFill>
              </a:rPr>
              <a:pPr>
                <a:lnSpc>
                  <a:spcPct val="100000"/>
                </a:lnSpc>
                <a:spcBef>
                  <a:spcPct val="0"/>
                </a:spcBef>
                <a:buFontTx/>
                <a:buNone/>
              </a:pPr>
              <a:t>16</a:t>
            </a:fld>
            <a:endParaRPr lang="ja-JP" altLang="en-US" sz="1000">
              <a:solidFill>
                <a:srgbClr val="898989"/>
              </a:solidFill>
            </a:endParaRPr>
          </a:p>
        </p:txBody>
      </p:sp>
      <p:sp>
        <p:nvSpPr>
          <p:cNvPr id="4" name="角丸四角形 3">
            <a:extLst>
              <a:ext uri="{FF2B5EF4-FFF2-40B4-BE49-F238E27FC236}">
                <a16:creationId xmlns:a16="http://schemas.microsoft.com/office/drawing/2014/main" id="{ADC2DE89-955F-8789-5B8A-A3AC79F75458}"/>
              </a:ext>
            </a:extLst>
          </p:cNvPr>
          <p:cNvSpPr/>
          <p:nvPr/>
        </p:nvSpPr>
        <p:spPr>
          <a:xfrm>
            <a:off x="196850" y="1098550"/>
            <a:ext cx="4749800" cy="5522913"/>
          </a:xfrm>
          <a:prstGeom prst="roundRect">
            <a:avLst>
              <a:gd name="adj" fmla="val 6983"/>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メイリオ" panose="020B0604030504040204" pitchFamily="50" charset="-128"/>
              <a:ea typeface="メイリオ" panose="020B0604030504040204" pitchFamily="50" charset="-128"/>
            </a:endParaRPr>
          </a:p>
        </p:txBody>
      </p:sp>
      <p:sp>
        <p:nvSpPr>
          <p:cNvPr id="3" name="角丸四角形 2">
            <a:extLst>
              <a:ext uri="{FF2B5EF4-FFF2-40B4-BE49-F238E27FC236}">
                <a16:creationId xmlns:a16="http://schemas.microsoft.com/office/drawing/2014/main" id="{79B8101F-471E-87CA-94BD-86F7147C40C5}"/>
              </a:ext>
            </a:extLst>
          </p:cNvPr>
          <p:cNvSpPr/>
          <p:nvPr/>
        </p:nvSpPr>
        <p:spPr>
          <a:xfrm>
            <a:off x="1106488" y="896938"/>
            <a:ext cx="2930525" cy="398462"/>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algn="ct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第８－３　認定指針</a:t>
            </a:r>
          </a:p>
        </p:txBody>
      </p:sp>
      <p:sp>
        <p:nvSpPr>
          <p:cNvPr id="10" name="角丸四角形 9">
            <a:extLst>
              <a:ext uri="{FF2B5EF4-FFF2-40B4-BE49-F238E27FC236}">
                <a16:creationId xmlns:a16="http://schemas.microsoft.com/office/drawing/2014/main" id="{E96E9AD5-581C-FD74-D56D-9BC3CD4DEA54}"/>
              </a:ext>
            </a:extLst>
          </p:cNvPr>
          <p:cNvSpPr/>
          <p:nvPr/>
        </p:nvSpPr>
        <p:spPr>
          <a:xfrm>
            <a:off x="5448300" y="1095375"/>
            <a:ext cx="4056063" cy="3602038"/>
          </a:xfrm>
          <a:prstGeom prst="roundRect">
            <a:avLst>
              <a:gd name="adj" fmla="val 6619"/>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メイリオ" panose="020B0604030504040204" pitchFamily="50" charset="-128"/>
              <a:ea typeface="メイリオ" panose="020B0604030504040204" pitchFamily="50" charset="-128"/>
            </a:endParaRPr>
          </a:p>
        </p:txBody>
      </p:sp>
      <p:sp>
        <p:nvSpPr>
          <p:cNvPr id="9" name="角丸四角形 8">
            <a:extLst>
              <a:ext uri="{FF2B5EF4-FFF2-40B4-BE49-F238E27FC236}">
                <a16:creationId xmlns:a16="http://schemas.microsoft.com/office/drawing/2014/main" id="{C4441398-FA72-5A41-D151-19BEDAD282E9}"/>
              </a:ext>
            </a:extLst>
          </p:cNvPr>
          <p:cNvSpPr/>
          <p:nvPr/>
        </p:nvSpPr>
        <p:spPr>
          <a:xfrm>
            <a:off x="5876925" y="896938"/>
            <a:ext cx="3275013" cy="398462"/>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anchor="ctr"/>
          <a:lstStyle/>
          <a:p>
            <a:pPr algn="ct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第８－１　収入の取扱い</a:t>
            </a:r>
          </a:p>
        </p:txBody>
      </p:sp>
      <p:sp>
        <p:nvSpPr>
          <p:cNvPr id="5" name="正方形/長方形 4">
            <a:extLst>
              <a:ext uri="{FF2B5EF4-FFF2-40B4-BE49-F238E27FC236}">
                <a16:creationId xmlns:a16="http://schemas.microsoft.com/office/drawing/2014/main" id="{C20E9D0D-8BD9-2B63-B1A1-FDA361C4C66D}"/>
              </a:ext>
            </a:extLst>
          </p:cNvPr>
          <p:cNvSpPr/>
          <p:nvPr/>
        </p:nvSpPr>
        <p:spPr>
          <a:xfrm>
            <a:off x="346075" y="1477963"/>
            <a:ext cx="1468438" cy="1851025"/>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（１）就労に</a:t>
            </a:r>
            <a:endParaRPr lang="en-US" altLang="ja-JP" sz="1400" b="1" dirty="0">
              <a:solidFill>
                <a:schemeClr val="tx1"/>
              </a:solidFill>
              <a:latin typeface="メイリオ" panose="020B0604030504040204" pitchFamily="50" charset="-128"/>
              <a:ea typeface="メイリオ" panose="020B0604030504040204" pitchFamily="50" charset="-128"/>
            </a:endParaRPr>
          </a:p>
          <a:p>
            <a:pPr algn="ct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伴う収入</a:t>
            </a:r>
          </a:p>
        </p:txBody>
      </p:sp>
      <p:sp>
        <p:nvSpPr>
          <p:cNvPr id="11" name="正方形/長方形 10">
            <a:extLst>
              <a:ext uri="{FF2B5EF4-FFF2-40B4-BE49-F238E27FC236}">
                <a16:creationId xmlns:a16="http://schemas.microsoft.com/office/drawing/2014/main" id="{0F975A62-25E0-399C-BC93-1D26A3E6BAFE}"/>
              </a:ext>
            </a:extLst>
          </p:cNvPr>
          <p:cNvSpPr/>
          <p:nvPr/>
        </p:nvSpPr>
        <p:spPr>
          <a:xfrm>
            <a:off x="346075" y="3463925"/>
            <a:ext cx="1468438" cy="164465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（２）就労に伴う収入</a:t>
            </a:r>
            <a:endParaRPr lang="en-US" altLang="ja-JP" sz="1400" b="1" dirty="0">
              <a:solidFill>
                <a:schemeClr val="tx1"/>
              </a:solidFill>
              <a:latin typeface="メイリオ" panose="020B0604030504040204" pitchFamily="50" charset="-128"/>
              <a:ea typeface="メイリオ" panose="020B0604030504040204" pitchFamily="50" charset="-128"/>
            </a:endParaRPr>
          </a:p>
          <a:p>
            <a:pPr algn="ct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以外の収入</a:t>
            </a:r>
          </a:p>
        </p:txBody>
      </p:sp>
      <p:sp>
        <p:nvSpPr>
          <p:cNvPr id="12" name="正方形/長方形 11">
            <a:extLst>
              <a:ext uri="{FF2B5EF4-FFF2-40B4-BE49-F238E27FC236}">
                <a16:creationId xmlns:a16="http://schemas.microsoft.com/office/drawing/2014/main" id="{86A8CE64-7043-2EB0-0C4F-9482AA0F1893}"/>
              </a:ext>
            </a:extLst>
          </p:cNvPr>
          <p:cNvSpPr/>
          <p:nvPr/>
        </p:nvSpPr>
        <p:spPr>
          <a:xfrm>
            <a:off x="5848350" y="1477963"/>
            <a:ext cx="3276600" cy="1335087"/>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（１）　勤労（被用）収入</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ア　常用収入</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イ　日雇収入</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ウ　臨時又は不特定就労収入</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エ　必要経費として控除すべき</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労働組合費の範囲</a:t>
            </a:r>
          </a:p>
        </p:txBody>
      </p:sp>
      <p:sp>
        <p:nvSpPr>
          <p:cNvPr id="13" name="正方形/長方形 12">
            <a:extLst>
              <a:ext uri="{FF2B5EF4-FFF2-40B4-BE49-F238E27FC236}">
                <a16:creationId xmlns:a16="http://schemas.microsoft.com/office/drawing/2014/main" id="{A7647E1A-9B28-50A1-1E54-1159615D39D2}"/>
              </a:ext>
            </a:extLst>
          </p:cNvPr>
          <p:cNvSpPr/>
          <p:nvPr/>
        </p:nvSpPr>
        <p:spPr>
          <a:xfrm>
            <a:off x="5848350" y="2891155"/>
            <a:ext cx="3276600" cy="36036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（２）農業収入</a:t>
            </a:r>
          </a:p>
        </p:txBody>
      </p:sp>
      <p:sp>
        <p:nvSpPr>
          <p:cNvPr id="14" name="正方形/長方形 13">
            <a:extLst>
              <a:ext uri="{FF2B5EF4-FFF2-40B4-BE49-F238E27FC236}">
                <a16:creationId xmlns:a16="http://schemas.microsoft.com/office/drawing/2014/main" id="{87367EE6-7522-104E-6789-70BF1C4A8A9A}"/>
              </a:ext>
            </a:extLst>
          </p:cNvPr>
          <p:cNvSpPr/>
          <p:nvPr/>
        </p:nvSpPr>
        <p:spPr>
          <a:xfrm>
            <a:off x="5848350" y="3327718"/>
            <a:ext cx="3276600" cy="360362"/>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（３）農業以外の事業（自営）収入</a:t>
            </a:r>
          </a:p>
        </p:txBody>
      </p:sp>
      <p:sp>
        <p:nvSpPr>
          <p:cNvPr id="15" name="正方形/長方形 14">
            <a:extLst>
              <a:ext uri="{FF2B5EF4-FFF2-40B4-BE49-F238E27FC236}">
                <a16:creationId xmlns:a16="http://schemas.microsoft.com/office/drawing/2014/main" id="{8D642D2B-587C-FA18-C691-67668360E752}"/>
              </a:ext>
            </a:extLst>
          </p:cNvPr>
          <p:cNvSpPr/>
          <p:nvPr/>
        </p:nvSpPr>
        <p:spPr>
          <a:xfrm>
            <a:off x="5848350" y="4200843"/>
            <a:ext cx="3276600" cy="360362"/>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（５）その他の収入</a:t>
            </a:r>
          </a:p>
        </p:txBody>
      </p:sp>
      <p:sp>
        <p:nvSpPr>
          <p:cNvPr id="16" name="正方形/長方形 15">
            <a:extLst>
              <a:ext uri="{FF2B5EF4-FFF2-40B4-BE49-F238E27FC236}">
                <a16:creationId xmlns:a16="http://schemas.microsoft.com/office/drawing/2014/main" id="{DF85353E-ECBC-0DEC-C148-3891D3D2D91A}"/>
              </a:ext>
            </a:extLst>
          </p:cNvPr>
          <p:cNvSpPr/>
          <p:nvPr/>
        </p:nvSpPr>
        <p:spPr>
          <a:xfrm>
            <a:off x="5848350" y="3764280"/>
            <a:ext cx="3276600" cy="36036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（４）恩給、年金等の収入</a:t>
            </a:r>
          </a:p>
        </p:txBody>
      </p:sp>
      <p:sp>
        <p:nvSpPr>
          <p:cNvPr id="17" name="正方形/長方形 16">
            <a:extLst>
              <a:ext uri="{FF2B5EF4-FFF2-40B4-BE49-F238E27FC236}">
                <a16:creationId xmlns:a16="http://schemas.microsoft.com/office/drawing/2014/main" id="{6CCD1950-2C9A-0AEB-4FC1-99B3461FF671}"/>
              </a:ext>
            </a:extLst>
          </p:cNvPr>
          <p:cNvSpPr/>
          <p:nvPr/>
        </p:nvSpPr>
        <p:spPr>
          <a:xfrm>
            <a:off x="1936750" y="1477963"/>
            <a:ext cx="2843213" cy="287337"/>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ア　勤労（被用）収入</a:t>
            </a:r>
          </a:p>
        </p:txBody>
      </p:sp>
      <p:sp>
        <p:nvSpPr>
          <p:cNvPr id="25" name="正方形/長方形 24">
            <a:extLst>
              <a:ext uri="{FF2B5EF4-FFF2-40B4-BE49-F238E27FC236}">
                <a16:creationId xmlns:a16="http://schemas.microsoft.com/office/drawing/2014/main" id="{CF05099D-3620-8C2A-4F69-766226FEF7E2}"/>
              </a:ext>
            </a:extLst>
          </p:cNvPr>
          <p:cNvSpPr/>
          <p:nvPr/>
        </p:nvSpPr>
        <p:spPr>
          <a:xfrm>
            <a:off x="1936750" y="1879600"/>
            <a:ext cx="2843213" cy="287338"/>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イ　農業収入</a:t>
            </a:r>
          </a:p>
        </p:txBody>
      </p:sp>
      <p:sp>
        <p:nvSpPr>
          <p:cNvPr id="26" name="正方形/長方形 25">
            <a:extLst>
              <a:ext uri="{FF2B5EF4-FFF2-40B4-BE49-F238E27FC236}">
                <a16:creationId xmlns:a16="http://schemas.microsoft.com/office/drawing/2014/main" id="{619CC3BE-C151-58E1-83FD-1DB36E97C263}"/>
              </a:ext>
            </a:extLst>
          </p:cNvPr>
          <p:cNvSpPr/>
          <p:nvPr/>
        </p:nvSpPr>
        <p:spPr>
          <a:xfrm>
            <a:off x="1936750" y="2279650"/>
            <a:ext cx="2843213" cy="46831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ウ　農業以外の事業（自営）</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en-US" altLang="ja-JP" sz="1400" b="1" dirty="0">
                <a:solidFill>
                  <a:schemeClr val="tx1"/>
                </a:solidFill>
                <a:latin typeface="メイリオ" panose="020B0604030504040204" pitchFamily="50" charset="-128"/>
                <a:ea typeface="メイリオ" panose="020B0604030504040204" pitchFamily="50" charset="-128"/>
              </a:rPr>
              <a:t>      </a:t>
            </a:r>
            <a:r>
              <a:rPr lang="ja-JP" altLang="en-US" sz="1400" b="1" dirty="0">
                <a:solidFill>
                  <a:schemeClr val="tx1"/>
                </a:solidFill>
                <a:latin typeface="メイリオ" panose="020B0604030504040204" pitchFamily="50" charset="-128"/>
                <a:ea typeface="メイリオ" panose="020B0604030504040204" pitchFamily="50" charset="-128"/>
              </a:rPr>
              <a:t>収入　</a:t>
            </a:r>
          </a:p>
        </p:txBody>
      </p:sp>
      <p:sp>
        <p:nvSpPr>
          <p:cNvPr id="28" name="正方形/長方形 27">
            <a:extLst>
              <a:ext uri="{FF2B5EF4-FFF2-40B4-BE49-F238E27FC236}">
                <a16:creationId xmlns:a16="http://schemas.microsoft.com/office/drawing/2014/main" id="{FEFC3652-1FD8-8D35-3DA7-2BCEB30CEA2E}"/>
              </a:ext>
            </a:extLst>
          </p:cNvPr>
          <p:cNvSpPr/>
          <p:nvPr/>
        </p:nvSpPr>
        <p:spPr>
          <a:xfrm>
            <a:off x="1936750" y="3463925"/>
            <a:ext cx="2843213" cy="287338"/>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ア　恩給、年金等の収入</a:t>
            </a:r>
          </a:p>
        </p:txBody>
      </p:sp>
      <p:sp>
        <p:nvSpPr>
          <p:cNvPr id="29" name="正方形/長方形 28">
            <a:extLst>
              <a:ext uri="{FF2B5EF4-FFF2-40B4-BE49-F238E27FC236}">
                <a16:creationId xmlns:a16="http://schemas.microsoft.com/office/drawing/2014/main" id="{D3A7E250-F11A-811A-CB9D-904990EA1765}"/>
              </a:ext>
            </a:extLst>
          </p:cNvPr>
          <p:cNvSpPr/>
          <p:nvPr/>
        </p:nvSpPr>
        <p:spPr>
          <a:xfrm>
            <a:off x="1936750" y="3856038"/>
            <a:ext cx="2843213" cy="468312"/>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イ　仕送り、贈与等による</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収入</a:t>
            </a:r>
          </a:p>
        </p:txBody>
      </p:sp>
      <p:sp>
        <p:nvSpPr>
          <p:cNvPr id="30" name="正方形/長方形 29">
            <a:extLst>
              <a:ext uri="{FF2B5EF4-FFF2-40B4-BE49-F238E27FC236}">
                <a16:creationId xmlns:a16="http://schemas.microsoft.com/office/drawing/2014/main" id="{3F042761-E93D-F2D2-2FCA-A8B6970C4341}"/>
              </a:ext>
            </a:extLst>
          </p:cNvPr>
          <p:cNvSpPr/>
          <p:nvPr/>
        </p:nvSpPr>
        <p:spPr>
          <a:xfrm>
            <a:off x="1936750" y="4429125"/>
            <a:ext cx="2843213" cy="287338"/>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ウ　財産収入</a:t>
            </a:r>
          </a:p>
        </p:txBody>
      </p:sp>
      <p:sp>
        <p:nvSpPr>
          <p:cNvPr id="31" name="正方形/長方形 30">
            <a:extLst>
              <a:ext uri="{FF2B5EF4-FFF2-40B4-BE49-F238E27FC236}">
                <a16:creationId xmlns:a16="http://schemas.microsoft.com/office/drawing/2014/main" id="{063F5A7B-3432-E6DC-0F32-3BA35FA3B42D}"/>
              </a:ext>
            </a:extLst>
          </p:cNvPr>
          <p:cNvSpPr/>
          <p:nvPr/>
        </p:nvSpPr>
        <p:spPr>
          <a:xfrm>
            <a:off x="1936750" y="4821238"/>
            <a:ext cx="2843213" cy="287337"/>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エ　その他の収入</a:t>
            </a:r>
          </a:p>
        </p:txBody>
      </p:sp>
      <p:sp>
        <p:nvSpPr>
          <p:cNvPr id="32" name="正方形/長方形 31">
            <a:extLst>
              <a:ext uri="{FF2B5EF4-FFF2-40B4-BE49-F238E27FC236}">
                <a16:creationId xmlns:a16="http://schemas.microsoft.com/office/drawing/2014/main" id="{AD185F56-790B-35EE-F422-8E8ECD9598EE}"/>
              </a:ext>
            </a:extLst>
          </p:cNvPr>
          <p:cNvSpPr/>
          <p:nvPr/>
        </p:nvSpPr>
        <p:spPr>
          <a:xfrm>
            <a:off x="1936750" y="2860675"/>
            <a:ext cx="2843213" cy="46831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エ　その他不安定な就労による</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en-US" altLang="ja-JP" sz="1400" b="1" dirty="0">
                <a:solidFill>
                  <a:schemeClr val="tx1"/>
                </a:solidFill>
                <a:latin typeface="メイリオ" panose="020B0604030504040204" pitchFamily="50" charset="-128"/>
                <a:ea typeface="メイリオ" panose="020B0604030504040204" pitchFamily="50" charset="-128"/>
              </a:rPr>
              <a:t>      </a:t>
            </a:r>
            <a:r>
              <a:rPr lang="ja-JP" altLang="en-US" sz="1400" b="1" dirty="0">
                <a:solidFill>
                  <a:schemeClr val="tx1"/>
                </a:solidFill>
                <a:latin typeface="メイリオ" panose="020B0604030504040204" pitchFamily="50" charset="-128"/>
                <a:ea typeface="メイリオ" panose="020B0604030504040204" pitchFamily="50" charset="-128"/>
              </a:rPr>
              <a:t>収入　</a:t>
            </a:r>
          </a:p>
        </p:txBody>
      </p:sp>
      <p:cxnSp>
        <p:nvCxnSpPr>
          <p:cNvPr id="14364" name="直線矢印コネクタ 14363">
            <a:extLst>
              <a:ext uri="{FF2B5EF4-FFF2-40B4-BE49-F238E27FC236}">
                <a16:creationId xmlns:a16="http://schemas.microsoft.com/office/drawing/2014/main" id="{F23D6CF2-AB4A-4180-12D9-BDB7B4322D2B}"/>
              </a:ext>
            </a:extLst>
          </p:cNvPr>
          <p:cNvCxnSpPr>
            <a:stCxn id="17" idx="3"/>
          </p:cNvCxnSpPr>
          <p:nvPr/>
        </p:nvCxnSpPr>
        <p:spPr>
          <a:xfrm>
            <a:off x="4779963" y="1622425"/>
            <a:ext cx="1068387" cy="48895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367" name="直線矢印コネクタ 14366">
            <a:extLst>
              <a:ext uri="{FF2B5EF4-FFF2-40B4-BE49-F238E27FC236}">
                <a16:creationId xmlns:a16="http://schemas.microsoft.com/office/drawing/2014/main" id="{E55EFFC6-1408-4B22-706B-E450022CF5F3}"/>
              </a:ext>
            </a:extLst>
          </p:cNvPr>
          <p:cNvCxnSpPr>
            <a:stCxn id="25" idx="3"/>
            <a:endCxn id="13" idx="1"/>
          </p:cNvCxnSpPr>
          <p:nvPr/>
        </p:nvCxnSpPr>
        <p:spPr>
          <a:xfrm>
            <a:off x="4779963" y="2023269"/>
            <a:ext cx="1068387" cy="104806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FC41A64B-9A4E-7304-3FF3-501A5E585176}"/>
              </a:ext>
            </a:extLst>
          </p:cNvPr>
          <p:cNvCxnSpPr>
            <a:stCxn id="26" idx="3"/>
            <a:endCxn id="14" idx="1"/>
          </p:cNvCxnSpPr>
          <p:nvPr/>
        </p:nvCxnSpPr>
        <p:spPr>
          <a:xfrm>
            <a:off x="4779963" y="2513807"/>
            <a:ext cx="1068387" cy="99409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96DBEC92-1992-2431-CC3B-D07184005C53}"/>
              </a:ext>
            </a:extLst>
          </p:cNvPr>
          <p:cNvCxnSpPr>
            <a:stCxn id="32" idx="3"/>
            <a:endCxn id="15" idx="1"/>
          </p:cNvCxnSpPr>
          <p:nvPr/>
        </p:nvCxnSpPr>
        <p:spPr>
          <a:xfrm>
            <a:off x="4779963" y="3094832"/>
            <a:ext cx="1068387" cy="128619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212B14A3-CCA8-D3B4-AB39-681660704C6B}"/>
              </a:ext>
            </a:extLst>
          </p:cNvPr>
          <p:cNvCxnSpPr>
            <a:stCxn id="28" idx="3"/>
            <a:endCxn id="16" idx="1"/>
          </p:cNvCxnSpPr>
          <p:nvPr/>
        </p:nvCxnSpPr>
        <p:spPr>
          <a:xfrm>
            <a:off x="4779963" y="3607594"/>
            <a:ext cx="1068387" cy="33686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7D05BB19-C4A9-2762-BF48-E2767FDBD4E4}"/>
              </a:ext>
            </a:extLst>
          </p:cNvPr>
          <p:cNvCxnSpPr>
            <a:stCxn id="29" idx="3"/>
            <a:endCxn id="15" idx="1"/>
          </p:cNvCxnSpPr>
          <p:nvPr/>
        </p:nvCxnSpPr>
        <p:spPr>
          <a:xfrm>
            <a:off x="4779963" y="4090194"/>
            <a:ext cx="1068387" cy="29083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a:extLst>
              <a:ext uri="{FF2B5EF4-FFF2-40B4-BE49-F238E27FC236}">
                <a16:creationId xmlns:a16="http://schemas.microsoft.com/office/drawing/2014/main" id="{A896C52C-FFC0-5DE3-258C-65481983C229}"/>
              </a:ext>
            </a:extLst>
          </p:cNvPr>
          <p:cNvCxnSpPr>
            <a:stCxn id="30" idx="3"/>
            <a:endCxn id="15" idx="1"/>
          </p:cNvCxnSpPr>
          <p:nvPr/>
        </p:nvCxnSpPr>
        <p:spPr>
          <a:xfrm flipV="1">
            <a:off x="4779963" y="4381024"/>
            <a:ext cx="1068387" cy="19177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9" name="直線矢印コネクタ 48">
            <a:extLst>
              <a:ext uri="{FF2B5EF4-FFF2-40B4-BE49-F238E27FC236}">
                <a16:creationId xmlns:a16="http://schemas.microsoft.com/office/drawing/2014/main" id="{E75088C1-C755-CA9A-4AC4-A4D1F6734A63}"/>
              </a:ext>
            </a:extLst>
          </p:cNvPr>
          <p:cNvCxnSpPr>
            <a:stCxn id="31" idx="3"/>
            <a:endCxn id="15" idx="1"/>
          </p:cNvCxnSpPr>
          <p:nvPr/>
        </p:nvCxnSpPr>
        <p:spPr>
          <a:xfrm flipV="1">
            <a:off x="4779963" y="4381024"/>
            <a:ext cx="1068387" cy="5838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6" name="角丸四角形 65">
            <a:extLst>
              <a:ext uri="{FF2B5EF4-FFF2-40B4-BE49-F238E27FC236}">
                <a16:creationId xmlns:a16="http://schemas.microsoft.com/office/drawing/2014/main" id="{6AAE8E7E-0115-F189-4A0D-AA4D1E4DCF6E}"/>
              </a:ext>
            </a:extLst>
          </p:cNvPr>
          <p:cNvSpPr/>
          <p:nvPr/>
        </p:nvSpPr>
        <p:spPr>
          <a:xfrm>
            <a:off x="5481638" y="4932363"/>
            <a:ext cx="4056062" cy="623887"/>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第８－２　収入として認定しな</a:t>
            </a:r>
            <a:endParaRPr lang="en-US" altLang="ja-JP"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a:t>
            </a:r>
            <a:r>
              <a:rPr lang="ja-JP" altLang="en-US" b="1" dirty="0" err="1">
                <a:solidFill>
                  <a:schemeClr val="tx1"/>
                </a:solidFill>
                <a:latin typeface="メイリオ" panose="020B0604030504040204" pitchFamily="50" charset="-128"/>
                <a:ea typeface="メイリオ" panose="020B0604030504040204" pitchFamily="50" charset="-128"/>
              </a:rPr>
              <a:t>い</a:t>
            </a:r>
            <a:r>
              <a:rPr lang="ja-JP" altLang="en-US" b="1" dirty="0">
                <a:solidFill>
                  <a:schemeClr val="tx1"/>
                </a:solidFill>
                <a:latin typeface="メイリオ" panose="020B0604030504040204" pitchFamily="50" charset="-128"/>
                <a:ea typeface="メイリオ" panose="020B0604030504040204" pitchFamily="50" charset="-128"/>
              </a:rPr>
              <a:t>ものの取扱い</a:t>
            </a:r>
          </a:p>
        </p:txBody>
      </p:sp>
      <p:sp>
        <p:nvSpPr>
          <p:cNvPr id="67" name="角丸四角形 66">
            <a:extLst>
              <a:ext uri="{FF2B5EF4-FFF2-40B4-BE49-F238E27FC236}">
                <a16:creationId xmlns:a16="http://schemas.microsoft.com/office/drawing/2014/main" id="{7B745F87-CFB9-0C6B-7C8B-19065677D29A}"/>
              </a:ext>
            </a:extLst>
          </p:cNvPr>
          <p:cNvSpPr/>
          <p:nvPr/>
        </p:nvSpPr>
        <p:spPr>
          <a:xfrm>
            <a:off x="5481638" y="5626100"/>
            <a:ext cx="4070350" cy="398463"/>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第８－３　勤労控除の取扱い</a:t>
            </a:r>
          </a:p>
        </p:txBody>
      </p:sp>
      <p:sp>
        <p:nvSpPr>
          <p:cNvPr id="68" name="角丸四角形 67">
            <a:extLst>
              <a:ext uri="{FF2B5EF4-FFF2-40B4-BE49-F238E27FC236}">
                <a16:creationId xmlns:a16="http://schemas.microsoft.com/office/drawing/2014/main" id="{1ACC4992-AAC7-416B-7FC0-4406D9783B5B}"/>
              </a:ext>
            </a:extLst>
          </p:cNvPr>
          <p:cNvSpPr/>
          <p:nvPr/>
        </p:nvSpPr>
        <p:spPr>
          <a:xfrm>
            <a:off x="5481638" y="6102350"/>
            <a:ext cx="4079875" cy="382588"/>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第８－４　その他の控除</a:t>
            </a:r>
          </a:p>
        </p:txBody>
      </p:sp>
      <p:sp>
        <p:nvSpPr>
          <p:cNvPr id="69" name="正方形/長方形 68">
            <a:extLst>
              <a:ext uri="{FF2B5EF4-FFF2-40B4-BE49-F238E27FC236}">
                <a16:creationId xmlns:a16="http://schemas.microsoft.com/office/drawing/2014/main" id="{BB9F7F9B-E6B3-25BD-70F1-15E65A2908EE}"/>
              </a:ext>
            </a:extLst>
          </p:cNvPr>
          <p:cNvSpPr/>
          <p:nvPr/>
        </p:nvSpPr>
        <p:spPr>
          <a:xfrm>
            <a:off x="346075" y="5305425"/>
            <a:ext cx="4425950" cy="29051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（３）次に掲げるものは、収入として認定しないこと</a:t>
            </a:r>
          </a:p>
        </p:txBody>
      </p:sp>
      <p:sp>
        <p:nvSpPr>
          <p:cNvPr id="71" name="正方形/長方形 70">
            <a:extLst>
              <a:ext uri="{FF2B5EF4-FFF2-40B4-BE49-F238E27FC236}">
                <a16:creationId xmlns:a16="http://schemas.microsoft.com/office/drawing/2014/main" id="{B675981E-8886-66A5-CDC4-ACACE390AB2B}"/>
              </a:ext>
            </a:extLst>
          </p:cNvPr>
          <p:cNvSpPr/>
          <p:nvPr/>
        </p:nvSpPr>
        <p:spPr>
          <a:xfrm>
            <a:off x="346075" y="5705475"/>
            <a:ext cx="4425950" cy="29051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（４）勤労に伴う必要経費</a:t>
            </a:r>
          </a:p>
        </p:txBody>
      </p:sp>
      <p:sp>
        <p:nvSpPr>
          <p:cNvPr id="72" name="正方形/長方形 71">
            <a:extLst>
              <a:ext uri="{FF2B5EF4-FFF2-40B4-BE49-F238E27FC236}">
                <a16:creationId xmlns:a16="http://schemas.microsoft.com/office/drawing/2014/main" id="{5AF48CD5-F7D5-15BD-A3CD-2E78A235C837}"/>
              </a:ext>
            </a:extLst>
          </p:cNvPr>
          <p:cNvSpPr/>
          <p:nvPr/>
        </p:nvSpPr>
        <p:spPr>
          <a:xfrm>
            <a:off x="346075" y="6103938"/>
            <a:ext cx="4425950" cy="290512"/>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（５）その他の必要経費</a:t>
            </a:r>
          </a:p>
        </p:txBody>
      </p:sp>
      <p:cxnSp>
        <p:nvCxnSpPr>
          <p:cNvPr id="14357" name="直線矢印コネクタ 14356">
            <a:extLst>
              <a:ext uri="{FF2B5EF4-FFF2-40B4-BE49-F238E27FC236}">
                <a16:creationId xmlns:a16="http://schemas.microsoft.com/office/drawing/2014/main" id="{9F8A6A49-9993-DC66-C42B-E5CF4DDC20F6}"/>
              </a:ext>
            </a:extLst>
          </p:cNvPr>
          <p:cNvCxnSpPr>
            <a:cxnSpLocks/>
            <a:stCxn id="69" idx="3"/>
            <a:endCxn id="66" idx="1"/>
          </p:cNvCxnSpPr>
          <p:nvPr/>
        </p:nvCxnSpPr>
        <p:spPr>
          <a:xfrm flipV="1">
            <a:off x="4772025" y="5243513"/>
            <a:ext cx="709613" cy="20796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359" name="直線矢印コネクタ 14358">
            <a:extLst>
              <a:ext uri="{FF2B5EF4-FFF2-40B4-BE49-F238E27FC236}">
                <a16:creationId xmlns:a16="http://schemas.microsoft.com/office/drawing/2014/main" id="{16CD9C45-88AD-94B5-5792-792BA39CC613}"/>
              </a:ext>
            </a:extLst>
          </p:cNvPr>
          <p:cNvCxnSpPr>
            <a:cxnSpLocks/>
            <a:stCxn id="71" idx="3"/>
            <a:endCxn id="67" idx="1"/>
          </p:cNvCxnSpPr>
          <p:nvPr/>
        </p:nvCxnSpPr>
        <p:spPr>
          <a:xfrm flipV="1">
            <a:off x="4772025" y="5826125"/>
            <a:ext cx="709613" cy="2381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361" name="直線矢印コネクタ 14360">
            <a:extLst>
              <a:ext uri="{FF2B5EF4-FFF2-40B4-BE49-F238E27FC236}">
                <a16:creationId xmlns:a16="http://schemas.microsoft.com/office/drawing/2014/main" id="{751926E7-0FFE-5F88-A353-AB9B4483A80D}"/>
              </a:ext>
            </a:extLst>
          </p:cNvPr>
          <p:cNvCxnSpPr>
            <a:cxnSpLocks/>
            <a:stCxn id="72" idx="3"/>
            <a:endCxn id="68" idx="1"/>
          </p:cNvCxnSpPr>
          <p:nvPr/>
        </p:nvCxnSpPr>
        <p:spPr>
          <a:xfrm>
            <a:off x="4772025" y="6249988"/>
            <a:ext cx="709613" cy="4445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1" name="四角形: 角を丸くする 40">
            <a:extLst>
              <a:ext uri="{FF2B5EF4-FFF2-40B4-BE49-F238E27FC236}">
                <a16:creationId xmlns:a16="http://schemas.microsoft.com/office/drawing/2014/main" id="{7810B3C7-7430-A97D-E47C-CA0328443353}"/>
              </a:ext>
            </a:extLst>
          </p:cNvPr>
          <p:cNvSpPr/>
          <p:nvPr/>
        </p:nvSpPr>
        <p:spPr>
          <a:xfrm>
            <a:off x="1300163" y="920750"/>
            <a:ext cx="403225" cy="319088"/>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次</a:t>
            </a:r>
          </a:p>
        </p:txBody>
      </p:sp>
      <p:sp>
        <p:nvSpPr>
          <p:cNvPr id="42" name="四角形: 角を丸くする 41">
            <a:extLst>
              <a:ext uri="{FF2B5EF4-FFF2-40B4-BE49-F238E27FC236}">
                <a16:creationId xmlns:a16="http://schemas.microsoft.com/office/drawing/2014/main" id="{AE96E9DF-1247-E600-2EE9-D1D0A30231B6}"/>
              </a:ext>
            </a:extLst>
          </p:cNvPr>
          <p:cNvSpPr/>
          <p:nvPr/>
        </p:nvSpPr>
        <p:spPr>
          <a:xfrm>
            <a:off x="5984875" y="938213"/>
            <a:ext cx="404813"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44" name="四角形: 角を丸くする 43">
            <a:extLst>
              <a:ext uri="{FF2B5EF4-FFF2-40B4-BE49-F238E27FC236}">
                <a16:creationId xmlns:a16="http://schemas.microsoft.com/office/drawing/2014/main" id="{075D990A-E78A-403D-3D8A-5EB78A80BB01}"/>
              </a:ext>
            </a:extLst>
          </p:cNvPr>
          <p:cNvSpPr/>
          <p:nvPr/>
        </p:nvSpPr>
        <p:spPr>
          <a:xfrm>
            <a:off x="5618163" y="4956175"/>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45" name="四角形: 角を丸くする 44">
            <a:extLst>
              <a:ext uri="{FF2B5EF4-FFF2-40B4-BE49-F238E27FC236}">
                <a16:creationId xmlns:a16="http://schemas.microsoft.com/office/drawing/2014/main" id="{D27F3784-BD15-05F7-67BD-2C284634802B}"/>
              </a:ext>
            </a:extLst>
          </p:cNvPr>
          <p:cNvSpPr/>
          <p:nvPr/>
        </p:nvSpPr>
        <p:spPr>
          <a:xfrm>
            <a:off x="5613400" y="5661025"/>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47" name="四角形: 角を丸くする 46">
            <a:extLst>
              <a:ext uri="{FF2B5EF4-FFF2-40B4-BE49-F238E27FC236}">
                <a16:creationId xmlns:a16="http://schemas.microsoft.com/office/drawing/2014/main" id="{2206BF49-3D7E-B47D-6FB6-3D61B1934DD4}"/>
              </a:ext>
            </a:extLst>
          </p:cNvPr>
          <p:cNvSpPr/>
          <p:nvPr/>
        </p:nvSpPr>
        <p:spPr>
          <a:xfrm>
            <a:off x="5613400" y="6132513"/>
            <a:ext cx="403225" cy="319087"/>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2" name="正方形/長方形 1">
            <a:extLst>
              <a:ext uri="{FF2B5EF4-FFF2-40B4-BE49-F238E27FC236}">
                <a16:creationId xmlns:a16="http://schemas.microsoft.com/office/drawing/2014/main" id="{058EAD3E-9D12-EF6F-280E-8C17745AB646}"/>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参考：次官通知と局長通知の対応関係（収入認定）</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番号プレースホルダー 1">
            <a:extLst>
              <a:ext uri="{FF2B5EF4-FFF2-40B4-BE49-F238E27FC236}">
                <a16:creationId xmlns:a16="http://schemas.microsoft.com/office/drawing/2014/main" id="{AE293AF0-7FF7-DBD8-D848-F756EF01EF95}"/>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607771FE-4D09-4EAE-9E39-01C20B964359}" type="slidenum">
              <a:rPr lang="ja-JP" altLang="en-US" sz="1000">
                <a:solidFill>
                  <a:srgbClr val="898989"/>
                </a:solidFill>
              </a:rPr>
              <a:pPr>
                <a:lnSpc>
                  <a:spcPct val="100000"/>
                </a:lnSpc>
                <a:spcBef>
                  <a:spcPct val="0"/>
                </a:spcBef>
                <a:buFontTx/>
                <a:buNone/>
              </a:pPr>
              <a:t>17</a:t>
            </a:fld>
            <a:endParaRPr lang="ja-JP" altLang="en-US" sz="1000">
              <a:solidFill>
                <a:srgbClr val="898989"/>
              </a:solidFill>
            </a:endParaRPr>
          </a:p>
        </p:txBody>
      </p:sp>
      <p:sp>
        <p:nvSpPr>
          <p:cNvPr id="15365" name="テキスト ボックス 8">
            <a:extLst>
              <a:ext uri="{FF2B5EF4-FFF2-40B4-BE49-F238E27FC236}">
                <a16:creationId xmlns:a16="http://schemas.microsoft.com/office/drawing/2014/main" id="{979D3831-B9CA-5CDF-EB70-356D8870599F}"/>
              </a:ext>
            </a:extLst>
          </p:cNvPr>
          <p:cNvSpPr txBox="1">
            <a:spLocks noChangeArrowheads="1"/>
          </p:cNvSpPr>
          <p:nvPr/>
        </p:nvSpPr>
        <p:spPr bwMode="auto">
          <a:xfrm>
            <a:off x="134938" y="792163"/>
            <a:ext cx="9636125" cy="5745162"/>
          </a:xfrm>
          <a:prstGeom prst="rect">
            <a:avLst/>
          </a:prstGeom>
          <a:noFill/>
          <a:ln>
            <a:noFill/>
          </a:ln>
        </p:spPr>
        <p:txBody>
          <a:bodyPr/>
          <a:lstStyle>
            <a:lvl1pPr eaLnBrk="0" hangingPunct="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eaLnBrk="0" hangingPunct="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eaLnBrk="0" hangingPunct="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各通知の中では、「認定」や「支給」の際の要件や事例などを具体的に示している場合がありますが、これらは原則として「例示」ではなく「限定列挙」です。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「等」という言葉でくくられている場合には、幅を広げて解釈する余地はありますが、拡大解釈をしないよう注意が必要です。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また以下のような表現にも注意が必要です。</a:t>
            </a:r>
            <a:endParaRPr lang="en-US" altLang="ja-JP" sz="1800" spc="100" dirty="0">
              <a:latin typeface="メイリオ" panose="020B0604030504040204" pitchFamily="50" charset="-128"/>
              <a:ea typeface="メイリオ" panose="020B0604030504040204" pitchFamily="50" charset="-128"/>
            </a:endParaRPr>
          </a:p>
          <a:p>
            <a:pPr marL="756000" indent="-252000"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「真にやむを得ないと実施機関が認めたときは</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差し支えない」</a:t>
            </a:r>
            <a:endParaRPr lang="en-US" altLang="ja-JP" sz="1800" spc="100" dirty="0">
              <a:latin typeface="メイリオ" panose="020B0604030504040204" pitchFamily="50" charset="-128"/>
              <a:ea typeface="メイリオ" panose="020B0604030504040204" pitchFamily="50" charset="-128"/>
            </a:endParaRPr>
          </a:p>
          <a:p>
            <a:pPr marL="756000" indent="-252000"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「真にやむを得ない事情により、この額により難いと認められるときは</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差し支えない」</a:t>
            </a:r>
            <a:endParaRPr lang="en-US" altLang="ja-JP" sz="1800" spc="100" dirty="0">
              <a:latin typeface="メイリオ" panose="020B0604030504040204" pitchFamily="50" charset="-128"/>
              <a:ea typeface="メイリオ" panose="020B0604030504040204" pitchFamily="50" charset="-128"/>
            </a:endParaRPr>
          </a:p>
          <a:p>
            <a:pPr marL="756000" indent="-252000"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「ただし、これによることが適当でない場合は</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このような記載にあたった場合には、それぞれの通知の趣旨を踏まえ、それが「真にやむを得ない」場合にあたるのか、あるいは例外規定に該当するのか、慎重に判断する必要があります（「等」の範囲を含め、課長通知や別冊問答集に解釈が示されている場合もあ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なお、「最低生活費の認定」では、告示や基準によりがたい特別な事情がある場合には厚生労働大臣に情報提供する途が開かれています（　　第</a:t>
            </a:r>
            <a:r>
              <a:rPr lang="en-US" altLang="ja-JP" sz="1800" spc="100" dirty="0">
                <a:latin typeface="メイリオ" panose="020B0604030504040204" pitchFamily="50" charset="-128"/>
                <a:ea typeface="メイリオ" panose="020B0604030504040204" pitchFamily="50" charset="-128"/>
              </a:rPr>
              <a:t>7-10-(4)</a:t>
            </a:r>
            <a:r>
              <a:rPr lang="ja-JP" altLang="en-US" sz="1800" spc="100" dirty="0">
                <a:latin typeface="メイリオ" panose="020B0604030504040204" pitchFamily="50" charset="-128"/>
                <a:ea typeface="メイリオ" panose="020B0604030504040204" pitchFamily="50" charset="-128"/>
              </a:rPr>
              <a:t>）。</a:t>
            </a:r>
            <a:endParaRPr lang="en-US" altLang="ja-JP" sz="1800" spc="1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DB8FEBDF-5A59-CC00-3253-7F0ED4D0C766}"/>
              </a:ext>
            </a:extLst>
          </p:cNvPr>
          <p:cNvSpPr/>
          <p:nvPr/>
        </p:nvSpPr>
        <p:spPr>
          <a:xfrm>
            <a:off x="6048375" y="5692775"/>
            <a:ext cx="404813" cy="319088"/>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3" name="正方形/長方形 2">
            <a:extLst>
              <a:ext uri="{FF2B5EF4-FFF2-40B4-BE49-F238E27FC236}">
                <a16:creationId xmlns:a16="http://schemas.microsoft.com/office/drawing/2014/main" id="{F2A22FBC-32D9-949C-7896-616F8E6CE354}"/>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３．「保護の実施要領」を利用する際の留意点②</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458CDC74-1EED-3FBB-3C51-1CBE17C8E704}"/>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4CBCE-45E1-5810-6FB4-095F694EB987}"/>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85EA264-0A6A-A732-CCD9-484739249E9C}"/>
              </a:ext>
            </a:extLst>
          </p:cNvPr>
          <p:cNvSpPr>
            <a:spLocks noGrp="1"/>
          </p:cNvSpPr>
          <p:nvPr>
            <p:ph type="sldNum" sz="quarter" idx="10"/>
          </p:nvPr>
        </p:nvSpPr>
        <p:spPr/>
        <p:txBody>
          <a:bodyPr/>
          <a:lstStyle/>
          <a:p>
            <a:pPr>
              <a:defRPr/>
            </a:pPr>
            <a:fld id="{69C19EEC-A7DD-4A63-AEC8-C70E92A6779F}" type="slidenum">
              <a:rPr lang="ja-JP" altLang="en-US" smtClean="0"/>
              <a:pPr>
                <a:defRPr/>
              </a:pPr>
              <a:t>18</a:t>
            </a:fld>
            <a:endParaRPr lang="ja-JP" altLang="en-US"/>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B30E524F-581E-548D-5AF6-02D3F9997B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655404" y="1933814"/>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24C2F251-14F8-8752-848D-3AC509154D03}"/>
              </a:ext>
            </a:extLst>
          </p:cNvPr>
          <p:cNvSpPr txBox="1"/>
          <p:nvPr/>
        </p:nvSpPr>
        <p:spPr>
          <a:xfrm>
            <a:off x="439738" y="1163638"/>
            <a:ext cx="9086850"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200" b="1" spc="100" baseline="0" dirty="0">
                <a:latin typeface="メイリオ" panose="020B0604030504040204" pitchFamily="50" charset="-128"/>
                <a:ea typeface="メイリオ" panose="020B0604030504040204" pitchFamily="50" charset="-128"/>
              </a:rPr>
              <a:t>Ⅲ</a:t>
            </a:r>
            <a:r>
              <a:rPr kumimoji="1" lang="ja-JP" altLang="en-US" sz="3200" b="1" spc="100" baseline="0" dirty="0">
                <a:latin typeface="メイリオ" panose="020B0604030504040204" pitchFamily="50" charset="-128"/>
                <a:ea typeface="メイリオ" panose="020B0604030504040204" pitchFamily="50" charset="-128"/>
              </a:rPr>
              <a:t>．「医療扶助運営要領・介護扶助運営要領」</a:t>
            </a:r>
            <a:endParaRPr kumimoji="1" lang="en-US" altLang="ja-JP" sz="3200" b="1"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1" spc="100" dirty="0">
                <a:latin typeface="メイリオ" panose="020B0604030504040204" pitchFamily="50" charset="-128"/>
                <a:ea typeface="メイリオ" panose="020B0604030504040204" pitchFamily="50" charset="-128"/>
              </a:rPr>
              <a:t>　　　　　　　　　　　　　　　　　</a:t>
            </a:r>
            <a:r>
              <a:rPr kumimoji="1" lang="ja-JP" altLang="en-US" sz="3200" b="1" spc="100" baseline="0" dirty="0">
                <a:latin typeface="メイリオ" panose="020B0604030504040204" pitchFamily="50" charset="-128"/>
                <a:ea typeface="メイリオ" panose="020B0604030504040204" pitchFamily="50" charset="-128"/>
              </a:rPr>
              <a:t>について</a:t>
            </a:r>
          </a:p>
        </p:txBody>
      </p:sp>
      <p:sp>
        <p:nvSpPr>
          <p:cNvPr id="12" name="平行四辺形 11">
            <a:extLst>
              <a:ext uri="{FF2B5EF4-FFF2-40B4-BE49-F238E27FC236}">
                <a16:creationId xmlns:a16="http://schemas.microsoft.com/office/drawing/2014/main" id="{5CD40840-8F6C-540F-280B-AA21F0B996AE}"/>
              </a:ext>
            </a:extLst>
          </p:cNvPr>
          <p:cNvSpPr/>
          <p:nvPr/>
        </p:nvSpPr>
        <p:spPr>
          <a:xfrm>
            <a:off x="483163" y="2122907"/>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
        <p:nvSpPr>
          <p:cNvPr id="6" name="テキスト ボックス 5">
            <a:extLst>
              <a:ext uri="{FF2B5EF4-FFF2-40B4-BE49-F238E27FC236}">
                <a16:creationId xmlns:a16="http://schemas.microsoft.com/office/drawing/2014/main" id="{9E320D7D-C40B-99BE-030C-2931DEEEBB58}"/>
              </a:ext>
            </a:extLst>
          </p:cNvPr>
          <p:cNvSpPr txBox="1"/>
          <p:nvPr/>
        </p:nvSpPr>
        <p:spPr>
          <a:xfrm>
            <a:off x="1723858" y="3684098"/>
            <a:ext cx="6902315" cy="646331"/>
          </a:xfrm>
          <a:prstGeom prst="rect">
            <a:avLst/>
          </a:prstGeom>
          <a:noFill/>
          <a:ln>
            <a:noFill/>
          </a:ln>
        </p:spPr>
        <p:txBody>
          <a:bodyPr wrap="square" anchor="ctr">
            <a:spAutoFit/>
          </a:bodyPr>
          <a:lstStyle/>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ここからは、「医療扶助運営要領」「介護扶助運営要領」について、構成や利用する際の留意点を学んでいきましょう。</a:t>
            </a:r>
            <a:endParaRPr kumimoji="1" lang="en-US" altLang="ja-JP" spc="1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41184133"/>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53B13C56-FBF6-0287-075D-12C841B0D368}"/>
              </a:ext>
            </a:extLst>
          </p:cNvPr>
          <p:cNvGraphicFramePr>
            <a:graphicFrameLocks noGrp="1"/>
          </p:cNvGraphicFramePr>
          <p:nvPr>
            <p:extLst>
              <p:ext uri="{D42A27DB-BD31-4B8C-83A1-F6EECF244321}">
                <p14:modId xmlns:p14="http://schemas.microsoft.com/office/powerpoint/2010/main" val="3047743633"/>
              </p:ext>
            </p:extLst>
          </p:nvPr>
        </p:nvGraphicFramePr>
        <p:xfrm>
          <a:off x="273050" y="599574"/>
          <a:ext cx="9359900" cy="6266113"/>
        </p:xfrm>
        <a:graphic>
          <a:graphicData uri="http://schemas.openxmlformats.org/drawingml/2006/table">
            <a:tbl>
              <a:tblPr firstRow="1" bandRow="1">
                <a:tableStyleId>{2D5ABB26-0587-4C30-8999-92F81FD0307C}</a:tableStyleId>
              </a:tblPr>
              <a:tblGrid>
                <a:gridCol w="1284957">
                  <a:extLst>
                    <a:ext uri="{9D8B030D-6E8A-4147-A177-3AD203B41FA5}">
                      <a16:colId xmlns:a16="http://schemas.microsoft.com/office/drawing/2014/main" val="20000"/>
                    </a:ext>
                  </a:extLst>
                </a:gridCol>
                <a:gridCol w="7547492">
                  <a:extLst>
                    <a:ext uri="{9D8B030D-6E8A-4147-A177-3AD203B41FA5}">
                      <a16:colId xmlns:a16="http://schemas.microsoft.com/office/drawing/2014/main" val="20001"/>
                    </a:ext>
                  </a:extLst>
                </a:gridCol>
                <a:gridCol w="527451">
                  <a:extLst>
                    <a:ext uri="{9D8B030D-6E8A-4147-A177-3AD203B41FA5}">
                      <a16:colId xmlns:a16="http://schemas.microsoft.com/office/drawing/2014/main" val="20002"/>
                    </a:ext>
                  </a:extLst>
                </a:gridCol>
              </a:tblGrid>
              <a:tr h="287037">
                <a:tc gridSpan="2">
                  <a:txBody>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内　容</a:t>
                      </a:r>
                    </a:p>
                  </a:txBody>
                  <a:tcPr marL="91439" marR="91439" marT="45717" marB="45717" anchor="ctr">
                    <a:solidFill>
                      <a:schemeClr val="accent1">
                        <a:lumMod val="50000"/>
                      </a:schemeClr>
                    </a:solidFill>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頁</a:t>
                      </a:r>
                    </a:p>
                  </a:txBody>
                  <a:tcPr marL="91439" marR="91439" marT="45717" marB="45717" anchor="ctr">
                    <a:solidFill>
                      <a:schemeClr val="accent1">
                        <a:lumMod val="50000"/>
                      </a:schemeClr>
                    </a:solidFill>
                  </a:tcPr>
                </a:tc>
                <a:extLst>
                  <a:ext uri="{0D108BD9-81ED-4DB2-BD59-A6C34878D82A}">
                    <a16:rowId xmlns:a16="http://schemas.microsoft.com/office/drawing/2014/main" val="10000"/>
                  </a:ext>
                </a:extLst>
              </a:tr>
              <a:tr h="296792">
                <a:tc>
                  <a:txBody>
                    <a:bodyPr/>
                    <a:lstStyle/>
                    <a:p>
                      <a:pPr>
                        <a:lnSpc>
                          <a:spcPts val="1600"/>
                        </a:lnSpc>
                      </a:pPr>
                      <a:r>
                        <a:rPr kumimoji="1" lang="ja-JP" altLang="en-US" sz="1400" b="1" dirty="0">
                          <a:latin typeface="メイリオ" panose="020B0604030504040204" pitchFamily="50" charset="-128"/>
                          <a:ea typeface="メイリオ" panose="020B0604030504040204" pitchFamily="50" charset="-128"/>
                        </a:rPr>
                        <a:t>はじめに</a:t>
                      </a:r>
                    </a:p>
                  </a:txBody>
                  <a:tcPr marL="91439" marR="91439" marT="45717" marB="45717" anchor="ctr">
                    <a:noFill/>
                  </a:tcPr>
                </a:tc>
                <a:tc>
                  <a:txBody>
                    <a:bodyPr/>
                    <a:lstStyle/>
                    <a:p>
                      <a:pPr>
                        <a:lnSpc>
                          <a:spcPts val="1600"/>
                        </a:lnSpc>
                      </a:pPr>
                      <a:r>
                        <a:rPr kumimoji="1" lang="ja-JP" altLang="en-US" sz="1400" b="1" spc="100" baseline="0" dirty="0">
                          <a:latin typeface="メイリオ" panose="020B0604030504040204" pitchFamily="50" charset="-128"/>
                          <a:ea typeface="メイリオ" panose="020B0604030504040204" pitchFamily="50" charset="-128"/>
                        </a:rPr>
                        <a:t>本研修の獲得目標を確認する</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2</a:t>
                      </a:r>
                    </a:p>
                  </a:txBody>
                  <a:tcPr marL="91439" marR="91439" marT="45717" marB="45717" anchor="ctr">
                    <a:solidFill>
                      <a:schemeClr val="bg2"/>
                    </a:solidFill>
                  </a:tcPr>
                </a:tc>
                <a:extLst>
                  <a:ext uri="{0D108BD9-81ED-4DB2-BD59-A6C34878D82A}">
                    <a16:rowId xmlns:a16="http://schemas.microsoft.com/office/drawing/2014/main" val="10001"/>
                  </a:ext>
                </a:extLst>
              </a:tr>
              <a:tr h="296792">
                <a:tc>
                  <a:txBody>
                    <a:bodyPr/>
                    <a:lstStyle/>
                    <a:p>
                      <a:pPr>
                        <a:lnSpc>
                          <a:spcPts val="1600"/>
                        </a:lnSpc>
                      </a:pP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a:lnSpc>
                          <a:spcPts val="1600"/>
                        </a:lnSpc>
                      </a:pPr>
                      <a:r>
                        <a:rPr kumimoji="1" lang="ja-JP" altLang="en-US" sz="1400" b="1" spc="100" baseline="0" dirty="0">
                          <a:latin typeface="メイリオ" panose="020B0604030504040204" pitchFamily="50" charset="-128"/>
                          <a:ea typeface="メイリオ" panose="020B0604030504040204" pitchFamily="50" charset="-128"/>
                        </a:rPr>
                        <a:t>ワークを行う上での留意点</a:t>
                      </a:r>
                    </a:p>
                  </a:txBody>
                  <a:tcPr marL="91439" marR="91439" marT="45717" marB="45717" anchor="ctr">
                    <a:solidFill>
                      <a:schemeClr val="bg2"/>
                    </a:solidFill>
                  </a:tcPr>
                </a:tc>
                <a:tc>
                  <a:txBody>
                    <a:bodyPr/>
                    <a:lstStyle/>
                    <a:p>
                      <a:pPr algn="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2"/>
                  </a:ext>
                </a:extLst>
              </a:tr>
              <a:tr h="296792">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dirty="0">
                          <a:latin typeface="メイリオ" panose="020B0604030504040204" pitchFamily="50" charset="-128"/>
                          <a:ea typeface="メイリオ" panose="020B0604030504040204" pitchFamily="50" charset="-128"/>
                        </a:rPr>
                        <a:t>本編</a:t>
                      </a: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Ⅰ</a:t>
                      </a:r>
                      <a:r>
                        <a:rPr kumimoji="1" lang="ja-JP" altLang="en-US" sz="1400" b="1" spc="100" baseline="0" dirty="0">
                          <a:latin typeface="メイリオ" panose="020B0604030504040204" pitchFamily="50" charset="-128"/>
                          <a:ea typeface="メイリオ" panose="020B0604030504040204" pitchFamily="50" charset="-128"/>
                        </a:rPr>
                        <a:t>．「生活保護手帳」について</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4</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3"/>
                  </a:ext>
                </a:extLst>
              </a:tr>
              <a:tr h="90307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b="0" spc="100" baseline="0" dirty="0">
                          <a:latin typeface="メイリオ" panose="020B0604030504040204" pitchFamily="50" charset="-128"/>
                          <a:ea typeface="メイリオ" panose="020B0604030504040204" pitchFamily="50" charset="-128"/>
                        </a:rPr>
                        <a:t>◆ワーク　「生活保護手帳」や「別冊問答集」をどのように活用していますか？</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spc="100" baseline="0" dirty="0">
                          <a:latin typeface="メイリオ" panose="020B0604030504040204" pitchFamily="50" charset="-128"/>
                          <a:ea typeface="メイリオ" panose="020B0604030504040204" pitchFamily="50" charset="-128"/>
                        </a:rPr>
                        <a:t>１</a:t>
                      </a:r>
                      <a:r>
                        <a:rPr kumimoji="1" lang="en-US" altLang="ja-JP" sz="1200" spc="100" baseline="0" dirty="0">
                          <a:latin typeface="メイリオ" panose="020B0604030504040204" pitchFamily="50" charset="-128"/>
                          <a:ea typeface="メイリオ" panose="020B0604030504040204" pitchFamily="50" charset="-128"/>
                        </a:rPr>
                        <a:t>.</a:t>
                      </a:r>
                      <a:r>
                        <a:rPr kumimoji="1" lang="ja-JP" altLang="en-US" sz="1200" spc="100" baseline="0" dirty="0">
                          <a:latin typeface="メイリオ" panose="020B0604030504040204" pitchFamily="50" charset="-128"/>
                          <a:ea typeface="メイリオ" panose="020B0604030504040204" pitchFamily="50" charset="-128"/>
                        </a:rPr>
                        <a:t>生活保護手帳の位置づけ</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spc="100" baseline="0" dirty="0">
                          <a:latin typeface="メイリオ" panose="020B0604030504040204" pitchFamily="50" charset="-128"/>
                          <a:ea typeface="メイリオ" panose="020B0604030504040204" pitchFamily="50" charset="-128"/>
                        </a:rPr>
                        <a:t>２</a:t>
                      </a:r>
                      <a:r>
                        <a:rPr kumimoji="1" lang="en-US" altLang="ja-JP" sz="1200" spc="100" baseline="0" dirty="0">
                          <a:latin typeface="メイリオ" panose="020B0604030504040204" pitchFamily="50" charset="-128"/>
                          <a:ea typeface="メイリオ" panose="020B0604030504040204" pitchFamily="50" charset="-128"/>
                        </a:rPr>
                        <a:t>.</a:t>
                      </a:r>
                      <a:r>
                        <a:rPr kumimoji="1" lang="ja-JP" altLang="en-US" sz="1200" spc="100" baseline="0" dirty="0">
                          <a:latin typeface="メイリオ" panose="020B0604030504040204" pitchFamily="50" charset="-128"/>
                          <a:ea typeface="メイリオ" panose="020B0604030504040204" pitchFamily="50" charset="-128"/>
                        </a:rPr>
                        <a:t>生活保護手帳の構成</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spc="100" baseline="0" dirty="0">
                          <a:latin typeface="メイリオ" panose="020B0604030504040204" pitchFamily="50" charset="-128"/>
                          <a:ea typeface="メイリオ" panose="020B0604030504040204" pitchFamily="50" charset="-128"/>
                        </a:rPr>
                        <a:t>３</a:t>
                      </a:r>
                      <a:r>
                        <a:rPr kumimoji="1" lang="en-US" altLang="ja-JP" sz="1200" spc="100" baseline="0" dirty="0">
                          <a:latin typeface="メイリオ" panose="020B0604030504040204" pitchFamily="50" charset="-128"/>
                          <a:ea typeface="メイリオ" panose="020B0604030504040204" pitchFamily="50" charset="-128"/>
                        </a:rPr>
                        <a:t>.</a:t>
                      </a:r>
                      <a:r>
                        <a:rPr kumimoji="1" lang="ja-JP" altLang="en-US" sz="1200" spc="100" baseline="0" dirty="0">
                          <a:latin typeface="メイリオ" panose="020B0604030504040204" pitchFamily="50" charset="-128"/>
                          <a:ea typeface="メイリオ" panose="020B0604030504040204" pitchFamily="50" charset="-128"/>
                        </a:rPr>
                        <a:t>「生活保護実施の態度」</a:t>
                      </a:r>
                    </a:p>
                  </a:txBody>
                  <a:tcPr marL="91439" marR="91439" marT="45717" marB="45717" anchor="ctr"/>
                </a:tc>
                <a:tc>
                  <a:txBody>
                    <a:bodyPr/>
                    <a:lstStyle/>
                    <a:p>
                      <a:pPr algn="r"/>
                      <a:endParaRPr kumimoji="1" lang="ja-JP" altLang="en-US" sz="12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04"/>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Ⅱ</a:t>
                      </a:r>
                      <a:r>
                        <a:rPr kumimoji="1" lang="ja-JP" altLang="en-US" sz="1400" b="1" spc="100" baseline="0" dirty="0">
                          <a:latin typeface="メイリオ" panose="020B0604030504040204" pitchFamily="50" charset="-128"/>
                          <a:ea typeface="メイリオ" panose="020B0604030504040204" pitchFamily="50" charset="-128"/>
                        </a:rPr>
                        <a:t>．「保護の実施要領」について</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9</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5"/>
                  </a:ext>
                </a:extLst>
              </a:tr>
              <a:tr h="497194">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1.</a:t>
                      </a:r>
                      <a:r>
                        <a:rPr kumimoji="1" lang="ja-JP" altLang="en-US" sz="1200" spc="100" baseline="0" dirty="0">
                          <a:latin typeface="メイリオ" panose="020B0604030504040204" pitchFamily="50" charset="-128"/>
                          <a:ea typeface="メイリオ" panose="020B0604030504040204" pitchFamily="50" charset="-128"/>
                        </a:rPr>
                        <a:t>「保護の実施要領」の構成①②</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2.</a:t>
                      </a:r>
                      <a:r>
                        <a:rPr kumimoji="1" lang="ja-JP" altLang="en-US" sz="1200" spc="100" baseline="0" dirty="0">
                          <a:latin typeface="メイリオ" panose="020B0604030504040204" pitchFamily="50" charset="-128"/>
                          <a:ea typeface="メイリオ" panose="020B0604030504040204" pitchFamily="50" charset="-128"/>
                        </a:rPr>
                        <a:t>「保護の実施要領」を利用する際の留意点①②</a:t>
                      </a:r>
                    </a:p>
                  </a:txBody>
                  <a:tcPr marL="91439" marR="91439" marT="45717" marB="45717" anchor="ctr"/>
                </a:tc>
                <a:tc>
                  <a:txBody>
                    <a:bodyPr/>
                    <a:lstStyle/>
                    <a:p>
                      <a:pPr algn="r"/>
                      <a:endParaRPr kumimoji="1" lang="ja-JP" altLang="en-US" sz="12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06"/>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Ⅲ</a:t>
                      </a:r>
                      <a:r>
                        <a:rPr kumimoji="1" lang="ja-JP" altLang="en-US" sz="1400" b="1" spc="100" baseline="0" dirty="0">
                          <a:latin typeface="メイリオ" panose="020B0604030504040204" pitchFamily="50" charset="-128"/>
                          <a:ea typeface="メイリオ" panose="020B0604030504040204" pitchFamily="50" charset="-128"/>
                        </a:rPr>
                        <a:t>．「医療扶助運営要領・介護扶助運営要領」について</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18</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7"/>
                  </a:ext>
                </a:extLst>
              </a:tr>
              <a:tr h="90307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1.</a:t>
                      </a:r>
                      <a:r>
                        <a:rPr kumimoji="1" lang="ja-JP" altLang="en-US" sz="1200" spc="100" baseline="0" dirty="0">
                          <a:latin typeface="メイリオ" panose="020B0604030504040204" pitchFamily="50" charset="-128"/>
                          <a:ea typeface="メイリオ" panose="020B0604030504040204" pitchFamily="50" charset="-128"/>
                        </a:rPr>
                        <a:t>「医療扶助運営要領」の構成</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2.</a:t>
                      </a:r>
                      <a:r>
                        <a:rPr kumimoji="1" lang="ja-JP" altLang="en-US" sz="1200" spc="100" baseline="0" dirty="0">
                          <a:latin typeface="メイリオ" panose="020B0604030504040204" pitchFamily="50" charset="-128"/>
                          <a:ea typeface="メイリオ" panose="020B0604030504040204" pitchFamily="50" charset="-128"/>
                        </a:rPr>
                        <a:t>「医療扶助運営要領」を利用する際の留意点</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3.</a:t>
                      </a:r>
                      <a:r>
                        <a:rPr kumimoji="1" lang="ja-JP" altLang="en-US" sz="1200" spc="100" baseline="0" dirty="0">
                          <a:latin typeface="メイリオ" panose="020B0604030504040204" pitchFamily="50" charset="-128"/>
                          <a:ea typeface="メイリオ" panose="020B0604030504040204" pitchFamily="50" charset="-128"/>
                        </a:rPr>
                        <a:t>「介護扶助運営要領」の構成</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4.</a:t>
                      </a:r>
                      <a:r>
                        <a:rPr kumimoji="1" lang="ja-JP" altLang="en-US" sz="1200" spc="100" baseline="0" dirty="0">
                          <a:latin typeface="メイリオ" panose="020B0604030504040204" pitchFamily="50" charset="-128"/>
                          <a:ea typeface="メイリオ" panose="020B0604030504040204" pitchFamily="50" charset="-128"/>
                        </a:rPr>
                        <a:t>「介護扶助運営要領」を利用する際の留意点</a:t>
                      </a:r>
                    </a:p>
                  </a:txBody>
                  <a:tcPr marL="91439" marR="91439" marT="45717" marB="45717" anchor="ctr"/>
                </a:tc>
                <a:tc>
                  <a:txBody>
                    <a:bodyPr/>
                    <a:lstStyle/>
                    <a:p>
                      <a:pPr algn="r"/>
                      <a:endParaRPr kumimoji="1" lang="ja-JP" altLang="en-US" sz="12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08"/>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Ⅳ</a:t>
                      </a:r>
                      <a:r>
                        <a:rPr kumimoji="1" lang="ja-JP" altLang="en-US" sz="1400" b="1" spc="100" baseline="0" dirty="0">
                          <a:latin typeface="メイリオ" panose="020B0604030504040204" pitchFamily="50" charset="-128"/>
                          <a:ea typeface="メイリオ" panose="020B0604030504040204" pitchFamily="50" charset="-128"/>
                        </a:rPr>
                        <a:t>．「生活保護別冊問答集について」</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23</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9"/>
                  </a:ext>
                </a:extLst>
              </a:tr>
              <a:tr h="700133">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1.</a:t>
                      </a:r>
                      <a:r>
                        <a:rPr kumimoji="1" lang="ja-JP" altLang="en-US" sz="1200" spc="100" baseline="0" dirty="0">
                          <a:latin typeface="メイリオ" panose="020B0604030504040204" pitchFamily="50" charset="-128"/>
                          <a:ea typeface="メイリオ" panose="020B0604030504040204" pitchFamily="50" charset="-128"/>
                        </a:rPr>
                        <a:t>「生活保護別冊問答集の位置づけ、構成</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2.</a:t>
                      </a:r>
                      <a:r>
                        <a:rPr kumimoji="1" lang="ja-JP" altLang="en-US" sz="1200" spc="100" baseline="0" dirty="0">
                          <a:latin typeface="メイリオ" panose="020B0604030504040204" pitchFamily="50" charset="-128"/>
                          <a:ea typeface="メイリオ" panose="020B0604030504040204" pitchFamily="50" charset="-128"/>
                        </a:rPr>
                        <a:t>「別冊問答集」を利用する際の留意点</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3.</a:t>
                      </a:r>
                      <a:r>
                        <a:rPr kumimoji="1" lang="ja-JP" altLang="en-US" sz="1200" spc="100" baseline="0" dirty="0">
                          <a:latin typeface="メイリオ" panose="020B0604030504040204" pitchFamily="50" charset="-128"/>
                          <a:ea typeface="メイリオ" panose="020B0604030504040204" pitchFamily="50" charset="-128"/>
                        </a:rPr>
                        <a:t>「生活保護問答集について」</a:t>
                      </a:r>
                    </a:p>
                  </a:txBody>
                  <a:tcPr marL="91439" marR="91439" marT="45717" marB="45717" anchor="ctr"/>
                </a:tc>
                <a:tc>
                  <a:txBody>
                    <a:bodyPr/>
                    <a:lstStyle/>
                    <a:p>
                      <a:pPr algn="r"/>
                      <a:endParaRPr kumimoji="1" lang="ja-JP" altLang="en-US" sz="12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10"/>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a:lnSpc>
                          <a:spcPts val="1600"/>
                        </a:lnSpc>
                      </a:pPr>
                      <a:r>
                        <a:rPr kumimoji="1" lang="en-US" altLang="ja-JP" sz="1400" b="1" spc="100" baseline="0" dirty="0">
                          <a:latin typeface="メイリオ" panose="020B0604030504040204" pitchFamily="50" charset="-128"/>
                          <a:ea typeface="メイリオ" panose="020B0604030504040204" pitchFamily="50" charset="-128"/>
                        </a:rPr>
                        <a:t>Ⅴ</a:t>
                      </a:r>
                      <a:r>
                        <a:rPr kumimoji="1" lang="ja-JP" altLang="en-US" sz="1400" b="1" spc="100" baseline="0" dirty="0">
                          <a:latin typeface="メイリオ" panose="020B0604030504040204" pitchFamily="50" charset="-128"/>
                          <a:ea typeface="メイリオ" panose="020B0604030504040204" pitchFamily="50" charset="-128"/>
                        </a:rPr>
                        <a:t>．調べてもわからない場合</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27</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11"/>
                  </a:ext>
                </a:extLst>
              </a:tr>
              <a:tr h="296792">
                <a:tc>
                  <a:txBody>
                    <a:bodyPr/>
                    <a:lstStyle/>
                    <a:p>
                      <a:pPr>
                        <a:lnSpc>
                          <a:spcPts val="1600"/>
                        </a:lnSpc>
                      </a:pPr>
                      <a:r>
                        <a:rPr kumimoji="1" lang="ja-JP" altLang="en-US" sz="1400" b="1" dirty="0">
                          <a:latin typeface="メイリオ" panose="020B0604030504040204" pitchFamily="50" charset="-128"/>
                          <a:ea typeface="メイリオ" panose="020B0604030504040204" pitchFamily="50" charset="-128"/>
                        </a:rPr>
                        <a:t>おわりに</a:t>
                      </a:r>
                    </a:p>
                  </a:txBody>
                  <a:tcPr marL="91439" marR="91439" marT="45717" marB="45717" anchor="ctr">
                    <a:noFill/>
                  </a:tcPr>
                </a:tc>
                <a:tc>
                  <a:txBody>
                    <a:bodyPr/>
                    <a:lstStyle/>
                    <a:p>
                      <a:pPr>
                        <a:lnSpc>
                          <a:spcPts val="1600"/>
                        </a:lnSpc>
                      </a:pPr>
                      <a:r>
                        <a:rPr kumimoji="1" lang="ja-JP" altLang="en-US" sz="1400" b="1" spc="100" baseline="0" dirty="0">
                          <a:latin typeface="メイリオ" panose="020B0604030504040204" pitchFamily="50" charset="-128"/>
                          <a:ea typeface="メイリオ" panose="020B0604030504040204" pitchFamily="50" charset="-128"/>
                        </a:rPr>
                        <a:t>まとめ</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28</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719547443"/>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spc="100" baseline="0" dirty="0">
                          <a:latin typeface="メイリオ" panose="020B0604030504040204" pitchFamily="50" charset="-128"/>
                          <a:ea typeface="メイリオ" panose="020B0604030504040204" pitchFamily="50" charset="-128"/>
                        </a:rPr>
                        <a:t>獲得目標の確認と振り返り</a:t>
                      </a:r>
                    </a:p>
                  </a:txBody>
                  <a:tcPr marL="91439" marR="91439" marT="45717" marB="45717" anchor="ctr">
                    <a:solidFill>
                      <a:schemeClr val="bg2"/>
                    </a:solidFill>
                  </a:tcPr>
                </a:tc>
                <a:tc>
                  <a:txBody>
                    <a:bodyPr/>
                    <a:lstStyle/>
                    <a:p>
                      <a:pPr algn="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29</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12"/>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a:lnSpc>
                          <a:spcPts val="1600"/>
                        </a:lnSpc>
                      </a:pPr>
                      <a:r>
                        <a:rPr kumimoji="1" lang="ja-JP" altLang="en-US" sz="1400" spc="100" baseline="0" dirty="0">
                          <a:latin typeface="メイリオ" panose="020B0604030504040204" pitchFamily="50" charset="-128"/>
                          <a:ea typeface="メイリオ" panose="020B0604030504040204" pitchFamily="50" charset="-128"/>
                        </a:rPr>
                        <a:t>出典・参考図書・文献</a:t>
                      </a:r>
                    </a:p>
                  </a:txBody>
                  <a:tcPr marL="91439" marR="91439" marT="45717" marB="45717" anchor="ctr"/>
                </a:tc>
                <a:tc>
                  <a:txBody>
                    <a:bodyPr/>
                    <a:lstStyle/>
                    <a:p>
                      <a:pPr algn="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30</a:t>
                      </a:r>
                      <a:endParaRPr kumimoji="1" lang="ja-JP" altLang="en-US" sz="1200" b="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1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スライド番号プレースホルダー 1">
            <a:extLst>
              <a:ext uri="{FF2B5EF4-FFF2-40B4-BE49-F238E27FC236}">
                <a16:creationId xmlns:a16="http://schemas.microsoft.com/office/drawing/2014/main" id="{0FBDA2B5-3B49-7E39-59A5-786B8F3FACD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1E016CB8-1CB4-4314-BD5A-BCB849B9A1A8}" type="slidenum">
              <a:rPr lang="ja-JP" altLang="en-US" sz="1000">
                <a:solidFill>
                  <a:srgbClr val="898989"/>
                </a:solidFill>
              </a:rPr>
              <a:pPr>
                <a:lnSpc>
                  <a:spcPct val="100000"/>
                </a:lnSpc>
                <a:spcBef>
                  <a:spcPct val="0"/>
                </a:spcBef>
                <a:buFontTx/>
                <a:buNone/>
              </a:pPr>
              <a:t>19</a:t>
            </a:fld>
            <a:endParaRPr lang="ja-JP" altLang="en-US" sz="1000">
              <a:solidFill>
                <a:srgbClr val="898989"/>
              </a:solidFill>
            </a:endParaRPr>
          </a:p>
        </p:txBody>
      </p:sp>
      <p:sp>
        <p:nvSpPr>
          <p:cNvPr id="33796" name="テキスト ボックス 8">
            <a:extLst>
              <a:ext uri="{FF2B5EF4-FFF2-40B4-BE49-F238E27FC236}">
                <a16:creationId xmlns:a16="http://schemas.microsoft.com/office/drawing/2014/main" id="{B0164C86-6722-99DF-EC58-9C543F1F6945}"/>
              </a:ext>
            </a:extLst>
          </p:cNvPr>
          <p:cNvSpPr txBox="1">
            <a:spLocks noChangeArrowheads="1"/>
          </p:cNvSpPr>
          <p:nvPr/>
        </p:nvSpPr>
        <p:spPr bwMode="auto">
          <a:xfrm>
            <a:off x="134938" y="792163"/>
            <a:ext cx="9636125" cy="5945187"/>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「医療扶助運営要領」は、内容によって以下の章に分類されています。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また、次の通知が項目ごとに整理されています。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生活保護法による医療扶助運営要領について　　　　　　（局長通知）</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生活保護法による医療扶助運営要領に関する疑義について（課長通知）</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両通知は地方自治法第</a:t>
            </a:r>
            <a:r>
              <a:rPr lang="en-US" altLang="ja-JP" sz="1800" spc="100" dirty="0">
                <a:latin typeface="メイリオ" panose="020B0604030504040204" pitchFamily="50" charset="-128"/>
                <a:ea typeface="メイリオ" panose="020B0604030504040204" pitchFamily="50" charset="-128"/>
              </a:rPr>
              <a:t>245</a:t>
            </a:r>
            <a:r>
              <a:rPr lang="ja-JP" altLang="en-US" sz="1800" spc="100" dirty="0">
                <a:latin typeface="メイリオ" panose="020B0604030504040204" pitchFamily="50" charset="-128"/>
                <a:ea typeface="メイリオ" panose="020B0604030504040204" pitchFamily="50" charset="-128"/>
              </a:rPr>
              <a:t>条の９第１項及び第３項に基づく処理基準です。</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素の文章（点線囲み以外の部分）が局長通知で、課長通知は点線で囲まれており、</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章に関係なく通し番号です。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なお、局長通知の中で様々な様式を定めていますが、保護手帳には掲載されていません。（関係法令通知集等での確認が必要です。）</a:t>
            </a:r>
            <a:endParaRPr lang="en-US" altLang="ja-JP" sz="1800" spc="100"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D14EE95F-1B2E-B7EF-360C-3BAF724662F2}"/>
              </a:ext>
            </a:extLst>
          </p:cNvPr>
          <p:cNvGraphicFramePr>
            <a:graphicFrameLocks noGrp="1"/>
          </p:cNvGraphicFramePr>
          <p:nvPr>
            <p:extLst>
              <p:ext uri="{D42A27DB-BD31-4B8C-83A1-F6EECF244321}">
                <p14:modId xmlns:p14="http://schemas.microsoft.com/office/powerpoint/2010/main" val="1527022273"/>
              </p:ext>
            </p:extLst>
          </p:nvPr>
        </p:nvGraphicFramePr>
        <p:xfrm>
          <a:off x="2790825" y="1162050"/>
          <a:ext cx="4324350" cy="2681289"/>
        </p:xfrm>
        <a:graphic>
          <a:graphicData uri="http://schemas.openxmlformats.org/drawingml/2006/table">
            <a:tbl>
              <a:tblPr firstRow="1" bandRow="1">
                <a:tableStyleId>{7DF18680-E054-41AD-8BC1-D1AEF772440D}</a:tableStyleId>
              </a:tblPr>
              <a:tblGrid>
                <a:gridCol w="833308">
                  <a:extLst>
                    <a:ext uri="{9D8B030D-6E8A-4147-A177-3AD203B41FA5}">
                      <a16:colId xmlns:a16="http://schemas.microsoft.com/office/drawing/2014/main" val="20000"/>
                    </a:ext>
                  </a:extLst>
                </a:gridCol>
                <a:gridCol w="3491042">
                  <a:extLst>
                    <a:ext uri="{9D8B030D-6E8A-4147-A177-3AD203B41FA5}">
                      <a16:colId xmlns:a16="http://schemas.microsoft.com/office/drawing/2014/main" val="20001"/>
                    </a:ext>
                  </a:extLst>
                </a:gridCol>
              </a:tblGrid>
              <a:tr h="297921">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章</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タイトル</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0"/>
                  </a:ext>
                </a:extLst>
              </a:tr>
              <a:tr h="297921">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第１</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zh-TW" altLang="en-US" sz="1800" u="none" strike="noStrike" spc="100" baseline="0" dirty="0">
                          <a:effectLst/>
                          <a:latin typeface="メイリオ" panose="020B0604030504040204" pitchFamily="50" charset="-128"/>
                          <a:ea typeface="メイリオ" panose="020B0604030504040204" pitchFamily="50" charset="-128"/>
                        </a:rPr>
                        <a:t>医療扶助運営方針</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1"/>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第２</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医療扶助運営体制</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2"/>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第３</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医療扶助実施方式</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3"/>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第４</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医療扶助指定機関</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4"/>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第５</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診療報酬の審査及び支払</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5"/>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第６</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指導及び検査</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6"/>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第７</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精神医療取扱要領</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7"/>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第８</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施行期日等（略）</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8"/>
                  </a:ext>
                </a:extLst>
              </a:tr>
            </a:tbl>
          </a:graphicData>
        </a:graphic>
      </p:graphicFrame>
      <p:sp>
        <p:nvSpPr>
          <p:cNvPr id="3" name="正方形/長方形 2">
            <a:extLst>
              <a:ext uri="{FF2B5EF4-FFF2-40B4-BE49-F238E27FC236}">
                <a16:creationId xmlns:a16="http://schemas.microsoft.com/office/drawing/2014/main" id="{C54E41CD-EE8B-9BA7-7997-2EC90CB504BA}"/>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１．「医療扶助運営要領」の構成</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C1EC2974-ADDC-3BB4-D8A0-98A817CB70D5}"/>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Ⅲ</a:t>
            </a:r>
            <a:r>
              <a:rPr kumimoji="1" lang="ja-JP" altLang="en-US" sz="1200" b="1" spc="150" dirty="0">
                <a:solidFill>
                  <a:schemeClr val="tx1"/>
                </a:solidFill>
                <a:latin typeface="メイリオ" panose="020B0604030504040204" pitchFamily="50" charset="-128"/>
                <a:ea typeface="メイリオ" panose="020B0604030504040204" pitchFamily="50" charset="-128"/>
              </a:rPr>
              <a:t>．「医療扶助運営要領・介護扶助運営要領」について</a:t>
            </a: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番号プレースホルダー 1">
            <a:extLst>
              <a:ext uri="{FF2B5EF4-FFF2-40B4-BE49-F238E27FC236}">
                <a16:creationId xmlns:a16="http://schemas.microsoft.com/office/drawing/2014/main" id="{CB836C2D-8CEF-E154-656B-84723A13F8E0}"/>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EE656601-8831-4EE1-92E3-1404C1C89AAB}" type="slidenum">
              <a:rPr lang="ja-JP" altLang="en-US" sz="1000">
                <a:solidFill>
                  <a:srgbClr val="898989"/>
                </a:solidFill>
              </a:rPr>
              <a:pPr>
                <a:lnSpc>
                  <a:spcPct val="100000"/>
                </a:lnSpc>
                <a:spcBef>
                  <a:spcPct val="0"/>
                </a:spcBef>
                <a:buFontTx/>
                <a:buNone/>
              </a:pPr>
              <a:t>20</a:t>
            </a:fld>
            <a:endParaRPr lang="ja-JP" altLang="en-US" sz="1000">
              <a:solidFill>
                <a:srgbClr val="898989"/>
              </a:solidFill>
            </a:endParaRPr>
          </a:p>
        </p:txBody>
      </p:sp>
      <p:sp>
        <p:nvSpPr>
          <p:cNvPr id="35844" name="テキスト ボックス 8">
            <a:extLst>
              <a:ext uri="{FF2B5EF4-FFF2-40B4-BE49-F238E27FC236}">
                <a16:creationId xmlns:a16="http://schemas.microsoft.com/office/drawing/2014/main" id="{26AD6FA2-B020-77D5-670B-D8BC1FD586FC}"/>
              </a:ext>
            </a:extLst>
          </p:cNvPr>
          <p:cNvSpPr txBox="1">
            <a:spLocks noChangeArrowheads="1"/>
          </p:cNvSpPr>
          <p:nvPr/>
        </p:nvSpPr>
        <p:spPr bwMode="auto">
          <a:xfrm>
            <a:off x="134938" y="792163"/>
            <a:ext cx="9636125" cy="5788025"/>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「医療扶助運営要領」は、ケースワーカーにとっては、なじみの薄いもの、普段あまり利用しないもの、かもしれません。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「保護の実施要領」が生活保護独自の規定であるのに対し、「医療扶助」は、ベースに医療保険制度があり、国民健康保険に準じた取扱いをしている場合が多いことも一因であろうと思います。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しかし、医療扶助運営要領では、「医療扶助の実施にあたって、</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（中略）</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生活保護制度は、国民の最低限度の生活の需要を満たすに十分なものであって、かつ、これをこえないものでなければならないという原則において、他制度と基本的な差異があることに留意して、実施の適正を期すること。」（医療扶助運営要領局長通知　第１－３）と定められています。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例えば「治療材料の給付」（第３－６）や「移送の給付」（第３－９）などでは、一部で生活保護制度独自の給付も行っています。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また、医療扶助の決定・実施は国民健康保険とは異なる手続きの流れによって行われるものです。（第３）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扶助の決定に際しては、その根拠にあたるとともに、手続きの流れ等についても確認し理解するよう努めてください。</a:t>
            </a:r>
            <a:endParaRPr lang="en-US" altLang="ja-JP" sz="1800" spc="1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29B357C5-24A0-D22C-7615-FE3276A59B00}"/>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２．「医療扶助運営要領」を利用する際の留意点</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2C235F9C-CA30-51E0-5E6E-B0089AF80A37}"/>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Ⅲ</a:t>
            </a:r>
            <a:r>
              <a:rPr kumimoji="1" lang="ja-JP" altLang="en-US" sz="1200" b="1" spc="150" dirty="0">
                <a:solidFill>
                  <a:schemeClr val="tx1"/>
                </a:solidFill>
                <a:latin typeface="メイリオ" panose="020B0604030504040204" pitchFamily="50" charset="-128"/>
                <a:ea typeface="メイリオ" panose="020B0604030504040204" pitchFamily="50" charset="-128"/>
              </a:rPr>
              <a:t>．「医療扶助運営要領・介護扶助運営要領」について</a:t>
            </a: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番号プレースホルダー 1">
            <a:extLst>
              <a:ext uri="{FF2B5EF4-FFF2-40B4-BE49-F238E27FC236}">
                <a16:creationId xmlns:a16="http://schemas.microsoft.com/office/drawing/2014/main" id="{10B1B35D-2CEB-7FD1-4381-96E4AFC321B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ADA8E1F-5F14-47C3-82F0-265C924DF495}" type="slidenum">
              <a:rPr lang="ja-JP" altLang="en-US" sz="1000">
                <a:solidFill>
                  <a:srgbClr val="898989"/>
                </a:solidFill>
              </a:rPr>
              <a:pPr>
                <a:lnSpc>
                  <a:spcPct val="100000"/>
                </a:lnSpc>
                <a:spcBef>
                  <a:spcPct val="0"/>
                </a:spcBef>
                <a:buFontTx/>
                <a:buNone/>
              </a:pPr>
              <a:t>21</a:t>
            </a:fld>
            <a:endParaRPr lang="ja-JP" altLang="en-US" sz="1000">
              <a:solidFill>
                <a:srgbClr val="898989"/>
              </a:solidFill>
            </a:endParaRPr>
          </a:p>
        </p:txBody>
      </p:sp>
      <p:sp>
        <p:nvSpPr>
          <p:cNvPr id="37892" name="テキスト ボックス 8">
            <a:extLst>
              <a:ext uri="{FF2B5EF4-FFF2-40B4-BE49-F238E27FC236}">
                <a16:creationId xmlns:a16="http://schemas.microsoft.com/office/drawing/2014/main" id="{139B5D80-E5F5-FFE6-B9B0-70C54FA3393E}"/>
              </a:ext>
            </a:extLst>
          </p:cNvPr>
          <p:cNvSpPr txBox="1">
            <a:spLocks noChangeArrowheads="1"/>
          </p:cNvSpPr>
          <p:nvPr/>
        </p:nvSpPr>
        <p:spPr bwMode="auto">
          <a:xfrm>
            <a:off x="134938" y="792163"/>
            <a:ext cx="9636125" cy="5938837"/>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「介護扶助運営要領」は、内容によって以下の章に分類されています。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また、次の通知が項目ごとに整理されています。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生活保護法による介護扶助運営要領について　　　　　　（局長通知）</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生活保護法による介護扶助運営要領に関する疑義について（課長通知）</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両通知は、地方自治法第</a:t>
            </a:r>
            <a:r>
              <a:rPr lang="en-US" altLang="ja-JP" sz="1800" spc="100" dirty="0">
                <a:latin typeface="メイリオ" panose="020B0604030504040204" pitchFamily="50" charset="-128"/>
                <a:ea typeface="メイリオ" panose="020B0604030504040204" pitchFamily="50" charset="-128"/>
              </a:rPr>
              <a:t>245</a:t>
            </a:r>
            <a:r>
              <a:rPr lang="ja-JP" altLang="en-US" sz="1800" spc="100" dirty="0">
                <a:latin typeface="メイリオ" panose="020B0604030504040204" pitchFamily="50" charset="-128"/>
                <a:ea typeface="メイリオ" panose="020B0604030504040204" pitchFamily="50" charset="-128"/>
              </a:rPr>
              <a:t>条の９第１項及び第</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項に基づく処理基準です。</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素の文章（点線囲み以外の部分）が局長通知で、課長通知は点線で囲まれており、</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章に関係なく通し番号です。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なお、局長通知の中でいくつかの様式を定めていますが、保護手帳には掲載されていません。（関係法令通知集等での確認が必要です。）</a:t>
            </a:r>
            <a:endParaRPr lang="en-US" altLang="ja-JP" sz="1800" spc="100"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D3E332CF-359D-1646-2688-7C32BBCE43EF}"/>
              </a:ext>
            </a:extLst>
          </p:cNvPr>
          <p:cNvGraphicFramePr>
            <a:graphicFrameLocks noGrp="1"/>
          </p:cNvGraphicFramePr>
          <p:nvPr>
            <p:extLst>
              <p:ext uri="{D42A27DB-BD31-4B8C-83A1-F6EECF244321}">
                <p14:modId xmlns:p14="http://schemas.microsoft.com/office/powerpoint/2010/main" val="3329870762"/>
              </p:ext>
            </p:extLst>
          </p:nvPr>
        </p:nvGraphicFramePr>
        <p:xfrm>
          <a:off x="1355725" y="1106488"/>
          <a:ext cx="7194550" cy="2978150"/>
        </p:xfrm>
        <a:graphic>
          <a:graphicData uri="http://schemas.openxmlformats.org/drawingml/2006/table">
            <a:tbl>
              <a:tblPr firstRow="1" bandRow="1">
                <a:tableStyleId>{7DF18680-E054-41AD-8BC1-D1AEF772440D}</a:tableStyleId>
              </a:tblPr>
              <a:tblGrid>
                <a:gridCol w="965086">
                  <a:extLst>
                    <a:ext uri="{9D8B030D-6E8A-4147-A177-3AD203B41FA5}">
                      <a16:colId xmlns:a16="http://schemas.microsoft.com/office/drawing/2014/main" val="20000"/>
                    </a:ext>
                  </a:extLst>
                </a:gridCol>
                <a:gridCol w="6229464">
                  <a:extLst>
                    <a:ext uri="{9D8B030D-6E8A-4147-A177-3AD203B41FA5}">
                      <a16:colId xmlns:a16="http://schemas.microsoft.com/office/drawing/2014/main" val="20001"/>
                    </a:ext>
                  </a:extLst>
                </a:gridCol>
              </a:tblGrid>
              <a:tr h="297815">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章</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タイトル</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0"/>
                  </a:ext>
                </a:extLst>
              </a:tr>
              <a:tr h="297815">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第１</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介護扶助運営方針</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1"/>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第２</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介護扶助運営体制</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2"/>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第３</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被保険者である被保護者等に関する市町村への連絡</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3"/>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第４</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要介護認定等及び居宅介護支援計画等の作成について</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4"/>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第５</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介護扶助実施方式</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5"/>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第６</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介護扶助指定介護機関</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6"/>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第７</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介護の報酬の審査及び支払</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7"/>
                  </a:ext>
                </a:extLst>
              </a:tr>
              <a:tr h="297815">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第８</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指導及び検査</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8"/>
                  </a:ext>
                </a:extLst>
              </a:tr>
              <a:tr h="297815">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800" u="none" strike="noStrike" spc="100" baseline="0" dirty="0">
                          <a:effectLst/>
                          <a:latin typeface="メイリオ" panose="020B0604030504040204" pitchFamily="50" charset="-128"/>
                          <a:ea typeface="メイリオ" panose="020B0604030504040204" pitchFamily="50" charset="-128"/>
                        </a:rPr>
                        <a:t>第９</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施行期日（略）</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9"/>
                  </a:ext>
                </a:extLst>
              </a:tr>
            </a:tbl>
          </a:graphicData>
        </a:graphic>
      </p:graphicFrame>
      <p:sp>
        <p:nvSpPr>
          <p:cNvPr id="3" name="正方形/長方形 2">
            <a:extLst>
              <a:ext uri="{FF2B5EF4-FFF2-40B4-BE49-F238E27FC236}">
                <a16:creationId xmlns:a16="http://schemas.microsoft.com/office/drawing/2014/main" id="{DB61B56B-375F-B8C0-CDC2-0A87695AF577}"/>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３．「介護扶助運営要領」の構成</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C6E7AF8B-8959-E6A2-1224-CFCE83074BBF}"/>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Ⅲ</a:t>
            </a:r>
            <a:r>
              <a:rPr kumimoji="1" lang="ja-JP" altLang="en-US" sz="1200" b="1" spc="150" dirty="0">
                <a:solidFill>
                  <a:schemeClr val="tx1"/>
                </a:solidFill>
                <a:latin typeface="メイリオ" panose="020B0604030504040204" pitchFamily="50" charset="-128"/>
                <a:ea typeface="メイリオ" panose="020B0604030504040204" pitchFamily="50" charset="-128"/>
              </a:rPr>
              <a:t>．「医療扶助運営要領・介護扶助運営要領」について</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番号プレースホルダー 1">
            <a:extLst>
              <a:ext uri="{FF2B5EF4-FFF2-40B4-BE49-F238E27FC236}">
                <a16:creationId xmlns:a16="http://schemas.microsoft.com/office/drawing/2014/main" id="{C1074108-6AD0-987F-F9CC-1CB0722E0F4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7E93D4E-8F84-4CCB-A186-C929E370AB0A}" type="slidenum">
              <a:rPr lang="ja-JP" altLang="en-US" sz="1000">
                <a:solidFill>
                  <a:srgbClr val="898989"/>
                </a:solidFill>
              </a:rPr>
              <a:pPr>
                <a:lnSpc>
                  <a:spcPct val="100000"/>
                </a:lnSpc>
                <a:spcBef>
                  <a:spcPct val="0"/>
                </a:spcBef>
                <a:buFontTx/>
                <a:buNone/>
              </a:pPr>
              <a:t>22</a:t>
            </a:fld>
            <a:endParaRPr lang="ja-JP" altLang="en-US" sz="1000">
              <a:solidFill>
                <a:srgbClr val="898989"/>
              </a:solidFill>
            </a:endParaRPr>
          </a:p>
        </p:txBody>
      </p:sp>
      <p:sp>
        <p:nvSpPr>
          <p:cNvPr id="39940" name="テキスト ボックス 8">
            <a:extLst>
              <a:ext uri="{FF2B5EF4-FFF2-40B4-BE49-F238E27FC236}">
                <a16:creationId xmlns:a16="http://schemas.microsoft.com/office/drawing/2014/main" id="{679776FA-7E96-4489-7395-9265E930E50F}"/>
              </a:ext>
            </a:extLst>
          </p:cNvPr>
          <p:cNvSpPr txBox="1">
            <a:spLocks noChangeArrowheads="1"/>
          </p:cNvSpPr>
          <p:nvPr/>
        </p:nvSpPr>
        <p:spPr bwMode="auto">
          <a:xfrm>
            <a:off x="134938" y="792163"/>
            <a:ext cx="9636125" cy="5664200"/>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「介護扶助運営要領」も、ケースワーカーにとっては、なじみの薄いものかもしれません。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保護の実施要領」が生活保護独自の規定であるのに対し、「介護扶助」は、ベースに介護保険制度があり、「介護保険制度の保険給付の対象となる介護サービスと同等のサービスを、介護保険制度とあいまって、要保護者に対し保障するものである。」（介護扶助運営要領局長通知　第４－１）からです。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2000" spc="100" dirty="0">
                <a:latin typeface="メイリオ" panose="020B0604030504040204" pitchFamily="50" charset="-128"/>
                <a:ea typeface="メイリオ" panose="020B0604030504040204" pitchFamily="50" charset="-128"/>
              </a:rPr>
              <a:t>　</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　生活保護受給者は、介護保険制度においては原則として被保険者になる一方で、</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600" spc="100" dirty="0">
                <a:latin typeface="メイリオ" panose="020B0604030504040204" pitchFamily="50" charset="-128"/>
                <a:ea typeface="メイリオ" panose="020B0604030504040204" pitchFamily="50" charset="-128"/>
              </a:rPr>
              <a:t>　　　　国民健康保険制度においては被保険者とならないことに留意が必要。</a:t>
            </a:r>
            <a:endParaRPr lang="en-US" altLang="ja-JP" sz="20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一方で、介護扶助は、「</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運用にあたっては、法の趣旨から一定の制約と福祉事務所の関与が必要であるとともに、要介護認定を受けて居宅介護支援計画を作成することが必要であるなど医療扶助と利用の仕組みが大きく異なることから、利用の手続きについて適切な助言・指導を行うこと」（第１－１）と定めら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「介護扶助運営要領」は、この手続き面での規定が多くなっていますので、手続きの流れ等について確認し理解するよう努めてください。</a:t>
            </a:r>
            <a:endParaRPr lang="en-US" altLang="ja-JP" sz="1800" spc="1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87BDA1C7-11B9-F6B5-D32E-8735004529B1}"/>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４．「介護扶助運営要領」を利用する際の留意点</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D472BC8E-8877-29F3-5B4F-BB9E47D535EC}"/>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Ⅲ</a:t>
            </a:r>
            <a:r>
              <a:rPr kumimoji="1" lang="ja-JP" altLang="en-US" sz="1200" b="1" spc="150" dirty="0">
                <a:solidFill>
                  <a:schemeClr val="tx1"/>
                </a:solidFill>
                <a:latin typeface="メイリオ" panose="020B0604030504040204" pitchFamily="50" charset="-128"/>
                <a:ea typeface="メイリオ" panose="020B0604030504040204" pitchFamily="50" charset="-128"/>
              </a:rPr>
              <a:t>．「医療扶助運営要領・介護扶助運営要領」について</a:t>
            </a: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BA134-6D77-DB0C-3BD7-DDF43B7933E4}"/>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997A812-7BD2-6DF2-5F64-DDA4888FE1B6}"/>
              </a:ext>
            </a:extLst>
          </p:cNvPr>
          <p:cNvSpPr>
            <a:spLocks noGrp="1"/>
          </p:cNvSpPr>
          <p:nvPr>
            <p:ph type="sldNum" sz="quarter" idx="10"/>
          </p:nvPr>
        </p:nvSpPr>
        <p:spPr/>
        <p:txBody>
          <a:bodyPr/>
          <a:lstStyle/>
          <a:p>
            <a:pPr>
              <a:defRPr/>
            </a:pPr>
            <a:fld id="{69C19EEC-A7DD-4A63-AEC8-C70E92A6779F}" type="slidenum">
              <a:rPr lang="ja-JP" altLang="en-US" smtClean="0"/>
              <a:pPr>
                <a:defRPr/>
              </a:pPr>
              <a:t>23</a:t>
            </a:fld>
            <a:endParaRPr lang="ja-JP" altLang="en-US"/>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C47D10BF-6444-19C0-E8B7-91F3D27E8F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655404" y="1933814"/>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2B92DE71-EA09-5F5C-D7AB-C51A591BE923}"/>
              </a:ext>
            </a:extLst>
          </p:cNvPr>
          <p:cNvSpPr txBox="1"/>
          <p:nvPr/>
        </p:nvSpPr>
        <p:spPr>
          <a:xfrm>
            <a:off x="439738" y="1163638"/>
            <a:ext cx="7470775" cy="585787"/>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200" b="1" spc="100" baseline="0" dirty="0">
                <a:latin typeface="メイリオ" panose="020B0604030504040204" pitchFamily="50" charset="-128"/>
                <a:ea typeface="メイリオ" panose="020B0604030504040204" pitchFamily="50" charset="-128"/>
              </a:rPr>
              <a:t>Ⅳ</a:t>
            </a:r>
            <a:r>
              <a:rPr kumimoji="1" lang="ja-JP" altLang="en-US" sz="3200" b="1" spc="100" baseline="0" dirty="0">
                <a:latin typeface="メイリオ" panose="020B0604030504040204" pitchFamily="50" charset="-128"/>
                <a:ea typeface="メイリオ" panose="020B0604030504040204" pitchFamily="50" charset="-128"/>
              </a:rPr>
              <a:t>．「生活保護別冊問答集について」</a:t>
            </a:r>
          </a:p>
        </p:txBody>
      </p:sp>
      <p:sp>
        <p:nvSpPr>
          <p:cNvPr id="12" name="平行四辺形 11">
            <a:extLst>
              <a:ext uri="{FF2B5EF4-FFF2-40B4-BE49-F238E27FC236}">
                <a16:creationId xmlns:a16="http://schemas.microsoft.com/office/drawing/2014/main" id="{3DE0A46F-98B6-1787-186C-B4BC323435DC}"/>
              </a:ext>
            </a:extLst>
          </p:cNvPr>
          <p:cNvSpPr/>
          <p:nvPr/>
        </p:nvSpPr>
        <p:spPr>
          <a:xfrm>
            <a:off x="439738" y="1749425"/>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
        <p:nvSpPr>
          <p:cNvPr id="6" name="テキスト ボックス 5">
            <a:extLst>
              <a:ext uri="{FF2B5EF4-FFF2-40B4-BE49-F238E27FC236}">
                <a16:creationId xmlns:a16="http://schemas.microsoft.com/office/drawing/2014/main" id="{6A17A55A-F394-97C3-F096-6CDF9D1BE824}"/>
              </a:ext>
            </a:extLst>
          </p:cNvPr>
          <p:cNvSpPr txBox="1"/>
          <p:nvPr/>
        </p:nvSpPr>
        <p:spPr>
          <a:xfrm>
            <a:off x="1723858" y="3684098"/>
            <a:ext cx="6902315" cy="646331"/>
          </a:xfrm>
          <a:prstGeom prst="rect">
            <a:avLst/>
          </a:prstGeom>
          <a:noFill/>
          <a:ln>
            <a:noFill/>
          </a:ln>
        </p:spPr>
        <p:txBody>
          <a:bodyPr wrap="square" anchor="ctr">
            <a:spAutoFit/>
          </a:bodyPr>
          <a:lstStyle/>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ここからは、「生活保護別冊問答集」について、位置づけや構成、利用する際の留意点を学んでいきましょう。</a:t>
            </a:r>
            <a:endParaRPr kumimoji="1" lang="en-US" altLang="ja-JP" spc="1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67765633"/>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番号プレースホルダー 1">
            <a:extLst>
              <a:ext uri="{FF2B5EF4-FFF2-40B4-BE49-F238E27FC236}">
                <a16:creationId xmlns:a16="http://schemas.microsoft.com/office/drawing/2014/main" id="{077067B1-2BF6-C9F8-91A5-AA120505840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239FA31D-352C-4347-B246-146F9CFADE92}" type="slidenum">
              <a:rPr lang="ja-JP" altLang="en-US" sz="1000">
                <a:solidFill>
                  <a:srgbClr val="898989"/>
                </a:solidFill>
              </a:rPr>
              <a:pPr>
                <a:lnSpc>
                  <a:spcPct val="100000"/>
                </a:lnSpc>
                <a:spcBef>
                  <a:spcPct val="0"/>
                </a:spcBef>
                <a:buFontTx/>
                <a:buNone/>
              </a:pPr>
              <a:t>24</a:t>
            </a:fld>
            <a:endParaRPr lang="ja-JP" altLang="en-US" sz="1000">
              <a:solidFill>
                <a:srgbClr val="898989"/>
              </a:solidFill>
            </a:endParaRPr>
          </a:p>
        </p:txBody>
      </p:sp>
      <p:sp>
        <p:nvSpPr>
          <p:cNvPr id="41988" name="テキスト ボックス 8">
            <a:extLst>
              <a:ext uri="{FF2B5EF4-FFF2-40B4-BE49-F238E27FC236}">
                <a16:creationId xmlns:a16="http://schemas.microsoft.com/office/drawing/2014/main" id="{2433E74A-B220-C01F-E3BC-ECE1AA96CC7F}"/>
              </a:ext>
            </a:extLst>
          </p:cNvPr>
          <p:cNvSpPr txBox="1">
            <a:spLocks noChangeArrowheads="1"/>
          </p:cNvSpPr>
          <p:nvPr/>
        </p:nvSpPr>
        <p:spPr bwMode="auto">
          <a:xfrm>
            <a:off x="134938" y="792163"/>
            <a:ext cx="9636125" cy="5451475"/>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「生活保護手帳」に記載された規定を調べてもわからない場合は「生活保護手帳別冊問答集」にあたってみましょう。</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「別冊問答集」は実施機関から寄せられた疑義に対する回答など、実施要領等の規定の解釈を、具体例に沿って問答形式で掲載したものです。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法定受託事務である生活保護制度について、自治体ごとに解釈や運用のバラツキが生じないようにするための解釈集になります。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「別冊問答集」は、「第</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編　保護の実施要領関係」「第</a:t>
            </a:r>
            <a:r>
              <a:rPr lang="en-US" altLang="ja-JP" sz="1800" spc="100" dirty="0">
                <a:latin typeface="メイリオ" panose="020B0604030504040204" pitchFamily="50" charset="-128"/>
                <a:ea typeface="メイリオ" panose="020B0604030504040204" pitchFamily="50" charset="-128"/>
              </a:rPr>
              <a:t>2</a:t>
            </a:r>
            <a:r>
              <a:rPr lang="ja-JP" altLang="en-US" sz="1800" spc="100" dirty="0">
                <a:latin typeface="メイリオ" panose="020B0604030504040204" pitchFamily="50" charset="-128"/>
                <a:ea typeface="メイリオ" panose="020B0604030504040204" pitchFamily="50" charset="-128"/>
              </a:rPr>
              <a:t>編　医療扶助運営要領関係」「資料（要保護世帯向け長期生活支援資金の運用等に関する質疑への回答）」から構成されています。「介護扶助運営要領関係」はありません。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「保護の実施要領関係」の問答は、保護の実施要領と同じ分類で章立てされています。問の頭の番号は保護の実施要領の３通知と全く同じです。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「医療扶助運営要領関係」の問答も、「第６　指導及び検査」までは、医療扶助運営要領と同じ分類で章立てされています。問の番号は、全体で通し番号となっています。</a:t>
            </a:r>
            <a:endParaRPr lang="en-US" altLang="ja-JP" sz="1800" spc="1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16CBD0C9-9762-CA18-0137-7F4E664413E6}"/>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１．「生活保護手帳別冊問答集」の位置づけ、構成</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3CFCF695-AFAF-A055-2316-B4AEEF53E426}"/>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Ⅳ</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．「生活保護別冊問答集」について</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番号プレースホルダー 1">
            <a:extLst>
              <a:ext uri="{FF2B5EF4-FFF2-40B4-BE49-F238E27FC236}">
                <a16:creationId xmlns:a16="http://schemas.microsoft.com/office/drawing/2014/main" id="{751799B7-7F92-47CB-00C6-C7F58622D31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F578D0DF-516D-4A93-89FB-33B2705E8728}" type="slidenum">
              <a:rPr lang="ja-JP" altLang="en-US" sz="1000">
                <a:solidFill>
                  <a:srgbClr val="898989"/>
                </a:solidFill>
              </a:rPr>
              <a:pPr>
                <a:lnSpc>
                  <a:spcPct val="100000"/>
                </a:lnSpc>
                <a:spcBef>
                  <a:spcPct val="0"/>
                </a:spcBef>
                <a:buFontTx/>
                <a:buNone/>
              </a:pPr>
              <a:t>25</a:t>
            </a:fld>
            <a:endParaRPr lang="ja-JP" altLang="en-US" sz="1000">
              <a:solidFill>
                <a:srgbClr val="898989"/>
              </a:solidFill>
            </a:endParaRPr>
          </a:p>
        </p:txBody>
      </p:sp>
      <p:sp>
        <p:nvSpPr>
          <p:cNvPr id="44036" name="テキスト ボックス 8">
            <a:extLst>
              <a:ext uri="{FF2B5EF4-FFF2-40B4-BE49-F238E27FC236}">
                <a16:creationId xmlns:a16="http://schemas.microsoft.com/office/drawing/2014/main" id="{D9ADD950-B680-2B6A-EA32-99C4B2B28F97}"/>
              </a:ext>
            </a:extLst>
          </p:cNvPr>
          <p:cNvSpPr txBox="1">
            <a:spLocks noChangeArrowheads="1"/>
          </p:cNvSpPr>
          <p:nvPr/>
        </p:nvSpPr>
        <p:spPr bwMode="auto">
          <a:xfrm>
            <a:off x="547688" y="1023938"/>
            <a:ext cx="8810625" cy="5468937"/>
          </a:xfrm>
          <a:prstGeom prst="rect">
            <a:avLst/>
          </a:prstGeom>
          <a:noFill/>
          <a:ln>
            <a:noFill/>
          </a:ln>
        </p:spPr>
        <p:txBody>
          <a:bodyPr/>
          <a:lstStyle>
            <a:lvl1pPr marL="142875" indent="-142875">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defRPr/>
            </a:pPr>
            <a:r>
              <a:rPr lang="ja-JP" altLang="en-US" sz="1800" spc="100" dirty="0">
                <a:latin typeface="メイリオ" panose="020B0604030504040204" pitchFamily="50" charset="-128"/>
                <a:ea typeface="メイリオ" panose="020B0604030504040204" pitchFamily="50" charset="-128"/>
              </a:rPr>
              <a:t>「別冊問答集」では、各章の冒頭などに、それぞれの項目についての解説が詳しく述べられています。これは「生活保護手帳」にはない「別冊問答集」の大きな特長です。それぞれの規定の趣旨などに対する理解が深まりますので、是非ご一読ください。</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defRPr/>
            </a:pPr>
            <a:r>
              <a:rPr lang="ja-JP" altLang="en-US" sz="1800" spc="100" dirty="0">
                <a:latin typeface="メイリオ" panose="020B0604030504040204" pitchFamily="50" charset="-128"/>
                <a:ea typeface="メイリオ" panose="020B0604030504040204" pitchFamily="50" charset="-128"/>
              </a:rPr>
              <a:t>また、「別冊問答集」の「実施要領関係」には、「第</a:t>
            </a:r>
            <a:r>
              <a:rPr lang="en-US" altLang="ja-JP" sz="1800" spc="100" dirty="0">
                <a:latin typeface="メイリオ" panose="020B0604030504040204" pitchFamily="50" charset="-128"/>
                <a:ea typeface="メイリオ" panose="020B0604030504040204" pitchFamily="50" charset="-128"/>
              </a:rPr>
              <a:t>13</a:t>
            </a:r>
            <a:r>
              <a:rPr lang="ja-JP" altLang="en-US" sz="1800" spc="100" dirty="0">
                <a:latin typeface="メイリオ" panose="020B0604030504040204" pitchFamily="50" charset="-128"/>
                <a:ea typeface="メイリオ" panose="020B0604030504040204" pitchFamily="50" charset="-128"/>
              </a:rPr>
              <a:t>　その他」の中で、保護の実施要領等には全く規定されていない事柄についての問答も掲載されています。</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　保護費の返還、徴収等」や「３　外国人保護」などについては、実施要領では触れられていませんので、事例が発生した際には、この「問答集」をあたってみましょう。</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defRPr/>
            </a:pPr>
            <a:r>
              <a:rPr lang="ja-JP" altLang="en-US" sz="1800" spc="100" dirty="0">
                <a:latin typeface="メイリオ" panose="020B0604030504040204" pitchFamily="50" charset="-128"/>
                <a:ea typeface="メイリオ" panose="020B0604030504040204" pitchFamily="50" charset="-128"/>
              </a:rPr>
              <a:t>なお、「別冊問答集」は、直面するすべての事象に対して、網羅的に解釈を規定しているものではありません。具体的な事例を挙げた上でその場合の解釈を示しているものであり、事例に挙がっていないからといって、同様の解釈を取ることができないわけではない（「○○の場合は△△を適用する」→「（記載のない）○○の場合は△△を適用しない」とはならない）ことに注意が必要です。</a:t>
            </a:r>
            <a:endParaRPr lang="en-US" altLang="ja-JP" sz="1800" spc="1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01AF4503-EE1C-DA67-0E03-090A9B9627FD}"/>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２．「別冊問答集」を利用する際の留意点</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263793FE-FFF5-6329-503B-8FB1A9E93CAF}"/>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Ⅳ</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．「生活保護別冊問答集」について</a:t>
            </a: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番号プレースホルダー 1">
            <a:extLst>
              <a:ext uri="{FF2B5EF4-FFF2-40B4-BE49-F238E27FC236}">
                <a16:creationId xmlns:a16="http://schemas.microsoft.com/office/drawing/2014/main" id="{7F88B7AF-75DA-7D05-CA07-51FB5AEA8C4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FA581D9D-702C-4FC6-BA66-1F705106E07E}" type="slidenum">
              <a:rPr lang="ja-JP" altLang="en-US" sz="1000">
                <a:solidFill>
                  <a:srgbClr val="898989"/>
                </a:solidFill>
              </a:rPr>
              <a:pPr>
                <a:lnSpc>
                  <a:spcPct val="100000"/>
                </a:lnSpc>
                <a:spcBef>
                  <a:spcPct val="0"/>
                </a:spcBef>
                <a:buFontTx/>
                <a:buNone/>
              </a:pPr>
              <a:t>26</a:t>
            </a:fld>
            <a:endParaRPr lang="ja-JP" altLang="en-US" sz="1000">
              <a:solidFill>
                <a:srgbClr val="898989"/>
              </a:solidFill>
            </a:endParaRPr>
          </a:p>
        </p:txBody>
      </p:sp>
      <p:sp>
        <p:nvSpPr>
          <p:cNvPr id="46084" name="テキスト ボックス 8">
            <a:extLst>
              <a:ext uri="{FF2B5EF4-FFF2-40B4-BE49-F238E27FC236}">
                <a16:creationId xmlns:a16="http://schemas.microsoft.com/office/drawing/2014/main" id="{8564D073-93D8-504C-892E-DCBFF0C42CB5}"/>
              </a:ext>
            </a:extLst>
          </p:cNvPr>
          <p:cNvSpPr txBox="1">
            <a:spLocks noChangeArrowheads="1"/>
          </p:cNvSpPr>
          <p:nvPr/>
        </p:nvSpPr>
        <p:spPr bwMode="auto">
          <a:xfrm>
            <a:off x="134938" y="792163"/>
            <a:ext cx="9636125" cy="968375"/>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別冊問答集の冒頭には「生活保護問答集について」と題して、ケースワーカーが業務にあたるうえでの心構えが載せられています。こちらも、是非一度お読みください。</a:t>
            </a:r>
            <a:endParaRPr lang="en-US" altLang="ja-JP" sz="1800" spc="100" dirty="0">
              <a:latin typeface="メイリオ" panose="020B0604030504040204" pitchFamily="50" charset="-128"/>
              <a:ea typeface="メイリオ" panose="020B0604030504040204" pitchFamily="50" charset="-128"/>
            </a:endParaRPr>
          </a:p>
        </p:txBody>
      </p:sp>
      <p:sp>
        <p:nvSpPr>
          <p:cNvPr id="6" name="四角形: 角を丸くする 5">
            <a:extLst>
              <a:ext uri="{FF2B5EF4-FFF2-40B4-BE49-F238E27FC236}">
                <a16:creationId xmlns:a16="http://schemas.microsoft.com/office/drawing/2014/main" id="{B8EBE400-688E-2203-7B37-4480603D2AC6}"/>
              </a:ext>
            </a:extLst>
          </p:cNvPr>
          <p:cNvSpPr/>
          <p:nvPr/>
        </p:nvSpPr>
        <p:spPr>
          <a:xfrm>
            <a:off x="454025" y="1546225"/>
            <a:ext cx="8997950" cy="4830763"/>
          </a:xfrm>
          <a:prstGeom prst="roundRect">
            <a:avLst>
              <a:gd name="adj" fmla="val 4813"/>
            </a:avLst>
          </a:prstGeom>
          <a:solidFill>
            <a:schemeClr val="bg2"/>
          </a:solidFill>
          <a:ln>
            <a:noFill/>
          </a:ln>
        </p:spPr>
        <p:style>
          <a:lnRef idx="1">
            <a:schemeClr val="accent1"/>
          </a:lnRef>
          <a:fillRef idx="2">
            <a:schemeClr val="accent1"/>
          </a:fillRef>
          <a:effectRef idx="1">
            <a:schemeClr val="accent1"/>
          </a:effectRef>
          <a:fontRef idx="minor">
            <a:schemeClr val="dk1"/>
          </a:fontRef>
        </p:style>
        <p:txBody>
          <a:bodyPr lIns="288000" anchor="ctr"/>
          <a:lstStyle/>
          <a:p>
            <a:pPr algn="ctr" eaLnBrk="1" hangingPunct="1">
              <a:defRPr/>
            </a:pPr>
            <a:r>
              <a:rPr lang="en-US" altLang="ja-JP" sz="2400" b="1" spc="100" dirty="0">
                <a:solidFill>
                  <a:schemeClr val="tx1"/>
                </a:solidFill>
                <a:latin typeface="メイリオ" panose="020B0604030504040204" pitchFamily="50" charset="-128"/>
                <a:ea typeface="メイリオ" panose="020B0604030504040204" pitchFamily="50" charset="-128"/>
              </a:rPr>
              <a:t>【</a:t>
            </a:r>
            <a:r>
              <a:rPr lang="ja-JP" altLang="en-US" sz="2400" b="1" spc="100" dirty="0">
                <a:solidFill>
                  <a:schemeClr val="tx1"/>
                </a:solidFill>
                <a:latin typeface="メイリオ" panose="020B0604030504040204" pitchFamily="50" charset="-128"/>
                <a:ea typeface="メイリオ" panose="020B0604030504040204" pitchFamily="50" charset="-128"/>
              </a:rPr>
              <a:t>生活保護問答集について</a:t>
            </a:r>
            <a:r>
              <a:rPr lang="en-US" altLang="ja-JP" sz="2400" b="1" spc="100" dirty="0">
                <a:solidFill>
                  <a:schemeClr val="tx1"/>
                </a:solidFill>
                <a:latin typeface="メイリオ" panose="020B0604030504040204" pitchFamily="50" charset="-128"/>
                <a:ea typeface="メイリオ" panose="020B0604030504040204" pitchFamily="50" charset="-128"/>
              </a:rPr>
              <a:t>】</a:t>
            </a:r>
          </a:p>
          <a:p>
            <a:pPr algn="ctr" eaLnBrk="1" hangingPunct="1">
              <a:defRPr/>
            </a:pPr>
            <a:endParaRPr lang="en-US" altLang="ja-JP" sz="20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常に生活保護法の理念に立ち返って考えること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被保護者に対しては、常に公平・公正であり、決定実施には統一性が確保されていること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要保護者の立場や心情を理解し、その良き相談相手であること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要保護者の個別的、具体的事情に着目し、決定実施は具体的妥当性を持つものとすること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被保護者に対しては常に説明と同意に努めること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本法の正しい理解と協力を得るため、啓発に努めること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常に保護の実施機関としての組織的な判断に基づき、業務を遂行すること</a:t>
            </a:r>
          </a:p>
        </p:txBody>
      </p:sp>
      <p:sp>
        <p:nvSpPr>
          <p:cNvPr id="3" name="正方形/長方形 2">
            <a:extLst>
              <a:ext uri="{FF2B5EF4-FFF2-40B4-BE49-F238E27FC236}">
                <a16:creationId xmlns:a16="http://schemas.microsoft.com/office/drawing/2014/main" id="{A1FC776B-2166-5D33-CD93-DFF0F06D078B}"/>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３．「生活保護問答集について」</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B7F46DE2-FDC9-2B89-95A3-CA34B3CC931B}"/>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Ⅳ</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．「生活保護別冊問答集」について</a:t>
            </a: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スライド番号プレースホルダー 1">
            <a:extLst>
              <a:ext uri="{FF2B5EF4-FFF2-40B4-BE49-F238E27FC236}">
                <a16:creationId xmlns:a16="http://schemas.microsoft.com/office/drawing/2014/main" id="{C1C450AA-C6F4-B308-43C0-4092F70B441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668A4CE-DE8A-42EF-A2BF-7B2C6FA8CB74}" type="slidenum">
              <a:rPr lang="ja-JP" altLang="en-US" sz="1000">
                <a:solidFill>
                  <a:srgbClr val="898989"/>
                </a:solidFill>
              </a:rPr>
              <a:pPr>
                <a:lnSpc>
                  <a:spcPct val="100000"/>
                </a:lnSpc>
                <a:spcBef>
                  <a:spcPct val="0"/>
                </a:spcBef>
                <a:buFontTx/>
                <a:buNone/>
              </a:pPr>
              <a:t>27</a:t>
            </a:fld>
            <a:endParaRPr lang="ja-JP" altLang="en-US" sz="1000">
              <a:solidFill>
                <a:srgbClr val="898989"/>
              </a:solidFill>
            </a:endParaRPr>
          </a:p>
        </p:txBody>
      </p:sp>
      <p:sp>
        <p:nvSpPr>
          <p:cNvPr id="48132" name="テキスト ボックス 8">
            <a:extLst>
              <a:ext uri="{FF2B5EF4-FFF2-40B4-BE49-F238E27FC236}">
                <a16:creationId xmlns:a16="http://schemas.microsoft.com/office/drawing/2014/main" id="{73D94AC1-64F6-C27F-189C-473A5884DE00}"/>
              </a:ext>
            </a:extLst>
          </p:cNvPr>
          <p:cNvSpPr txBox="1">
            <a:spLocks noChangeArrowheads="1"/>
          </p:cNvSpPr>
          <p:nvPr/>
        </p:nvSpPr>
        <p:spPr bwMode="auto">
          <a:xfrm>
            <a:off x="515938" y="1212850"/>
            <a:ext cx="8874125" cy="4432300"/>
          </a:xfrm>
          <a:prstGeom prst="rect">
            <a:avLst/>
          </a:prstGeom>
          <a:noFill/>
          <a:ln>
            <a:noFill/>
          </a:ln>
        </p:spPr>
        <p:txBody>
          <a:bodyPr>
            <a:spAutoFit/>
          </a:bodyPr>
          <a:lstStyle>
            <a:lvl1pPr marL="342900" indent="-34290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spcAft>
                <a:spcPts val="1200"/>
              </a:spcAft>
              <a:buFont typeface="Calibri" panose="020F0502020204030204" pitchFamily="34" charset="0"/>
              <a:buChar char="⃝"/>
              <a:defRPr/>
            </a:pPr>
            <a:r>
              <a:rPr lang="ja-JP" altLang="en-US" sz="1800" spc="100" dirty="0">
                <a:latin typeface="メイリオ" panose="020B0604030504040204" pitchFamily="50" charset="-128"/>
                <a:ea typeface="メイリオ" panose="020B0604030504040204" pitchFamily="50" charset="-128"/>
              </a:rPr>
              <a:t>「生活保護手帳」や「別冊問答集」はあらゆる事柄を規定しているものではありません。手帳を調べても、わからない、解釈できない、ということにしばしば遭遇します。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spcAft>
                <a:spcPts val="1200"/>
              </a:spcAft>
              <a:buFont typeface="Calibri" panose="020F0502020204030204" pitchFamily="34" charset="0"/>
              <a:buChar char="⃝"/>
              <a:defRPr/>
            </a:pPr>
            <a:r>
              <a:rPr lang="ja-JP" altLang="en-US" sz="1800" spc="100" dirty="0">
                <a:latin typeface="メイリオ" panose="020B0604030504040204" pitchFamily="50" charset="-128"/>
                <a:ea typeface="メイリオ" panose="020B0604030504040204" pitchFamily="50" charset="-128"/>
              </a:rPr>
              <a:t>こうした場合には、「関係法令通知集」などに掲載されているその他の通知や、自治体で独自に作成している「運用事例集」や「疑義照会集」などを調べたりしますが、それでもわからない場合には、最後は自ら判断しなくてはなりませ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spcAft>
                <a:spcPts val="1200"/>
              </a:spcAft>
              <a:buFont typeface="Calibri" panose="020F0502020204030204" pitchFamily="34" charset="0"/>
              <a:buChar char="⃝"/>
              <a:defRPr/>
            </a:pPr>
            <a:r>
              <a:rPr lang="ja-JP" altLang="en-US" sz="1800" spc="100" dirty="0">
                <a:latin typeface="メイリオ" panose="020B0604030504040204" pitchFamily="50" charset="-128"/>
                <a:ea typeface="メイリオ" panose="020B0604030504040204" pitchFamily="50" charset="-128"/>
              </a:rPr>
              <a:t>その際、「別冊問答集」の冒頭にも記載されているとおり、</a:t>
            </a:r>
            <a:r>
              <a:rPr lang="ja-JP" altLang="en-US" sz="1800" b="1" spc="100" dirty="0">
                <a:latin typeface="メイリオ" panose="020B0604030504040204" pitchFamily="50" charset="-128"/>
                <a:ea typeface="メイリオ" panose="020B0604030504040204" pitchFamily="50" charset="-128"/>
              </a:rPr>
              <a:t>「常に本法の基本理念は何かという原点に立ち返って考える」こと</a:t>
            </a:r>
            <a:r>
              <a:rPr lang="ja-JP" altLang="en-US" sz="1800" spc="100" dirty="0">
                <a:latin typeface="メイリオ" panose="020B0604030504040204" pitchFamily="50" charset="-128"/>
                <a:ea typeface="メイリオ" panose="020B0604030504040204" pitchFamily="50" charset="-128"/>
              </a:rPr>
              <a:t>や</a:t>
            </a:r>
            <a:r>
              <a:rPr lang="ja-JP" altLang="en-US" sz="1800" b="1" spc="100" dirty="0">
                <a:latin typeface="メイリオ" panose="020B0604030504040204" pitchFamily="50" charset="-128"/>
                <a:ea typeface="メイリオ" panose="020B0604030504040204" pitchFamily="50" charset="-128"/>
              </a:rPr>
              <a:t>「ケース診断会議や査察指導員等との協議により、</a:t>
            </a:r>
            <a:r>
              <a:rPr lang="ja-JP" altLang="en-US" sz="1800" b="1" spc="100" dirty="0">
                <a:solidFill>
                  <a:srgbClr val="C00000"/>
                </a:solidFill>
                <a:latin typeface="メイリオ" panose="020B0604030504040204" pitchFamily="50" charset="-128"/>
                <a:ea typeface="メイリオ" panose="020B0604030504040204" pitchFamily="50" charset="-128"/>
              </a:rPr>
              <a:t>十分納得のいくまで検討</a:t>
            </a:r>
            <a:r>
              <a:rPr lang="ja-JP" altLang="en-US" sz="1800" b="1" spc="100" dirty="0">
                <a:latin typeface="メイリオ" panose="020B0604030504040204" pitchFamily="50" charset="-128"/>
                <a:ea typeface="メイリオ" panose="020B0604030504040204" pitchFamily="50" charset="-128"/>
              </a:rPr>
              <a:t>し、その中から一つの結論が導かれる」こと</a:t>
            </a:r>
            <a:r>
              <a:rPr lang="ja-JP" altLang="en-US" sz="1800" spc="100" dirty="0">
                <a:latin typeface="メイリオ" panose="020B0604030504040204" pitchFamily="50" charset="-128"/>
                <a:ea typeface="メイリオ" panose="020B0604030504040204" pitchFamily="50" charset="-128"/>
              </a:rPr>
              <a:t>が何よりも重要です。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 typeface="Calibri" panose="020F0502020204030204" pitchFamily="34" charset="0"/>
              <a:buChar char="⃝"/>
              <a:defRPr/>
            </a:pPr>
            <a:r>
              <a:rPr lang="ja-JP" altLang="en-US" sz="1800" b="1" spc="100" dirty="0">
                <a:latin typeface="メイリオ" panose="020B0604030504040204" pitchFamily="50" charset="-128"/>
                <a:ea typeface="メイリオ" panose="020B0604030504040204" pitchFamily="50" charset="-128"/>
              </a:rPr>
              <a:t>個々の利用者のニーズや背景、そして時代の変化等にも敏感になりながら、</a:t>
            </a:r>
            <a:r>
              <a:rPr lang="ja-JP" altLang="en-US" sz="1800" b="1" spc="100" dirty="0">
                <a:solidFill>
                  <a:srgbClr val="C00000"/>
                </a:solidFill>
                <a:latin typeface="メイリオ" panose="020B0604030504040204" pitchFamily="50" charset="-128"/>
                <a:ea typeface="メイリオ" panose="020B0604030504040204" pitchFamily="50" charset="-128"/>
              </a:rPr>
              <a:t>「法の理念に基づき」「組織として判断して決定していく」こと</a:t>
            </a:r>
            <a:r>
              <a:rPr lang="ja-JP" altLang="en-US" sz="1800" b="1" spc="100" dirty="0">
                <a:latin typeface="メイリオ" panose="020B0604030504040204" pitchFamily="50" charset="-128"/>
                <a:ea typeface="メイリオ" panose="020B0604030504040204" pitchFamily="50" charset="-128"/>
              </a:rPr>
              <a:t>が求められているのです。</a:t>
            </a:r>
            <a:endParaRPr lang="en-US" altLang="ja-JP" sz="1800" b="1" spc="1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1BFB1EB7-9115-22A0-B7DF-B7A5FAA8E906}"/>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en-US" altLang="ja-JP" b="1" spc="300" dirty="0">
                <a:solidFill>
                  <a:schemeClr val="tx1"/>
                </a:solidFill>
                <a:latin typeface="メイリオ" panose="020B0604030504040204" pitchFamily="50" charset="-128"/>
                <a:ea typeface="メイリオ" panose="020B0604030504040204" pitchFamily="50" charset="-128"/>
              </a:rPr>
              <a:t>Ⅴ</a:t>
            </a:r>
            <a:r>
              <a:rPr kumimoji="1" lang="ja-JP" altLang="en-US" b="1" spc="300" dirty="0">
                <a:solidFill>
                  <a:schemeClr val="tx1"/>
                </a:solidFill>
                <a:latin typeface="メイリオ" panose="020B0604030504040204" pitchFamily="50" charset="-128"/>
                <a:ea typeface="メイリオ" panose="020B0604030504040204" pitchFamily="50" charset="-128"/>
              </a:rPr>
              <a:t>．調べてもわからない場合</a:t>
            </a: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AEB44-A542-3425-4077-6AD7ADBEA0A6}"/>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C9AA349-CF6C-57F2-9A0E-DB50F4051D6F}"/>
              </a:ext>
            </a:extLst>
          </p:cNvPr>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69C19EEC-A7DD-4A63-AEC8-C70E92A6779F}"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28</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AE233818-95C0-4112-9F4C-6233F54DFFA7}"/>
              </a:ext>
            </a:extLst>
          </p:cNvPr>
          <p:cNvSpPr/>
          <p:nvPr/>
        </p:nvSpPr>
        <p:spPr>
          <a:xfrm>
            <a:off x="627061" y="1292799"/>
            <a:ext cx="8651875" cy="577669"/>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571500" indent="-571500" eaLnBrk="1" fontAlgn="auto" hangingPunct="1">
              <a:spcBef>
                <a:spcPts val="0"/>
              </a:spcBef>
              <a:spcAft>
                <a:spcPts val="0"/>
              </a:spcAft>
              <a:buFont typeface="Wingdings" panose="05000000000000000000" pitchFamily="2" charset="2"/>
              <a:buChar char="ü"/>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「生活保護手帳」「別冊問答集」の位置づけ・構成・利用</a:t>
            </a:r>
            <a:br>
              <a:rPr kumimoji="1" lang="en-US" altLang="ja-JP" sz="2000" b="1" spc="300" dirty="0">
                <a:solidFill>
                  <a:schemeClr val="tx1"/>
                </a:solidFill>
                <a:latin typeface="メイリオ" panose="020B0604030504040204" pitchFamily="50" charset="-128"/>
                <a:ea typeface="メイリオ" panose="020B0604030504040204" pitchFamily="50" charset="-128"/>
              </a:rPr>
            </a:br>
            <a:r>
              <a:rPr kumimoji="1" lang="ja-JP" altLang="en-US" sz="2000" b="1" spc="300" dirty="0">
                <a:solidFill>
                  <a:schemeClr val="tx1"/>
                </a:solidFill>
                <a:latin typeface="メイリオ" panose="020B0604030504040204" pitchFamily="50" charset="-128"/>
                <a:ea typeface="メイリオ" panose="020B0604030504040204" pitchFamily="50" charset="-128"/>
              </a:rPr>
              <a:t>する際の留意点を理解し、日常業務で活用できるようになる</a:t>
            </a:r>
          </a:p>
        </p:txBody>
      </p:sp>
      <p:sp>
        <p:nvSpPr>
          <p:cNvPr id="5" name="四角形: 角を丸くする 4">
            <a:extLst>
              <a:ext uri="{FF2B5EF4-FFF2-40B4-BE49-F238E27FC236}">
                <a16:creationId xmlns:a16="http://schemas.microsoft.com/office/drawing/2014/main" id="{3A8116F8-E453-CFB7-3173-3B0D9304621F}"/>
              </a:ext>
            </a:extLst>
          </p:cNvPr>
          <p:cNvSpPr/>
          <p:nvPr/>
        </p:nvSpPr>
        <p:spPr>
          <a:xfrm>
            <a:off x="463083" y="968359"/>
            <a:ext cx="8979833" cy="1064658"/>
          </a:xfrm>
          <a:prstGeom prst="roundRect">
            <a:avLst/>
          </a:prstGeom>
          <a:noFill/>
          <a:ln w="28575">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9" name="正方形/長方形 8">
            <a:extLst>
              <a:ext uri="{FF2B5EF4-FFF2-40B4-BE49-F238E27FC236}">
                <a16:creationId xmlns:a16="http://schemas.microsoft.com/office/drawing/2014/main" id="{3273E58D-B1C9-0905-5629-8BBC8926ED14}"/>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まとめ</a:t>
            </a:r>
          </a:p>
        </p:txBody>
      </p:sp>
      <p:sp>
        <p:nvSpPr>
          <p:cNvPr id="10" name="テキスト ボックス 9">
            <a:extLst>
              <a:ext uri="{FF2B5EF4-FFF2-40B4-BE49-F238E27FC236}">
                <a16:creationId xmlns:a16="http://schemas.microsoft.com/office/drawing/2014/main" id="{E6880248-F8FD-F622-F5A8-767200E02CD5}"/>
              </a:ext>
            </a:extLst>
          </p:cNvPr>
          <p:cNvSpPr txBox="1"/>
          <p:nvPr/>
        </p:nvSpPr>
        <p:spPr>
          <a:xfrm>
            <a:off x="3105689" y="783693"/>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本研修の獲得目標の再確認</a:t>
            </a:r>
          </a:p>
        </p:txBody>
      </p:sp>
      <p:sp>
        <p:nvSpPr>
          <p:cNvPr id="11" name="四角形: 角を丸くする 10">
            <a:extLst>
              <a:ext uri="{FF2B5EF4-FFF2-40B4-BE49-F238E27FC236}">
                <a16:creationId xmlns:a16="http://schemas.microsoft.com/office/drawing/2014/main" id="{17E2EF65-D2FC-6E8C-D60B-B8DE5A009BAF}"/>
              </a:ext>
            </a:extLst>
          </p:cNvPr>
          <p:cNvSpPr/>
          <p:nvPr/>
        </p:nvSpPr>
        <p:spPr>
          <a:xfrm>
            <a:off x="463083" y="2540616"/>
            <a:ext cx="8979833" cy="3971043"/>
          </a:xfrm>
          <a:prstGeom prst="roundRect">
            <a:avLst>
              <a:gd name="adj" fmla="val 5021"/>
            </a:avLst>
          </a:prstGeom>
          <a:noFill/>
          <a:ln w="285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B7ABD26-E772-9E8B-B7B0-725D725AF641}"/>
              </a:ext>
            </a:extLst>
          </p:cNvPr>
          <p:cNvSpPr txBox="1"/>
          <p:nvPr/>
        </p:nvSpPr>
        <p:spPr>
          <a:xfrm>
            <a:off x="3105689" y="2360471"/>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講師からのメッセージ</a:t>
            </a:r>
          </a:p>
        </p:txBody>
      </p:sp>
      <p:sp>
        <p:nvSpPr>
          <p:cNvPr id="3" name="正方形/長方形 2">
            <a:extLst>
              <a:ext uri="{FF2B5EF4-FFF2-40B4-BE49-F238E27FC236}">
                <a16:creationId xmlns:a16="http://schemas.microsoft.com/office/drawing/2014/main" id="{41061DD5-3A8D-5178-A9D9-0F0A4F2E894A}"/>
              </a:ext>
            </a:extLst>
          </p:cNvPr>
          <p:cNvSpPr/>
          <p:nvPr/>
        </p:nvSpPr>
        <p:spPr>
          <a:xfrm>
            <a:off x="609831" y="2739194"/>
            <a:ext cx="8686334" cy="35738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業務を行ううえでの根拠となる「生活保護手帳」や</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「別冊問答集」の構成や位置づけ、主な内容について学びました。</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「生活保護実施の態度」の冒頭には</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「生活保護法、実施要領等の遵守に留意すること。」が</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掲げられていること、そして、調べても分からない場合は</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組織的に検討することを常に念頭におきながら</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業務を進めていきましょう。</a:t>
            </a:r>
            <a:endParaRPr lang="en-US" altLang="ja-JP" spc="100" dirty="0">
              <a:solidFill>
                <a:prstClr val="black"/>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2699742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番号プレースホルダー 2">
            <a:extLst>
              <a:ext uri="{FF2B5EF4-FFF2-40B4-BE49-F238E27FC236}">
                <a16:creationId xmlns:a16="http://schemas.microsoft.com/office/drawing/2014/main" id="{E790CD65-5982-CBE0-FAB6-4A4B88B6FA6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31A9D378-0363-43CE-A551-0210DB79F5B8}" type="slidenum">
              <a:rPr lang="ja-JP" altLang="en-US" sz="1000">
                <a:solidFill>
                  <a:srgbClr val="898989"/>
                </a:solidFill>
              </a:rPr>
              <a:pPr>
                <a:lnSpc>
                  <a:spcPct val="100000"/>
                </a:lnSpc>
                <a:spcBef>
                  <a:spcPct val="0"/>
                </a:spcBef>
                <a:buFontTx/>
                <a:buNone/>
              </a:pPr>
              <a:t>2</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F52BFD96-7684-9BFD-44D6-F139BDB2A8E6}"/>
              </a:ext>
            </a:extLst>
          </p:cNvPr>
          <p:cNvSpPr/>
          <p:nvPr/>
        </p:nvSpPr>
        <p:spPr>
          <a:xfrm>
            <a:off x="633413" y="1479550"/>
            <a:ext cx="8639175" cy="2962275"/>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571500" indent="-571500" eaLnBrk="1" fontAlgn="auto" hangingPunct="1">
              <a:spcBef>
                <a:spcPts val="0"/>
              </a:spcBef>
              <a:spcAft>
                <a:spcPts val="0"/>
              </a:spcAft>
              <a:buFont typeface="Wingdings" panose="05000000000000000000" pitchFamily="2" charset="2"/>
              <a:buChar char="ü"/>
              <a:defRPr/>
            </a:pPr>
            <a:r>
              <a:rPr lang="ja-JP" altLang="en-US" sz="3200" b="1" spc="300" dirty="0">
                <a:solidFill>
                  <a:schemeClr val="tx1"/>
                </a:solidFill>
                <a:latin typeface="メイリオ" panose="020B0604030504040204" pitchFamily="50" charset="-128"/>
                <a:ea typeface="メイリオ" panose="020B0604030504040204" pitchFamily="50" charset="-128"/>
              </a:rPr>
              <a:t>「生活保護手帳」「別冊問答集」の</a:t>
            </a:r>
            <a:br>
              <a:rPr lang="en-US" altLang="ja-JP" sz="3200" b="1" spc="300" dirty="0">
                <a:solidFill>
                  <a:schemeClr val="tx1"/>
                </a:solidFill>
                <a:latin typeface="メイリオ" panose="020B0604030504040204" pitchFamily="50" charset="-128"/>
                <a:ea typeface="メイリオ" panose="020B0604030504040204" pitchFamily="50" charset="-128"/>
              </a:rPr>
            </a:br>
            <a:r>
              <a:rPr lang="ja-JP" altLang="en-US" sz="3200" b="1" spc="300" dirty="0">
                <a:solidFill>
                  <a:schemeClr val="tx1"/>
                </a:solidFill>
                <a:latin typeface="メイリオ" panose="020B0604030504040204" pitchFamily="50" charset="-128"/>
                <a:ea typeface="メイリオ" panose="020B0604030504040204" pitchFamily="50" charset="-128"/>
              </a:rPr>
              <a:t>位置づけ・構成・利用する際の留意点を理解し、日常業務で活用できるようになる</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ー 1">
            <a:extLst>
              <a:ext uri="{FF2B5EF4-FFF2-40B4-BE49-F238E27FC236}">
                <a16:creationId xmlns:a16="http://schemas.microsoft.com/office/drawing/2014/main" id="{6BAE2486-FE33-E838-BB3C-C1D188F4A4C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3E1B5ED-2FDB-4A77-B522-58B2E5C13BD6}" type="slidenum">
              <a:rPr lang="ja-JP" altLang="en-US" sz="1000">
                <a:solidFill>
                  <a:srgbClr val="898989"/>
                </a:solidFill>
              </a:rPr>
              <a:pPr>
                <a:lnSpc>
                  <a:spcPct val="100000"/>
                </a:lnSpc>
                <a:spcBef>
                  <a:spcPct val="0"/>
                </a:spcBef>
                <a:buFontTx/>
                <a:buNone/>
              </a:pPr>
              <a:t>29</a:t>
            </a:fld>
            <a:endParaRPr lang="ja-JP" altLang="en-US" sz="1000">
              <a:solidFill>
                <a:srgbClr val="898989"/>
              </a:solidFill>
            </a:endParaRP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スライド番号プレースホルダー 1">
            <a:extLst>
              <a:ext uri="{FF2B5EF4-FFF2-40B4-BE49-F238E27FC236}">
                <a16:creationId xmlns:a16="http://schemas.microsoft.com/office/drawing/2014/main" id="{6F7A40A5-3621-16D1-0704-E4DA94F23FC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E679BAA-8154-4958-BDF4-5D83CF03108E}" type="slidenum">
              <a:rPr lang="ja-JP" altLang="en-US" sz="1000">
                <a:solidFill>
                  <a:srgbClr val="898989"/>
                </a:solidFill>
              </a:rPr>
              <a:pPr>
                <a:lnSpc>
                  <a:spcPct val="100000"/>
                </a:lnSpc>
                <a:spcBef>
                  <a:spcPct val="0"/>
                </a:spcBef>
                <a:buFontTx/>
                <a:buNone/>
              </a:pPr>
              <a:t>30</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6E284481-0D9F-B928-8644-A4DC2EB62A5A}"/>
              </a:ext>
            </a:extLst>
          </p:cNvPr>
          <p:cNvSpPr/>
          <p:nvPr/>
        </p:nvSpPr>
        <p:spPr>
          <a:xfrm>
            <a:off x="134938" y="976313"/>
            <a:ext cx="9636125" cy="1046162"/>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教材作成に用いた資料</a:t>
            </a:r>
            <a:r>
              <a:rPr lang="en-US" altLang="ja-JP" sz="2000" b="1" spc="2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中央法規出版</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生活保護手帳別冊問答集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中央法規出版</a:t>
            </a:r>
            <a:r>
              <a:rPr kumimoji="1" lang="en-US" altLang="ja-JP" sz="1600" dirty="0">
                <a:latin typeface="メイリオ" panose="020B0604030504040204" pitchFamily="50" charset="-128"/>
                <a:ea typeface="メイリオ" panose="020B0604030504040204" pitchFamily="50" charset="-128"/>
              </a:rPr>
              <a:t>.</a:t>
            </a:r>
          </a:p>
        </p:txBody>
      </p:sp>
      <p:sp>
        <p:nvSpPr>
          <p:cNvPr id="3" name="正方形/長方形 2">
            <a:extLst>
              <a:ext uri="{FF2B5EF4-FFF2-40B4-BE49-F238E27FC236}">
                <a16:creationId xmlns:a16="http://schemas.microsoft.com/office/drawing/2014/main" id="{49C7AC14-A3A1-F783-6C09-C125D6B826BA}"/>
              </a:ext>
            </a:extLst>
          </p:cNvPr>
          <p:cNvSpPr/>
          <p:nvPr/>
        </p:nvSpPr>
        <p:spPr>
          <a:xfrm>
            <a:off x="134938" y="2813050"/>
            <a:ext cx="9636125" cy="723900"/>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参考図書・文献</a:t>
            </a:r>
            <a:r>
              <a:rPr lang="en-US" altLang="ja-JP" sz="2000" b="1" spc="2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lang="zh-TW" altLang="en-US" sz="1600" dirty="0">
                <a:latin typeface="メイリオ" panose="020B0604030504040204" pitchFamily="50" charset="-128"/>
                <a:ea typeface="メイリオ" panose="020B0604030504040204" pitchFamily="50" charset="-128"/>
              </a:rPr>
              <a:t>生活保護関係法令通知集</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中央法規出版</a:t>
            </a:r>
            <a:r>
              <a:rPr kumimoji="1" lang="en-US" altLang="ja-JP" sz="1600" dirty="0">
                <a:latin typeface="メイリオ" panose="020B0604030504040204" pitchFamily="50" charset="-128"/>
                <a:ea typeface="メイリオ" panose="020B0604030504040204" pitchFamily="50" charset="-128"/>
              </a:rPr>
              <a:t>.</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番号プレースホルダー 2">
            <a:extLst>
              <a:ext uri="{FF2B5EF4-FFF2-40B4-BE49-F238E27FC236}">
                <a16:creationId xmlns:a16="http://schemas.microsoft.com/office/drawing/2014/main" id="{546AAC89-E018-8756-ECC6-9F3AD720A63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4FF6C3D-A70A-41D5-9A2D-F4AF79A5EEAA}" type="slidenum">
              <a:rPr lang="ja-JP" altLang="en-US" sz="1000">
                <a:solidFill>
                  <a:srgbClr val="898989"/>
                </a:solidFill>
              </a:rPr>
              <a:pPr>
                <a:lnSpc>
                  <a:spcPct val="100000"/>
                </a:lnSpc>
                <a:spcBef>
                  <a:spcPct val="0"/>
                </a:spcBef>
                <a:buFontTx/>
                <a:buNone/>
              </a:pPr>
              <a:t>3</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345B590F-6D9C-0136-FD6F-88ABE93867E1}"/>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ワークを行う上での留意点</a:t>
            </a:r>
          </a:p>
        </p:txBody>
      </p:sp>
      <p:sp>
        <p:nvSpPr>
          <p:cNvPr id="4" name="テキスト ボックス 24">
            <a:extLst>
              <a:ext uri="{FF2B5EF4-FFF2-40B4-BE49-F238E27FC236}">
                <a16:creationId xmlns:a16="http://schemas.microsoft.com/office/drawing/2014/main" id="{9D97F5FB-5FCB-4B00-A7C9-3B404FA0F275}"/>
              </a:ext>
            </a:extLst>
          </p:cNvPr>
          <p:cNvSpPr txBox="1">
            <a:spLocks noChangeArrowheads="1"/>
          </p:cNvSpPr>
          <p:nvPr/>
        </p:nvSpPr>
        <p:spPr bwMode="auto">
          <a:xfrm>
            <a:off x="342900" y="719138"/>
            <a:ext cx="9218613" cy="660400"/>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本教材は、受講者のみなさん同士で意見交換をする「ワーク」を取り入れています。</a:t>
            </a:r>
            <a:endParaRPr kumimoji="0" lang="en-US" altLang="ja-JP" sz="1600" spc="100" dirty="0">
              <a:latin typeface="メイリオ" panose="020B0604030504040204" pitchFamily="50" charset="-128"/>
              <a:ea typeface="メイリオ" panose="020B0604030504040204" pitchFamily="50" charset="-128"/>
            </a:endParaRPr>
          </a:p>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ワークを意義ある時間にするために、以下のルールを守りましょう。</a:t>
            </a:r>
          </a:p>
        </p:txBody>
      </p:sp>
      <p:sp>
        <p:nvSpPr>
          <p:cNvPr id="6" name="吹き出し: 角を丸めた四角形 5">
            <a:extLst>
              <a:ext uri="{FF2B5EF4-FFF2-40B4-BE49-F238E27FC236}">
                <a16:creationId xmlns:a16="http://schemas.microsoft.com/office/drawing/2014/main" id="{DD4FBDD9-5476-958D-D27C-E07CC96C5D3B}"/>
              </a:ext>
            </a:extLst>
          </p:cNvPr>
          <p:cNvSpPr/>
          <p:nvPr/>
        </p:nvSpPr>
        <p:spPr>
          <a:xfrm>
            <a:off x="4237038" y="5881688"/>
            <a:ext cx="3967162" cy="523875"/>
          </a:xfrm>
          <a:prstGeom prst="wedgeRoundRectCallout">
            <a:avLst>
              <a:gd name="adj1" fmla="val 54949"/>
              <a:gd name="adj2" fmla="val 21996"/>
              <a:gd name="adj3" fmla="val 16667"/>
            </a:avLst>
          </a:prstGeom>
          <a:solidFill>
            <a:schemeClr val="bg2"/>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kumimoji="1" lang="ja-JP" altLang="en-US" sz="1200" spc="100" dirty="0">
                <a:solidFill>
                  <a:schemeClr val="tx1"/>
                </a:solidFill>
                <a:latin typeface="メイリオ" panose="020B0604030504040204" pitchFamily="50" charset="-128"/>
                <a:ea typeface="メイリオ" panose="020B0604030504040204" pitchFamily="50" charset="-128"/>
              </a:rPr>
              <a:t>皆さんの仕事においても、重要な視点ですね。</a:t>
            </a:r>
          </a:p>
        </p:txBody>
      </p:sp>
      <p:sp>
        <p:nvSpPr>
          <p:cNvPr id="8" name="テキスト ボックス 7">
            <a:extLst>
              <a:ext uri="{FF2B5EF4-FFF2-40B4-BE49-F238E27FC236}">
                <a16:creationId xmlns:a16="http://schemas.microsoft.com/office/drawing/2014/main" id="{C277ADFC-B4E0-3614-FD6E-436467DFD741}"/>
              </a:ext>
            </a:extLst>
          </p:cNvPr>
          <p:cNvSpPr txBox="1"/>
          <p:nvPr/>
        </p:nvSpPr>
        <p:spPr>
          <a:xfrm>
            <a:off x="433388" y="1622425"/>
            <a:ext cx="2401887" cy="539750"/>
          </a:xfrm>
          <a:prstGeom prst="roundRect">
            <a:avLst>
              <a:gd name="adj" fmla="val 50000"/>
            </a:avLst>
          </a:prstGeom>
          <a:noFill/>
          <a:ln>
            <a:noFill/>
          </a:ln>
        </p:spPr>
        <p:txBody>
          <a:bodyPr rIns="90000"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批判しない</a:t>
            </a:r>
            <a:endParaRPr lang="ja-JP" altLang="en-US" spc="300" dirty="0"/>
          </a:p>
        </p:txBody>
      </p:sp>
      <p:sp>
        <p:nvSpPr>
          <p:cNvPr id="9" name="テキスト ボックス 8">
            <a:extLst>
              <a:ext uri="{FF2B5EF4-FFF2-40B4-BE49-F238E27FC236}">
                <a16:creationId xmlns:a16="http://schemas.microsoft.com/office/drawing/2014/main" id="{A8888848-4316-9946-DC4A-25D6BC2F6006}"/>
              </a:ext>
            </a:extLst>
          </p:cNvPr>
          <p:cNvSpPr txBox="1"/>
          <p:nvPr/>
        </p:nvSpPr>
        <p:spPr>
          <a:xfrm>
            <a:off x="433388" y="3167063"/>
            <a:ext cx="32242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みんなの意見を聞く</a:t>
            </a:r>
            <a:endParaRPr lang="ja-JP" altLang="en-US" spc="300" dirty="0"/>
          </a:p>
        </p:txBody>
      </p:sp>
      <p:sp>
        <p:nvSpPr>
          <p:cNvPr id="10" name="テキスト ボックス 9">
            <a:extLst>
              <a:ext uri="{FF2B5EF4-FFF2-40B4-BE49-F238E27FC236}">
                <a16:creationId xmlns:a16="http://schemas.microsoft.com/office/drawing/2014/main" id="{CA555569-5F19-6C90-27FA-E4863079BC06}"/>
              </a:ext>
            </a:extLst>
          </p:cNvPr>
          <p:cNvSpPr txBox="1"/>
          <p:nvPr/>
        </p:nvSpPr>
        <p:spPr>
          <a:xfrm>
            <a:off x="433388" y="4465638"/>
            <a:ext cx="59420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聞いたこと、話したことはこの場限りで</a:t>
            </a:r>
            <a:endParaRPr lang="ja-JP" altLang="en-US" spc="300" dirty="0"/>
          </a:p>
        </p:txBody>
      </p:sp>
      <p:pic>
        <p:nvPicPr>
          <p:cNvPr id="16393" name="図 11" descr="抽象 が含まれている画像&#10;&#10;自動的に生成された説明">
            <a:extLst>
              <a:ext uri="{FF2B5EF4-FFF2-40B4-BE49-F238E27FC236}">
                <a16:creationId xmlns:a16="http://schemas.microsoft.com/office/drawing/2014/main" id="{F911351C-0DE9-55AC-43F7-A9782A1223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23216"/>
          <a:stretch>
            <a:fillRect/>
          </a:stretch>
        </p:blipFill>
        <p:spPr bwMode="auto">
          <a:xfrm>
            <a:off x="8043863" y="5451475"/>
            <a:ext cx="1655762"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46F1F94B-8ACA-19DD-188F-2F7671C92E30}"/>
              </a:ext>
            </a:extLst>
          </p:cNvPr>
          <p:cNvSpPr txBox="1"/>
          <p:nvPr/>
        </p:nvSpPr>
        <p:spPr>
          <a:xfrm>
            <a:off x="690563" y="2205038"/>
            <a:ext cx="7145337" cy="8159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「思ったこと」を率直に、自由に話し合う上で大切なルールです。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ネガティブな意見や、「理解できない</a:t>
            </a:r>
            <a:r>
              <a:rPr kumimoji="1" lang="en-US" altLang="ja-JP" sz="1400" spc="100" dirty="0">
                <a:latin typeface="メイリオ" panose="020B0604030504040204" pitchFamily="50" charset="-128"/>
                <a:ea typeface="メイリオ" panose="020B0604030504040204" pitchFamily="50" charset="-128"/>
              </a:rPr>
              <a:t>…</a:t>
            </a:r>
            <a:r>
              <a:rPr kumimoji="1" lang="ja-JP" altLang="en-US" sz="1400" spc="100" dirty="0">
                <a:latin typeface="メイリオ" panose="020B0604030504040204" pitchFamily="50" charset="-128"/>
                <a:ea typeface="メイリオ" panose="020B0604030504040204" pitchFamily="50" charset="-128"/>
              </a:rPr>
              <a:t>」と感じる意見が出てきたとしても、それを頭ごなしに否定はせず、まずはその意見をそのまま受け止めましょう。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9D8BD9BD-E2D6-5116-B47F-AFE43175881C}"/>
              </a:ext>
            </a:extLst>
          </p:cNvPr>
          <p:cNvSpPr txBox="1"/>
          <p:nvPr/>
        </p:nvSpPr>
        <p:spPr>
          <a:xfrm>
            <a:off x="690563" y="3759200"/>
            <a:ext cx="7145337" cy="5238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限られた研修時間を有効に活用するために、参加している人全員が発言の機会を持てるようにしましょう。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25" name="平行四辺形 24">
            <a:extLst>
              <a:ext uri="{FF2B5EF4-FFF2-40B4-BE49-F238E27FC236}">
                <a16:creationId xmlns:a16="http://schemas.microsoft.com/office/drawing/2014/main" id="{9AAD11F8-A784-8D4C-E574-2C39A914AA84}"/>
              </a:ext>
            </a:extLst>
          </p:cNvPr>
          <p:cNvSpPr/>
          <p:nvPr/>
        </p:nvSpPr>
        <p:spPr>
          <a:xfrm>
            <a:off x="433388" y="2022475"/>
            <a:ext cx="165576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6" name="平行四辺形 25">
            <a:extLst>
              <a:ext uri="{FF2B5EF4-FFF2-40B4-BE49-F238E27FC236}">
                <a16:creationId xmlns:a16="http://schemas.microsoft.com/office/drawing/2014/main" id="{5390A962-D599-3189-301D-DB14F6A947A5}"/>
              </a:ext>
            </a:extLst>
          </p:cNvPr>
          <p:cNvSpPr/>
          <p:nvPr/>
        </p:nvSpPr>
        <p:spPr>
          <a:xfrm>
            <a:off x="433388" y="3563938"/>
            <a:ext cx="2627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7" name="平行四辺形 26">
            <a:extLst>
              <a:ext uri="{FF2B5EF4-FFF2-40B4-BE49-F238E27FC236}">
                <a16:creationId xmlns:a16="http://schemas.microsoft.com/office/drawing/2014/main" id="{85F4F853-9358-DBFC-8F0C-8CBDA3223A6E}"/>
              </a:ext>
            </a:extLst>
          </p:cNvPr>
          <p:cNvSpPr/>
          <p:nvPr/>
        </p:nvSpPr>
        <p:spPr>
          <a:xfrm>
            <a:off x="433388" y="4865688"/>
            <a:ext cx="5040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29" name="図 28" descr="時計 が含まれている画像&#10;&#10;AI によって生成されたコンテンツは間違っている可能性があります。">
            <a:extLst>
              <a:ext uri="{FF2B5EF4-FFF2-40B4-BE49-F238E27FC236}">
                <a16:creationId xmlns:a16="http://schemas.microsoft.com/office/drawing/2014/main" id="{9C129495-FB5D-15D4-6294-95AEA088805C}"/>
              </a:ext>
            </a:extLst>
          </p:cNvPr>
          <p:cNvPicPr>
            <a:picLocks noChangeAspect="1"/>
          </p:cNvPicPr>
          <p:nvPr/>
        </p:nvPicPr>
        <p:blipFill>
          <a:blip r:embed="rId4">
            <a:duotone>
              <a:prstClr val="black"/>
              <a:schemeClr val="accent5">
                <a:tint val="45000"/>
                <a:satMod val="400000"/>
              </a:schemeClr>
            </a:duotone>
          </a:blip>
          <a:stretch>
            <a:fillRect/>
          </a:stretch>
        </p:blipFill>
        <p:spPr>
          <a:xfrm>
            <a:off x="8333888" y="4546417"/>
            <a:ext cx="1076873" cy="1076873"/>
          </a:xfrm>
          <a:prstGeom prst="rect">
            <a:avLst/>
          </a:prstGeom>
        </p:spPr>
      </p:pic>
      <p:sp>
        <p:nvSpPr>
          <p:cNvPr id="30" name="乗算記号 29">
            <a:extLst>
              <a:ext uri="{FF2B5EF4-FFF2-40B4-BE49-F238E27FC236}">
                <a16:creationId xmlns:a16="http://schemas.microsoft.com/office/drawing/2014/main" id="{3B2BF094-FDB1-4E7D-EDC2-1F1080BE885B}"/>
              </a:ext>
            </a:extLst>
          </p:cNvPr>
          <p:cNvSpPr/>
          <p:nvPr/>
        </p:nvSpPr>
        <p:spPr>
          <a:xfrm>
            <a:off x="8031163" y="4446588"/>
            <a:ext cx="576262" cy="576262"/>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grpSp>
        <p:nvGrpSpPr>
          <p:cNvPr id="16402" name="グループ化 36">
            <a:extLst>
              <a:ext uri="{FF2B5EF4-FFF2-40B4-BE49-F238E27FC236}">
                <a16:creationId xmlns:a16="http://schemas.microsoft.com/office/drawing/2014/main" id="{C0D75497-1607-0561-F860-A805778E3DD3}"/>
              </a:ext>
            </a:extLst>
          </p:cNvPr>
          <p:cNvGrpSpPr>
            <a:grpSpLocks/>
          </p:cNvGrpSpPr>
          <p:nvPr/>
        </p:nvGrpSpPr>
        <p:grpSpPr bwMode="auto">
          <a:xfrm>
            <a:off x="8734425" y="3378200"/>
            <a:ext cx="1068388" cy="1068388"/>
            <a:chOff x="8399784" y="3448193"/>
            <a:chExt cx="1068322" cy="1068322"/>
          </a:xfrm>
        </p:grpSpPr>
        <p:pic>
          <p:nvPicPr>
            <p:cNvPr id="34" name="図 33" descr="時計 が含まれている画像&#10;&#10;AI によって生成されたコンテンツは間違っている可能性があります。">
              <a:extLst>
                <a:ext uri="{FF2B5EF4-FFF2-40B4-BE49-F238E27FC236}">
                  <a16:creationId xmlns:a16="http://schemas.microsoft.com/office/drawing/2014/main" id="{1EFE3DA5-139D-ACF4-EBF9-6FE2DEED3E7B}"/>
                </a:ext>
              </a:extLst>
            </p:cNvPr>
            <p:cNvPicPr>
              <a:picLocks noChangeAspect="1"/>
            </p:cNvPicPr>
            <p:nvPr/>
          </p:nvPicPr>
          <p:blipFill>
            <a:blip r:embed="rId5">
              <a:duotone>
                <a:prstClr val="black"/>
                <a:schemeClr val="accent5">
                  <a:tint val="45000"/>
                  <a:satMod val="400000"/>
                </a:schemeClr>
              </a:duotone>
            </a:blip>
            <a:stretch>
              <a:fillRect/>
            </a:stretch>
          </p:blipFill>
          <p:spPr>
            <a:xfrm>
              <a:off x="8399784" y="3448193"/>
              <a:ext cx="915922" cy="915922"/>
            </a:xfrm>
            <a:prstGeom prst="rect">
              <a:avLst/>
            </a:prstGeom>
          </p:spPr>
        </p:pic>
        <p:pic>
          <p:nvPicPr>
            <p:cNvPr id="35" name="図 34" descr="時計 が含まれている画像&#10;&#10;AI によって生成されたコンテンツは間違っている可能性があります。">
              <a:extLst>
                <a:ext uri="{FF2B5EF4-FFF2-40B4-BE49-F238E27FC236}">
                  <a16:creationId xmlns:a16="http://schemas.microsoft.com/office/drawing/2014/main" id="{1D802503-ECB6-C85A-F1B3-C5E3CEBE9D46}"/>
                </a:ext>
              </a:extLst>
            </p:cNvPr>
            <p:cNvPicPr>
              <a:picLocks noChangeAspect="1"/>
            </p:cNvPicPr>
            <p:nvPr/>
          </p:nvPicPr>
          <p:blipFill>
            <a:blip r:embed="rId5">
              <a:duotone>
                <a:prstClr val="black"/>
                <a:schemeClr val="accent5">
                  <a:tint val="45000"/>
                  <a:satMod val="400000"/>
                </a:schemeClr>
              </a:duotone>
            </a:blip>
            <a:stretch>
              <a:fillRect/>
            </a:stretch>
          </p:blipFill>
          <p:spPr>
            <a:xfrm>
              <a:off x="8552184" y="3600593"/>
              <a:ext cx="915922" cy="915922"/>
            </a:xfrm>
            <a:prstGeom prst="rect">
              <a:avLst/>
            </a:prstGeom>
          </p:spPr>
        </p:pic>
        <p:pic>
          <p:nvPicPr>
            <p:cNvPr id="36" name="図 35" descr="時計 が含まれている画像&#10;&#10;AI によって生成されたコンテンツは間違っている可能性があります。">
              <a:extLst>
                <a:ext uri="{FF2B5EF4-FFF2-40B4-BE49-F238E27FC236}">
                  <a16:creationId xmlns:a16="http://schemas.microsoft.com/office/drawing/2014/main" id="{51757EEF-2753-E5AB-F9F6-DDCC1B17C71A}"/>
                </a:ext>
              </a:extLst>
            </p:cNvPr>
            <p:cNvPicPr>
              <a:picLocks noChangeAspect="1"/>
            </p:cNvPicPr>
            <p:nvPr/>
          </p:nvPicPr>
          <p:blipFill>
            <a:blip r:embed="rId5">
              <a:duotone>
                <a:prstClr val="black"/>
                <a:schemeClr val="accent5">
                  <a:tint val="45000"/>
                  <a:satMod val="400000"/>
                </a:schemeClr>
              </a:duotone>
            </a:blip>
            <a:srcRect r="30050"/>
            <a:stretch/>
          </p:blipFill>
          <p:spPr>
            <a:xfrm>
              <a:off x="8748937" y="3489697"/>
              <a:ext cx="640687" cy="915922"/>
            </a:xfrm>
            <a:prstGeom prst="rect">
              <a:avLst/>
            </a:prstGeom>
          </p:spPr>
        </p:pic>
      </p:grpSp>
      <p:sp>
        <p:nvSpPr>
          <p:cNvPr id="40" name="乗算記号 39">
            <a:extLst>
              <a:ext uri="{FF2B5EF4-FFF2-40B4-BE49-F238E27FC236}">
                <a16:creationId xmlns:a16="http://schemas.microsoft.com/office/drawing/2014/main" id="{0F4A840C-F330-312C-B34D-98B3FEA89215}"/>
              </a:ext>
            </a:extLst>
          </p:cNvPr>
          <p:cNvSpPr/>
          <p:nvPr/>
        </p:nvSpPr>
        <p:spPr>
          <a:xfrm>
            <a:off x="8031163" y="1892300"/>
            <a:ext cx="576262" cy="576263"/>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41" name="乗算記号 40">
            <a:extLst>
              <a:ext uri="{FF2B5EF4-FFF2-40B4-BE49-F238E27FC236}">
                <a16:creationId xmlns:a16="http://schemas.microsoft.com/office/drawing/2014/main" id="{FBCA2F16-44E3-8CEA-F64B-D10F90A14C2B}"/>
              </a:ext>
            </a:extLst>
          </p:cNvPr>
          <p:cNvSpPr/>
          <p:nvPr/>
        </p:nvSpPr>
        <p:spPr>
          <a:xfrm>
            <a:off x="8031163" y="3228975"/>
            <a:ext cx="576262" cy="574675"/>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43" name="図 42" descr="アイコン&#10;&#10;AI によって生成されたコンテンツは間違っている可能性があります。">
            <a:extLst>
              <a:ext uri="{FF2B5EF4-FFF2-40B4-BE49-F238E27FC236}">
                <a16:creationId xmlns:a16="http://schemas.microsoft.com/office/drawing/2014/main" id="{34A2A082-02B0-07A2-0CC5-7B1B8F21D9C8}"/>
              </a:ext>
            </a:extLst>
          </p:cNvPr>
          <p:cNvPicPr>
            <a:picLocks noChangeAspect="1"/>
          </p:cNvPicPr>
          <p:nvPr/>
        </p:nvPicPr>
        <p:blipFill>
          <a:blip r:embed="rId6">
            <a:duotone>
              <a:prstClr val="black"/>
              <a:schemeClr val="accent5">
                <a:tint val="45000"/>
                <a:satMod val="400000"/>
              </a:schemeClr>
            </a:duotone>
          </a:blip>
          <a:stretch>
            <a:fillRect/>
          </a:stretch>
        </p:blipFill>
        <p:spPr>
          <a:xfrm>
            <a:off x="8310917" y="3335445"/>
            <a:ext cx="872442" cy="872442"/>
          </a:xfrm>
          <a:prstGeom prst="rect">
            <a:avLst/>
          </a:prstGeom>
        </p:spPr>
      </p:pic>
      <p:pic>
        <p:nvPicPr>
          <p:cNvPr id="5" name="図 4" descr="アイコン&#10;&#10;AI によって生成されたコンテンツは間違っている可能性があります。">
            <a:extLst>
              <a:ext uri="{FF2B5EF4-FFF2-40B4-BE49-F238E27FC236}">
                <a16:creationId xmlns:a16="http://schemas.microsoft.com/office/drawing/2014/main" id="{6A6F4DEC-246E-62F4-B470-5E6C0B243BEA}"/>
              </a:ext>
            </a:extLst>
          </p:cNvPr>
          <p:cNvPicPr>
            <a:picLocks noChangeAspect="1"/>
          </p:cNvPicPr>
          <p:nvPr/>
        </p:nvPicPr>
        <p:blipFill>
          <a:blip r:embed="rId7">
            <a:duotone>
              <a:prstClr val="black"/>
              <a:schemeClr val="accent5">
                <a:tint val="45000"/>
                <a:satMod val="400000"/>
              </a:schemeClr>
            </a:duotone>
          </a:blip>
          <a:stretch>
            <a:fillRect/>
          </a:stretch>
        </p:blipFill>
        <p:spPr>
          <a:xfrm>
            <a:off x="8346933" y="2036141"/>
            <a:ext cx="961032" cy="961032"/>
          </a:xfrm>
          <a:prstGeom prst="rect">
            <a:avLst/>
          </a:prstGeom>
        </p:spPr>
      </p:pic>
      <p:pic>
        <p:nvPicPr>
          <p:cNvPr id="12" name="図 11" descr="アイコン&#10;&#10;AI によって生成されたコンテンツは間違っている可能性があります。">
            <a:extLst>
              <a:ext uri="{FF2B5EF4-FFF2-40B4-BE49-F238E27FC236}">
                <a16:creationId xmlns:a16="http://schemas.microsoft.com/office/drawing/2014/main" id="{A2E5A9B9-1C2A-86D0-04F1-D4D54FDF7CD1}"/>
              </a:ext>
            </a:extLst>
          </p:cNvPr>
          <p:cNvPicPr>
            <a:picLocks noChangeAspect="1"/>
          </p:cNvPicPr>
          <p:nvPr/>
        </p:nvPicPr>
        <p:blipFill>
          <a:blip r:embed="rId8">
            <a:duotone>
              <a:prstClr val="black"/>
              <a:schemeClr val="accent5">
                <a:tint val="45000"/>
                <a:satMod val="400000"/>
              </a:schemeClr>
            </a:duotone>
          </a:blip>
          <a:stretch>
            <a:fillRect/>
          </a:stretch>
        </p:blipFill>
        <p:spPr>
          <a:xfrm>
            <a:off x="8909804" y="2054703"/>
            <a:ext cx="863958" cy="863958"/>
          </a:xfrm>
          <a:prstGeom prst="rect">
            <a:avLst/>
          </a:prstGeom>
        </p:spPr>
      </p:pic>
      <p:sp>
        <p:nvSpPr>
          <p:cNvPr id="2" name="テキスト ボックス 1">
            <a:extLst>
              <a:ext uri="{FF2B5EF4-FFF2-40B4-BE49-F238E27FC236}">
                <a16:creationId xmlns:a16="http://schemas.microsoft.com/office/drawing/2014/main" id="{43EA661F-46D5-CA18-19F5-60B8E69023BA}"/>
              </a:ext>
            </a:extLst>
          </p:cNvPr>
          <p:cNvSpPr txBox="1"/>
          <p:nvPr/>
        </p:nvSpPr>
        <p:spPr>
          <a:xfrm>
            <a:off x="690563" y="5016868"/>
            <a:ext cx="7145337" cy="815608"/>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安心して話せる場を作るために大切なルールです。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誰かに共有したいと感じたよい話があれば、共有してもよいかどうか、</a:t>
            </a:r>
            <a:br>
              <a:rPr kumimoji="1" lang="en-US" altLang="ja-JP" sz="1400" spc="100" dirty="0">
                <a:latin typeface="メイリオ" panose="020B0604030504040204" pitchFamily="50" charset="-128"/>
                <a:ea typeface="メイリオ" panose="020B0604030504040204" pitchFamily="50" charset="-128"/>
              </a:rPr>
            </a:br>
            <a:r>
              <a:rPr kumimoji="1" lang="ja-JP" altLang="en-US" sz="1400" spc="100" dirty="0">
                <a:latin typeface="メイリオ" panose="020B0604030504040204" pitchFamily="50" charset="-128"/>
                <a:ea typeface="メイリオ" panose="020B0604030504040204" pitchFamily="50" charset="-128"/>
              </a:rPr>
              <a:t>講師や本人に相談しましょう。</a:t>
            </a:r>
            <a:endParaRPr kumimoji="1" lang="en-US" altLang="ja-JP" sz="1400" spc="100" dirty="0">
              <a:latin typeface="メイリオ" panose="020B0604030504040204" pitchFamily="50" charset="-128"/>
              <a:ea typeface="メイリオ" panose="020B0604030504040204"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B334D-532F-B8FE-145F-A178F98FB56A}"/>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5DECC1A-D65B-5E7D-03B2-C88AE4421300}"/>
              </a:ext>
            </a:extLst>
          </p:cNvPr>
          <p:cNvSpPr>
            <a:spLocks noGrp="1"/>
          </p:cNvSpPr>
          <p:nvPr>
            <p:ph type="sldNum" sz="quarter" idx="10"/>
          </p:nvPr>
        </p:nvSpPr>
        <p:spPr/>
        <p:txBody>
          <a:bodyPr/>
          <a:lstStyle/>
          <a:p>
            <a:pPr>
              <a:defRPr/>
            </a:pPr>
            <a:fld id="{69C19EEC-A7DD-4A63-AEC8-C70E92A6779F}" type="slidenum">
              <a:rPr lang="ja-JP" altLang="en-US" smtClean="0"/>
              <a:pPr>
                <a:defRPr/>
              </a:pPr>
              <a:t>4</a:t>
            </a:fld>
            <a:endParaRPr lang="ja-JP" altLang="en-US"/>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2E74F590-6D56-6996-6617-9EB04C8933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655404" y="1933814"/>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42A05B76-2565-6CD0-6A96-07CD01EF89E2}"/>
              </a:ext>
            </a:extLst>
          </p:cNvPr>
          <p:cNvSpPr txBox="1"/>
          <p:nvPr/>
        </p:nvSpPr>
        <p:spPr>
          <a:xfrm>
            <a:off x="439738" y="1163638"/>
            <a:ext cx="7470775" cy="585787"/>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200" b="1" spc="100" baseline="0" dirty="0">
                <a:latin typeface="メイリオ" panose="020B0604030504040204" pitchFamily="50" charset="-128"/>
                <a:ea typeface="メイリオ" panose="020B0604030504040204" pitchFamily="50" charset="-128"/>
              </a:rPr>
              <a:t>Ⅰ</a:t>
            </a:r>
            <a:r>
              <a:rPr kumimoji="1" lang="ja-JP" altLang="en-US" sz="3200" b="1" spc="100" baseline="0" dirty="0">
                <a:latin typeface="メイリオ" panose="020B0604030504040204" pitchFamily="50" charset="-128"/>
                <a:ea typeface="メイリオ" panose="020B0604030504040204" pitchFamily="50" charset="-128"/>
              </a:rPr>
              <a:t>．「生活保護手帳」について</a:t>
            </a:r>
          </a:p>
        </p:txBody>
      </p:sp>
      <p:sp>
        <p:nvSpPr>
          <p:cNvPr id="12" name="平行四辺形 11">
            <a:extLst>
              <a:ext uri="{FF2B5EF4-FFF2-40B4-BE49-F238E27FC236}">
                <a16:creationId xmlns:a16="http://schemas.microsoft.com/office/drawing/2014/main" id="{7489F745-F5CD-5EA5-6837-73B1675C9A52}"/>
              </a:ext>
            </a:extLst>
          </p:cNvPr>
          <p:cNvSpPr/>
          <p:nvPr/>
        </p:nvSpPr>
        <p:spPr>
          <a:xfrm>
            <a:off x="439738" y="1749425"/>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
        <p:nvSpPr>
          <p:cNvPr id="4" name="テキスト ボックス 3">
            <a:extLst>
              <a:ext uri="{FF2B5EF4-FFF2-40B4-BE49-F238E27FC236}">
                <a16:creationId xmlns:a16="http://schemas.microsoft.com/office/drawing/2014/main" id="{3A6ED886-43C6-941D-BE14-D4685CC700EA}"/>
              </a:ext>
            </a:extLst>
          </p:cNvPr>
          <p:cNvSpPr txBox="1"/>
          <p:nvPr/>
        </p:nvSpPr>
        <p:spPr>
          <a:xfrm>
            <a:off x="1723858" y="3645627"/>
            <a:ext cx="6902315" cy="723275"/>
          </a:xfrm>
          <a:prstGeom prst="rect">
            <a:avLst/>
          </a:prstGeom>
          <a:noFill/>
          <a:ln>
            <a:noFill/>
          </a:ln>
        </p:spPr>
        <p:txBody>
          <a:bodyPr wrap="square" anchor="ctr">
            <a:spAutoFit/>
          </a:bodyPr>
          <a:lstStyle/>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ここからは、生活保護手帳の位置づけや構成など、</a:t>
            </a:r>
            <a:endParaRPr kumimoji="1" lang="en-US" altLang="ja-JP" spc="15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基本的な事項を学んでいきましょう。</a:t>
            </a:r>
            <a:endParaRPr kumimoji="1" lang="en-US" altLang="ja-JP" spc="1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54408938"/>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番号プレースホルダー 2">
            <a:extLst>
              <a:ext uri="{FF2B5EF4-FFF2-40B4-BE49-F238E27FC236}">
                <a16:creationId xmlns:a16="http://schemas.microsoft.com/office/drawing/2014/main" id="{84C6766D-4F45-1D84-3D21-5A3014C9F303}"/>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113F7998-7F47-440A-A8FF-938E5AEE5671}" type="slidenum">
              <a:rPr lang="ja-JP" altLang="en-US" sz="1000">
                <a:solidFill>
                  <a:srgbClr val="898989"/>
                </a:solidFill>
              </a:rPr>
              <a:pPr>
                <a:lnSpc>
                  <a:spcPct val="100000"/>
                </a:lnSpc>
                <a:spcBef>
                  <a:spcPct val="0"/>
                </a:spcBef>
                <a:buFontTx/>
                <a:buNone/>
              </a:pPr>
              <a:t>5</a:t>
            </a:fld>
            <a:endParaRPr lang="ja-JP" altLang="en-US" sz="1000">
              <a:solidFill>
                <a:srgbClr val="898989"/>
              </a:solidFill>
            </a:endParaRPr>
          </a:p>
        </p:txBody>
      </p:sp>
      <p:sp>
        <p:nvSpPr>
          <p:cNvPr id="7" name="正方形/長方形 6">
            <a:extLst>
              <a:ext uri="{FF2B5EF4-FFF2-40B4-BE49-F238E27FC236}">
                <a16:creationId xmlns:a16="http://schemas.microsoft.com/office/drawing/2014/main" id="{DE4F4541-B860-E32F-DB4F-234546BB4C3B}"/>
              </a:ext>
            </a:extLst>
          </p:cNvPr>
          <p:cNvSpPr/>
          <p:nvPr/>
        </p:nvSpPr>
        <p:spPr>
          <a:xfrm>
            <a:off x="723900" y="2501900"/>
            <a:ext cx="8458200" cy="2638425"/>
          </a:xfrm>
          <a:prstGeom prst="rect">
            <a:avLst/>
          </a:prstGeom>
          <a:ln w="76200">
            <a:no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r>
              <a:rPr lang="ja-JP" altLang="en-US" sz="4000" b="1" spc="100" dirty="0">
                <a:solidFill>
                  <a:schemeClr val="tx1"/>
                </a:solidFill>
                <a:latin typeface="メイリオ" panose="020B0604030504040204" pitchFamily="50" charset="-128"/>
                <a:ea typeface="メイリオ" panose="020B0604030504040204" pitchFamily="50" charset="-128"/>
              </a:rPr>
              <a:t>「生活保護手帳」や</a:t>
            </a:r>
            <a:endParaRPr lang="en-US" altLang="ja-JP" sz="4000" b="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lang="ja-JP" altLang="en-US" sz="4000" b="1" spc="100" dirty="0">
                <a:solidFill>
                  <a:schemeClr val="tx1"/>
                </a:solidFill>
                <a:latin typeface="メイリオ" panose="020B0604030504040204" pitchFamily="50" charset="-128"/>
                <a:ea typeface="メイリオ" panose="020B0604030504040204" pitchFamily="50" charset="-128"/>
              </a:rPr>
              <a:t>「別冊問答集」を</a:t>
            </a:r>
            <a:endParaRPr lang="en-US" altLang="ja-JP" sz="4000" b="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lang="ja-JP" altLang="en-US" sz="4000" b="1" spc="100" dirty="0">
                <a:solidFill>
                  <a:schemeClr val="tx1"/>
                </a:solidFill>
                <a:latin typeface="メイリオ" panose="020B0604030504040204" pitchFamily="50" charset="-128"/>
                <a:ea typeface="メイリオ" panose="020B0604030504040204" pitchFamily="50" charset="-128"/>
              </a:rPr>
              <a:t>どのように活用していますか？</a:t>
            </a:r>
            <a:endParaRPr lang="en-US" altLang="ja-JP" sz="4000" b="1" spc="100" dirty="0">
              <a:solidFill>
                <a:schemeClr val="tx1"/>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D528C4B-EA23-06B7-AF63-9D637B698423}"/>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a:t>
            </a:r>
          </a:p>
        </p:txBody>
      </p:sp>
      <p:sp>
        <p:nvSpPr>
          <p:cNvPr id="11" name="四角形: 角を丸くする 10">
            <a:extLst>
              <a:ext uri="{FF2B5EF4-FFF2-40B4-BE49-F238E27FC236}">
                <a16:creationId xmlns:a16="http://schemas.microsoft.com/office/drawing/2014/main" id="{ED9A7AAF-5DBF-D8DC-7CA3-A920EEC5C4FF}"/>
              </a:ext>
            </a:extLst>
          </p:cNvPr>
          <p:cNvSpPr/>
          <p:nvPr/>
        </p:nvSpPr>
        <p:spPr>
          <a:xfrm>
            <a:off x="723900" y="1501775"/>
            <a:ext cx="8458200" cy="4540250"/>
          </a:xfrm>
          <a:prstGeom prst="roundRect">
            <a:avLst>
              <a:gd name="adj" fmla="val 7420"/>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1D045DFF-DF4A-7E4A-2FAC-FDED5C6FFF5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6</a:t>
            </a:fld>
            <a:endParaRPr lang="ja-JP" altLang="en-US" sz="1000">
              <a:solidFill>
                <a:srgbClr val="898989"/>
              </a:solidFill>
            </a:endParaRPr>
          </a:p>
        </p:txBody>
      </p:sp>
      <p:sp>
        <p:nvSpPr>
          <p:cNvPr id="11268" name="テキスト ボックス 8">
            <a:extLst>
              <a:ext uri="{FF2B5EF4-FFF2-40B4-BE49-F238E27FC236}">
                <a16:creationId xmlns:a16="http://schemas.microsoft.com/office/drawing/2014/main" id="{96147CDB-A3E5-AA4C-8CE9-78EB94285220}"/>
              </a:ext>
            </a:extLst>
          </p:cNvPr>
          <p:cNvSpPr txBox="1">
            <a:spLocks noChangeArrowheads="1"/>
          </p:cNvSpPr>
          <p:nvPr/>
        </p:nvSpPr>
        <p:spPr bwMode="auto">
          <a:xfrm>
            <a:off x="427038" y="792163"/>
            <a:ext cx="9051925" cy="5097462"/>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生活保護ケースワーカーにとって、業務を遂行するうえで欠くことのできない書籍が「生活保護手帳」です。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「生活保護手帳」は、よく「必読の書」であるとか「バイブル」であるなどと言われますが、「読みもの」というよりは、「辞書」のようなものだと考えるとよいでしょう。</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保護の決定・実施の際の根拠を調べたりする場合などのために、常時手元において「辞書」のように使用します。この積み重ねが、ケースワーカーにとって必要な「知識」となっていくのです。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ところで、「辞書」を使いこなすには、まず構成やルールを頭に入れる必要があります。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例えば、「国語辞典」は「あいうえお」順に構成されていますが、「漢和辞典」は「部首画数」順に構成されています。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それでは、生活保護手帳はどのような構成になっているのでしょうか？</a:t>
            </a:r>
            <a:endParaRPr lang="en-US" altLang="ja-JP" sz="1800" spc="1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0EDB7B52-BA3E-23F1-8BF8-FDDA39A1DBFD}"/>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１．生活保護手帳の位置づけ</a:t>
            </a:r>
          </a:p>
        </p:txBody>
      </p:sp>
      <p:sp>
        <p:nvSpPr>
          <p:cNvPr id="4" name="正方形/長方形 3">
            <a:extLst>
              <a:ext uri="{FF2B5EF4-FFF2-40B4-BE49-F238E27FC236}">
                <a16:creationId xmlns:a16="http://schemas.microsoft.com/office/drawing/2014/main" id="{85DC1829-2501-2FB9-AC2D-FBF0FC81286A}"/>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．「生活保護手帳」について</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番号プレースホルダー 1">
            <a:extLst>
              <a:ext uri="{FF2B5EF4-FFF2-40B4-BE49-F238E27FC236}">
                <a16:creationId xmlns:a16="http://schemas.microsoft.com/office/drawing/2014/main" id="{1F3E2714-7E26-F7BE-9483-F2EA00333CB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A028AB5-86F7-4E9A-991F-560C703339A4}" type="slidenum">
              <a:rPr lang="ja-JP" altLang="en-US" sz="1000">
                <a:solidFill>
                  <a:srgbClr val="898989"/>
                </a:solidFill>
              </a:rPr>
              <a:pPr>
                <a:lnSpc>
                  <a:spcPct val="100000"/>
                </a:lnSpc>
                <a:spcBef>
                  <a:spcPct val="0"/>
                </a:spcBef>
                <a:buFontTx/>
                <a:buNone/>
              </a:pPr>
              <a:t>7</a:t>
            </a:fld>
            <a:endParaRPr lang="ja-JP" altLang="en-US" sz="1000">
              <a:solidFill>
                <a:srgbClr val="898989"/>
              </a:solidFill>
            </a:endParaRPr>
          </a:p>
        </p:txBody>
      </p:sp>
      <p:sp>
        <p:nvSpPr>
          <p:cNvPr id="13316" name="テキスト ボックス 8">
            <a:extLst>
              <a:ext uri="{FF2B5EF4-FFF2-40B4-BE49-F238E27FC236}">
                <a16:creationId xmlns:a16="http://schemas.microsoft.com/office/drawing/2014/main" id="{09017C3B-A023-CF7A-DA1C-FFA330EC7444}"/>
              </a:ext>
            </a:extLst>
          </p:cNvPr>
          <p:cNvSpPr txBox="1">
            <a:spLocks noChangeArrowheads="1"/>
          </p:cNvSpPr>
          <p:nvPr/>
        </p:nvSpPr>
        <p:spPr bwMode="auto">
          <a:xfrm>
            <a:off x="309563" y="792163"/>
            <a:ext cx="9286875" cy="739775"/>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生活保護手帳は以下の内容で構成されています。下線を引いた項目については、のちほど詳しく触れます。</a:t>
            </a:r>
            <a:endParaRPr lang="en-US" altLang="ja-JP" sz="1800" spc="100" dirty="0">
              <a:latin typeface="メイリオ" panose="020B0604030504040204" pitchFamily="50" charset="-128"/>
              <a:ea typeface="メイリオ" panose="020B0604030504040204" pitchFamily="50" charset="-128"/>
            </a:endParaRPr>
          </a:p>
        </p:txBody>
      </p:sp>
      <p:sp>
        <p:nvSpPr>
          <p:cNvPr id="3" name="四角形: 角を丸くする 2">
            <a:extLst>
              <a:ext uri="{FF2B5EF4-FFF2-40B4-BE49-F238E27FC236}">
                <a16:creationId xmlns:a16="http://schemas.microsoft.com/office/drawing/2014/main" id="{2B8B9675-3029-AEAC-4427-16AA277F714E}"/>
              </a:ext>
            </a:extLst>
          </p:cNvPr>
          <p:cNvSpPr/>
          <p:nvPr/>
        </p:nvSpPr>
        <p:spPr>
          <a:xfrm>
            <a:off x="193675" y="1655763"/>
            <a:ext cx="9518650" cy="4735512"/>
          </a:xfrm>
          <a:prstGeom prst="roundRect">
            <a:avLst>
              <a:gd name="adj" fmla="val 5903"/>
            </a:avLst>
          </a:prstGeom>
          <a:solidFill>
            <a:schemeClr val="bg2"/>
          </a:solidFill>
          <a:ln>
            <a:noFill/>
          </a:ln>
        </p:spPr>
        <p:style>
          <a:lnRef idx="1">
            <a:schemeClr val="accent4"/>
          </a:lnRef>
          <a:fillRef idx="2">
            <a:schemeClr val="accent4"/>
          </a:fillRef>
          <a:effectRef idx="1">
            <a:schemeClr val="accent4"/>
          </a:effectRef>
          <a:fontRef idx="minor">
            <a:schemeClr val="dk1"/>
          </a:fontRef>
        </p:style>
        <p:txBody>
          <a:bodyPr lIns="288000" anchor="ctr"/>
          <a:lstStyle/>
          <a:p>
            <a:pPr algn="ctr" eaLnBrk="1" hangingPunct="1">
              <a:defRPr/>
            </a:pPr>
            <a:r>
              <a:rPr lang="en-US" altLang="ja-JP" sz="2400" b="1" spc="100" dirty="0">
                <a:latin typeface="メイリオ" panose="020B0604030504040204" pitchFamily="50" charset="-128"/>
                <a:ea typeface="メイリオ" panose="020B0604030504040204" pitchFamily="50" charset="-128"/>
              </a:rPr>
              <a:t>【</a:t>
            </a:r>
            <a:r>
              <a:rPr lang="ja-JP" altLang="en-US" sz="2400" b="1" spc="100" dirty="0">
                <a:latin typeface="メイリオ" panose="020B0604030504040204" pitchFamily="50" charset="-128"/>
                <a:ea typeface="メイリオ" panose="020B0604030504040204" pitchFamily="50" charset="-128"/>
              </a:rPr>
              <a:t>生活保護手帳の構成</a:t>
            </a:r>
            <a:r>
              <a:rPr lang="en-US" altLang="ja-JP" sz="2400" b="1" spc="100" dirty="0">
                <a:latin typeface="メイリオ" panose="020B0604030504040204" pitchFamily="50" charset="-128"/>
                <a:ea typeface="メイリオ" panose="020B0604030504040204" pitchFamily="50" charset="-128"/>
              </a:rPr>
              <a:t>】</a:t>
            </a:r>
          </a:p>
          <a:p>
            <a:pPr algn="ctr" eaLnBrk="1" hangingPunct="1">
              <a:defRPr/>
            </a:pPr>
            <a:endParaRPr lang="en-US" altLang="ja-JP" sz="2000" b="1"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u="heavy" spc="100" dirty="0">
                <a:latin typeface="メイリオ" panose="020B0604030504040204" pitchFamily="50" charset="-128"/>
                <a:ea typeface="メイリオ" panose="020B0604030504040204" pitchFamily="50" charset="-128"/>
              </a:rPr>
              <a:t>生活保護実施の態度</a:t>
            </a:r>
            <a:r>
              <a:rPr lang="ja-JP" altLang="en-US" sz="2000" spc="100" dirty="0">
                <a:latin typeface="メイリオ" panose="020B0604030504040204" pitchFamily="50" charset="-128"/>
                <a:ea typeface="メイリオ" panose="020B0604030504040204" pitchFamily="50" charset="-128"/>
              </a:rPr>
              <a:t>　</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生活保護法</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生活保護法施行令</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生活保護法施行規則</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生活保護法別表第１に規定する厚生労働省令で定める情報を定める省令</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保護の基準</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u="heavy" spc="100" dirty="0">
                <a:latin typeface="メイリオ" panose="020B0604030504040204" pitchFamily="50" charset="-128"/>
                <a:ea typeface="メイリオ" panose="020B0604030504040204" pitchFamily="50" charset="-128"/>
              </a:rPr>
              <a:t>保護の実施要領</a:t>
            </a:r>
            <a:r>
              <a:rPr lang="ja-JP" altLang="en-US" sz="2000" spc="100" dirty="0">
                <a:latin typeface="メイリオ" panose="020B0604030504040204" pitchFamily="50" charset="-128"/>
                <a:ea typeface="メイリオ" panose="020B0604030504040204" pitchFamily="50" charset="-128"/>
              </a:rPr>
              <a:t>　</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u="heavy" spc="100" dirty="0">
                <a:latin typeface="メイリオ" panose="020B0604030504040204" pitchFamily="50" charset="-128"/>
                <a:ea typeface="メイリオ" panose="020B0604030504040204" pitchFamily="50" charset="-128"/>
              </a:rPr>
              <a:t>医療扶助運営要領</a:t>
            </a:r>
            <a:endParaRPr lang="en-US" altLang="ja-JP" sz="2000" u="heavy"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u="heavy" spc="100" dirty="0">
                <a:latin typeface="メイリオ" panose="020B0604030504040204" pitchFamily="50" charset="-128"/>
                <a:ea typeface="メイリオ" panose="020B0604030504040204" pitchFamily="50" charset="-128"/>
              </a:rPr>
              <a:t>介護扶助運営要領</a:t>
            </a:r>
            <a:endParaRPr lang="en-US" altLang="ja-JP" sz="2000" u="heavy"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関係通知</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資料</a:t>
            </a:r>
            <a:endParaRPr lang="ja-JP" altLang="en-US" sz="2000" spc="100" dirty="0"/>
          </a:p>
        </p:txBody>
      </p:sp>
      <p:sp>
        <p:nvSpPr>
          <p:cNvPr id="6" name="正方形/長方形 5">
            <a:extLst>
              <a:ext uri="{FF2B5EF4-FFF2-40B4-BE49-F238E27FC236}">
                <a16:creationId xmlns:a16="http://schemas.microsoft.com/office/drawing/2014/main" id="{08E4A3EF-C5E3-08CB-49D8-AFEED6C46080}"/>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２．生活保護手帳の構成</a:t>
            </a:r>
          </a:p>
        </p:txBody>
      </p:sp>
      <p:sp>
        <p:nvSpPr>
          <p:cNvPr id="7" name="正方形/長方形 6">
            <a:extLst>
              <a:ext uri="{FF2B5EF4-FFF2-40B4-BE49-F238E27FC236}">
                <a16:creationId xmlns:a16="http://schemas.microsoft.com/office/drawing/2014/main" id="{E9DE6EF0-9BE7-6D12-FE1F-5063629A31AA}"/>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．「生活保護手帳」について</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番号プレースホルダー 1">
            <a:extLst>
              <a:ext uri="{FF2B5EF4-FFF2-40B4-BE49-F238E27FC236}">
                <a16:creationId xmlns:a16="http://schemas.microsoft.com/office/drawing/2014/main" id="{8D1171D3-8C2B-0B71-72F4-8489D083DC6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FE425A23-0F9D-4B6A-BEBF-B7817E938E45}" type="slidenum">
              <a:rPr lang="ja-JP" altLang="en-US" sz="1000">
                <a:solidFill>
                  <a:srgbClr val="898989"/>
                </a:solidFill>
              </a:rPr>
              <a:pPr>
                <a:lnSpc>
                  <a:spcPct val="100000"/>
                </a:lnSpc>
                <a:spcBef>
                  <a:spcPct val="0"/>
                </a:spcBef>
                <a:buFontTx/>
                <a:buNone/>
              </a:pPr>
              <a:t>8</a:t>
            </a:fld>
            <a:endParaRPr lang="ja-JP" altLang="en-US" sz="1000">
              <a:solidFill>
                <a:srgbClr val="898989"/>
              </a:solidFill>
            </a:endParaRPr>
          </a:p>
        </p:txBody>
      </p:sp>
      <p:sp>
        <p:nvSpPr>
          <p:cNvPr id="15364" name="テキスト ボックス 8">
            <a:extLst>
              <a:ext uri="{FF2B5EF4-FFF2-40B4-BE49-F238E27FC236}">
                <a16:creationId xmlns:a16="http://schemas.microsoft.com/office/drawing/2014/main" id="{9882BA8C-8025-D614-A999-30649062583F}"/>
              </a:ext>
            </a:extLst>
          </p:cNvPr>
          <p:cNvSpPr txBox="1">
            <a:spLocks noChangeArrowheads="1"/>
          </p:cNvSpPr>
          <p:nvPr/>
        </p:nvSpPr>
        <p:spPr bwMode="auto">
          <a:xfrm>
            <a:off x="134938" y="792163"/>
            <a:ext cx="9636125" cy="1041400"/>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「生活保護手帳」の「生活保護実施の態度」には、生活保護業務に携わるにあたっての心構えが記載されています。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この部分はしっかりと目を通してください。</a:t>
            </a:r>
            <a:endParaRPr lang="en-US" altLang="ja-JP" sz="1800" spc="100" dirty="0">
              <a:latin typeface="メイリオ" panose="020B0604030504040204" pitchFamily="50" charset="-128"/>
              <a:ea typeface="メイリオ" panose="020B0604030504040204" pitchFamily="50" charset="-128"/>
            </a:endParaRPr>
          </a:p>
        </p:txBody>
      </p:sp>
      <p:sp>
        <p:nvSpPr>
          <p:cNvPr id="6" name="四角形: 角を丸くする 5">
            <a:extLst>
              <a:ext uri="{FF2B5EF4-FFF2-40B4-BE49-F238E27FC236}">
                <a16:creationId xmlns:a16="http://schemas.microsoft.com/office/drawing/2014/main" id="{369AE01C-D2FB-D239-07DB-D13F22663D07}"/>
              </a:ext>
            </a:extLst>
          </p:cNvPr>
          <p:cNvSpPr/>
          <p:nvPr/>
        </p:nvSpPr>
        <p:spPr>
          <a:xfrm>
            <a:off x="454025" y="1866900"/>
            <a:ext cx="8997950" cy="4689475"/>
          </a:xfrm>
          <a:prstGeom prst="roundRect">
            <a:avLst>
              <a:gd name="adj" fmla="val 4731"/>
            </a:avLst>
          </a:prstGeom>
          <a:solidFill>
            <a:schemeClr val="bg2"/>
          </a:solidFill>
          <a:ln>
            <a:noFill/>
          </a:ln>
        </p:spPr>
        <p:style>
          <a:lnRef idx="1">
            <a:schemeClr val="accent1"/>
          </a:lnRef>
          <a:fillRef idx="2">
            <a:schemeClr val="accent1"/>
          </a:fillRef>
          <a:effectRef idx="1">
            <a:schemeClr val="accent1"/>
          </a:effectRef>
          <a:fontRef idx="minor">
            <a:schemeClr val="dk1"/>
          </a:fontRef>
        </p:style>
        <p:txBody>
          <a:bodyPr lIns="288000" anchor="ctr"/>
          <a:lstStyle/>
          <a:p>
            <a:pPr algn="ctr" eaLnBrk="1" hangingPunct="1">
              <a:defRPr/>
            </a:pPr>
            <a:r>
              <a:rPr lang="en-US" altLang="ja-JP" sz="2400" b="1" spc="100" dirty="0">
                <a:solidFill>
                  <a:schemeClr val="tx1"/>
                </a:solidFill>
                <a:latin typeface="メイリオ" panose="020B0604030504040204" pitchFamily="50" charset="-128"/>
                <a:ea typeface="メイリオ" panose="020B0604030504040204" pitchFamily="50" charset="-128"/>
              </a:rPr>
              <a:t>【</a:t>
            </a:r>
            <a:r>
              <a:rPr lang="ja-JP" altLang="en-US" sz="2400" b="1" spc="100" dirty="0">
                <a:solidFill>
                  <a:schemeClr val="tx1"/>
                </a:solidFill>
                <a:latin typeface="メイリオ" panose="020B0604030504040204" pitchFamily="50" charset="-128"/>
                <a:ea typeface="メイリオ" panose="020B0604030504040204" pitchFamily="50" charset="-128"/>
              </a:rPr>
              <a:t>生活保護実施の態度</a:t>
            </a:r>
            <a:r>
              <a:rPr lang="en-US" altLang="ja-JP" sz="2400" b="1" spc="100" dirty="0">
                <a:solidFill>
                  <a:schemeClr val="tx1"/>
                </a:solidFill>
                <a:latin typeface="メイリオ" panose="020B0604030504040204" pitchFamily="50" charset="-128"/>
                <a:ea typeface="メイリオ" panose="020B0604030504040204" pitchFamily="50" charset="-128"/>
              </a:rPr>
              <a:t>】</a:t>
            </a:r>
          </a:p>
          <a:p>
            <a:pPr algn="ctr" eaLnBrk="1" hangingPunct="1">
              <a:defRPr/>
            </a:pPr>
            <a:endParaRPr lang="en-US" altLang="ja-JP" sz="20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生活保護法、実施要領等の遵守に留意すること。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常に公平でなければならないこと。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要保護者の資産、能力等の活用に配慮し、関係法令制度の適用に留意すること。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被保護者の立場を理解し、そのよき相談相手となるようにつとめること。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実態を把握し、事実に基づいて必要な保護を行うこと。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被保護者の協力を得られるよう常に配意すること。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常に研さんにつとめ、確信をもって業務にあたること。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CFFB9F2A-969C-4FD9-22A9-C2EAB43DC403}"/>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３．「生活保護実施の態度」</a:t>
            </a:r>
          </a:p>
        </p:txBody>
      </p:sp>
      <p:sp>
        <p:nvSpPr>
          <p:cNvPr id="4" name="正方形/長方形 3">
            <a:extLst>
              <a:ext uri="{FF2B5EF4-FFF2-40B4-BE49-F238E27FC236}">
                <a16:creationId xmlns:a16="http://schemas.microsoft.com/office/drawing/2014/main" id="{B58C4F99-96DB-E7B0-E39B-1197BE5516F2}"/>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．「生活保護手帳」について</a:t>
            </a:r>
          </a:p>
        </p:txBody>
      </p:sp>
    </p:spTree>
  </p:cSld>
  <p:clrMapOvr>
    <a:masterClrMapping/>
  </p:clrMapOvr>
  <p:transition spd="slow"/>
</p:sld>
</file>

<file path=ppt/theme/theme1.xml><?xml version="1.0" encoding="utf-8"?>
<a:theme xmlns:a="http://schemas.openxmlformats.org/drawingml/2006/main" name="R6生保CW研修">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6生保CW研修" id="{EDFB9417-992C-430B-94EC-177AFFBCFF22}" vid="{D114EBDD-CD2B-4119-B43D-76A52D785B9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R6生保CW研修</Template>
  <TotalTime>369</TotalTime>
  <Words>5407</Words>
  <Application>Microsoft Office PowerPoint</Application>
  <PresentationFormat>A4 210 x 297 mm</PresentationFormat>
  <Paragraphs>448</Paragraphs>
  <Slides>31</Slides>
  <Notes>31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31</vt:i4>
      </vt:variant>
    </vt:vector>
  </HeadingPairs>
  <TitlesOfParts>
    <vt:vector size="39" baseType="lpstr">
      <vt:lpstr>HGｺﾞｼｯｸE</vt:lpstr>
      <vt:lpstr>メイリオ</vt:lpstr>
      <vt:lpstr>游ゴシック</vt:lpstr>
      <vt:lpstr>Arial</vt:lpstr>
      <vt:lpstr>Calibri</vt:lpstr>
      <vt:lpstr>Calibri Light</vt:lpstr>
      <vt:lpstr>Wingdings</vt:lpstr>
      <vt:lpstr>R6生保CW研修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No.2-2_生活保護手帳の使い方</dc:title>
  <dc:creator/>
  <cp:lastModifiedBy>*</cp:lastModifiedBy>
  <cp:revision>67</cp:revision>
  <dcterms:modified xsi:type="dcterms:W3CDTF">2025-04-11T09:45:16Z</dcterms:modified>
</cp:coreProperties>
</file>